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5" r:id="rId2"/>
    <p:sldId id="262" r:id="rId3"/>
    <p:sldId id="264" r:id="rId4"/>
    <p:sldId id="263" r:id="rId5"/>
    <p:sldId id="265" r:id="rId6"/>
    <p:sldId id="266" r:id="rId7"/>
    <p:sldId id="256" r:id="rId8"/>
    <p:sldId id="267" r:id="rId9"/>
    <p:sldId id="276" r:id="rId10"/>
    <p:sldId id="268" r:id="rId11"/>
    <p:sldId id="257" r:id="rId12"/>
    <p:sldId id="269" r:id="rId13"/>
    <p:sldId id="270" r:id="rId14"/>
    <p:sldId id="271" r:id="rId15"/>
    <p:sldId id="272" r:id="rId16"/>
    <p:sldId id="273" r:id="rId17"/>
    <p:sldId id="258" r:id="rId18"/>
    <p:sldId id="274" r:id="rId19"/>
    <p:sldId id="260"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9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C1A3D-2A7B-4499-9368-0B7A0A091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34A2C1-65F0-4EAD-AD9D-2B866F1FCB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8EB8C7E6-B506-400B-BB53-910D6778EA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674C9D-83CD-41D8-8CB3-5AB32CA9D5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59419B-DEE5-4DE8-9149-F8AB4E0E5541}" type="slidenum">
              <a:rPr lang="en-US" smtClean="0"/>
              <a:t>‹#›</a:t>
            </a:fld>
            <a:endParaRPr lang="en-US"/>
          </a:p>
        </p:txBody>
      </p:sp>
    </p:spTree>
    <p:extLst>
      <p:ext uri="{BB962C8B-B14F-4D97-AF65-F5344CB8AC3E}">
        <p14:creationId xmlns:p14="http://schemas.microsoft.com/office/powerpoint/2010/main" val="39247634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DB875-49FF-450F-9B2C-243842F347FB}" type="slidenum">
              <a:rPr lang="en-US" smtClean="0"/>
              <a:t>‹#›</a:t>
            </a:fld>
            <a:endParaRPr lang="en-US"/>
          </a:p>
        </p:txBody>
      </p:sp>
    </p:spTree>
    <p:extLst>
      <p:ext uri="{BB962C8B-B14F-4D97-AF65-F5344CB8AC3E}">
        <p14:creationId xmlns:p14="http://schemas.microsoft.com/office/powerpoint/2010/main" val="347716390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E311-E97E-45BD-84B4-AB5900AEA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3F3477-D7AD-4904-855C-A6D495B2F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BAFB04-EA63-4DC9-83AE-1C795AA4E48C}"/>
              </a:ext>
            </a:extLst>
          </p:cNvPr>
          <p:cNvSpPr>
            <a:spLocks noGrp="1"/>
          </p:cNvSpPr>
          <p:nvPr>
            <p:ph type="dt" sz="half" idx="10"/>
          </p:nvPr>
        </p:nvSpPr>
        <p:spPr/>
        <p:txBody>
          <a:bodyPr/>
          <a:lstStyle/>
          <a:p>
            <a:fld id="{86B27398-99B3-47B3-8364-97E8B262AF3F}" type="datetime1">
              <a:rPr lang="en-GB" smtClean="0"/>
              <a:t>07/12/2021</a:t>
            </a:fld>
            <a:endParaRPr lang="en-GB"/>
          </a:p>
        </p:txBody>
      </p:sp>
      <p:sp>
        <p:nvSpPr>
          <p:cNvPr id="5" name="Footer Placeholder 4">
            <a:extLst>
              <a:ext uri="{FF2B5EF4-FFF2-40B4-BE49-F238E27FC236}">
                <a16:creationId xmlns:a16="http://schemas.microsoft.com/office/drawing/2014/main" id="{F5409D11-84A0-4850-BE35-9D87F9579F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BE8FC-69D4-4B54-BFF5-CC9A69C124C3}"/>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209785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7AAA-1DA9-4CF7-9CEF-0367C68C6A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104ACB-5E7D-4755-B667-BA54FFD463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C7A9D8-D197-4F04-875D-E2A6A5FC0662}"/>
              </a:ext>
            </a:extLst>
          </p:cNvPr>
          <p:cNvSpPr>
            <a:spLocks noGrp="1"/>
          </p:cNvSpPr>
          <p:nvPr>
            <p:ph type="dt" sz="half" idx="10"/>
          </p:nvPr>
        </p:nvSpPr>
        <p:spPr/>
        <p:txBody>
          <a:bodyPr/>
          <a:lstStyle/>
          <a:p>
            <a:fld id="{A180EE9E-CB80-4F75-AF4F-5C88BE6DD72F}" type="datetime1">
              <a:rPr lang="en-GB" smtClean="0"/>
              <a:t>07/12/2021</a:t>
            </a:fld>
            <a:endParaRPr lang="en-GB"/>
          </a:p>
        </p:txBody>
      </p:sp>
      <p:sp>
        <p:nvSpPr>
          <p:cNvPr id="5" name="Footer Placeholder 4">
            <a:extLst>
              <a:ext uri="{FF2B5EF4-FFF2-40B4-BE49-F238E27FC236}">
                <a16:creationId xmlns:a16="http://schemas.microsoft.com/office/drawing/2014/main" id="{BDAFFC5F-FEFD-41C2-B369-FA42FCC6CE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CEE0AE-BE1D-41D7-8572-C1144CDE7F24}"/>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252248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591F8-017F-4C37-9C34-A51C7C606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2BEE2-31AD-4990-BC4C-5414004AE8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319A04-9C71-401F-9458-D16531EAEF2A}"/>
              </a:ext>
            </a:extLst>
          </p:cNvPr>
          <p:cNvSpPr>
            <a:spLocks noGrp="1"/>
          </p:cNvSpPr>
          <p:nvPr>
            <p:ph type="dt" sz="half" idx="10"/>
          </p:nvPr>
        </p:nvSpPr>
        <p:spPr/>
        <p:txBody>
          <a:bodyPr/>
          <a:lstStyle/>
          <a:p>
            <a:fld id="{011CA3B5-00D5-40E5-8B78-42DE6667A5BC}" type="datetime1">
              <a:rPr lang="en-GB" smtClean="0"/>
              <a:t>07/12/2021</a:t>
            </a:fld>
            <a:endParaRPr lang="en-GB"/>
          </a:p>
        </p:txBody>
      </p:sp>
      <p:sp>
        <p:nvSpPr>
          <p:cNvPr id="5" name="Footer Placeholder 4">
            <a:extLst>
              <a:ext uri="{FF2B5EF4-FFF2-40B4-BE49-F238E27FC236}">
                <a16:creationId xmlns:a16="http://schemas.microsoft.com/office/drawing/2014/main" id="{84F3A540-BCDB-4DFE-94B4-EDB1FC1F1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5E5E8-8F3E-423C-B1A5-1C9968C16289}"/>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354672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35ED-FD4D-413D-BE33-C2DF9386AE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EB95FF-1542-4A20-BE85-D1752CC373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E4FEE-0669-4003-8F6B-DE240433AD32}"/>
              </a:ext>
            </a:extLst>
          </p:cNvPr>
          <p:cNvSpPr>
            <a:spLocks noGrp="1"/>
          </p:cNvSpPr>
          <p:nvPr>
            <p:ph type="dt" sz="half" idx="10"/>
          </p:nvPr>
        </p:nvSpPr>
        <p:spPr/>
        <p:txBody>
          <a:bodyPr/>
          <a:lstStyle/>
          <a:p>
            <a:fld id="{BE41D206-3B98-4628-B858-4826BA60134E}" type="datetime1">
              <a:rPr lang="en-GB" smtClean="0"/>
              <a:t>07/12/2021</a:t>
            </a:fld>
            <a:endParaRPr lang="en-GB"/>
          </a:p>
        </p:txBody>
      </p:sp>
      <p:sp>
        <p:nvSpPr>
          <p:cNvPr id="5" name="Footer Placeholder 4">
            <a:extLst>
              <a:ext uri="{FF2B5EF4-FFF2-40B4-BE49-F238E27FC236}">
                <a16:creationId xmlns:a16="http://schemas.microsoft.com/office/drawing/2014/main" id="{E9E9DF49-2B5E-4D1A-8EAC-9EFE7D95A3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E81DDC-3991-4897-B909-7824731F966B}"/>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13510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CAE4-4739-443B-92E8-DDD6F92EE7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C6EFEB-0757-4303-A94B-46A669C09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474EB0-1405-499C-8566-53291DBE38DF}"/>
              </a:ext>
            </a:extLst>
          </p:cNvPr>
          <p:cNvSpPr>
            <a:spLocks noGrp="1"/>
          </p:cNvSpPr>
          <p:nvPr>
            <p:ph type="dt" sz="half" idx="10"/>
          </p:nvPr>
        </p:nvSpPr>
        <p:spPr/>
        <p:txBody>
          <a:bodyPr/>
          <a:lstStyle/>
          <a:p>
            <a:fld id="{6B48AD43-F5C3-49C4-89A7-B805A181DAD4}" type="datetime1">
              <a:rPr lang="en-GB" smtClean="0"/>
              <a:t>07/12/2021</a:t>
            </a:fld>
            <a:endParaRPr lang="en-GB"/>
          </a:p>
        </p:txBody>
      </p:sp>
      <p:sp>
        <p:nvSpPr>
          <p:cNvPr id="5" name="Footer Placeholder 4">
            <a:extLst>
              <a:ext uri="{FF2B5EF4-FFF2-40B4-BE49-F238E27FC236}">
                <a16:creationId xmlns:a16="http://schemas.microsoft.com/office/drawing/2014/main" id="{3804C6DF-EECB-44DD-89B8-C845798243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66EC5E-1521-45BA-BD0E-1C8D9B5C22D8}"/>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180850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BE2E-432E-4CA7-A254-E862920FAA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EF62F1-6027-4559-8299-15DD8FC0D6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54309D-63E9-4C30-869E-CFB1A92B0D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310E62-C88C-418A-9928-7C9B2AB5797D}"/>
              </a:ext>
            </a:extLst>
          </p:cNvPr>
          <p:cNvSpPr>
            <a:spLocks noGrp="1"/>
          </p:cNvSpPr>
          <p:nvPr>
            <p:ph type="dt" sz="half" idx="10"/>
          </p:nvPr>
        </p:nvSpPr>
        <p:spPr/>
        <p:txBody>
          <a:bodyPr/>
          <a:lstStyle/>
          <a:p>
            <a:fld id="{A851D459-5318-40EA-8C33-A93D60F2C82B}" type="datetime1">
              <a:rPr lang="en-GB" smtClean="0"/>
              <a:t>07/12/2021</a:t>
            </a:fld>
            <a:endParaRPr lang="en-GB"/>
          </a:p>
        </p:txBody>
      </p:sp>
      <p:sp>
        <p:nvSpPr>
          <p:cNvPr id="6" name="Footer Placeholder 5">
            <a:extLst>
              <a:ext uri="{FF2B5EF4-FFF2-40B4-BE49-F238E27FC236}">
                <a16:creationId xmlns:a16="http://schemas.microsoft.com/office/drawing/2014/main" id="{FBFF3D14-3994-4BB9-8FEA-55D01E8D54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D6CD30-30FA-4FDE-AF75-D8633E02F509}"/>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396423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94BB-798D-4620-ABF9-510D15E0B4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B7C2C9-A04B-4B26-931B-4C4CA181A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9B8086-CE2D-4BA1-BFC2-F48D794D39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CECFEE-9CA0-43E1-988C-A880D00AFA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2F1749-EFD7-45CF-8A25-10F30EA1C7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79CF30-736E-4A04-AB6F-825079F499FB}"/>
              </a:ext>
            </a:extLst>
          </p:cNvPr>
          <p:cNvSpPr>
            <a:spLocks noGrp="1"/>
          </p:cNvSpPr>
          <p:nvPr>
            <p:ph type="dt" sz="half" idx="10"/>
          </p:nvPr>
        </p:nvSpPr>
        <p:spPr/>
        <p:txBody>
          <a:bodyPr/>
          <a:lstStyle/>
          <a:p>
            <a:fld id="{08F7FCA1-211A-4816-AFE0-1BE0E21C9C33}" type="datetime1">
              <a:rPr lang="en-GB" smtClean="0"/>
              <a:t>07/12/2021</a:t>
            </a:fld>
            <a:endParaRPr lang="en-GB"/>
          </a:p>
        </p:txBody>
      </p:sp>
      <p:sp>
        <p:nvSpPr>
          <p:cNvPr id="8" name="Footer Placeholder 7">
            <a:extLst>
              <a:ext uri="{FF2B5EF4-FFF2-40B4-BE49-F238E27FC236}">
                <a16:creationId xmlns:a16="http://schemas.microsoft.com/office/drawing/2014/main" id="{7CE2AF37-8C98-4CEA-A491-B6BCD5286F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CC3F44-21D1-41B3-AF67-14EF52277E1F}"/>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60329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9AD2-FDB4-4BB8-85F3-27D5B31DD9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58BF0D-CB8E-4777-9C50-1D204B333C48}"/>
              </a:ext>
            </a:extLst>
          </p:cNvPr>
          <p:cNvSpPr>
            <a:spLocks noGrp="1"/>
          </p:cNvSpPr>
          <p:nvPr>
            <p:ph type="dt" sz="half" idx="10"/>
          </p:nvPr>
        </p:nvSpPr>
        <p:spPr/>
        <p:txBody>
          <a:bodyPr/>
          <a:lstStyle/>
          <a:p>
            <a:fld id="{D0FE3405-A767-45CB-AE3F-8CC06324EADA}" type="datetime1">
              <a:rPr lang="en-GB" smtClean="0"/>
              <a:t>07/12/2021</a:t>
            </a:fld>
            <a:endParaRPr lang="en-GB"/>
          </a:p>
        </p:txBody>
      </p:sp>
      <p:sp>
        <p:nvSpPr>
          <p:cNvPr id="4" name="Footer Placeholder 3">
            <a:extLst>
              <a:ext uri="{FF2B5EF4-FFF2-40B4-BE49-F238E27FC236}">
                <a16:creationId xmlns:a16="http://schemas.microsoft.com/office/drawing/2014/main" id="{46575AE4-F21C-4DB6-AC33-E6DD83A874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8BFF2B-6BF1-4B4F-9AF2-32983E713986}"/>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394074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CE1B9F-B589-44F4-8C87-11AE1AB37322}"/>
              </a:ext>
            </a:extLst>
          </p:cNvPr>
          <p:cNvSpPr>
            <a:spLocks noGrp="1"/>
          </p:cNvSpPr>
          <p:nvPr>
            <p:ph type="dt" sz="half" idx="10"/>
          </p:nvPr>
        </p:nvSpPr>
        <p:spPr/>
        <p:txBody>
          <a:bodyPr/>
          <a:lstStyle/>
          <a:p>
            <a:fld id="{18DC746F-7AA9-46C1-AE09-289B59831259}" type="datetime1">
              <a:rPr lang="en-GB" smtClean="0"/>
              <a:t>07/12/2021</a:t>
            </a:fld>
            <a:endParaRPr lang="en-GB"/>
          </a:p>
        </p:txBody>
      </p:sp>
      <p:sp>
        <p:nvSpPr>
          <p:cNvPr id="3" name="Footer Placeholder 2">
            <a:extLst>
              <a:ext uri="{FF2B5EF4-FFF2-40B4-BE49-F238E27FC236}">
                <a16:creationId xmlns:a16="http://schemas.microsoft.com/office/drawing/2014/main" id="{DDD2B190-2A4B-4D32-BCCE-3A4AE3A760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1F7A89-855A-4383-94BC-25AE54B3B04C}"/>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9388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4919-F500-47CB-8622-939EB8CBD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A8F279-10BE-420D-8EAF-8B2A6E3D6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8CEB25-1D98-4BE8-9467-5DADF0E8B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101D23-B072-4C04-9069-DAF6284BF80C}"/>
              </a:ext>
            </a:extLst>
          </p:cNvPr>
          <p:cNvSpPr>
            <a:spLocks noGrp="1"/>
          </p:cNvSpPr>
          <p:nvPr>
            <p:ph type="dt" sz="half" idx="10"/>
          </p:nvPr>
        </p:nvSpPr>
        <p:spPr/>
        <p:txBody>
          <a:bodyPr/>
          <a:lstStyle/>
          <a:p>
            <a:fld id="{474FB1AC-ED91-4E49-A910-F268C929C1C0}" type="datetime1">
              <a:rPr lang="en-GB" smtClean="0"/>
              <a:t>07/12/2021</a:t>
            </a:fld>
            <a:endParaRPr lang="en-GB"/>
          </a:p>
        </p:txBody>
      </p:sp>
      <p:sp>
        <p:nvSpPr>
          <p:cNvPr id="6" name="Footer Placeholder 5">
            <a:extLst>
              <a:ext uri="{FF2B5EF4-FFF2-40B4-BE49-F238E27FC236}">
                <a16:creationId xmlns:a16="http://schemas.microsoft.com/office/drawing/2014/main" id="{EA364520-1547-4370-B849-14484070E6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D8F638-5487-478B-88CF-C835BDFA276F}"/>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398457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ACAB-E999-4E67-ADC7-74D8AED12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E76F93-AC68-4CAA-9882-4B3666865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F4B323-EA55-4AF1-B460-D8E50ED3C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951625-1BFB-4A7F-9AD2-DA12401598EB}"/>
              </a:ext>
            </a:extLst>
          </p:cNvPr>
          <p:cNvSpPr>
            <a:spLocks noGrp="1"/>
          </p:cNvSpPr>
          <p:nvPr>
            <p:ph type="dt" sz="half" idx="10"/>
          </p:nvPr>
        </p:nvSpPr>
        <p:spPr/>
        <p:txBody>
          <a:bodyPr/>
          <a:lstStyle/>
          <a:p>
            <a:fld id="{90F30653-B112-4C47-BA7F-0DC17BA31FF4}" type="datetime1">
              <a:rPr lang="en-GB" smtClean="0"/>
              <a:t>07/12/2021</a:t>
            </a:fld>
            <a:endParaRPr lang="en-GB"/>
          </a:p>
        </p:txBody>
      </p:sp>
      <p:sp>
        <p:nvSpPr>
          <p:cNvPr id="6" name="Footer Placeholder 5">
            <a:extLst>
              <a:ext uri="{FF2B5EF4-FFF2-40B4-BE49-F238E27FC236}">
                <a16:creationId xmlns:a16="http://schemas.microsoft.com/office/drawing/2014/main" id="{0BFA1A52-F64E-46F3-8D96-D26F5C8B9E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031B6-94DB-4C09-90AD-163CFFE64183}"/>
              </a:ext>
            </a:extLst>
          </p:cNvPr>
          <p:cNvSpPr>
            <a:spLocks noGrp="1"/>
          </p:cNvSpPr>
          <p:nvPr>
            <p:ph type="sldNum" sz="quarter" idx="12"/>
          </p:nvPr>
        </p:nvSpPr>
        <p:spPr/>
        <p:txBody>
          <a:bodyPr/>
          <a:lstStyle/>
          <a:p>
            <a:fld id="{13769D3E-6486-4548-8812-4B20F0A27CE5}" type="slidenum">
              <a:rPr lang="en-GB" smtClean="0"/>
              <a:t>‹#›</a:t>
            </a:fld>
            <a:endParaRPr lang="en-GB"/>
          </a:p>
        </p:txBody>
      </p:sp>
    </p:spTree>
    <p:extLst>
      <p:ext uri="{BB962C8B-B14F-4D97-AF65-F5344CB8AC3E}">
        <p14:creationId xmlns:p14="http://schemas.microsoft.com/office/powerpoint/2010/main" val="32735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4526F-9309-4F45-8641-572E5F331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C67748-BAFF-4AB3-92D8-46AF4FBB5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857A6A-ECA5-43FB-9B5C-43E44D1571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52145-9C0D-44E8-8652-489B44BED5F6}" type="datetime1">
              <a:rPr lang="en-GB" smtClean="0"/>
              <a:t>07/12/2021</a:t>
            </a:fld>
            <a:endParaRPr lang="en-GB"/>
          </a:p>
        </p:txBody>
      </p:sp>
      <p:sp>
        <p:nvSpPr>
          <p:cNvPr id="5" name="Footer Placeholder 4">
            <a:extLst>
              <a:ext uri="{FF2B5EF4-FFF2-40B4-BE49-F238E27FC236}">
                <a16:creationId xmlns:a16="http://schemas.microsoft.com/office/drawing/2014/main" id="{4D0AF136-72E7-41EB-A0F3-8C9A4733B3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124B38-9A8E-4F7D-A8BA-38196DC61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69D3E-6486-4548-8812-4B20F0A27CE5}" type="slidenum">
              <a:rPr lang="en-GB" smtClean="0"/>
              <a:t>‹#›</a:t>
            </a:fld>
            <a:endParaRPr lang="en-GB"/>
          </a:p>
        </p:txBody>
      </p:sp>
    </p:spTree>
    <p:extLst>
      <p:ext uri="{BB962C8B-B14F-4D97-AF65-F5344CB8AC3E}">
        <p14:creationId xmlns:p14="http://schemas.microsoft.com/office/powerpoint/2010/main" val="1428899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620438-059F-4CF3-9063-33276A9EC2C3}"/>
              </a:ext>
            </a:extLst>
          </p:cNvPr>
          <p:cNvSpPr>
            <a:spLocks noGrp="1"/>
          </p:cNvSpPr>
          <p:nvPr>
            <p:ph type="sldNum" sz="quarter" idx="12"/>
          </p:nvPr>
        </p:nvSpPr>
        <p:spPr/>
        <p:txBody>
          <a:bodyPr/>
          <a:lstStyle/>
          <a:p>
            <a:fld id="{13769D3E-6486-4548-8812-4B20F0A27CE5}" type="slidenum">
              <a:rPr lang="en-GB" smtClean="0"/>
              <a:t>1</a:t>
            </a:fld>
            <a:endParaRPr lang="en-GB"/>
          </a:p>
        </p:txBody>
      </p:sp>
      <p:pic>
        <p:nvPicPr>
          <p:cNvPr id="7" name="Picture 6"/>
          <p:cNvPicPr>
            <a:picLocks noChangeAspect="1"/>
          </p:cNvPicPr>
          <p:nvPr/>
        </p:nvPicPr>
        <p:blipFill rotWithShape="1">
          <a:blip r:embed="rId2"/>
          <a:srcRect l="22817" t="18576" r="39050" b="5706"/>
          <a:stretch/>
        </p:blipFill>
        <p:spPr>
          <a:xfrm>
            <a:off x="2266681" y="251714"/>
            <a:ext cx="5795493" cy="6469761"/>
          </a:xfrm>
          <a:prstGeom prst="rect">
            <a:avLst/>
          </a:prstGeom>
        </p:spPr>
      </p:pic>
      <p:pic>
        <p:nvPicPr>
          <p:cNvPr id="8" name="Picture 7"/>
          <p:cNvPicPr>
            <a:picLocks noChangeAspect="1"/>
          </p:cNvPicPr>
          <p:nvPr/>
        </p:nvPicPr>
        <p:blipFill rotWithShape="1">
          <a:blip r:embed="rId3"/>
          <a:srcRect l="20282" t="19891" r="49718" b="15852"/>
          <a:stretch/>
        </p:blipFill>
        <p:spPr>
          <a:xfrm>
            <a:off x="8738416" y="3486594"/>
            <a:ext cx="2615384" cy="3149511"/>
          </a:xfrm>
          <a:prstGeom prst="rect">
            <a:avLst/>
          </a:prstGeom>
        </p:spPr>
      </p:pic>
    </p:spTree>
    <p:extLst>
      <p:ext uri="{BB962C8B-B14F-4D97-AF65-F5344CB8AC3E}">
        <p14:creationId xmlns:p14="http://schemas.microsoft.com/office/powerpoint/2010/main" val="1656085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1056" t="47322" r="48134" b="49108"/>
          <a:stretch/>
        </p:blipFill>
        <p:spPr>
          <a:xfrm>
            <a:off x="419586" y="206062"/>
            <a:ext cx="4139535" cy="399245"/>
          </a:xfrm>
          <a:prstGeom prst="rect">
            <a:avLst/>
          </a:prstGeom>
        </p:spPr>
      </p:pic>
      <p:sp>
        <p:nvSpPr>
          <p:cNvPr id="8" name="Content Placeholder 2"/>
          <p:cNvSpPr>
            <a:spLocks noGrp="1"/>
          </p:cNvSpPr>
          <p:nvPr>
            <p:ph idx="1"/>
          </p:nvPr>
        </p:nvSpPr>
        <p:spPr>
          <a:xfrm>
            <a:off x="748048" y="940158"/>
            <a:ext cx="10515600" cy="4515588"/>
          </a:xfrm>
        </p:spPr>
        <p:txBody>
          <a:bodyPr>
            <a:normAutofit/>
          </a:bodyPr>
          <a:lstStyle/>
          <a:p>
            <a:pPr marL="0" indent="0">
              <a:buNone/>
            </a:pPr>
            <a:r>
              <a:rPr lang="lt-LT" sz="2400" dirty="0"/>
              <a:t>Rasta viena saugoma </a:t>
            </a:r>
            <a:r>
              <a:rPr lang="lt-LT" sz="2400" dirty="0" err="1"/>
              <a:t>makrobestuburių</a:t>
            </a:r>
            <a:r>
              <a:rPr lang="lt-LT" sz="2400" dirty="0"/>
              <a:t> rūšis – </a:t>
            </a:r>
            <a:r>
              <a:rPr lang="lt-LT" sz="2400" dirty="0" err="1"/>
              <a:t>geltonkojis</a:t>
            </a:r>
            <a:r>
              <a:rPr lang="lt-LT" sz="2400" dirty="0"/>
              <a:t> žirgelis - </a:t>
            </a:r>
            <a:r>
              <a:rPr lang="lt-LT" sz="2400" i="1" dirty="0" err="1"/>
              <a:t>Gomphus</a:t>
            </a:r>
            <a:r>
              <a:rPr lang="lt-LT" sz="2400" i="1" dirty="0"/>
              <a:t> </a:t>
            </a:r>
            <a:r>
              <a:rPr lang="lt-LT" sz="2400" i="1" dirty="0" err="1"/>
              <a:t>flavipes</a:t>
            </a:r>
            <a:r>
              <a:rPr lang="lt-LT" sz="2400" dirty="0"/>
              <a:t> – (</a:t>
            </a:r>
            <a:r>
              <a:rPr lang="lt-LT" sz="2400" dirty="0" err="1"/>
              <a:t>Gomphidae</a:t>
            </a:r>
            <a:r>
              <a:rPr lang="lt-LT" sz="2400" dirty="0"/>
              <a:t> – upiniai žirgeliai), EN B2(iii)c(iv), Vytinėje.</a:t>
            </a:r>
          </a:p>
          <a:p>
            <a:pPr marL="0" indent="0">
              <a:buNone/>
            </a:pPr>
            <a:r>
              <a:rPr lang="lt-LT" sz="2400" dirty="0"/>
              <a:t>Visose keturiose tirtose Nemuno deltos atšakose viso buvo identifikuota 89 (nuo 30 iki 57 </a:t>
            </a:r>
            <a:r>
              <a:rPr lang="lt-LT" sz="2400" dirty="0" err="1"/>
              <a:t>taksonų</a:t>
            </a:r>
            <a:r>
              <a:rPr lang="lt-LT" sz="2400" dirty="0"/>
              <a:t> individualiose tyrimo vietose) skirtingi </a:t>
            </a:r>
            <a:r>
              <a:rPr lang="lt-LT" sz="2400" dirty="0" err="1"/>
              <a:t>makrobestuburių</a:t>
            </a:r>
            <a:r>
              <a:rPr lang="lt-LT" sz="2400" dirty="0"/>
              <a:t> </a:t>
            </a:r>
            <a:r>
              <a:rPr lang="lt-LT" sz="2400" dirty="0" err="1"/>
              <a:t>taksonai</a:t>
            </a:r>
            <a:r>
              <a:rPr lang="lt-LT" sz="2400" dirty="0"/>
              <a:t>. </a:t>
            </a:r>
          </a:p>
        </p:txBody>
      </p:sp>
      <p:pic>
        <p:nvPicPr>
          <p:cNvPr id="9" name="Picture 8"/>
          <p:cNvPicPr>
            <a:picLocks noChangeAspect="1"/>
          </p:cNvPicPr>
          <p:nvPr/>
        </p:nvPicPr>
        <p:blipFill rotWithShape="1">
          <a:blip r:embed="rId3"/>
          <a:srcRect l="21021" t="36613" r="19190" b="30319"/>
          <a:stretch/>
        </p:blipFill>
        <p:spPr>
          <a:xfrm>
            <a:off x="2489353" y="2562897"/>
            <a:ext cx="7289442" cy="2266682"/>
          </a:xfrm>
          <a:prstGeom prst="rect">
            <a:avLst/>
          </a:prstGeom>
        </p:spPr>
      </p:pic>
      <p:pic>
        <p:nvPicPr>
          <p:cNvPr id="10" name="Picture 9"/>
          <p:cNvPicPr>
            <a:picLocks noChangeAspect="1"/>
          </p:cNvPicPr>
          <p:nvPr/>
        </p:nvPicPr>
        <p:blipFill rotWithShape="1">
          <a:blip r:embed="rId4"/>
          <a:srcRect l="21021" t="45068" r="19296" b="37270"/>
          <a:stretch/>
        </p:blipFill>
        <p:spPr>
          <a:xfrm>
            <a:off x="2502232" y="5227918"/>
            <a:ext cx="7276563" cy="1210614"/>
          </a:xfrm>
          <a:prstGeom prst="rect">
            <a:avLst/>
          </a:prstGeom>
        </p:spPr>
      </p:pic>
    </p:spTree>
    <p:extLst>
      <p:ext uri="{BB962C8B-B14F-4D97-AF65-F5344CB8AC3E}">
        <p14:creationId xmlns:p14="http://schemas.microsoft.com/office/powerpoint/2010/main" val="46698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1056" t="47322" r="48134" b="49108"/>
          <a:stretch/>
        </p:blipFill>
        <p:spPr>
          <a:xfrm>
            <a:off x="579549" y="581262"/>
            <a:ext cx="4139535" cy="399245"/>
          </a:xfrm>
          <a:prstGeom prst="rect">
            <a:avLst/>
          </a:prstGeom>
        </p:spPr>
      </p:pic>
      <p:pic>
        <p:nvPicPr>
          <p:cNvPr id="7" name="Picture 6"/>
          <p:cNvPicPr>
            <a:picLocks noChangeAspect="1"/>
          </p:cNvPicPr>
          <p:nvPr/>
        </p:nvPicPr>
        <p:blipFill rotWithShape="1">
          <a:blip r:embed="rId3"/>
          <a:srcRect l="22817" t="32104" r="20352" b="20173"/>
          <a:stretch/>
        </p:blipFill>
        <p:spPr>
          <a:xfrm>
            <a:off x="807112" y="1661372"/>
            <a:ext cx="10393248" cy="4906850"/>
          </a:xfrm>
          <a:prstGeom prst="rect">
            <a:avLst/>
          </a:prstGeom>
        </p:spPr>
      </p:pic>
      <p:sp>
        <p:nvSpPr>
          <p:cNvPr id="8" name="Rectangle 7"/>
          <p:cNvSpPr/>
          <p:nvPr/>
        </p:nvSpPr>
        <p:spPr>
          <a:xfrm>
            <a:off x="1075419" y="1176550"/>
            <a:ext cx="8436701" cy="369332"/>
          </a:xfrm>
          <a:prstGeom prst="rect">
            <a:avLst/>
          </a:prstGeom>
        </p:spPr>
        <p:txBody>
          <a:bodyPr wrap="square">
            <a:spAutoFit/>
          </a:bodyPr>
          <a:lstStyle/>
          <a:p>
            <a:r>
              <a:rPr lang="lt-LT" b="1" dirty="0">
                <a:latin typeface="Times New Roman" panose="02020603050405020304" pitchFamily="18" charset="0"/>
                <a:ea typeface="Times New Roman" panose="02020603050405020304" pitchFamily="18" charset="0"/>
              </a:rPr>
              <a:t>Išvados dėl gilinimo projekto ekologinio poveikio </a:t>
            </a:r>
            <a:r>
              <a:rPr lang="lt-LT" b="1" dirty="0" err="1">
                <a:latin typeface="Times New Roman" panose="02020603050405020304" pitchFamily="18" charset="0"/>
                <a:ea typeface="Times New Roman" panose="02020603050405020304" pitchFamily="18" charset="0"/>
              </a:rPr>
              <a:t>makrobestuburiams</a:t>
            </a:r>
            <a:endParaRPr lang="en-US" dirty="0"/>
          </a:p>
        </p:txBody>
      </p:sp>
    </p:spTree>
    <p:extLst>
      <p:ext uri="{BB962C8B-B14F-4D97-AF65-F5344CB8AC3E}">
        <p14:creationId xmlns:p14="http://schemas.microsoft.com/office/powerpoint/2010/main" val="292529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32BB3F-D536-412F-886E-0A2B250417F0}"/>
              </a:ext>
            </a:extLst>
          </p:cNvPr>
          <p:cNvSpPr>
            <a:spLocks noGrp="1"/>
          </p:cNvSpPr>
          <p:nvPr>
            <p:ph type="sldNum" sz="quarter" idx="12"/>
          </p:nvPr>
        </p:nvSpPr>
        <p:spPr/>
        <p:txBody>
          <a:bodyPr/>
          <a:lstStyle/>
          <a:p>
            <a:fld id="{13769D3E-6486-4548-8812-4B20F0A27CE5}" type="slidenum">
              <a:rPr lang="en-GB" smtClean="0"/>
              <a:t>12</a:t>
            </a:fld>
            <a:endParaRPr lang="en-GB"/>
          </a:p>
        </p:txBody>
      </p:sp>
      <p:pic>
        <p:nvPicPr>
          <p:cNvPr id="8" name="Picture 7"/>
          <p:cNvPicPr>
            <a:picLocks noChangeAspect="1"/>
          </p:cNvPicPr>
          <p:nvPr/>
        </p:nvPicPr>
        <p:blipFill rotWithShape="1">
          <a:blip r:embed="rId2"/>
          <a:srcRect l="8345" t="22334" r="79930" b="72218"/>
          <a:stretch/>
        </p:blipFill>
        <p:spPr>
          <a:xfrm>
            <a:off x="132783" y="0"/>
            <a:ext cx="2661932" cy="695459"/>
          </a:xfrm>
          <a:prstGeom prst="rect">
            <a:avLst/>
          </a:prstGeom>
        </p:spPr>
      </p:pic>
      <p:pic>
        <p:nvPicPr>
          <p:cNvPr id="9" name="Picture 8"/>
          <p:cNvPicPr>
            <a:picLocks noChangeAspect="1"/>
          </p:cNvPicPr>
          <p:nvPr/>
        </p:nvPicPr>
        <p:blipFill rotWithShape="1">
          <a:blip r:embed="rId3"/>
          <a:srcRect l="9718" t="40371" r="26585" b="28816"/>
          <a:stretch/>
        </p:blipFill>
        <p:spPr>
          <a:xfrm>
            <a:off x="772732" y="850006"/>
            <a:ext cx="5074276" cy="1380068"/>
          </a:xfrm>
          <a:prstGeom prst="rect">
            <a:avLst/>
          </a:prstGeom>
        </p:spPr>
      </p:pic>
      <p:pic>
        <p:nvPicPr>
          <p:cNvPr id="10" name="Picture 9"/>
          <p:cNvPicPr>
            <a:picLocks noChangeAspect="1"/>
          </p:cNvPicPr>
          <p:nvPr/>
        </p:nvPicPr>
        <p:blipFill rotWithShape="1">
          <a:blip r:embed="rId4"/>
          <a:srcRect l="20704" t="27031" r="37676" b="6082"/>
          <a:stretch/>
        </p:blipFill>
        <p:spPr>
          <a:xfrm>
            <a:off x="798490" y="2191437"/>
            <a:ext cx="5074276" cy="4584879"/>
          </a:xfrm>
          <a:prstGeom prst="rect">
            <a:avLst/>
          </a:prstGeom>
        </p:spPr>
      </p:pic>
      <p:pic>
        <p:nvPicPr>
          <p:cNvPr id="11" name="Picture 10"/>
          <p:cNvPicPr>
            <a:picLocks noChangeAspect="1"/>
          </p:cNvPicPr>
          <p:nvPr/>
        </p:nvPicPr>
        <p:blipFill rotWithShape="1">
          <a:blip r:embed="rId5"/>
          <a:srcRect l="20810" t="43753" r="37782" b="24118"/>
          <a:stretch/>
        </p:blipFill>
        <p:spPr>
          <a:xfrm>
            <a:off x="6305282" y="1313645"/>
            <a:ext cx="5048518" cy="2202288"/>
          </a:xfrm>
          <a:prstGeom prst="rect">
            <a:avLst/>
          </a:prstGeom>
        </p:spPr>
      </p:pic>
      <p:pic>
        <p:nvPicPr>
          <p:cNvPr id="12" name="Picture 11"/>
          <p:cNvPicPr>
            <a:picLocks noChangeAspect="1"/>
          </p:cNvPicPr>
          <p:nvPr/>
        </p:nvPicPr>
        <p:blipFill rotWithShape="1">
          <a:blip r:embed="rId6"/>
          <a:srcRect l="20176" t="40183" r="37782" b="14349"/>
          <a:stretch/>
        </p:blipFill>
        <p:spPr>
          <a:xfrm>
            <a:off x="6228008" y="3515933"/>
            <a:ext cx="5125792" cy="3116687"/>
          </a:xfrm>
          <a:prstGeom prst="rect">
            <a:avLst/>
          </a:prstGeom>
        </p:spPr>
      </p:pic>
    </p:spTree>
    <p:extLst>
      <p:ext uri="{BB962C8B-B14F-4D97-AF65-F5344CB8AC3E}">
        <p14:creationId xmlns:p14="http://schemas.microsoft.com/office/powerpoint/2010/main" val="396329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4408"/>
            <a:ext cx="10515600" cy="4351338"/>
          </a:xfrm>
        </p:spPr>
        <p:txBody>
          <a:bodyPr>
            <a:normAutofit/>
          </a:bodyPr>
          <a:lstStyle/>
          <a:p>
            <a:r>
              <a:rPr lang="lt-LT" sz="2000" dirty="0"/>
              <a:t>2021 m. vykdytų tyrimų metu Nemuno deltos atšakose registruotos 3 rūšių sėsliosios, ES Buveinių direktyvos rėmuose saugomos žuvys - </a:t>
            </a:r>
            <a:r>
              <a:rPr lang="lt-LT" sz="2000" b="1" dirty="0"/>
              <a:t>kartuolė </a:t>
            </a:r>
            <a:r>
              <a:rPr lang="lt-LT" sz="2000" b="1" i="1" dirty="0" err="1"/>
              <a:t>Rhodeus</a:t>
            </a:r>
            <a:r>
              <a:rPr lang="lt-LT" sz="2000" b="1" i="1" dirty="0"/>
              <a:t> </a:t>
            </a:r>
            <a:r>
              <a:rPr lang="lt-LT" sz="2000" b="1" i="1" dirty="0" err="1"/>
              <a:t>sericeus</a:t>
            </a:r>
            <a:r>
              <a:rPr lang="lt-LT" sz="2000" dirty="0"/>
              <a:t>, </a:t>
            </a:r>
            <a:r>
              <a:rPr lang="lt-LT" sz="2000" b="1" dirty="0"/>
              <a:t>paprastasis kirtiklis </a:t>
            </a:r>
            <a:r>
              <a:rPr lang="lt-LT" sz="2000" b="1" i="1" dirty="0" err="1"/>
              <a:t>Cobitis</a:t>
            </a:r>
            <a:r>
              <a:rPr lang="lt-LT" sz="2000" b="1" i="1" dirty="0"/>
              <a:t> </a:t>
            </a:r>
            <a:r>
              <a:rPr lang="lt-LT" sz="2000" b="1" i="1" dirty="0" err="1"/>
              <a:t>taenia</a:t>
            </a:r>
            <a:r>
              <a:rPr lang="lt-LT" sz="2000" b="1" i="1" dirty="0"/>
              <a:t> </a:t>
            </a:r>
            <a:r>
              <a:rPr lang="lt-LT" sz="2000" dirty="0"/>
              <a:t>ir </a:t>
            </a:r>
            <a:r>
              <a:rPr lang="lt-LT" sz="2000" b="1" dirty="0"/>
              <a:t>vijūnas </a:t>
            </a:r>
            <a:r>
              <a:rPr lang="lt-LT" sz="2000" b="1" i="1" dirty="0" err="1"/>
              <a:t>Misgurnus</a:t>
            </a:r>
            <a:r>
              <a:rPr lang="lt-LT" sz="2000" b="1" i="1" dirty="0"/>
              <a:t> </a:t>
            </a:r>
            <a:r>
              <a:rPr lang="lt-LT" sz="2000" b="1" i="1" dirty="0" err="1"/>
              <a:t>fossilis</a:t>
            </a:r>
            <a:r>
              <a:rPr lang="lt-LT" sz="2000" dirty="0"/>
              <a:t>, kurių viena (vijūnas) yra įrašyta į Lietuvos raudonąją knygą. Vijūnai aptikti ne pačiose atšakose – šios studijos objektuose, tačiau su jomis besijungiančiuose polderinėse sistemose (</a:t>
            </a:r>
            <a:r>
              <a:rPr lang="lt-LT" sz="2000" dirty="0" err="1"/>
              <a:t>Rusnaitės</a:t>
            </a:r>
            <a:r>
              <a:rPr lang="lt-LT" sz="2000" dirty="0"/>
              <a:t> polderiai) ar kitose atšakose (Pakalnė). </a:t>
            </a:r>
          </a:p>
          <a:p>
            <a:endParaRPr lang="lt-LT" sz="2000" dirty="0"/>
          </a:p>
          <a:p>
            <a:r>
              <a:rPr lang="lt-LT" sz="2000" dirty="0"/>
              <a:t>Vienas pagrindinių argumentų </a:t>
            </a:r>
            <a:r>
              <a:rPr lang="lt-LT" sz="2000" dirty="0" err="1"/>
              <a:t>Rusnaitės</a:t>
            </a:r>
            <a:r>
              <a:rPr lang="lt-LT" sz="2000" dirty="0"/>
              <a:t> pašalinimui iš Nemuno priešakinės Deltos rezervato yra „</a:t>
            </a:r>
            <a:r>
              <a:rPr lang="lt-LT" sz="2000" b="1" dirty="0"/>
              <a:t>pašalinti šiuo metu esančias kliūtis žuvų migracijai dėl seklėjančių ir užaugančių vandens augalais Nemuno deltos atšakų</a:t>
            </a:r>
            <a:r>
              <a:rPr lang="lt-LT" sz="2000" dirty="0"/>
              <a:t>“... dabar minimaliai 1,2 metro gylio esanti </a:t>
            </a:r>
            <a:r>
              <a:rPr lang="lt-LT" sz="2000" dirty="0" err="1"/>
              <a:t>Rusnaitės</a:t>
            </a:r>
            <a:r>
              <a:rPr lang="lt-LT" sz="2000" dirty="0"/>
              <a:t> vaga jokiu būdu negali būti „migracijos kliūtis“ ir toks teiginys neturi jokio mokslinio pagrindo.</a:t>
            </a: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76D03982-7BED-4863-8820-641FCEAFC0B0}"/>
              </a:ext>
            </a:extLst>
          </p:cNvPr>
          <p:cNvSpPr>
            <a:spLocks noGrp="1"/>
          </p:cNvSpPr>
          <p:nvPr>
            <p:ph type="sldNum" sz="quarter" idx="12"/>
          </p:nvPr>
        </p:nvSpPr>
        <p:spPr/>
        <p:txBody>
          <a:bodyPr/>
          <a:lstStyle/>
          <a:p>
            <a:fld id="{13769D3E-6486-4548-8812-4B20F0A27CE5}" type="slidenum">
              <a:rPr lang="en-GB" smtClean="0"/>
              <a:t>13</a:t>
            </a:fld>
            <a:endParaRPr lang="en-GB"/>
          </a:p>
        </p:txBody>
      </p:sp>
      <p:pic>
        <p:nvPicPr>
          <p:cNvPr id="6" name="Picture 5"/>
          <p:cNvPicPr>
            <a:picLocks noChangeAspect="1"/>
          </p:cNvPicPr>
          <p:nvPr/>
        </p:nvPicPr>
        <p:blipFill rotWithShape="1">
          <a:blip r:embed="rId2"/>
          <a:srcRect l="8345" t="22334" r="79930" b="72218"/>
          <a:stretch/>
        </p:blipFill>
        <p:spPr>
          <a:xfrm>
            <a:off x="132783" y="0"/>
            <a:ext cx="2661932" cy="695459"/>
          </a:xfrm>
          <a:prstGeom prst="rect">
            <a:avLst/>
          </a:prstGeom>
        </p:spPr>
      </p:pic>
    </p:spTree>
    <p:extLst>
      <p:ext uri="{BB962C8B-B14F-4D97-AF65-F5344CB8AC3E}">
        <p14:creationId xmlns:p14="http://schemas.microsoft.com/office/powerpoint/2010/main" val="155365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9542" t="28534" r="52676" b="68460"/>
          <a:stretch/>
        </p:blipFill>
        <p:spPr>
          <a:xfrm>
            <a:off x="0" y="167425"/>
            <a:ext cx="5504128" cy="334852"/>
          </a:xfrm>
          <a:prstGeom prst="rect">
            <a:avLst/>
          </a:prstGeom>
        </p:spPr>
      </p:pic>
      <p:pic>
        <p:nvPicPr>
          <p:cNvPr id="7" name="Picture 6"/>
          <p:cNvPicPr>
            <a:picLocks noChangeAspect="1"/>
          </p:cNvPicPr>
          <p:nvPr/>
        </p:nvPicPr>
        <p:blipFill rotWithShape="1">
          <a:blip r:embed="rId3"/>
          <a:srcRect l="20493" t="26655" r="37254" b="43471"/>
          <a:stretch/>
        </p:blipFill>
        <p:spPr>
          <a:xfrm>
            <a:off x="2459864" y="759853"/>
            <a:ext cx="8634984" cy="3432406"/>
          </a:xfrm>
          <a:prstGeom prst="rect">
            <a:avLst/>
          </a:prstGeom>
        </p:spPr>
      </p:pic>
      <p:pic>
        <p:nvPicPr>
          <p:cNvPr id="8" name="Picture 7"/>
          <p:cNvPicPr>
            <a:picLocks noChangeAspect="1"/>
          </p:cNvPicPr>
          <p:nvPr/>
        </p:nvPicPr>
        <p:blipFill rotWithShape="1">
          <a:blip r:embed="rId3"/>
          <a:srcRect l="20282" t="74378" r="36936" b="5894"/>
          <a:stretch/>
        </p:blipFill>
        <p:spPr>
          <a:xfrm>
            <a:off x="2405896" y="4192259"/>
            <a:ext cx="8742920" cy="2266682"/>
          </a:xfrm>
          <a:prstGeom prst="rect">
            <a:avLst/>
          </a:prstGeom>
        </p:spPr>
      </p:pic>
    </p:spTree>
    <p:extLst>
      <p:ext uri="{BB962C8B-B14F-4D97-AF65-F5344CB8AC3E}">
        <p14:creationId xmlns:p14="http://schemas.microsoft.com/office/powerpoint/2010/main" val="251476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9542" t="28534" r="52676" b="68460"/>
          <a:stretch/>
        </p:blipFill>
        <p:spPr>
          <a:xfrm>
            <a:off x="0" y="167425"/>
            <a:ext cx="5504128" cy="334852"/>
          </a:xfrm>
          <a:prstGeom prst="rect">
            <a:avLst/>
          </a:prstGeom>
        </p:spPr>
      </p:pic>
      <p:pic>
        <p:nvPicPr>
          <p:cNvPr id="10" name="Picture 9"/>
          <p:cNvPicPr>
            <a:picLocks noChangeAspect="1"/>
          </p:cNvPicPr>
          <p:nvPr/>
        </p:nvPicPr>
        <p:blipFill rotWithShape="1">
          <a:blip r:embed="rId3"/>
          <a:srcRect l="20492" t="19328" r="36937" b="36144"/>
          <a:stretch/>
        </p:blipFill>
        <p:spPr>
          <a:xfrm>
            <a:off x="2099255" y="1094705"/>
            <a:ext cx="8518912" cy="5009881"/>
          </a:xfrm>
          <a:prstGeom prst="rect">
            <a:avLst/>
          </a:prstGeom>
        </p:spPr>
      </p:pic>
    </p:spTree>
    <p:extLst>
      <p:ext uri="{BB962C8B-B14F-4D97-AF65-F5344CB8AC3E}">
        <p14:creationId xmlns:p14="http://schemas.microsoft.com/office/powerpoint/2010/main" val="191351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73D418-796A-460A-9CBE-2867D9415A95}"/>
              </a:ext>
            </a:extLst>
          </p:cNvPr>
          <p:cNvSpPr>
            <a:spLocks noGrp="1"/>
          </p:cNvSpPr>
          <p:nvPr>
            <p:ph type="sldNum" sz="quarter" idx="12"/>
          </p:nvPr>
        </p:nvSpPr>
        <p:spPr/>
        <p:txBody>
          <a:bodyPr/>
          <a:lstStyle/>
          <a:p>
            <a:fld id="{13769D3E-6486-4548-8812-4B20F0A27CE5}" type="slidenum">
              <a:rPr lang="en-GB" smtClean="0"/>
              <a:t>16</a:t>
            </a:fld>
            <a:endParaRPr lang="en-GB"/>
          </a:p>
        </p:txBody>
      </p:sp>
      <p:pic>
        <p:nvPicPr>
          <p:cNvPr id="6" name="Picture 5"/>
          <p:cNvPicPr>
            <a:picLocks noChangeAspect="1"/>
          </p:cNvPicPr>
          <p:nvPr/>
        </p:nvPicPr>
        <p:blipFill rotWithShape="1">
          <a:blip r:embed="rId2"/>
          <a:srcRect l="19542" t="28534" r="52676" b="68460"/>
          <a:stretch/>
        </p:blipFill>
        <p:spPr>
          <a:xfrm>
            <a:off x="0" y="167425"/>
            <a:ext cx="5504128" cy="334852"/>
          </a:xfrm>
          <a:prstGeom prst="rect">
            <a:avLst/>
          </a:prstGeom>
        </p:spPr>
      </p:pic>
      <p:sp>
        <p:nvSpPr>
          <p:cNvPr id="7" name="Rectangle 6"/>
          <p:cNvSpPr/>
          <p:nvPr/>
        </p:nvSpPr>
        <p:spPr>
          <a:xfrm>
            <a:off x="1476777" y="1385784"/>
            <a:ext cx="8955110" cy="4093428"/>
          </a:xfrm>
          <a:prstGeom prst="rect">
            <a:avLst/>
          </a:prstGeom>
        </p:spPr>
        <p:txBody>
          <a:bodyPr wrap="square">
            <a:spAutoFit/>
          </a:bodyPr>
          <a:lstStyle/>
          <a:p>
            <a:r>
              <a:rPr lang="lt-LT" sz="2000" dirty="0">
                <a:solidFill>
                  <a:srgbClr val="000000"/>
                </a:solidFill>
                <a:latin typeface="Times New Roman" panose="02020603050405020304" pitchFamily="18" charset="0"/>
              </a:rPr>
              <a:t>Nemuno atšakų, Atmatos, </a:t>
            </a:r>
            <a:r>
              <a:rPr lang="lt-LT" sz="2000" dirty="0" err="1">
                <a:solidFill>
                  <a:srgbClr val="000000"/>
                </a:solidFill>
                <a:latin typeface="Times New Roman" panose="02020603050405020304" pitchFamily="18" charset="0"/>
              </a:rPr>
              <a:t>Rusnaitės</a:t>
            </a:r>
            <a:r>
              <a:rPr lang="lt-LT" sz="2000" dirty="0">
                <a:solidFill>
                  <a:srgbClr val="000000"/>
                </a:solidFill>
                <a:latin typeface="Times New Roman" panose="02020603050405020304" pitchFamily="18" charset="0"/>
              </a:rPr>
              <a:t>, </a:t>
            </a:r>
            <a:r>
              <a:rPr lang="lt-LT" sz="2000" dirty="0" err="1">
                <a:solidFill>
                  <a:srgbClr val="000000"/>
                </a:solidFill>
                <a:latin typeface="Times New Roman" panose="02020603050405020304" pitchFamily="18" charset="0"/>
              </a:rPr>
              <a:t>Skatulės</a:t>
            </a:r>
            <a:r>
              <a:rPr lang="lt-LT" sz="2000" dirty="0">
                <a:solidFill>
                  <a:srgbClr val="000000"/>
                </a:solidFill>
                <a:latin typeface="Times New Roman" panose="02020603050405020304" pitchFamily="18" charset="0"/>
              </a:rPr>
              <a:t> ir Vytinės, gilinimo darbai </a:t>
            </a:r>
            <a:r>
              <a:rPr lang="lt-LT" sz="2000" b="1" dirty="0">
                <a:solidFill>
                  <a:srgbClr val="000000"/>
                </a:solidFill>
                <a:latin typeface="Times New Roman" panose="02020603050405020304" pitchFamily="18" charset="0"/>
              </a:rPr>
              <a:t>trumpalaikėje perspektyvoje neigiamai paveiks pusiau vandens žinduolių ir varliagyvių gausumą</a:t>
            </a:r>
            <a:r>
              <a:rPr lang="lt-LT" sz="2000" dirty="0">
                <a:solidFill>
                  <a:srgbClr val="000000"/>
                </a:solidFill>
                <a:latin typeface="Times New Roman" panose="02020603050405020304" pitchFamily="18" charset="0"/>
              </a:rPr>
              <a:t>. Sunaikinus svarbias varliagyviams buveines (senvagės, užutekiai) poveikis būtų stipresnis, galimas ir šios grupių rūšių įvairovės sumažėjimas, didelis gausumo kritimas. Gilinimo darbų pasėkoje sumažėjus bestuburių, žuvų gausumui, sumažėtų </a:t>
            </a:r>
            <a:r>
              <a:rPr lang="lt-LT" sz="2000" dirty="0" err="1">
                <a:solidFill>
                  <a:srgbClr val="000000"/>
                </a:solidFill>
                <a:latin typeface="Times New Roman" panose="02020603050405020304" pitchFamily="18" charset="0"/>
              </a:rPr>
              <a:t>mitybinė</a:t>
            </a:r>
            <a:r>
              <a:rPr lang="lt-LT" sz="2000" dirty="0">
                <a:solidFill>
                  <a:srgbClr val="000000"/>
                </a:solidFill>
                <a:latin typeface="Times New Roman" panose="02020603050405020304" pitchFamily="18" charset="0"/>
              </a:rPr>
              <a:t> bazė plėšriesiems pusiau vandens žinduoliams ir varliagyviams. </a:t>
            </a:r>
          </a:p>
          <a:p>
            <a:endParaRPr lang="lt-LT" sz="2000" dirty="0">
              <a:solidFill>
                <a:srgbClr val="000000"/>
              </a:solidFill>
              <a:latin typeface="Times New Roman" panose="02020603050405020304" pitchFamily="18" charset="0"/>
            </a:endParaRPr>
          </a:p>
          <a:p>
            <a:r>
              <a:rPr lang="lt-LT" sz="2000" dirty="0">
                <a:solidFill>
                  <a:srgbClr val="000000"/>
                </a:solidFill>
                <a:latin typeface="Times New Roman" panose="02020603050405020304" pitchFamily="18" charset="0"/>
              </a:rPr>
              <a:t>Poveikio intensyvumas priklausys, ar gilinimo darbai bus atliekami upių deltose, ar vagoje, kokiu būdu bus atliekami darbai (pakrančių išsaugojimas, dumblo šalinimas ir pan.), atliekamų darbų sezono, gilinimo darbų dažnumo (vienkartinis ar reguliarus). Mažiau neigiamas upių gilinimo poveikis būtų atliekant šiuos darbus tik vieną kartą, upių deltose, tausojant pakrantės zoną. </a:t>
            </a:r>
            <a:endParaRPr lang="en-US" sz="2000" dirty="0"/>
          </a:p>
        </p:txBody>
      </p:sp>
      <p:sp>
        <p:nvSpPr>
          <p:cNvPr id="8" name="Rectangle 7"/>
          <p:cNvSpPr/>
          <p:nvPr/>
        </p:nvSpPr>
        <p:spPr>
          <a:xfrm>
            <a:off x="691166" y="762549"/>
            <a:ext cx="8388439" cy="369332"/>
          </a:xfrm>
          <a:prstGeom prst="rect">
            <a:avLst/>
          </a:prstGeom>
        </p:spPr>
        <p:txBody>
          <a:bodyPr wrap="square">
            <a:spAutoFit/>
          </a:bodyPr>
          <a:lstStyle/>
          <a:p>
            <a:r>
              <a:rPr lang="lt-LT" b="1" dirty="0"/>
              <a:t>Išvada dėl ekologinio gilinimo projekto pusiau vandens žinduoliams </a:t>
            </a:r>
            <a:endParaRPr lang="en-US" dirty="0"/>
          </a:p>
        </p:txBody>
      </p:sp>
    </p:spTree>
    <p:extLst>
      <p:ext uri="{BB962C8B-B14F-4D97-AF65-F5344CB8AC3E}">
        <p14:creationId xmlns:p14="http://schemas.microsoft.com/office/powerpoint/2010/main" val="3432459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014" t="30977" r="71796" b="64889"/>
          <a:stretch/>
        </p:blipFill>
        <p:spPr>
          <a:xfrm>
            <a:off x="0" y="154546"/>
            <a:ext cx="3157660" cy="798491"/>
          </a:xfrm>
          <a:prstGeom prst="rect">
            <a:avLst/>
          </a:prstGeom>
        </p:spPr>
      </p:pic>
      <p:pic>
        <p:nvPicPr>
          <p:cNvPr id="4" name="Picture 3"/>
          <p:cNvPicPr>
            <a:picLocks noChangeAspect="1"/>
          </p:cNvPicPr>
          <p:nvPr/>
        </p:nvPicPr>
        <p:blipFill rotWithShape="1">
          <a:blip r:embed="rId3"/>
          <a:srcRect l="20599" t="28534" r="41162" b="24119"/>
          <a:stretch/>
        </p:blipFill>
        <p:spPr>
          <a:xfrm>
            <a:off x="695459" y="1275009"/>
            <a:ext cx="4662152" cy="3245476"/>
          </a:xfrm>
          <a:prstGeom prst="rect">
            <a:avLst/>
          </a:prstGeom>
        </p:spPr>
      </p:pic>
      <p:pic>
        <p:nvPicPr>
          <p:cNvPr id="9" name="Picture 8"/>
          <p:cNvPicPr>
            <a:picLocks noChangeAspect="1"/>
          </p:cNvPicPr>
          <p:nvPr/>
        </p:nvPicPr>
        <p:blipFill rotWithShape="1">
          <a:blip r:embed="rId4"/>
          <a:srcRect l="20599" t="45256" r="40951" b="15288"/>
          <a:stretch/>
        </p:blipFill>
        <p:spPr>
          <a:xfrm>
            <a:off x="5872765" y="553791"/>
            <a:ext cx="5737107" cy="3309870"/>
          </a:xfrm>
          <a:prstGeom prst="rect">
            <a:avLst/>
          </a:prstGeom>
        </p:spPr>
      </p:pic>
      <p:pic>
        <p:nvPicPr>
          <p:cNvPr id="10" name="Picture 9"/>
          <p:cNvPicPr>
            <a:picLocks noChangeAspect="1"/>
          </p:cNvPicPr>
          <p:nvPr/>
        </p:nvPicPr>
        <p:blipFill rotWithShape="1">
          <a:blip r:embed="rId5"/>
          <a:srcRect l="20281" t="39431" r="40739" b="28628"/>
          <a:stretch/>
        </p:blipFill>
        <p:spPr>
          <a:xfrm>
            <a:off x="5834128" y="3786387"/>
            <a:ext cx="5814585" cy="2678807"/>
          </a:xfrm>
          <a:prstGeom prst="rect">
            <a:avLst/>
          </a:prstGeom>
        </p:spPr>
      </p:pic>
    </p:spTree>
    <p:extLst>
      <p:ext uri="{BB962C8B-B14F-4D97-AF65-F5344CB8AC3E}">
        <p14:creationId xmlns:p14="http://schemas.microsoft.com/office/powerpoint/2010/main" val="187136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0156" t="30908" r="72375" b="64958"/>
          <a:stretch/>
        </p:blipFill>
        <p:spPr>
          <a:xfrm>
            <a:off x="138399" y="0"/>
            <a:ext cx="2566164" cy="798491"/>
          </a:xfrm>
          <a:prstGeom prst="rect">
            <a:avLst/>
          </a:prstGeom>
        </p:spPr>
      </p:pic>
      <p:pic>
        <p:nvPicPr>
          <p:cNvPr id="7" name="Picture 6"/>
          <p:cNvPicPr>
            <a:picLocks noChangeAspect="1"/>
          </p:cNvPicPr>
          <p:nvPr/>
        </p:nvPicPr>
        <p:blipFill rotWithShape="1">
          <a:blip r:embed="rId3"/>
          <a:srcRect l="20810" t="45068" r="38204" b="29567"/>
          <a:stretch/>
        </p:blipFill>
        <p:spPr>
          <a:xfrm>
            <a:off x="2704563" y="734097"/>
            <a:ext cx="6477597" cy="2253802"/>
          </a:xfrm>
          <a:prstGeom prst="rect">
            <a:avLst/>
          </a:prstGeom>
        </p:spPr>
      </p:pic>
      <p:pic>
        <p:nvPicPr>
          <p:cNvPr id="8" name="Picture 7"/>
          <p:cNvPicPr>
            <a:picLocks noChangeAspect="1"/>
          </p:cNvPicPr>
          <p:nvPr/>
        </p:nvPicPr>
        <p:blipFill rotWithShape="1">
          <a:blip r:embed="rId4"/>
          <a:srcRect l="21761" t="46571" r="37465" b="22991"/>
          <a:stretch/>
        </p:blipFill>
        <p:spPr>
          <a:xfrm>
            <a:off x="2884868" y="3065171"/>
            <a:ext cx="6444209" cy="2704564"/>
          </a:xfrm>
          <a:prstGeom prst="rect">
            <a:avLst/>
          </a:prstGeom>
        </p:spPr>
      </p:pic>
    </p:spTree>
    <p:extLst>
      <p:ext uri="{BB962C8B-B14F-4D97-AF65-F5344CB8AC3E}">
        <p14:creationId xmlns:p14="http://schemas.microsoft.com/office/powerpoint/2010/main" val="52053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0493" t="35674" r="70634" b="61132"/>
          <a:stretch/>
        </p:blipFill>
        <p:spPr>
          <a:xfrm>
            <a:off x="265908" y="231820"/>
            <a:ext cx="2863659" cy="579550"/>
          </a:xfrm>
          <a:prstGeom prst="rect">
            <a:avLst/>
          </a:prstGeom>
        </p:spPr>
      </p:pic>
      <p:pic>
        <p:nvPicPr>
          <p:cNvPr id="9" name="Picture 8"/>
          <p:cNvPicPr>
            <a:picLocks noChangeAspect="1"/>
          </p:cNvPicPr>
          <p:nvPr/>
        </p:nvPicPr>
        <p:blipFill rotWithShape="1">
          <a:blip r:embed="rId3"/>
          <a:srcRect l="26937" t="16697" r="45176" b="21676"/>
          <a:stretch/>
        </p:blipFill>
        <p:spPr>
          <a:xfrm>
            <a:off x="1081824" y="1481071"/>
            <a:ext cx="3400023" cy="4224270"/>
          </a:xfrm>
          <a:prstGeom prst="rect">
            <a:avLst/>
          </a:prstGeom>
        </p:spPr>
      </p:pic>
      <p:sp>
        <p:nvSpPr>
          <p:cNvPr id="10" name="Rectangle 9"/>
          <p:cNvSpPr/>
          <p:nvPr/>
        </p:nvSpPr>
        <p:spPr>
          <a:xfrm>
            <a:off x="5263166" y="1506830"/>
            <a:ext cx="6096000" cy="4031873"/>
          </a:xfrm>
          <a:prstGeom prst="rect">
            <a:avLst/>
          </a:prstGeom>
        </p:spPr>
        <p:txBody>
          <a:bodyPr>
            <a:spAutoFit/>
          </a:bodyPr>
          <a:lstStyle/>
          <a:p>
            <a:r>
              <a:rPr lang="lt-LT" sz="2000" dirty="0">
                <a:solidFill>
                  <a:srgbClr val="000000"/>
                </a:solidFill>
              </a:rPr>
              <a:t>Gilinimo metu iškastą gruntą geriausia supilti sausumoje vienoje upės žiočių pusėje, taip paaukštinant krantą ties žiotimis, sudarant kliūtį staigiam tėkmės išplatėjimui bei nešmenų pernešimui mariose išilgai kranto linijos.</a:t>
            </a:r>
          </a:p>
          <a:p>
            <a:endParaRPr lang="lt-LT" sz="2000" dirty="0">
              <a:solidFill>
                <a:srgbClr val="000000"/>
              </a:solidFill>
            </a:endParaRPr>
          </a:p>
          <a:p>
            <a:r>
              <a:rPr lang="lt-LT" sz="2000" dirty="0"/>
              <a:t>Išvengti pakartotinio pagilintos vagos užnešimo, tikslinga būtų pastatyti </a:t>
            </a:r>
            <a:r>
              <a:rPr lang="lt-LT" sz="2000" dirty="0" err="1"/>
              <a:t>hidrotechinius</a:t>
            </a:r>
            <a:r>
              <a:rPr lang="lt-LT" sz="2000" dirty="0"/>
              <a:t> statinius (pentinus, </a:t>
            </a:r>
            <a:r>
              <a:rPr lang="lt-LT" sz="2000" dirty="0" err="1"/>
              <a:t>bunas</a:t>
            </a:r>
            <a:r>
              <a:rPr lang="lt-LT" sz="2000" dirty="0"/>
              <a:t> ar molus iš akmenų metinio arba medinių polių), ... tačiau tokie statiniai turėtų tęstis nuo kranto iki vietos, kur marių gylis siekia 2 m, o </a:t>
            </a:r>
            <a:r>
              <a:rPr lang="lt-LT" sz="2000" dirty="0" err="1"/>
              <a:t>Rusnaitės</a:t>
            </a:r>
            <a:r>
              <a:rPr lang="lt-LT" sz="2000" dirty="0"/>
              <a:t> atveju tai būtų itin brangu. </a:t>
            </a:r>
          </a:p>
          <a:p>
            <a:endParaRPr lang="lt-LT" dirty="0"/>
          </a:p>
          <a:p>
            <a:endParaRPr lang="en-US" dirty="0"/>
          </a:p>
        </p:txBody>
      </p:sp>
    </p:spTree>
    <p:extLst>
      <p:ext uri="{BB962C8B-B14F-4D97-AF65-F5344CB8AC3E}">
        <p14:creationId xmlns:p14="http://schemas.microsoft.com/office/powerpoint/2010/main" val="148416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5A9FCA-83A8-414F-9ADB-44264BA00FB9}"/>
              </a:ext>
            </a:extLst>
          </p:cNvPr>
          <p:cNvSpPr>
            <a:spLocks noGrp="1"/>
          </p:cNvSpPr>
          <p:nvPr>
            <p:ph type="sldNum" sz="quarter" idx="12"/>
          </p:nvPr>
        </p:nvSpPr>
        <p:spPr/>
        <p:txBody>
          <a:bodyPr/>
          <a:lstStyle/>
          <a:p>
            <a:fld id="{13769D3E-6486-4548-8812-4B20F0A27CE5}" type="slidenum">
              <a:rPr lang="en-GB" smtClean="0"/>
              <a:t>2</a:t>
            </a:fld>
            <a:endParaRPr lang="en-GB"/>
          </a:p>
        </p:txBody>
      </p:sp>
      <p:pic>
        <p:nvPicPr>
          <p:cNvPr id="7" name="Picture 6"/>
          <p:cNvPicPr>
            <a:picLocks noChangeAspect="1"/>
          </p:cNvPicPr>
          <p:nvPr/>
        </p:nvPicPr>
        <p:blipFill rotWithShape="1">
          <a:blip r:embed="rId2"/>
          <a:srcRect l="28204" t="34734" r="16972" b="22428"/>
          <a:stretch/>
        </p:blipFill>
        <p:spPr>
          <a:xfrm>
            <a:off x="3258355" y="202117"/>
            <a:ext cx="6194739" cy="2721388"/>
          </a:xfrm>
          <a:prstGeom prst="rect">
            <a:avLst/>
          </a:prstGeom>
        </p:spPr>
      </p:pic>
      <p:pic>
        <p:nvPicPr>
          <p:cNvPr id="8" name="Picture 7"/>
          <p:cNvPicPr>
            <a:picLocks noChangeAspect="1"/>
          </p:cNvPicPr>
          <p:nvPr/>
        </p:nvPicPr>
        <p:blipFill rotWithShape="1">
          <a:blip r:embed="rId3"/>
          <a:srcRect l="28310" t="30976" r="17711" b="14349"/>
          <a:stretch/>
        </p:blipFill>
        <p:spPr>
          <a:xfrm>
            <a:off x="3258355" y="2978245"/>
            <a:ext cx="6104587" cy="3476389"/>
          </a:xfrm>
          <a:prstGeom prst="rect">
            <a:avLst/>
          </a:prstGeom>
        </p:spPr>
      </p:pic>
    </p:spTree>
    <p:extLst>
      <p:ext uri="{BB962C8B-B14F-4D97-AF65-F5344CB8AC3E}">
        <p14:creationId xmlns:p14="http://schemas.microsoft.com/office/powerpoint/2010/main" val="2833476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769D3E-6486-4548-8812-4B20F0A27CE5}" type="slidenum">
              <a:rPr lang="en-GB" smtClean="0"/>
              <a:t>20</a:t>
            </a:fld>
            <a:endParaRPr lang="en-GB"/>
          </a:p>
        </p:txBody>
      </p:sp>
      <p:pic>
        <p:nvPicPr>
          <p:cNvPr id="3" name="Picture 2"/>
          <p:cNvPicPr>
            <a:picLocks noChangeAspect="1"/>
          </p:cNvPicPr>
          <p:nvPr/>
        </p:nvPicPr>
        <p:blipFill rotWithShape="1">
          <a:blip r:embed="rId2"/>
          <a:srcRect l="22605" t="26280" r="61655" b="70151"/>
          <a:stretch/>
        </p:blipFill>
        <p:spPr>
          <a:xfrm>
            <a:off x="212841" y="128788"/>
            <a:ext cx="3534911" cy="450761"/>
          </a:xfrm>
          <a:prstGeom prst="rect">
            <a:avLst/>
          </a:prstGeom>
        </p:spPr>
      </p:pic>
      <p:sp>
        <p:nvSpPr>
          <p:cNvPr id="4" name="Rectangle 3"/>
          <p:cNvSpPr/>
          <p:nvPr/>
        </p:nvSpPr>
        <p:spPr>
          <a:xfrm>
            <a:off x="437881" y="1079859"/>
            <a:ext cx="11346287" cy="4401205"/>
          </a:xfrm>
          <a:prstGeom prst="rect">
            <a:avLst/>
          </a:prstGeom>
        </p:spPr>
        <p:txBody>
          <a:bodyPr wrap="square">
            <a:spAutoFit/>
          </a:bodyPr>
          <a:lstStyle/>
          <a:p>
            <a:r>
              <a:rPr lang="lt-LT" sz="2000" dirty="0">
                <a:solidFill>
                  <a:srgbClr val="000000"/>
                </a:solidFill>
                <a:latin typeface="Times New Roman" panose="02020603050405020304" pitchFamily="18" charset="0"/>
              </a:rPr>
              <a:t>Remiantis literatūriniais bei anksčiau vykdytų tyrimų duomenimis, </a:t>
            </a:r>
            <a:r>
              <a:rPr lang="lt-LT" sz="2000" dirty="0" err="1">
                <a:solidFill>
                  <a:srgbClr val="000000"/>
                </a:solidFill>
                <a:latin typeface="Times New Roman" panose="02020603050405020304" pitchFamily="18" charset="0"/>
              </a:rPr>
              <a:t>Rusnaitės</a:t>
            </a:r>
            <a:r>
              <a:rPr lang="lt-LT" sz="2000" dirty="0">
                <a:solidFill>
                  <a:srgbClr val="000000"/>
                </a:solidFill>
                <a:latin typeface="Times New Roman" panose="02020603050405020304" pitchFamily="18" charset="0"/>
              </a:rPr>
              <a:t>, Vytinės, </a:t>
            </a:r>
            <a:r>
              <a:rPr lang="lt-LT" sz="2000" dirty="0" err="1">
                <a:solidFill>
                  <a:srgbClr val="000000"/>
                </a:solidFill>
                <a:latin typeface="Times New Roman" panose="02020603050405020304" pitchFamily="18" charset="0"/>
              </a:rPr>
              <a:t>Skatulės</a:t>
            </a:r>
            <a:r>
              <a:rPr lang="lt-LT" sz="2000" dirty="0">
                <a:solidFill>
                  <a:srgbClr val="000000"/>
                </a:solidFill>
                <a:latin typeface="Times New Roman" panose="02020603050405020304" pitchFamily="18" charset="0"/>
              </a:rPr>
              <a:t> ir Atmatos Nemuno deltos atšakose gali gyventi iki 100 saugomų gyvūnų ir augalų rūšių. </a:t>
            </a:r>
          </a:p>
          <a:p>
            <a:endParaRPr lang="lt-LT" sz="2000" dirty="0">
              <a:solidFill>
                <a:srgbClr val="000000"/>
              </a:solidFill>
              <a:latin typeface="Times New Roman" panose="02020603050405020304" pitchFamily="18" charset="0"/>
            </a:endParaRPr>
          </a:p>
          <a:p>
            <a:r>
              <a:rPr lang="lt-LT" sz="2000" dirty="0">
                <a:solidFill>
                  <a:srgbClr val="000000"/>
                </a:solidFill>
                <a:latin typeface="Times New Roman" panose="02020603050405020304" pitchFamily="18" charset="0"/>
              </a:rPr>
              <a:t>2020-2021 m. vykdytų specializuotų tyrimų metu patvirtintas 8 pusiau vandens žinduolių rūšių buvimas, kurių 5-ios yra ES saugomos pagal Berno konvenciją bei Buveinių direktyvą; registruotos 7 varliagyvių rūšys, visos - ES saugomos pagal Berno konvenciją bei Buveinių direktyvą; besiribojančiose teritorijose rastos 26 saugomos paukščių rūšys, iš kurių: 10 yra LRK sąrašuose, 2 Europos Sąjungos Paukščių direktyvos I priedo sąrašuose ir 14 abejuose sąrašuose; patvirtintas buvimas 3 rūšių sėsliųjų žuvų (</a:t>
            </a:r>
            <a:r>
              <a:rPr lang="lt-LT" sz="2000" dirty="0" err="1">
                <a:solidFill>
                  <a:srgbClr val="000000"/>
                </a:solidFill>
                <a:latin typeface="Times New Roman" panose="02020603050405020304" pitchFamily="18" charset="0"/>
              </a:rPr>
              <a:t>t.y</a:t>
            </a:r>
            <a:r>
              <a:rPr lang="lt-LT" sz="2000" dirty="0">
                <a:solidFill>
                  <a:srgbClr val="000000"/>
                </a:solidFill>
                <a:latin typeface="Times New Roman" panose="02020603050405020304" pitchFamily="18" charset="0"/>
              </a:rPr>
              <a:t>. rūšių, kurios atšakose nuolatos gyvena, o ne jomis migruoja), kurių visos yra saugomos ES Buveinių direktyvos, viena iš rūšių įrašyta į Lietuvos raudonąją knygą. </a:t>
            </a:r>
          </a:p>
          <a:p>
            <a:endParaRPr lang="lt-LT" sz="2000" dirty="0">
              <a:solidFill>
                <a:srgbClr val="000000"/>
              </a:solidFill>
              <a:latin typeface="Times New Roman" panose="02020603050405020304" pitchFamily="18" charset="0"/>
            </a:endParaRPr>
          </a:p>
          <a:p>
            <a:r>
              <a:rPr lang="lt-LT" sz="2000" dirty="0"/>
              <a:t>Remiantis turimų duomenų analizės bei papildomai atliktų tyrimų rezultatais, Nemuno deltos atšakų gilinimas gali turėti </a:t>
            </a:r>
            <a:r>
              <a:rPr lang="lt-LT" sz="2000" b="1" dirty="0"/>
              <a:t>neigiamą poveikį kai kuriems Deltos augalijos ir gyvūnijos komponentams</a:t>
            </a:r>
            <a:r>
              <a:rPr lang="lt-LT" sz="2000" dirty="0"/>
              <a:t>, tačiau poveikis priklauso ir nuo pačio gilinimo darbų pobūdžio. </a:t>
            </a:r>
            <a:endParaRPr lang="en-US" sz="2000" dirty="0"/>
          </a:p>
        </p:txBody>
      </p:sp>
    </p:spTree>
    <p:extLst>
      <p:ext uri="{BB962C8B-B14F-4D97-AF65-F5344CB8AC3E}">
        <p14:creationId xmlns:p14="http://schemas.microsoft.com/office/powerpoint/2010/main" val="112138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769D3E-6486-4548-8812-4B20F0A27CE5}" type="slidenum">
              <a:rPr lang="en-GB" smtClean="0"/>
              <a:t>21</a:t>
            </a:fld>
            <a:endParaRPr lang="en-GB"/>
          </a:p>
        </p:txBody>
      </p:sp>
      <p:pic>
        <p:nvPicPr>
          <p:cNvPr id="3" name="Picture 2"/>
          <p:cNvPicPr>
            <a:picLocks noChangeAspect="1"/>
          </p:cNvPicPr>
          <p:nvPr/>
        </p:nvPicPr>
        <p:blipFill rotWithShape="1">
          <a:blip r:embed="rId2"/>
          <a:srcRect l="22605" t="26280" r="61655" b="70151"/>
          <a:stretch/>
        </p:blipFill>
        <p:spPr>
          <a:xfrm>
            <a:off x="212841" y="128788"/>
            <a:ext cx="3534911" cy="450761"/>
          </a:xfrm>
          <a:prstGeom prst="rect">
            <a:avLst/>
          </a:prstGeom>
        </p:spPr>
      </p:pic>
      <p:sp>
        <p:nvSpPr>
          <p:cNvPr id="4" name="Rectangle 3"/>
          <p:cNvSpPr/>
          <p:nvPr/>
        </p:nvSpPr>
        <p:spPr>
          <a:xfrm>
            <a:off x="940158" y="1305342"/>
            <a:ext cx="9646276" cy="3477875"/>
          </a:xfrm>
          <a:prstGeom prst="rect">
            <a:avLst/>
          </a:prstGeom>
        </p:spPr>
        <p:txBody>
          <a:bodyPr wrap="square">
            <a:spAutoFit/>
          </a:bodyPr>
          <a:lstStyle/>
          <a:p>
            <a:r>
              <a:rPr lang="lt-LT" sz="2000" b="1" dirty="0">
                <a:solidFill>
                  <a:srgbClr val="000000"/>
                </a:solidFill>
                <a:latin typeface="Times New Roman" panose="02020603050405020304" pitchFamily="18" charset="0"/>
              </a:rPr>
              <a:t>Vienkartiniai</a:t>
            </a:r>
            <a:r>
              <a:rPr lang="lt-LT" sz="2000" dirty="0">
                <a:solidFill>
                  <a:srgbClr val="000000"/>
                </a:solidFill>
                <a:latin typeface="Times New Roman" panose="02020603050405020304" pitchFamily="18" charset="0"/>
              </a:rPr>
              <a:t> gilinimo darbai upių žiotyse sukeltų </a:t>
            </a:r>
            <a:r>
              <a:rPr lang="lt-LT" sz="2000" b="1" dirty="0">
                <a:solidFill>
                  <a:srgbClr val="000000"/>
                </a:solidFill>
                <a:latin typeface="Times New Roman" panose="02020603050405020304" pitchFamily="18" charset="0"/>
              </a:rPr>
              <a:t>trumpalaikį neigiamą poveikį pusiau vandens žinduolių rūšims </a:t>
            </a:r>
            <a:r>
              <a:rPr lang="lt-LT" sz="2000" dirty="0">
                <a:solidFill>
                  <a:srgbClr val="000000"/>
                </a:solidFill>
                <a:latin typeface="Times New Roman" panose="02020603050405020304" pitchFamily="18" charset="0"/>
              </a:rPr>
              <a:t>dėl keliamo triukšmo, pasikeitusių hidrologinių sąlygų (pvz. </a:t>
            </a:r>
            <a:r>
              <a:rPr lang="lt-LT" sz="2000" dirty="0" err="1">
                <a:solidFill>
                  <a:srgbClr val="000000"/>
                </a:solidFill>
                <a:latin typeface="Times New Roman" panose="02020603050405020304" pitchFamily="18" charset="0"/>
              </a:rPr>
              <a:t>drumstumas</a:t>
            </a:r>
            <a:r>
              <a:rPr lang="lt-LT" sz="2000" dirty="0">
                <a:solidFill>
                  <a:srgbClr val="000000"/>
                </a:solidFill>
                <a:latin typeface="Times New Roman" panose="02020603050405020304" pitchFamily="18" charset="0"/>
              </a:rPr>
              <a:t>), galimo dalies priekrantės zonos sunaikinimo, o </a:t>
            </a:r>
            <a:r>
              <a:rPr lang="lt-LT" sz="2000" b="1" dirty="0">
                <a:solidFill>
                  <a:srgbClr val="000000"/>
                </a:solidFill>
                <a:latin typeface="Times New Roman" panose="02020603050405020304" pitchFamily="18" charset="0"/>
              </a:rPr>
              <a:t>varliagyviams ir sėsliosioms saugomų rūšių žuvims poveikis turėtų būti nežymus</a:t>
            </a:r>
            <a:r>
              <a:rPr lang="lt-LT" sz="2000" dirty="0">
                <a:solidFill>
                  <a:srgbClr val="000000"/>
                </a:solidFill>
                <a:latin typeface="Times New Roman" panose="02020603050405020304" pitchFamily="18" charset="0"/>
              </a:rPr>
              <a:t>. Tuo tarpu pačių upių vagų gilinimas (ypač – </a:t>
            </a:r>
            <a:r>
              <a:rPr lang="lt-LT" sz="2000" b="1" dirty="0">
                <a:solidFill>
                  <a:srgbClr val="000000"/>
                </a:solidFill>
                <a:latin typeface="Times New Roman" panose="02020603050405020304" pitchFamily="18" charset="0"/>
              </a:rPr>
              <a:t>periodiškas) paveiktų tiek pusiau vandens žinduolius, tiek ir varliagyvius bei sėsliąsias saugomų žuvų rūšis </a:t>
            </a:r>
            <a:r>
              <a:rPr lang="lt-LT" sz="2000" dirty="0">
                <a:solidFill>
                  <a:srgbClr val="000000"/>
                </a:solidFill>
                <a:latin typeface="Times New Roman" panose="02020603050405020304" pitchFamily="18" charset="0"/>
              </a:rPr>
              <a:t>(tiesioginis poveikis fizinėms buveinėms). Gilinimo darbai bei jų sukeltas vandens </a:t>
            </a:r>
            <a:r>
              <a:rPr lang="lt-LT" sz="2000" dirty="0" err="1">
                <a:solidFill>
                  <a:srgbClr val="000000"/>
                </a:solidFill>
                <a:latin typeface="Times New Roman" panose="02020603050405020304" pitchFamily="18" charset="0"/>
              </a:rPr>
              <a:t>drumstumo</a:t>
            </a:r>
            <a:r>
              <a:rPr lang="lt-LT" sz="2000" dirty="0">
                <a:solidFill>
                  <a:srgbClr val="000000"/>
                </a:solidFill>
                <a:latin typeface="Times New Roman" panose="02020603050405020304" pitchFamily="18" charset="0"/>
              </a:rPr>
              <a:t> padidėjimas bei pakitusi sedimentacija </a:t>
            </a:r>
            <a:r>
              <a:rPr lang="lt-LT" sz="2000" b="1" dirty="0">
                <a:solidFill>
                  <a:srgbClr val="000000"/>
                </a:solidFill>
                <a:latin typeface="Times New Roman" panose="02020603050405020304" pitchFamily="18" charset="0"/>
              </a:rPr>
              <a:t>gali turėti neigiamą poveikį</a:t>
            </a:r>
            <a:r>
              <a:rPr lang="lt-LT" sz="2000" dirty="0">
                <a:solidFill>
                  <a:srgbClr val="000000"/>
                </a:solidFill>
                <a:latin typeface="Times New Roman" panose="02020603050405020304" pitchFamily="18" charset="0"/>
              </a:rPr>
              <a:t> saugomo vandens augalo - </a:t>
            </a:r>
            <a:r>
              <a:rPr lang="lt-LT" sz="2000" b="1" dirty="0">
                <a:solidFill>
                  <a:srgbClr val="000000"/>
                </a:solidFill>
                <a:latin typeface="Times New Roman" panose="02020603050405020304" pitchFamily="18" charset="0"/>
              </a:rPr>
              <a:t>vandeninės </a:t>
            </a:r>
            <a:r>
              <a:rPr lang="lt-LT" sz="2000" b="1" dirty="0" err="1">
                <a:solidFill>
                  <a:srgbClr val="000000"/>
                </a:solidFill>
                <a:latin typeface="Times New Roman" panose="02020603050405020304" pitchFamily="18" charset="0"/>
              </a:rPr>
              <a:t>plaumuonės</a:t>
            </a:r>
            <a:r>
              <a:rPr lang="lt-LT" sz="2000" b="1" dirty="0">
                <a:solidFill>
                  <a:srgbClr val="000000"/>
                </a:solidFill>
                <a:latin typeface="Times New Roman" panose="02020603050405020304" pitchFamily="18" charset="0"/>
              </a:rPr>
              <a:t> </a:t>
            </a:r>
            <a:r>
              <a:rPr lang="lt-LT" sz="2000" dirty="0">
                <a:solidFill>
                  <a:srgbClr val="000000"/>
                </a:solidFill>
                <a:latin typeface="Times New Roman" panose="02020603050405020304" pitchFamily="18" charset="0"/>
              </a:rPr>
              <a:t>populiacijoms. Taip pat yra galima neigiamas poveikis nuo vagos dar neatsiribojusioms natūralių ežerų su plūdžių ir aštrių bendrijomis buveinėms. Mažiausias (galimai – nereikšmingas) gilinimo darbų poveikis būtų paukščiams. </a:t>
            </a:r>
            <a:endParaRPr lang="en-US" sz="2000" dirty="0"/>
          </a:p>
        </p:txBody>
      </p:sp>
    </p:spTree>
    <p:extLst>
      <p:ext uri="{BB962C8B-B14F-4D97-AF65-F5344CB8AC3E}">
        <p14:creationId xmlns:p14="http://schemas.microsoft.com/office/powerpoint/2010/main" val="342311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769D3E-6486-4548-8812-4B20F0A27CE5}" type="slidenum">
              <a:rPr lang="en-GB" smtClean="0"/>
              <a:t>22</a:t>
            </a:fld>
            <a:endParaRPr lang="en-GB"/>
          </a:p>
        </p:txBody>
      </p:sp>
      <p:pic>
        <p:nvPicPr>
          <p:cNvPr id="3" name="Picture 2"/>
          <p:cNvPicPr>
            <a:picLocks noChangeAspect="1"/>
          </p:cNvPicPr>
          <p:nvPr/>
        </p:nvPicPr>
        <p:blipFill rotWithShape="1">
          <a:blip r:embed="rId2"/>
          <a:srcRect l="22605" t="26280" r="61655" b="70151"/>
          <a:stretch/>
        </p:blipFill>
        <p:spPr>
          <a:xfrm>
            <a:off x="212841" y="128788"/>
            <a:ext cx="3534911" cy="450761"/>
          </a:xfrm>
          <a:prstGeom prst="rect">
            <a:avLst/>
          </a:prstGeom>
        </p:spPr>
      </p:pic>
      <p:sp>
        <p:nvSpPr>
          <p:cNvPr id="4" name="Rectangle 3"/>
          <p:cNvSpPr/>
          <p:nvPr/>
        </p:nvSpPr>
        <p:spPr>
          <a:xfrm>
            <a:off x="824248" y="1176553"/>
            <a:ext cx="10792496" cy="4401205"/>
          </a:xfrm>
          <a:prstGeom prst="rect">
            <a:avLst/>
          </a:prstGeom>
        </p:spPr>
        <p:txBody>
          <a:bodyPr wrap="square">
            <a:spAutoFit/>
          </a:bodyPr>
          <a:lstStyle/>
          <a:p>
            <a:r>
              <a:rPr lang="lt-LT" sz="2000" dirty="0">
                <a:solidFill>
                  <a:srgbClr val="000000"/>
                </a:solidFill>
                <a:latin typeface="Times New Roman" panose="02020603050405020304" pitchFamily="18" charset="0"/>
              </a:rPr>
              <a:t>Šilutės rajono savivaldybės administracijos direktoriaus užsakymu atliktose Nemuno deltos regioninio parko ir jo zonų ribų plano bei Nemuno deltos regioninio parko tvarkymo plano korektūrose </a:t>
            </a:r>
            <a:r>
              <a:rPr lang="lt-LT" sz="2000" dirty="0" err="1">
                <a:solidFill>
                  <a:srgbClr val="000000"/>
                </a:solidFill>
                <a:latin typeface="Times New Roman" panose="02020603050405020304" pitchFamily="18" charset="0"/>
              </a:rPr>
              <a:t>Rusnaitės</a:t>
            </a:r>
            <a:r>
              <a:rPr lang="lt-LT" sz="2000" dirty="0">
                <a:solidFill>
                  <a:srgbClr val="000000"/>
                </a:solidFill>
                <a:latin typeface="Times New Roman" panose="02020603050405020304" pitchFamily="18" charset="0"/>
              </a:rPr>
              <a:t> vagos pašalinimas iš Nemuno priešakinės Deltos rezervato teritorijos yra grindžiamas šiais argumentais (</a:t>
            </a:r>
            <a:r>
              <a:rPr lang="lt-LT" sz="2000" dirty="0" err="1">
                <a:solidFill>
                  <a:srgbClr val="000000"/>
                </a:solidFill>
                <a:latin typeface="Times New Roman" panose="02020603050405020304" pitchFamily="18" charset="0"/>
              </a:rPr>
              <a:t>citat</a:t>
            </a:r>
            <a:r>
              <a:rPr lang="lt-LT" sz="2000" dirty="0">
                <a:solidFill>
                  <a:srgbClr val="000000"/>
                </a:solidFill>
                <a:latin typeface="Times New Roman" panose="02020603050405020304" pitchFamily="18" charset="0"/>
              </a:rPr>
              <a:t>.): </a:t>
            </a:r>
          </a:p>
          <a:p>
            <a:endParaRPr lang="lt-LT" sz="2000" dirty="0">
              <a:solidFill>
                <a:srgbClr val="000000"/>
              </a:solidFill>
              <a:latin typeface="Times New Roman" panose="02020603050405020304" pitchFamily="18" charset="0"/>
            </a:endParaRPr>
          </a:p>
          <a:p>
            <a:pPr marL="342900" indent="-342900">
              <a:buAutoNum type="arabicPeriod"/>
            </a:pPr>
            <a:r>
              <a:rPr lang="lt-LT" sz="2000" dirty="0">
                <a:solidFill>
                  <a:srgbClr val="000000"/>
                </a:solidFill>
                <a:latin typeface="Times New Roman" panose="02020603050405020304" pitchFamily="18" charset="0"/>
              </a:rPr>
              <a:t>„pašalinti šiuo metu esančias kliūtis žuvų migracijai dėl seklėjančių ir užaugančių vandens augalais Nemuno deltos atšakų“ </a:t>
            </a:r>
          </a:p>
          <a:p>
            <a:pPr marL="342900" indent="-342900">
              <a:buAutoNum type="arabicPeriod"/>
            </a:pPr>
            <a:endParaRPr lang="lt-LT" sz="2000" dirty="0">
              <a:solidFill>
                <a:srgbClr val="000000"/>
              </a:solidFill>
              <a:latin typeface="Times New Roman" panose="02020603050405020304" pitchFamily="18" charset="0"/>
            </a:endParaRPr>
          </a:p>
          <a:p>
            <a:pPr marL="342900" indent="-342900">
              <a:buAutoNum type="arabicPeriod"/>
            </a:pPr>
            <a:r>
              <a:rPr lang="lt-LT" sz="2000" dirty="0">
                <a:solidFill>
                  <a:srgbClr val="000000"/>
                </a:solidFill>
                <a:latin typeface="Times New Roman" panose="02020603050405020304" pitchFamily="18" charset="0"/>
              </a:rPr>
              <a:t>„palikus esamą galiojančią planinę ir teisinę situaciją, kai natūralių gamtinių procesų veikiamos Kuršių marios senka, marių kranto linija stumiasi vidutiniškai 3,2 m per metus, </a:t>
            </a:r>
            <a:r>
              <a:rPr lang="lt-LT" sz="2000" dirty="0">
                <a:latin typeface="Times New Roman" panose="02020603050405020304" pitchFamily="18" charset="0"/>
              </a:rPr>
              <a:t>susiformuoja pavojus prarasti ne tik žvejybinį vandens kelią (kaip yra šiuo metu), bet Pakalnės-</a:t>
            </a:r>
            <a:r>
              <a:rPr lang="lt-LT" sz="2000" dirty="0" err="1">
                <a:latin typeface="Times New Roman" panose="02020603050405020304" pitchFamily="18" charset="0"/>
              </a:rPr>
              <a:t>Rusnaitės</a:t>
            </a:r>
            <a:r>
              <a:rPr lang="lt-LT" sz="2000" dirty="0">
                <a:latin typeface="Times New Roman" panose="02020603050405020304" pitchFamily="18" charset="0"/>
              </a:rPr>
              <a:t> turistinę trasą“ </a:t>
            </a:r>
          </a:p>
          <a:p>
            <a:pPr marL="342900" indent="-342900">
              <a:buAutoNum type="arabicPeriod"/>
            </a:pPr>
            <a:endParaRPr lang="lt-LT" sz="2000" dirty="0">
              <a:latin typeface="Times New Roman" panose="02020603050405020304" pitchFamily="18" charset="0"/>
            </a:endParaRPr>
          </a:p>
          <a:p>
            <a:pPr marL="342900" indent="-342900">
              <a:buAutoNum type="arabicPeriod"/>
            </a:pPr>
            <a:endParaRPr lang="lt-LT" sz="2000" dirty="0">
              <a:latin typeface="Times New Roman" panose="02020603050405020304" pitchFamily="18" charset="0"/>
            </a:endParaRPr>
          </a:p>
          <a:p>
            <a:r>
              <a:rPr lang="lt-LT" sz="2000" dirty="0"/>
              <a:t>... </a:t>
            </a:r>
            <a:r>
              <a:rPr lang="en-US" sz="2000" b="1" dirty="0" err="1"/>
              <a:t>šie</a:t>
            </a:r>
            <a:r>
              <a:rPr lang="en-US" sz="2000" b="1" dirty="0"/>
              <a:t> </a:t>
            </a:r>
            <a:r>
              <a:rPr lang="en-US" sz="2000" b="1" dirty="0" err="1"/>
              <a:t>argumentai</a:t>
            </a:r>
            <a:r>
              <a:rPr lang="en-US" sz="2000" b="1" dirty="0"/>
              <a:t> </a:t>
            </a:r>
            <a:r>
              <a:rPr lang="en-US" sz="2000" b="1" dirty="0" err="1"/>
              <a:t>stokoja</a:t>
            </a:r>
            <a:r>
              <a:rPr lang="en-US" sz="2000" b="1" dirty="0"/>
              <a:t> </a:t>
            </a:r>
            <a:r>
              <a:rPr lang="en-US" sz="2000" b="1" dirty="0" err="1"/>
              <a:t>rimtesnio</a:t>
            </a:r>
            <a:r>
              <a:rPr lang="en-US" sz="2000" b="1" dirty="0"/>
              <a:t> </a:t>
            </a:r>
            <a:r>
              <a:rPr lang="en-US" sz="2000" b="1" dirty="0" err="1"/>
              <a:t>pagrindimo</a:t>
            </a:r>
            <a:r>
              <a:rPr lang="en-US" sz="2000" dirty="0"/>
              <a:t>. </a:t>
            </a:r>
          </a:p>
        </p:txBody>
      </p:sp>
    </p:spTree>
    <p:extLst>
      <p:ext uri="{BB962C8B-B14F-4D97-AF65-F5344CB8AC3E}">
        <p14:creationId xmlns:p14="http://schemas.microsoft.com/office/powerpoint/2010/main" val="1015677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769D3E-6486-4548-8812-4B20F0A27CE5}" type="slidenum">
              <a:rPr lang="en-GB" smtClean="0"/>
              <a:t>23</a:t>
            </a:fld>
            <a:endParaRPr lang="en-GB"/>
          </a:p>
        </p:txBody>
      </p:sp>
      <p:pic>
        <p:nvPicPr>
          <p:cNvPr id="3" name="Picture 2"/>
          <p:cNvPicPr>
            <a:picLocks noChangeAspect="1"/>
          </p:cNvPicPr>
          <p:nvPr/>
        </p:nvPicPr>
        <p:blipFill rotWithShape="1">
          <a:blip r:embed="rId2"/>
          <a:srcRect l="22605" t="26280" r="61655" b="70151"/>
          <a:stretch/>
        </p:blipFill>
        <p:spPr>
          <a:xfrm>
            <a:off x="212841" y="128788"/>
            <a:ext cx="3534911" cy="450761"/>
          </a:xfrm>
          <a:prstGeom prst="rect">
            <a:avLst/>
          </a:prstGeom>
        </p:spPr>
      </p:pic>
      <p:sp>
        <p:nvSpPr>
          <p:cNvPr id="4" name="Rectangle 3"/>
          <p:cNvSpPr/>
          <p:nvPr/>
        </p:nvSpPr>
        <p:spPr>
          <a:xfrm>
            <a:off x="1043189" y="1134336"/>
            <a:ext cx="9620518" cy="4801314"/>
          </a:xfrm>
          <a:prstGeom prst="rect">
            <a:avLst/>
          </a:prstGeom>
        </p:spPr>
        <p:txBody>
          <a:bodyPr wrap="square">
            <a:spAutoFit/>
          </a:bodyPr>
          <a:lstStyle/>
          <a:p>
            <a:r>
              <a:rPr lang="lt-LT" b="1" dirty="0">
                <a:solidFill>
                  <a:srgbClr val="000000"/>
                </a:solidFill>
                <a:latin typeface="Times New Roman" panose="02020603050405020304" pitchFamily="18" charset="0"/>
              </a:rPr>
              <a:t>Pirmasis argumentas</a:t>
            </a:r>
            <a:r>
              <a:rPr lang="lt-LT" dirty="0">
                <a:solidFill>
                  <a:srgbClr val="000000"/>
                </a:solidFill>
                <a:latin typeface="Times New Roman" panose="02020603050405020304" pitchFamily="18" charset="0"/>
              </a:rPr>
              <a:t>. Rusijos Karaliaučiaus (Kaliningrado) sričiai </a:t>
            </a:r>
            <a:r>
              <a:rPr lang="lt-LT" b="1" dirty="0">
                <a:solidFill>
                  <a:srgbClr val="000000"/>
                </a:solidFill>
                <a:latin typeface="Times New Roman" panose="02020603050405020304" pitchFamily="18" charset="0"/>
              </a:rPr>
              <a:t>pagilinus Gilijos atšaką</a:t>
            </a:r>
            <a:r>
              <a:rPr lang="lt-LT" dirty="0">
                <a:solidFill>
                  <a:srgbClr val="000000"/>
                </a:solidFill>
                <a:latin typeface="Times New Roman" panose="02020603050405020304" pitchFamily="18" charset="0"/>
              </a:rPr>
              <a:t>... persiskirsčius vandens masėms tam tikra apimtimi pakito ir pagrindinėmis Nemuno deltos atšakomis migruojančių žuvų srautai - daugiau žuvų galimai migruoja per Skirvytę ir tai galėjo atitinkamai atsiliepti Lietuvos žvejų versliniams stintų laimikiams Atmatoje. Tačiau norime akcentuoti, kad </a:t>
            </a:r>
            <a:r>
              <a:rPr lang="lt-LT" b="1" dirty="0">
                <a:solidFill>
                  <a:srgbClr val="000000"/>
                </a:solidFill>
                <a:latin typeface="Times New Roman" panose="02020603050405020304" pitchFamily="18" charset="0"/>
              </a:rPr>
              <a:t>bendros žuvų migracijos tai visai netrukdo </a:t>
            </a:r>
            <a:r>
              <a:rPr lang="lt-LT" dirty="0">
                <a:solidFill>
                  <a:srgbClr val="000000"/>
                </a:solidFill>
                <a:latin typeface="Times New Roman" panose="02020603050405020304" pitchFamily="18" charset="0"/>
              </a:rPr>
              <a:t>- ar per Atmatą ar per Skirvytę ar kitas atšakas žuvys laisvai migruoja, bendras per Nemuno deltos atšakas pratekančio vandens tūris nepakito, todėl vienas pagrindinių argumentų </a:t>
            </a:r>
            <a:r>
              <a:rPr lang="lt-LT" dirty="0" err="1">
                <a:solidFill>
                  <a:srgbClr val="000000"/>
                </a:solidFill>
                <a:latin typeface="Times New Roman" panose="02020603050405020304" pitchFamily="18" charset="0"/>
              </a:rPr>
              <a:t>Rusnaitės</a:t>
            </a:r>
            <a:r>
              <a:rPr lang="lt-LT" dirty="0">
                <a:solidFill>
                  <a:srgbClr val="000000"/>
                </a:solidFill>
                <a:latin typeface="Times New Roman" panose="02020603050405020304" pitchFamily="18" charset="0"/>
              </a:rPr>
              <a:t> pašalinimui iš Nemuno priešakinės deltos rezervato - „pašalinti šiuo metu esančias kliūtis žuvų migracijai dėl seklėjančių ir užaugančių vandens augalais Nemuno deltos atšakų“ neturi mokslinio pagrindo... </a:t>
            </a:r>
          </a:p>
          <a:p>
            <a:endParaRPr lang="lt-LT" dirty="0">
              <a:solidFill>
                <a:srgbClr val="000000"/>
              </a:solidFill>
              <a:latin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Atmatos, o ypač - </a:t>
            </a:r>
            <a:r>
              <a:rPr lang="lt-LT" dirty="0" err="1">
                <a:latin typeface="Times New Roman" panose="02020603050405020304" pitchFamily="18" charset="0"/>
                <a:cs typeface="Times New Roman" panose="02020603050405020304" pitchFamily="18" charset="0"/>
              </a:rPr>
              <a:t>Rusnaitės</a:t>
            </a:r>
            <a:r>
              <a:rPr lang="lt-LT" dirty="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gilinimas jokiu būdu nepagerins bendros migruojančių žuvų būklės</a:t>
            </a:r>
            <a:r>
              <a:rPr lang="lt-LT" dirty="0">
                <a:latin typeface="Times New Roman" panose="02020603050405020304" pitchFamily="18" charset="0"/>
                <a:cs typeface="Times New Roman" panose="02020603050405020304" pitchFamily="18" charset="0"/>
              </a:rPr>
              <a:t>. Atmatos gilinimas galėtų tik padidinti migruojančių stintų kiekius Lietuvai priklausančioje akvatorijoje, tačiau kitų, mažųjų atšakų gilinimas nesuteiks visiškai jokios pridėtinės vertės nei žvejybos verslui, nei žuvų migracijai. </a:t>
            </a:r>
          </a:p>
          <a:p>
            <a:endParaRPr lang="lt-LT" dirty="0">
              <a:solidFill>
                <a:srgbClr val="000000"/>
              </a:solidFill>
              <a:latin typeface="Times New Roman" panose="02020603050405020304" pitchFamily="18" charset="0"/>
            </a:endParaRPr>
          </a:p>
          <a:p>
            <a:endParaRPr lang="lt-LT"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295012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769D3E-6486-4548-8812-4B20F0A27CE5}" type="slidenum">
              <a:rPr lang="en-GB" smtClean="0"/>
              <a:t>24</a:t>
            </a:fld>
            <a:endParaRPr lang="en-GB"/>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769D3E-6486-4548-8812-4B20F0A27CE5}" type="slidenum">
              <a:rPr lang="en-GB" smtClean="0"/>
              <a:pPr/>
              <a:t>24</a:t>
            </a:fld>
            <a:endParaRPr lang="en-GB"/>
          </a:p>
        </p:txBody>
      </p:sp>
      <p:pic>
        <p:nvPicPr>
          <p:cNvPr id="4" name="Picture 3"/>
          <p:cNvPicPr>
            <a:picLocks noChangeAspect="1"/>
          </p:cNvPicPr>
          <p:nvPr/>
        </p:nvPicPr>
        <p:blipFill rotWithShape="1">
          <a:blip r:embed="rId2"/>
          <a:srcRect l="22605" t="26280" r="61655" b="70151"/>
          <a:stretch/>
        </p:blipFill>
        <p:spPr>
          <a:xfrm>
            <a:off x="212841" y="128788"/>
            <a:ext cx="3534911" cy="450761"/>
          </a:xfrm>
          <a:prstGeom prst="rect">
            <a:avLst/>
          </a:prstGeom>
        </p:spPr>
      </p:pic>
      <p:sp>
        <p:nvSpPr>
          <p:cNvPr id="5" name="Rectangle 4"/>
          <p:cNvSpPr/>
          <p:nvPr/>
        </p:nvSpPr>
        <p:spPr>
          <a:xfrm>
            <a:off x="559713" y="671691"/>
            <a:ext cx="9620518" cy="5909310"/>
          </a:xfrm>
          <a:prstGeom prst="rect">
            <a:avLst/>
          </a:prstGeom>
        </p:spPr>
        <p:txBody>
          <a:bodyPr wrap="square">
            <a:spAutoFit/>
          </a:bodyPr>
          <a:lstStyle/>
          <a:p>
            <a:r>
              <a:rPr lang="lt-LT" b="1" dirty="0"/>
              <a:t>Antrasis argumentas. </a:t>
            </a:r>
            <a:r>
              <a:rPr lang="lt-LT" dirty="0"/>
              <a:t>Pagrindinis Nemuno priešakinės deltos gamtinis rezervato steigimo tikslas yra </a:t>
            </a:r>
            <a:r>
              <a:rPr lang="lt-LT" b="1" dirty="0"/>
              <a:t>išsaugoti teritoriją ir akvatoriją</a:t>
            </a:r>
            <a:r>
              <a:rPr lang="lt-LT" dirty="0"/>
              <a:t>, kurioje vyksta </a:t>
            </a:r>
            <a:r>
              <a:rPr lang="lt-LT" b="1" dirty="0"/>
              <a:t>aktyviausi natūralūs deltos formavimosi procesai</a:t>
            </a:r>
            <a:r>
              <a:rPr lang="lt-LT" dirty="0"/>
              <a:t>. </a:t>
            </a:r>
          </a:p>
          <a:p>
            <a:r>
              <a:rPr lang="lt-LT" dirty="0"/>
              <a:t>... prisidengiant siekiu išsaugoti natūralius procesus, ketinama juos dirbtinai sutrikdyti. Tai prieštarauja pagrindiniam rezervato įsteigimo principui. </a:t>
            </a:r>
          </a:p>
          <a:p>
            <a:endParaRPr lang="lt-LT" dirty="0"/>
          </a:p>
          <a:p>
            <a:r>
              <a:rPr lang="lt-LT" dirty="0"/>
              <a:t>2019 metais Šilutės rajono savivaldybės administracijos direktoriaus užsakymu atliktos Nemuno deltos regioninio parko ir jo zonų ribų plano bei Nemuno deltos regioninio parko tvarkymo plano korektūrose nurodytas minimalus </a:t>
            </a:r>
            <a:r>
              <a:rPr lang="lt-LT" b="1" dirty="0"/>
              <a:t>1,2 metro farvaterio gylis </a:t>
            </a:r>
            <a:r>
              <a:rPr lang="lt-LT" b="1" dirty="0" err="1"/>
              <a:t>Rusnaitės</a:t>
            </a:r>
            <a:r>
              <a:rPr lang="lt-LT" b="1" dirty="0"/>
              <a:t> upėje tikrai negali trukdyti mažųjų pramoginių laivų navigacijai</a:t>
            </a:r>
            <a:r>
              <a:rPr lang="lt-LT" dirty="0"/>
              <a:t>, nebent ketinama plaukioti kur kas didesniais laivais ir /ar kur kas didesniais greičiais, šitaip didinant garsinę taršą ir dar labiau trikdant Deltos gyvūniją. </a:t>
            </a:r>
          </a:p>
          <a:p>
            <a:endParaRPr lang="lt-LT" dirty="0"/>
          </a:p>
          <a:p>
            <a:r>
              <a:rPr lang="lt-LT" dirty="0"/>
              <a:t>Atsižvelgiant į visą tai, siūlome dar kartą kritiškai įvertinti Šilutės rajono savivaldybės administracijos direktoriaus užsakymu atliktas Nemuno deltos regioninio parko ir jo zonų ribų plano bei Nemuno deltos regioninio parko tvarkymo plano korektūras, kadangi jos nėra argumentuotos. </a:t>
            </a:r>
          </a:p>
          <a:p>
            <a:r>
              <a:rPr lang="lt-LT" dirty="0"/>
              <a:t>Deltos atšakų </a:t>
            </a:r>
            <a:r>
              <a:rPr lang="lt-LT" b="1" dirty="0"/>
              <a:t>gilinimas neturės</a:t>
            </a:r>
            <a:r>
              <a:rPr lang="lt-LT" dirty="0"/>
              <a:t>... </a:t>
            </a:r>
            <a:r>
              <a:rPr lang="lt-LT" b="1" dirty="0"/>
              <a:t>teigiamo poveikio bendrai žuvų migracijai </a:t>
            </a:r>
            <a:r>
              <a:rPr lang="lt-LT" dirty="0"/>
              <a:t>per Nemuno deltą, tuo tarpu neigiamas poveikis tam tikriems Deltos ekosistemos komponentams yra... tikėtinas. </a:t>
            </a:r>
          </a:p>
          <a:p>
            <a:endParaRPr lang="lt-LT" dirty="0"/>
          </a:p>
          <a:p>
            <a:r>
              <a:rPr lang="lt-LT" dirty="0"/>
              <a:t>... </a:t>
            </a:r>
            <a:r>
              <a:rPr lang="lt-LT" b="1" dirty="0"/>
              <a:t>pramoginė laivyba turėtų būti derinama prie sąlygų Nemuno deltoje</a:t>
            </a:r>
            <a:r>
              <a:rPr lang="lt-LT" dirty="0"/>
              <a:t>..., o ne atvirkščiai... laivyba yra vienintelis... Šilutės rajono savivaldybės administracijos direktoriaus užsakymu atliktos plano korektūros tikslas, kurį bandoma dangstyti aplinkosauginiais tikslais. </a:t>
            </a:r>
            <a:endParaRPr lang="lt-LT"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6475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416" t="33795" r="18134" b="39901"/>
          <a:stretch/>
        </p:blipFill>
        <p:spPr>
          <a:xfrm>
            <a:off x="2923504" y="888643"/>
            <a:ext cx="6516710" cy="1803042"/>
          </a:xfrm>
          <a:prstGeom prst="rect">
            <a:avLst/>
          </a:prstGeom>
        </p:spPr>
      </p:pic>
      <p:pic>
        <p:nvPicPr>
          <p:cNvPr id="6" name="Picture 5"/>
          <p:cNvPicPr>
            <a:picLocks noChangeAspect="1"/>
          </p:cNvPicPr>
          <p:nvPr/>
        </p:nvPicPr>
        <p:blipFill rotWithShape="1">
          <a:blip r:embed="rId3"/>
          <a:srcRect l="28521" t="33607" r="18134" b="20361"/>
          <a:stretch/>
        </p:blipFill>
        <p:spPr>
          <a:xfrm>
            <a:off x="2936383" y="2691685"/>
            <a:ext cx="6503831" cy="3155324"/>
          </a:xfrm>
          <a:prstGeom prst="rect">
            <a:avLst/>
          </a:prstGeom>
        </p:spPr>
      </p:pic>
    </p:spTree>
    <p:extLst>
      <p:ext uri="{BB962C8B-B14F-4D97-AF65-F5344CB8AC3E}">
        <p14:creationId xmlns:p14="http://schemas.microsoft.com/office/powerpoint/2010/main" val="239204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8099" t="42813" r="18028" b="34077"/>
          <a:stretch/>
        </p:blipFill>
        <p:spPr>
          <a:xfrm>
            <a:off x="2665926" y="450762"/>
            <a:ext cx="6568226" cy="1584102"/>
          </a:xfrm>
          <a:prstGeom prst="rect">
            <a:avLst/>
          </a:prstGeom>
        </p:spPr>
      </p:pic>
      <p:pic>
        <p:nvPicPr>
          <p:cNvPr id="7" name="Picture 6"/>
          <p:cNvPicPr>
            <a:picLocks noChangeAspect="1"/>
          </p:cNvPicPr>
          <p:nvPr/>
        </p:nvPicPr>
        <p:blipFill rotWithShape="1">
          <a:blip r:embed="rId3"/>
          <a:srcRect l="28310" t="36238" r="18134" b="8899"/>
          <a:stretch/>
        </p:blipFill>
        <p:spPr>
          <a:xfrm>
            <a:off x="2704563" y="2137894"/>
            <a:ext cx="6529589" cy="3760631"/>
          </a:xfrm>
          <a:prstGeom prst="rect">
            <a:avLst/>
          </a:prstGeom>
        </p:spPr>
      </p:pic>
    </p:spTree>
    <p:extLst>
      <p:ext uri="{BB962C8B-B14F-4D97-AF65-F5344CB8AC3E}">
        <p14:creationId xmlns:p14="http://schemas.microsoft.com/office/powerpoint/2010/main" val="396727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4049" t="24213" r="30810" b="17919"/>
          <a:stretch/>
        </p:blipFill>
        <p:spPr>
          <a:xfrm>
            <a:off x="2176529" y="721218"/>
            <a:ext cx="8250673" cy="4868213"/>
          </a:xfrm>
          <a:prstGeom prst="rect">
            <a:avLst/>
          </a:prstGeom>
        </p:spPr>
      </p:pic>
      <p:sp>
        <p:nvSpPr>
          <p:cNvPr id="6" name="Rectangle 5"/>
          <p:cNvSpPr/>
          <p:nvPr/>
        </p:nvSpPr>
        <p:spPr>
          <a:xfrm>
            <a:off x="2021983" y="2511380"/>
            <a:ext cx="5318975" cy="2743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21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0598" t="20642" r="43909" b="13410"/>
          <a:stretch/>
        </p:blipFill>
        <p:spPr>
          <a:xfrm>
            <a:off x="2472743" y="185366"/>
            <a:ext cx="6233375" cy="6511650"/>
          </a:xfrm>
          <a:prstGeom prst="rect">
            <a:avLst/>
          </a:prstGeom>
        </p:spPr>
      </p:pic>
    </p:spTree>
    <p:extLst>
      <p:ext uri="{BB962C8B-B14F-4D97-AF65-F5344CB8AC3E}">
        <p14:creationId xmlns:p14="http://schemas.microsoft.com/office/powerpoint/2010/main" val="207231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0598" t="37177" r="37571" b="16416"/>
          <a:stretch/>
        </p:blipFill>
        <p:spPr>
          <a:xfrm>
            <a:off x="631065" y="515156"/>
            <a:ext cx="5100034" cy="3181082"/>
          </a:xfrm>
          <a:prstGeom prst="rect">
            <a:avLst/>
          </a:prstGeom>
        </p:spPr>
      </p:pic>
      <p:pic>
        <p:nvPicPr>
          <p:cNvPr id="10" name="Picture 9"/>
          <p:cNvPicPr>
            <a:picLocks noChangeAspect="1"/>
          </p:cNvPicPr>
          <p:nvPr/>
        </p:nvPicPr>
        <p:blipFill rotWithShape="1">
          <a:blip r:embed="rId3"/>
          <a:srcRect l="20387" t="36614" r="35458" b="13597"/>
          <a:stretch/>
        </p:blipFill>
        <p:spPr>
          <a:xfrm>
            <a:off x="6053071" y="2601532"/>
            <a:ext cx="5383370" cy="3412902"/>
          </a:xfrm>
          <a:prstGeom prst="rect">
            <a:avLst/>
          </a:prstGeom>
        </p:spPr>
      </p:pic>
    </p:spTree>
    <p:extLst>
      <p:ext uri="{BB962C8B-B14F-4D97-AF65-F5344CB8AC3E}">
        <p14:creationId xmlns:p14="http://schemas.microsoft.com/office/powerpoint/2010/main" val="92342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276" y="1481070"/>
            <a:ext cx="5343659" cy="2150772"/>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Metodai</a:t>
            </a:r>
            <a:r>
              <a:rPr lang="en-US" b="1"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Literat</a:t>
            </a:r>
            <a:r>
              <a:rPr lang="lt-LT" b="1" dirty="0" err="1">
                <a:latin typeface="Times New Roman" panose="02020603050405020304" pitchFamily="18" charset="0"/>
                <a:cs typeface="Times New Roman" panose="02020603050405020304" pitchFamily="18" charset="0"/>
              </a:rPr>
              <a:t>ūros</a:t>
            </a:r>
            <a:r>
              <a:rPr lang="lt-LT" b="1" dirty="0">
                <a:latin typeface="Times New Roman" panose="02020603050405020304" pitchFamily="18" charset="0"/>
                <a:cs typeface="Times New Roman" panose="02020603050405020304" pitchFamily="18" charset="0"/>
              </a:rPr>
              <a:t> analizė</a:t>
            </a:r>
          </a:p>
          <a:p>
            <a:r>
              <a:rPr lang="lt-LT" b="1" dirty="0">
                <a:latin typeface="Times New Roman" panose="02020603050405020304" pitchFamily="18" charset="0"/>
                <a:cs typeface="Times New Roman" panose="02020603050405020304" pitchFamily="18" charset="0"/>
              </a:rPr>
              <a:t>Lauko tyrimai/inventorizacija</a:t>
            </a:r>
          </a:p>
          <a:p>
            <a:r>
              <a:rPr lang="lt-LT" b="1" dirty="0">
                <a:latin typeface="Times New Roman" panose="02020603050405020304" pitchFamily="18" charset="0"/>
                <a:cs typeface="Times New Roman" panose="02020603050405020304" pitchFamily="18" charset="0"/>
              </a:rPr>
              <a:t>Ekspertinis vertinimas</a:t>
            </a:r>
          </a:p>
          <a:p>
            <a:endParaRPr lang="en-US" dirty="0"/>
          </a:p>
        </p:txBody>
      </p:sp>
      <p:sp>
        <p:nvSpPr>
          <p:cNvPr id="4" name="Slide Number Placeholder 3">
            <a:extLst>
              <a:ext uri="{FF2B5EF4-FFF2-40B4-BE49-F238E27FC236}">
                <a16:creationId xmlns:a16="http://schemas.microsoft.com/office/drawing/2014/main" id="{F8039F93-659E-427F-B4E2-0E4E19FF7381}"/>
              </a:ext>
            </a:extLst>
          </p:cNvPr>
          <p:cNvSpPr>
            <a:spLocks noGrp="1"/>
          </p:cNvSpPr>
          <p:nvPr>
            <p:ph type="sldNum" sz="quarter" idx="12"/>
          </p:nvPr>
        </p:nvSpPr>
        <p:spPr/>
        <p:txBody>
          <a:bodyPr/>
          <a:lstStyle/>
          <a:p>
            <a:fld id="{13769D3E-6486-4548-8812-4B20F0A27CE5}" type="slidenum">
              <a:rPr lang="en-GB" smtClean="0"/>
              <a:t>8</a:t>
            </a:fld>
            <a:endParaRPr lang="en-GB"/>
          </a:p>
        </p:txBody>
      </p:sp>
    </p:spTree>
    <p:extLst>
      <p:ext uri="{BB962C8B-B14F-4D97-AF65-F5344CB8AC3E}">
        <p14:creationId xmlns:p14="http://schemas.microsoft.com/office/powerpoint/2010/main" val="340872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0388" t="26843" r="67570" b="69024"/>
          <a:stretch/>
        </p:blipFill>
        <p:spPr>
          <a:xfrm>
            <a:off x="805516" y="708338"/>
            <a:ext cx="3470270" cy="669701"/>
          </a:xfrm>
          <a:prstGeom prst="rect">
            <a:avLst/>
          </a:prstGeom>
        </p:spPr>
      </p:pic>
      <p:sp>
        <p:nvSpPr>
          <p:cNvPr id="13" name="Content Placeholder 2"/>
          <p:cNvSpPr>
            <a:spLocks noGrp="1"/>
          </p:cNvSpPr>
          <p:nvPr>
            <p:ph idx="1"/>
          </p:nvPr>
        </p:nvSpPr>
        <p:spPr>
          <a:xfrm>
            <a:off x="838200" y="1661375"/>
            <a:ext cx="10515600" cy="4515588"/>
          </a:xfrm>
        </p:spPr>
        <p:txBody>
          <a:bodyPr>
            <a:normAutofit/>
          </a:bodyPr>
          <a:lstStyle/>
          <a:p>
            <a:pPr marL="0" indent="0">
              <a:buNone/>
            </a:pPr>
            <a:r>
              <a:rPr lang="lt-LT" sz="2400" dirty="0"/>
              <a:t>Vandens augalų rūšys, dėl kurių apsaugos įsteigtos saugomos teritorijos: </a:t>
            </a:r>
          </a:p>
          <a:p>
            <a:pPr marL="0" indent="0">
              <a:buNone/>
            </a:pPr>
            <a:r>
              <a:rPr lang="lt-LT" sz="2400" dirty="0"/>
              <a:t>Vandeninė </a:t>
            </a:r>
            <a:r>
              <a:rPr lang="lt-LT" sz="2400" dirty="0" err="1"/>
              <a:t>plaumuonė</a:t>
            </a:r>
            <a:r>
              <a:rPr lang="lt-LT" sz="2400" dirty="0"/>
              <a:t> – </a:t>
            </a:r>
            <a:r>
              <a:rPr lang="lt-LT" sz="2400" i="1" dirty="0" err="1"/>
              <a:t>Nymphoides</a:t>
            </a:r>
            <a:r>
              <a:rPr lang="lt-LT" sz="2400" i="1" dirty="0"/>
              <a:t> </a:t>
            </a:r>
            <a:r>
              <a:rPr lang="lt-LT" sz="2400" i="1" dirty="0" err="1"/>
              <a:t>peltata</a:t>
            </a:r>
            <a:r>
              <a:rPr lang="lt-LT" sz="2400" i="1" dirty="0"/>
              <a:t> (</a:t>
            </a:r>
            <a:r>
              <a:rPr lang="lt-LT" sz="2400" i="1" dirty="0" err="1"/>
              <a:t>S.G.Gmel</a:t>
            </a:r>
            <a:r>
              <a:rPr lang="lt-LT" sz="2400" i="1" dirty="0"/>
              <a:t>.) </a:t>
            </a:r>
            <a:r>
              <a:rPr lang="lt-LT" sz="2400" i="1" dirty="0" err="1"/>
              <a:t>Kuntze</a:t>
            </a:r>
            <a:r>
              <a:rPr lang="lt-LT" sz="2400" i="1" dirty="0"/>
              <a:t> </a:t>
            </a:r>
            <a:r>
              <a:rPr lang="lt-LT" sz="2400" dirty="0"/>
              <a:t>(E kategorija) </a:t>
            </a:r>
            <a:endParaRPr lang="en-US" sz="2600" b="1" dirty="0">
              <a:latin typeface="Times New Roman" panose="02020603050405020304" pitchFamily="18" charset="0"/>
              <a:cs typeface="Times New Roman" panose="02020603050405020304" pitchFamily="18" charset="0"/>
            </a:endParaRPr>
          </a:p>
          <a:p>
            <a:endParaRPr lang="lt-LT" dirty="0"/>
          </a:p>
          <a:p>
            <a:r>
              <a:rPr lang="lt-LT" dirty="0"/>
              <a:t>Tikėtina, kad gilinimo darbai neturėtų didesnės įtakos </a:t>
            </a:r>
            <a:r>
              <a:rPr lang="lt-LT" dirty="0" err="1"/>
              <a:t>plaumuonės</a:t>
            </a:r>
            <a:r>
              <a:rPr lang="lt-LT" dirty="0"/>
              <a:t> bendrijoms tiesioginio sunaikinimo prasme... Tačiau grėsmė išaugtų pablogėjus kitoms sąlygoms (pvz. taršai, ar intensyviam vandens transporto priemonių judėjimui).  </a:t>
            </a:r>
            <a:endParaRPr lang="en-US" dirty="0"/>
          </a:p>
        </p:txBody>
      </p:sp>
    </p:spTree>
    <p:extLst>
      <p:ext uri="{BB962C8B-B14F-4D97-AF65-F5344CB8AC3E}">
        <p14:creationId xmlns:p14="http://schemas.microsoft.com/office/powerpoint/2010/main" val="534142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1279</Words>
  <Application>Microsoft Office PowerPoint</Application>
  <PresentationFormat>Widescreen</PresentationFormat>
  <Paragraphs>60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Kestutis</dc:creator>
  <cp:lastModifiedBy>Kęstutis Arbačiauskas</cp:lastModifiedBy>
  <cp:revision>61</cp:revision>
  <cp:lastPrinted>2019-12-23T08:04:57Z</cp:lastPrinted>
  <dcterms:created xsi:type="dcterms:W3CDTF">2018-09-09T12:41:25Z</dcterms:created>
  <dcterms:modified xsi:type="dcterms:W3CDTF">2021-12-07T07:36:48Z</dcterms:modified>
</cp:coreProperties>
</file>