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58"/>
  </p:notesMasterIdLst>
  <p:sldIdLst>
    <p:sldId id="256" r:id="rId2"/>
    <p:sldId id="257" r:id="rId3"/>
    <p:sldId id="259" r:id="rId4"/>
    <p:sldId id="488" r:id="rId5"/>
    <p:sldId id="412" r:id="rId6"/>
    <p:sldId id="258" r:id="rId7"/>
    <p:sldId id="264" r:id="rId8"/>
    <p:sldId id="533" r:id="rId9"/>
    <p:sldId id="410" r:id="rId10"/>
    <p:sldId id="537" r:id="rId11"/>
    <p:sldId id="530" r:id="rId12"/>
    <p:sldId id="352" r:id="rId13"/>
    <p:sldId id="553" r:id="rId14"/>
    <p:sldId id="261" r:id="rId15"/>
    <p:sldId id="275" r:id="rId16"/>
    <p:sldId id="276" r:id="rId17"/>
    <p:sldId id="277" r:id="rId18"/>
    <p:sldId id="494" r:id="rId19"/>
    <p:sldId id="367" r:id="rId20"/>
    <p:sldId id="550" r:id="rId21"/>
    <p:sldId id="380" r:id="rId22"/>
    <p:sldId id="379" r:id="rId23"/>
    <p:sldId id="381" r:id="rId24"/>
    <p:sldId id="378" r:id="rId25"/>
    <p:sldId id="519" r:id="rId26"/>
    <p:sldId id="521" r:id="rId27"/>
    <p:sldId id="520" r:id="rId28"/>
    <p:sldId id="450" r:id="rId29"/>
    <p:sldId id="534" r:id="rId30"/>
    <p:sldId id="535" r:id="rId31"/>
    <p:sldId id="262" r:id="rId32"/>
    <p:sldId id="523" r:id="rId33"/>
    <p:sldId id="526" r:id="rId34"/>
    <p:sldId id="497" r:id="rId35"/>
    <p:sldId id="524" r:id="rId36"/>
    <p:sldId id="448" r:id="rId37"/>
    <p:sldId id="525" r:id="rId38"/>
    <p:sldId id="503" r:id="rId39"/>
    <p:sldId id="542" r:id="rId40"/>
    <p:sldId id="549" r:id="rId41"/>
    <p:sldId id="548" r:id="rId42"/>
    <p:sldId id="263" r:id="rId43"/>
    <p:sldId id="552" r:id="rId44"/>
    <p:sldId id="545" r:id="rId45"/>
    <p:sldId id="555" r:id="rId46"/>
    <p:sldId id="547" r:id="rId47"/>
    <p:sldId id="505" r:id="rId48"/>
    <p:sldId id="538" r:id="rId49"/>
    <p:sldId id="539" r:id="rId50"/>
    <p:sldId id="540" r:id="rId51"/>
    <p:sldId id="541" r:id="rId52"/>
    <p:sldId id="543" r:id="rId53"/>
    <p:sldId id="544" r:id="rId54"/>
    <p:sldId id="546" r:id="rId55"/>
    <p:sldId id="554" r:id="rId56"/>
    <p:sldId id="268" r:id="rId57"/>
  </p:sldIdLst>
  <p:sldSz cx="12192000" cy="6858000"/>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ma" initials="R" lastIdx="1" clrIdx="0">
    <p:extLst>
      <p:ext uri="{19B8F6BF-5375-455C-9EA6-DF929625EA0E}">
        <p15:presenceInfo xmlns:p15="http://schemas.microsoft.com/office/powerpoint/2012/main" userId="Rom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DCC"/>
    <a:srgbClr val="F0E8E7"/>
    <a:srgbClr val="F3F7EA"/>
    <a:srgbClr val="FCFDFA"/>
    <a:srgbClr val="FAFBF6"/>
    <a:srgbClr val="F3F6E8"/>
    <a:srgbClr val="F6F9EF"/>
    <a:srgbClr val="FFFFFE"/>
    <a:srgbClr val="004A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96" autoAdjust="0"/>
    <p:restoredTop sz="94967" autoAdjust="0"/>
  </p:normalViewPr>
  <p:slideViewPr>
    <p:cSldViewPr snapToGrid="0">
      <p:cViewPr varScale="1">
        <p:scale>
          <a:sx n="102" d="100"/>
          <a:sy n="102" d="100"/>
        </p:scale>
        <p:origin x="126"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lt-LT" sz="1600" b="1" dirty="0">
                <a:solidFill>
                  <a:schemeClr val="tx1"/>
                </a:solidFill>
              </a:rPr>
              <a:t>Gamtinės aplinkos tyrimai (</a:t>
            </a:r>
            <a:r>
              <a:rPr lang="lt-LT" sz="1600" b="1" dirty="0" err="1">
                <a:solidFill>
                  <a:schemeClr val="tx1"/>
                </a:solidFill>
              </a:rPr>
              <a:t>Environmental</a:t>
            </a:r>
            <a:r>
              <a:rPr lang="lt-LT" sz="1600" b="1" dirty="0">
                <a:solidFill>
                  <a:schemeClr val="tx1"/>
                </a:solidFill>
              </a:rPr>
              <a:t> </a:t>
            </a:r>
            <a:r>
              <a:rPr lang="lt-LT" sz="1600" b="1" dirty="0" err="1">
                <a:solidFill>
                  <a:schemeClr val="tx1"/>
                </a:solidFill>
              </a:rPr>
              <a:t>Sciences</a:t>
            </a:r>
            <a:r>
              <a:rPr lang="lt-LT" sz="1600" b="1" dirty="0">
                <a:solidFill>
                  <a:schemeClr val="tx1"/>
                </a:solidFill>
              </a:rPr>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Lapas1!$D$5</c:f>
              <c:strCache>
                <c:ptCount val="1"/>
                <c:pt idx="0">
                  <c:v>2018-2022</c:v>
                </c:pt>
              </c:strCache>
            </c:strRef>
          </c:tx>
          <c:spPr>
            <a:solidFill>
              <a:srgbClr val="00B0F0"/>
            </a:solidFill>
            <a:ln>
              <a:noFill/>
            </a:ln>
            <a:effectLst/>
          </c:spPr>
          <c:invertIfNegative val="0"/>
          <c:cat>
            <c:strRef>
              <c:f>Lapas1!$C$6:$C$11</c:f>
              <c:strCache>
                <c:ptCount val="6"/>
                <c:pt idx="0">
                  <c:v>Ekologija ir aplinkotyra</c:v>
                </c:pt>
                <c:pt idx="1">
                  <c:v>Geologija</c:v>
                </c:pt>
                <c:pt idx="2">
                  <c:v>Fizinė geografija</c:v>
                </c:pt>
                <c:pt idx="4">
                  <c:v>MTEP veiklos ekonominis ir socialinis poveikis</c:v>
                </c:pt>
                <c:pt idx="5">
                  <c:v>MTEP veiklos perspektyvumas</c:v>
                </c:pt>
              </c:strCache>
            </c:strRef>
          </c:cat>
          <c:val>
            <c:numRef>
              <c:f>Lapas1!$D$6:$D$11</c:f>
              <c:numCache>
                <c:formatCode>General</c:formatCode>
                <c:ptCount val="6"/>
                <c:pt idx="0">
                  <c:v>4</c:v>
                </c:pt>
                <c:pt idx="1">
                  <c:v>3</c:v>
                </c:pt>
                <c:pt idx="2">
                  <c:v>3</c:v>
                </c:pt>
                <c:pt idx="4">
                  <c:v>3.5</c:v>
                </c:pt>
                <c:pt idx="5">
                  <c:v>3.5</c:v>
                </c:pt>
              </c:numCache>
            </c:numRef>
          </c:val>
          <c:extLst>
            <c:ext xmlns:c16="http://schemas.microsoft.com/office/drawing/2014/chart" uri="{C3380CC4-5D6E-409C-BE32-E72D297353CC}">
              <c16:uniqueId val="{00000000-611E-4012-A373-B37771FC45F4}"/>
            </c:ext>
          </c:extLst>
        </c:ser>
        <c:ser>
          <c:idx val="1"/>
          <c:order val="1"/>
          <c:tx>
            <c:strRef>
              <c:f>Lapas1!$E$5</c:f>
              <c:strCache>
                <c:ptCount val="1"/>
                <c:pt idx="0">
                  <c:v>2013-2017</c:v>
                </c:pt>
              </c:strCache>
            </c:strRef>
          </c:tx>
          <c:spPr>
            <a:solidFill>
              <a:schemeClr val="accent1">
                <a:lumMod val="50000"/>
              </a:schemeClr>
            </a:solidFill>
            <a:ln>
              <a:noFill/>
            </a:ln>
            <a:effectLst/>
          </c:spPr>
          <c:invertIfNegative val="0"/>
          <c:cat>
            <c:strRef>
              <c:f>Lapas1!$C$6:$C$11</c:f>
              <c:strCache>
                <c:ptCount val="6"/>
                <c:pt idx="0">
                  <c:v>Ekologija ir aplinkotyra</c:v>
                </c:pt>
                <c:pt idx="1">
                  <c:v>Geologija</c:v>
                </c:pt>
                <c:pt idx="2">
                  <c:v>Fizinė geografija</c:v>
                </c:pt>
                <c:pt idx="4">
                  <c:v>MTEP veiklos ekonominis ir socialinis poveikis</c:v>
                </c:pt>
                <c:pt idx="5">
                  <c:v>MTEP veiklos perspektyvumas</c:v>
                </c:pt>
              </c:strCache>
            </c:strRef>
          </c:cat>
          <c:val>
            <c:numRef>
              <c:f>Lapas1!$E$6:$E$11</c:f>
              <c:numCache>
                <c:formatCode>General</c:formatCode>
                <c:ptCount val="6"/>
                <c:pt idx="0">
                  <c:v>3</c:v>
                </c:pt>
                <c:pt idx="1">
                  <c:v>2</c:v>
                </c:pt>
                <c:pt idx="2">
                  <c:v>2</c:v>
                </c:pt>
                <c:pt idx="4">
                  <c:v>3</c:v>
                </c:pt>
                <c:pt idx="5">
                  <c:v>2</c:v>
                </c:pt>
              </c:numCache>
            </c:numRef>
          </c:val>
          <c:extLst>
            <c:ext xmlns:c16="http://schemas.microsoft.com/office/drawing/2014/chart" uri="{C3380CC4-5D6E-409C-BE32-E72D297353CC}">
              <c16:uniqueId val="{00000001-611E-4012-A373-B37771FC45F4}"/>
            </c:ext>
          </c:extLst>
        </c:ser>
        <c:dLbls>
          <c:showLegendKey val="0"/>
          <c:showVal val="0"/>
          <c:showCatName val="0"/>
          <c:showSerName val="0"/>
          <c:showPercent val="0"/>
          <c:showBubbleSize val="0"/>
        </c:dLbls>
        <c:gapWidth val="182"/>
        <c:axId val="458926760"/>
        <c:axId val="458932880"/>
      </c:barChart>
      <c:catAx>
        <c:axId val="458926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458932880"/>
        <c:crosses val="autoZero"/>
        <c:auto val="1"/>
        <c:lblAlgn val="ctr"/>
        <c:lblOffset val="100"/>
        <c:noMultiLvlLbl val="0"/>
      </c:catAx>
      <c:valAx>
        <c:axId val="4589328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458926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accent1">
        <a:lumMod val="20000"/>
        <a:lumOff val="80000"/>
      </a:schemeClr>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sz="1600" b="1" dirty="0" err="1">
                <a:solidFill>
                  <a:schemeClr val="tx1"/>
                </a:solidFill>
              </a:rPr>
              <a:t>Biomokslai</a:t>
            </a:r>
            <a:r>
              <a:rPr lang="lt-LT" sz="1600" b="1" dirty="0">
                <a:solidFill>
                  <a:schemeClr val="tx1"/>
                </a:solidFill>
              </a:rPr>
              <a:t> (</a:t>
            </a:r>
            <a:r>
              <a:rPr lang="lt-LT" sz="1600" b="1" dirty="0" err="1">
                <a:solidFill>
                  <a:schemeClr val="tx1"/>
                </a:solidFill>
              </a:rPr>
              <a:t>Bio</a:t>
            </a:r>
            <a:r>
              <a:rPr lang="lt-LT" sz="1600" b="1" dirty="0">
                <a:solidFill>
                  <a:schemeClr val="tx1"/>
                </a:solidFill>
              </a:rPr>
              <a:t> </a:t>
            </a:r>
            <a:r>
              <a:rPr lang="lt-LT" sz="1600" b="1" dirty="0" err="1">
                <a:solidFill>
                  <a:schemeClr val="tx1"/>
                </a:solidFill>
              </a:rPr>
              <a:t>Sciences</a:t>
            </a:r>
            <a:r>
              <a:rPr lang="lt-LT" sz="1600" b="1"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Lapas1!$D$16</c:f>
              <c:strCache>
                <c:ptCount val="1"/>
                <c:pt idx="0">
                  <c:v>2018-2022</c:v>
                </c:pt>
              </c:strCache>
            </c:strRef>
          </c:tx>
          <c:spPr>
            <a:solidFill>
              <a:srgbClr val="00B0F0"/>
            </a:solidFill>
            <a:ln>
              <a:solidFill>
                <a:srgbClr val="00B0F0"/>
              </a:solidFill>
            </a:ln>
            <a:effectLst/>
          </c:spPr>
          <c:invertIfNegative val="0"/>
          <c:cat>
            <c:strRef>
              <c:f>Lapas1!$C$17:$C$22</c:f>
              <c:strCache>
                <c:ptCount val="6"/>
                <c:pt idx="0">
                  <c:v>Zoologija</c:v>
                </c:pt>
                <c:pt idx="1">
                  <c:v>Biologija</c:v>
                </c:pt>
                <c:pt idx="2">
                  <c:v>Botanika</c:v>
                </c:pt>
                <c:pt idx="4">
                  <c:v>MTEP veiklos ekonominis ir socialinis poveikis</c:v>
                </c:pt>
                <c:pt idx="5">
                  <c:v>MTEP veiklos perspektyvumas</c:v>
                </c:pt>
              </c:strCache>
            </c:strRef>
          </c:cat>
          <c:val>
            <c:numRef>
              <c:f>Lapas1!$D$17:$D$22</c:f>
              <c:numCache>
                <c:formatCode>General</c:formatCode>
                <c:ptCount val="6"/>
                <c:pt idx="0">
                  <c:v>4</c:v>
                </c:pt>
                <c:pt idx="1">
                  <c:v>3</c:v>
                </c:pt>
                <c:pt idx="2">
                  <c:v>3</c:v>
                </c:pt>
                <c:pt idx="4">
                  <c:v>3.5</c:v>
                </c:pt>
                <c:pt idx="5">
                  <c:v>3</c:v>
                </c:pt>
              </c:numCache>
            </c:numRef>
          </c:val>
          <c:extLst>
            <c:ext xmlns:c16="http://schemas.microsoft.com/office/drawing/2014/chart" uri="{C3380CC4-5D6E-409C-BE32-E72D297353CC}">
              <c16:uniqueId val="{00000000-3AA9-48F2-AED0-DF2244CDB098}"/>
            </c:ext>
          </c:extLst>
        </c:ser>
        <c:ser>
          <c:idx val="1"/>
          <c:order val="1"/>
          <c:tx>
            <c:strRef>
              <c:f>Lapas1!$E$16</c:f>
              <c:strCache>
                <c:ptCount val="1"/>
                <c:pt idx="0">
                  <c:v>2013-2017</c:v>
                </c:pt>
              </c:strCache>
            </c:strRef>
          </c:tx>
          <c:spPr>
            <a:solidFill>
              <a:schemeClr val="accent1">
                <a:lumMod val="50000"/>
              </a:schemeClr>
            </a:solidFill>
            <a:ln>
              <a:solidFill>
                <a:srgbClr val="FFC000"/>
              </a:solidFill>
            </a:ln>
            <a:effectLst/>
          </c:spPr>
          <c:invertIfNegative val="0"/>
          <c:cat>
            <c:strRef>
              <c:f>Lapas1!$C$17:$C$22</c:f>
              <c:strCache>
                <c:ptCount val="6"/>
                <c:pt idx="0">
                  <c:v>Zoologija</c:v>
                </c:pt>
                <c:pt idx="1">
                  <c:v>Biologija</c:v>
                </c:pt>
                <c:pt idx="2">
                  <c:v>Botanika</c:v>
                </c:pt>
                <c:pt idx="4">
                  <c:v>MTEP veiklos ekonominis ir socialinis poveikis</c:v>
                </c:pt>
                <c:pt idx="5">
                  <c:v>MTEP veiklos perspektyvumas</c:v>
                </c:pt>
              </c:strCache>
            </c:strRef>
          </c:cat>
          <c:val>
            <c:numRef>
              <c:f>Lapas1!$E$17:$E$22</c:f>
              <c:numCache>
                <c:formatCode>General</c:formatCode>
                <c:ptCount val="6"/>
                <c:pt idx="0">
                  <c:v>4</c:v>
                </c:pt>
                <c:pt idx="1">
                  <c:v>3</c:v>
                </c:pt>
                <c:pt idx="2">
                  <c:v>3</c:v>
                </c:pt>
                <c:pt idx="4">
                  <c:v>4</c:v>
                </c:pt>
                <c:pt idx="5">
                  <c:v>2</c:v>
                </c:pt>
              </c:numCache>
            </c:numRef>
          </c:val>
          <c:extLst>
            <c:ext xmlns:c16="http://schemas.microsoft.com/office/drawing/2014/chart" uri="{C3380CC4-5D6E-409C-BE32-E72D297353CC}">
              <c16:uniqueId val="{00000001-3AA9-48F2-AED0-DF2244CDB098}"/>
            </c:ext>
          </c:extLst>
        </c:ser>
        <c:dLbls>
          <c:showLegendKey val="0"/>
          <c:showVal val="0"/>
          <c:showCatName val="0"/>
          <c:showSerName val="0"/>
          <c:showPercent val="0"/>
          <c:showBubbleSize val="0"/>
        </c:dLbls>
        <c:gapWidth val="182"/>
        <c:axId val="371420384"/>
        <c:axId val="371420744"/>
      </c:barChart>
      <c:catAx>
        <c:axId val="371420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71420744"/>
        <c:crosses val="autoZero"/>
        <c:auto val="1"/>
        <c:lblAlgn val="ctr"/>
        <c:lblOffset val="100"/>
        <c:noMultiLvlLbl val="0"/>
      </c:catAx>
      <c:valAx>
        <c:axId val="3714207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371420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accent1">
        <a:lumMod val="20000"/>
        <a:lumOff val="80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CEEC9F28-55F4-4533-8435-1078F97B1C77}" type="datetimeFigureOut">
              <a:rPr lang="en-US" smtClean="0"/>
              <a:t>9/6/2023</a:t>
            </a:fld>
            <a:endParaRPr lang="en-US"/>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276888EE-D2A6-4982-88F3-F3ED576A0EA6}" type="slidenum">
              <a:rPr lang="en-US" smtClean="0"/>
              <a:t>‹#›</a:t>
            </a:fld>
            <a:endParaRPr lang="en-US"/>
          </a:p>
        </p:txBody>
      </p:sp>
    </p:spTree>
    <p:extLst>
      <p:ext uri="{BB962C8B-B14F-4D97-AF65-F5344CB8AC3E}">
        <p14:creationId xmlns:p14="http://schemas.microsoft.com/office/powerpoint/2010/main" val="2270017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888EE-D2A6-4982-88F3-F3ED576A0EA6}" type="slidenum">
              <a:rPr lang="en-US" smtClean="0"/>
              <a:t>2</a:t>
            </a:fld>
            <a:endParaRPr lang="en-US"/>
          </a:p>
        </p:txBody>
      </p:sp>
    </p:spTree>
    <p:extLst>
      <p:ext uri="{BB962C8B-B14F-4D97-AF65-F5344CB8AC3E}">
        <p14:creationId xmlns:p14="http://schemas.microsoft.com/office/powerpoint/2010/main" val="1393374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B6C083CC-03DF-48B8-9743-6BCAD836E30B}" type="slidenum">
              <a:rPr lang="lt-LT" smtClean="0"/>
              <a:t>15</a:t>
            </a:fld>
            <a:endParaRPr lang="lt-LT"/>
          </a:p>
        </p:txBody>
      </p:sp>
    </p:spTree>
    <p:extLst>
      <p:ext uri="{BB962C8B-B14F-4D97-AF65-F5344CB8AC3E}">
        <p14:creationId xmlns:p14="http://schemas.microsoft.com/office/powerpoint/2010/main" val="2405574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B6C083CC-03DF-48B8-9743-6BCAD836E30B}" type="slidenum">
              <a:rPr lang="lt-LT" smtClean="0"/>
              <a:t>16</a:t>
            </a:fld>
            <a:endParaRPr lang="lt-LT"/>
          </a:p>
        </p:txBody>
      </p:sp>
    </p:spTree>
    <p:extLst>
      <p:ext uri="{BB962C8B-B14F-4D97-AF65-F5344CB8AC3E}">
        <p14:creationId xmlns:p14="http://schemas.microsoft.com/office/powerpoint/2010/main" val="403553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B6C083CC-03DF-48B8-9743-6BCAD836E30B}" type="slidenum">
              <a:rPr lang="lt-LT" smtClean="0"/>
              <a:t>17</a:t>
            </a:fld>
            <a:endParaRPr lang="lt-LT"/>
          </a:p>
        </p:txBody>
      </p:sp>
    </p:spTree>
    <p:extLst>
      <p:ext uri="{BB962C8B-B14F-4D97-AF65-F5344CB8AC3E}">
        <p14:creationId xmlns:p14="http://schemas.microsoft.com/office/powerpoint/2010/main" val="3074385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C47F8F5A-2AA9-44C5-9E7F-F8F25551D1BB}" type="slidenum">
              <a:rPr lang="lt-LT" smtClean="0"/>
              <a:t>26</a:t>
            </a:fld>
            <a:endParaRPr lang="lt-LT"/>
          </a:p>
        </p:txBody>
      </p:sp>
    </p:spTree>
    <p:extLst>
      <p:ext uri="{BB962C8B-B14F-4D97-AF65-F5344CB8AC3E}">
        <p14:creationId xmlns:p14="http://schemas.microsoft.com/office/powerpoint/2010/main" val="1373970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C47F8F5A-2AA9-44C5-9E7F-F8F25551D1BB}" type="slidenum">
              <a:rPr lang="lt-LT" smtClean="0"/>
              <a:t>32</a:t>
            </a:fld>
            <a:endParaRPr lang="lt-LT"/>
          </a:p>
        </p:txBody>
      </p:sp>
    </p:spTree>
    <p:extLst>
      <p:ext uri="{BB962C8B-B14F-4D97-AF65-F5344CB8AC3E}">
        <p14:creationId xmlns:p14="http://schemas.microsoft.com/office/powerpoint/2010/main" val="2543433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C47F8F5A-2AA9-44C5-9E7F-F8F25551D1BB}" type="slidenum">
              <a:rPr lang="lt-LT" smtClean="0"/>
              <a:t>33</a:t>
            </a:fld>
            <a:endParaRPr lang="lt-LT"/>
          </a:p>
        </p:txBody>
      </p:sp>
    </p:spTree>
    <p:extLst>
      <p:ext uri="{BB962C8B-B14F-4D97-AF65-F5344CB8AC3E}">
        <p14:creationId xmlns:p14="http://schemas.microsoft.com/office/powerpoint/2010/main" val="1059778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C47F8F5A-2AA9-44C5-9E7F-F8F25551D1BB}" type="slidenum">
              <a:rPr lang="lt-LT" smtClean="0"/>
              <a:t>35</a:t>
            </a:fld>
            <a:endParaRPr lang="lt-LT"/>
          </a:p>
        </p:txBody>
      </p:sp>
    </p:spTree>
    <p:extLst>
      <p:ext uri="{BB962C8B-B14F-4D97-AF65-F5344CB8AC3E}">
        <p14:creationId xmlns:p14="http://schemas.microsoft.com/office/powerpoint/2010/main" val="1917942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C47F8F5A-2AA9-44C5-9E7F-F8F25551D1BB}" type="slidenum">
              <a:rPr lang="lt-LT" smtClean="0"/>
              <a:t>37</a:t>
            </a:fld>
            <a:endParaRPr lang="lt-LT"/>
          </a:p>
        </p:txBody>
      </p:sp>
    </p:spTree>
    <p:extLst>
      <p:ext uri="{BB962C8B-B14F-4D97-AF65-F5344CB8AC3E}">
        <p14:creationId xmlns:p14="http://schemas.microsoft.com/office/powerpoint/2010/main" val="943845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EEE6D6-1A2B-47FD-825F-A983F168FB9E}"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E07358F-9F33-4C1C-A6E4-274F057B9668}" type="slidenum">
              <a:rPr lang="en-US" smtClean="0"/>
              <a:t>‹#›</a:t>
            </a:fld>
            <a:endParaRPr lang="en-US"/>
          </a:p>
        </p:txBody>
      </p:sp>
    </p:spTree>
    <p:extLst>
      <p:ext uri="{BB962C8B-B14F-4D97-AF65-F5344CB8AC3E}">
        <p14:creationId xmlns:p14="http://schemas.microsoft.com/office/powerpoint/2010/main" val="1316081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EEE6D6-1A2B-47FD-825F-A983F168FB9E}"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E07358F-9F33-4C1C-A6E4-274F057B9668}" type="slidenum">
              <a:rPr lang="en-US" smtClean="0"/>
              <a:t>‹#›</a:t>
            </a:fld>
            <a:endParaRPr lang="en-US"/>
          </a:p>
        </p:txBody>
      </p:sp>
    </p:spTree>
    <p:extLst>
      <p:ext uri="{BB962C8B-B14F-4D97-AF65-F5344CB8AC3E}">
        <p14:creationId xmlns:p14="http://schemas.microsoft.com/office/powerpoint/2010/main" val="730282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EEE6D6-1A2B-47FD-825F-A983F168FB9E}"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E07358F-9F33-4C1C-A6E4-274F057B9668}"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06582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3EEE6D6-1A2B-47FD-825F-A983F168FB9E}"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E07358F-9F33-4C1C-A6E4-274F057B9668}" type="slidenum">
              <a:rPr lang="en-US" smtClean="0"/>
              <a:t>‹#›</a:t>
            </a:fld>
            <a:endParaRPr lang="en-US"/>
          </a:p>
        </p:txBody>
      </p:sp>
    </p:spTree>
    <p:extLst>
      <p:ext uri="{BB962C8B-B14F-4D97-AF65-F5344CB8AC3E}">
        <p14:creationId xmlns:p14="http://schemas.microsoft.com/office/powerpoint/2010/main" val="2109635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3EEE6D6-1A2B-47FD-825F-A983F168FB9E}"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E07358F-9F33-4C1C-A6E4-274F057B9668}"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2826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3EEE6D6-1A2B-47FD-825F-A983F168FB9E}"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E07358F-9F33-4C1C-A6E4-274F057B9668}" type="slidenum">
              <a:rPr lang="en-US" smtClean="0"/>
              <a:t>‹#›</a:t>
            </a:fld>
            <a:endParaRPr lang="en-US"/>
          </a:p>
        </p:txBody>
      </p:sp>
    </p:spTree>
    <p:extLst>
      <p:ext uri="{BB962C8B-B14F-4D97-AF65-F5344CB8AC3E}">
        <p14:creationId xmlns:p14="http://schemas.microsoft.com/office/powerpoint/2010/main" val="1878375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EEE6D6-1A2B-47FD-825F-A983F168FB9E}"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E07358F-9F33-4C1C-A6E4-274F057B9668}" type="slidenum">
              <a:rPr lang="en-US" smtClean="0"/>
              <a:t>‹#›</a:t>
            </a:fld>
            <a:endParaRPr lang="en-US"/>
          </a:p>
        </p:txBody>
      </p:sp>
    </p:spTree>
    <p:extLst>
      <p:ext uri="{BB962C8B-B14F-4D97-AF65-F5344CB8AC3E}">
        <p14:creationId xmlns:p14="http://schemas.microsoft.com/office/powerpoint/2010/main" val="1766177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EEE6D6-1A2B-47FD-825F-A983F168FB9E}"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E07358F-9F33-4C1C-A6E4-274F057B9668}" type="slidenum">
              <a:rPr lang="en-US" smtClean="0"/>
              <a:t>‹#›</a:t>
            </a:fld>
            <a:endParaRPr lang="en-US"/>
          </a:p>
        </p:txBody>
      </p:sp>
    </p:spTree>
    <p:extLst>
      <p:ext uri="{BB962C8B-B14F-4D97-AF65-F5344CB8AC3E}">
        <p14:creationId xmlns:p14="http://schemas.microsoft.com/office/powerpoint/2010/main" val="3281392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EEE6D6-1A2B-47FD-825F-A983F168FB9E}"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E07358F-9F33-4C1C-A6E4-274F057B9668}" type="slidenum">
              <a:rPr lang="en-US" smtClean="0"/>
              <a:t>‹#›</a:t>
            </a:fld>
            <a:endParaRPr lang="en-US"/>
          </a:p>
        </p:txBody>
      </p:sp>
    </p:spTree>
    <p:extLst>
      <p:ext uri="{BB962C8B-B14F-4D97-AF65-F5344CB8AC3E}">
        <p14:creationId xmlns:p14="http://schemas.microsoft.com/office/powerpoint/2010/main" val="2654809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EEE6D6-1A2B-47FD-825F-A983F168FB9E}"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E07358F-9F33-4C1C-A6E4-274F057B9668}" type="slidenum">
              <a:rPr lang="en-US" smtClean="0"/>
              <a:t>‹#›</a:t>
            </a:fld>
            <a:endParaRPr lang="en-US"/>
          </a:p>
        </p:txBody>
      </p:sp>
    </p:spTree>
    <p:extLst>
      <p:ext uri="{BB962C8B-B14F-4D97-AF65-F5344CB8AC3E}">
        <p14:creationId xmlns:p14="http://schemas.microsoft.com/office/powerpoint/2010/main" val="239841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EEE6D6-1A2B-47FD-825F-A983F168FB9E}"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7E07358F-9F33-4C1C-A6E4-274F057B9668}" type="slidenum">
              <a:rPr lang="en-US" smtClean="0"/>
              <a:t>‹#›</a:t>
            </a:fld>
            <a:endParaRPr lang="en-US"/>
          </a:p>
        </p:txBody>
      </p:sp>
    </p:spTree>
    <p:extLst>
      <p:ext uri="{BB962C8B-B14F-4D97-AF65-F5344CB8AC3E}">
        <p14:creationId xmlns:p14="http://schemas.microsoft.com/office/powerpoint/2010/main" val="3663931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EEE6D6-1A2B-47FD-825F-A983F168FB9E}" type="datetimeFigureOut">
              <a:rPr lang="en-US" smtClean="0"/>
              <a:t>9/6/2023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E07358F-9F33-4C1C-A6E4-274F057B9668}" type="slidenum">
              <a:rPr lang="en-US" smtClean="0"/>
              <a:t>‹#›</a:t>
            </a:fld>
            <a:endParaRPr lang="en-US"/>
          </a:p>
        </p:txBody>
      </p:sp>
    </p:spTree>
    <p:extLst>
      <p:ext uri="{BB962C8B-B14F-4D97-AF65-F5344CB8AC3E}">
        <p14:creationId xmlns:p14="http://schemas.microsoft.com/office/powerpoint/2010/main" val="2536400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EEE6D6-1A2B-47FD-825F-A983F168FB9E}" type="datetimeFigureOut">
              <a:rPr lang="en-US" smtClean="0"/>
              <a:t>9/6/2023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E07358F-9F33-4C1C-A6E4-274F057B9668}" type="slidenum">
              <a:rPr lang="en-US" smtClean="0"/>
              <a:t>‹#›</a:t>
            </a:fld>
            <a:endParaRPr lang="en-US"/>
          </a:p>
        </p:txBody>
      </p:sp>
    </p:spTree>
    <p:extLst>
      <p:ext uri="{BB962C8B-B14F-4D97-AF65-F5344CB8AC3E}">
        <p14:creationId xmlns:p14="http://schemas.microsoft.com/office/powerpoint/2010/main" val="3433005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EEE6D6-1A2B-47FD-825F-A983F168FB9E}" type="datetimeFigureOut">
              <a:rPr lang="en-US" smtClean="0"/>
              <a:t>9/6/2023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E07358F-9F33-4C1C-A6E4-274F057B9668}" type="slidenum">
              <a:rPr lang="en-US" smtClean="0"/>
              <a:t>‹#›</a:t>
            </a:fld>
            <a:endParaRPr lang="en-US"/>
          </a:p>
        </p:txBody>
      </p:sp>
    </p:spTree>
    <p:extLst>
      <p:ext uri="{BB962C8B-B14F-4D97-AF65-F5344CB8AC3E}">
        <p14:creationId xmlns:p14="http://schemas.microsoft.com/office/powerpoint/2010/main" val="3158489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EEE6D6-1A2B-47FD-825F-A983F168FB9E}"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E07358F-9F33-4C1C-A6E4-274F057B9668}" type="slidenum">
              <a:rPr lang="en-US" smtClean="0"/>
              <a:t>‹#›</a:t>
            </a:fld>
            <a:endParaRPr lang="en-US"/>
          </a:p>
        </p:txBody>
      </p:sp>
    </p:spTree>
    <p:extLst>
      <p:ext uri="{BB962C8B-B14F-4D97-AF65-F5344CB8AC3E}">
        <p14:creationId xmlns:p14="http://schemas.microsoft.com/office/powerpoint/2010/main" val="208364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EEE6D6-1A2B-47FD-825F-A983F168FB9E}"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E07358F-9F33-4C1C-A6E4-274F057B9668}" type="slidenum">
              <a:rPr lang="en-US" smtClean="0"/>
              <a:t>‹#›</a:t>
            </a:fld>
            <a:endParaRPr lang="en-US"/>
          </a:p>
        </p:txBody>
      </p:sp>
    </p:spTree>
    <p:extLst>
      <p:ext uri="{BB962C8B-B14F-4D97-AF65-F5344CB8AC3E}">
        <p14:creationId xmlns:p14="http://schemas.microsoft.com/office/powerpoint/2010/main" val="147946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3EEE6D6-1A2B-47FD-825F-A983F168FB9E}" type="datetimeFigureOut">
              <a:rPr lang="en-US" smtClean="0"/>
              <a:t>9/6/2023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E07358F-9F33-4C1C-A6E4-274F057B9668}" type="slidenum">
              <a:rPr lang="en-US" smtClean="0"/>
              <a:t>‹#›</a:t>
            </a:fld>
            <a:endParaRPr lang="en-US"/>
          </a:p>
        </p:txBody>
      </p:sp>
    </p:spTree>
    <p:extLst>
      <p:ext uri="{BB962C8B-B14F-4D97-AF65-F5344CB8AC3E}">
        <p14:creationId xmlns:p14="http://schemas.microsoft.com/office/powerpoint/2010/main" val="1464487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amtostyrimai.lt/viesieji-pirkimai/"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vpt.lrv.lt/lt/naujienos/del-efektyvios-interesu-konfliktu-prevencijos-uztikrinimo-pirkimu-srityje#_ftn1"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hyperlink" Target="https://gamtostyrimai.lt/lauko-tyrimu-bazes-ir-stacionarai/" TargetMode="Externa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hyperlink" Target="https://2021.esinvesticijos.lt/" TargetMode="External"/><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62000">
              <a:schemeClr val="accent5">
                <a:lumMod val="40000"/>
                <a:lumOff val="60000"/>
              </a:schemeClr>
            </a:gs>
            <a:gs pos="0">
              <a:schemeClr val="bg1"/>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5AAE2-2EFA-AC2C-E93B-98AD1F73A0F9}"/>
              </a:ext>
            </a:extLst>
          </p:cNvPr>
          <p:cNvSpPr>
            <a:spLocks noGrp="1"/>
          </p:cNvSpPr>
          <p:nvPr>
            <p:ph type="ctrTitle"/>
          </p:nvPr>
        </p:nvSpPr>
        <p:spPr>
          <a:xfrm>
            <a:off x="2475738" y="928179"/>
            <a:ext cx="4113747" cy="4169749"/>
          </a:xfrm>
        </p:spPr>
        <p:txBody>
          <a:bodyPr>
            <a:normAutofit/>
          </a:bodyPr>
          <a:lstStyle/>
          <a:p>
            <a:r>
              <a:rPr lang="lt-LT" sz="4800" dirty="0">
                <a:latin typeface="Times New Roman" panose="02020603050405020304" pitchFamily="18" charset="0"/>
                <a:cs typeface="Times New Roman" panose="02020603050405020304" pitchFamily="18" charset="0"/>
              </a:rPr>
              <a:t>Išplėstinis administracijos posėdis</a:t>
            </a:r>
            <a:endParaRPr lang="en-US" sz="48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A2E3FD4F-BC6B-DA2C-3E12-EB29F72D2564}"/>
              </a:ext>
            </a:extLst>
          </p:cNvPr>
          <p:cNvSpPr>
            <a:spLocks noGrp="1"/>
          </p:cNvSpPr>
          <p:nvPr>
            <p:ph type="subTitle" idx="1"/>
          </p:nvPr>
        </p:nvSpPr>
        <p:spPr>
          <a:xfrm>
            <a:off x="2475739" y="5131511"/>
            <a:ext cx="3710018" cy="915561"/>
          </a:xfrm>
        </p:spPr>
        <p:txBody>
          <a:bodyPr>
            <a:normAutofit lnSpcReduction="10000"/>
          </a:bodyPr>
          <a:lstStyle/>
          <a:p>
            <a:endParaRPr lang="lt-LT" dirty="0">
              <a:latin typeface="Times New Roman" panose="02020603050405020304" pitchFamily="18" charset="0"/>
              <a:cs typeface="Times New Roman" panose="02020603050405020304" pitchFamily="18" charset="0"/>
            </a:endParaRPr>
          </a:p>
          <a:p>
            <a:r>
              <a:rPr lang="lt-LT" sz="2800" dirty="0">
                <a:solidFill>
                  <a:schemeClr val="tx1"/>
                </a:solidFill>
                <a:latin typeface="Times New Roman" panose="02020603050405020304" pitchFamily="18" charset="0"/>
                <a:cs typeface="Times New Roman" panose="02020603050405020304" pitchFamily="18" charset="0"/>
              </a:rPr>
              <a:t>2023 m. rugsėjo 6 d.</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60278039-03E7-7A3E-F638-CD85F41B5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6275" y="1545583"/>
            <a:ext cx="4509716" cy="4345996"/>
          </a:xfrm>
          <a:prstGeom prst="rect">
            <a:avLst/>
          </a:prstGeom>
        </p:spPr>
      </p:pic>
    </p:spTree>
    <p:extLst>
      <p:ext uri="{BB962C8B-B14F-4D97-AF65-F5344CB8AC3E}">
        <p14:creationId xmlns:p14="http://schemas.microsoft.com/office/powerpoint/2010/main" val="73770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400"/>
                                        <p:tgtEl>
                                          <p:spTgt spid="3">
                                            <p:txEl>
                                              <p:pRg st="1" end="1"/>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FD8C72-9CFE-06CC-D19F-45FE9AE02B7A}"/>
              </a:ext>
            </a:extLst>
          </p:cNvPr>
          <p:cNvSpPr txBox="1"/>
          <p:nvPr/>
        </p:nvSpPr>
        <p:spPr>
          <a:xfrm>
            <a:off x="1838227" y="650352"/>
            <a:ext cx="9558779" cy="1077218"/>
          </a:xfrm>
          <a:prstGeom prst="rect">
            <a:avLst/>
          </a:prstGeom>
          <a:noFill/>
        </p:spPr>
        <p:txBody>
          <a:bodyPr wrap="square">
            <a:spAutoFit/>
          </a:bodyPr>
          <a:lstStyle/>
          <a:p>
            <a:pPr algn="ctr"/>
            <a:r>
              <a:rPr lang="lt-LT" sz="3200" b="1" dirty="0">
                <a:latin typeface="Times New Roman" panose="02020603050405020304" pitchFamily="18" charset="0"/>
                <a:cs typeface="Times New Roman" panose="02020603050405020304" pitchFamily="18" charset="0"/>
              </a:rPr>
              <a:t>Gamtos tyrimų centras viešuosius pirkimus vykdo vadovaudamasis </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AD8502C-637D-A794-E425-C609980E005F}"/>
              </a:ext>
            </a:extLst>
          </p:cNvPr>
          <p:cNvSpPr txBox="1"/>
          <p:nvPr/>
        </p:nvSpPr>
        <p:spPr>
          <a:xfrm>
            <a:off x="2736130" y="2353327"/>
            <a:ext cx="8095267" cy="1569660"/>
          </a:xfrm>
          <a:prstGeom prst="rect">
            <a:avLst/>
          </a:prstGeom>
          <a:noFill/>
        </p:spPr>
        <p:txBody>
          <a:bodyPr wrap="square">
            <a:spAutoFit/>
          </a:bodyPr>
          <a:lstStyle/>
          <a:p>
            <a:pPr algn="just"/>
            <a:r>
              <a:rPr lang="lt-LT" sz="2400" dirty="0">
                <a:latin typeface="Times New Roman" panose="02020603050405020304" pitchFamily="18" charset="0"/>
                <a:cs typeface="Times New Roman" panose="02020603050405020304" pitchFamily="18" charset="0"/>
              </a:rPr>
              <a:t>2017-07-03 direktoriaus įsakymu Nr. V-50 patvirtintomis Gamtos tyrimų centro Viešųjų pirkimų organizavimo taisyklėmis (2022-01-03 Nr. V-3 redakcija);</a:t>
            </a:r>
          </a:p>
          <a:p>
            <a:pPr algn="just"/>
            <a:r>
              <a:rPr lang="en-US" sz="2400" dirty="0">
                <a:latin typeface="Times New Roman" panose="02020603050405020304" pitchFamily="18" charset="0"/>
                <a:cs typeface="Times New Roman" panose="02020603050405020304" pitchFamily="18" charset="0"/>
                <a:hlinkClick r:id="rId2"/>
              </a:rPr>
              <a:t>https://gamtostyrimai.lt/viesieji-pirkimai/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8936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8145AB-5FC0-9FBC-1805-C68B314C060D}"/>
              </a:ext>
            </a:extLst>
          </p:cNvPr>
          <p:cNvSpPr txBox="1"/>
          <p:nvPr/>
        </p:nvSpPr>
        <p:spPr>
          <a:xfrm>
            <a:off x="1932494" y="484636"/>
            <a:ext cx="9888718" cy="523220"/>
          </a:xfrm>
          <a:prstGeom prst="rect">
            <a:avLst/>
          </a:prstGeom>
          <a:noFill/>
        </p:spPr>
        <p:txBody>
          <a:bodyPr wrap="square">
            <a:spAutoFit/>
          </a:bodyPr>
          <a:lstStyle/>
          <a:p>
            <a:r>
              <a:rPr lang="lt-LT" sz="2800" b="1" dirty="0">
                <a:latin typeface="Times New Roman" panose="02020603050405020304" pitchFamily="18" charset="0"/>
                <a:cs typeface="Times New Roman" panose="02020603050405020304" pitchFamily="18" charset="0"/>
              </a:rPr>
              <a:t>Pagrindiniai veiksmai, vykdant viešuosius pirkimus: </a:t>
            </a:r>
            <a:endParaRPr lang="en-US"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6F7192B-61FC-590A-B4B1-BA4FECEA0306}"/>
              </a:ext>
            </a:extLst>
          </p:cNvPr>
          <p:cNvSpPr txBox="1"/>
          <p:nvPr/>
        </p:nvSpPr>
        <p:spPr>
          <a:xfrm>
            <a:off x="1168925" y="1093510"/>
            <a:ext cx="10727702" cy="5502282"/>
          </a:xfrm>
          <a:prstGeom prst="rect">
            <a:avLst/>
          </a:prstGeom>
          <a:noFill/>
        </p:spPr>
        <p:txBody>
          <a:bodyPr wrap="square">
            <a:spAutoFit/>
          </a:bodyPr>
          <a:lstStyle/>
          <a:p>
            <a:pPr marL="457200" indent="-457200" algn="just">
              <a:buFont typeface="Arial" panose="020B0604020202020204" pitchFamily="34" charset="0"/>
              <a:buChar char="•"/>
            </a:pPr>
            <a:r>
              <a:rPr lang="lt-LT" sz="2000" b="1" dirty="0">
                <a:latin typeface="Times New Roman" panose="02020603050405020304" pitchFamily="18" charset="0"/>
                <a:cs typeface="Times New Roman" panose="02020603050405020304" pitchFamily="18" charset="0"/>
              </a:rPr>
              <a:t>Inicijuoti</a:t>
            </a:r>
            <a:r>
              <a:rPr lang="lt-LT" sz="2000" dirty="0">
                <a:latin typeface="Times New Roman" panose="02020603050405020304" pitchFamily="18" charset="0"/>
                <a:cs typeface="Times New Roman" panose="02020603050405020304" pitchFamily="18" charset="0"/>
              </a:rPr>
              <a:t> patvirtinto metinio </a:t>
            </a:r>
            <a:r>
              <a:rPr lang="lt-LT" sz="2000" b="1" dirty="0">
                <a:latin typeface="Times New Roman" panose="02020603050405020304" pitchFamily="18" charset="0"/>
                <a:cs typeface="Times New Roman" panose="02020603050405020304" pitchFamily="18" charset="0"/>
              </a:rPr>
              <a:t>Viešųjų pirkimų plano tikslinimą, </a:t>
            </a:r>
            <a:r>
              <a:rPr lang="lt-LT" sz="2000" dirty="0">
                <a:latin typeface="Times New Roman" panose="02020603050405020304" pitchFamily="18" charset="0"/>
                <a:cs typeface="Times New Roman" panose="02020603050405020304" pitchFamily="18" charset="0"/>
              </a:rPr>
              <a:t>jeigu pirkimas nebuvo numatytas;</a:t>
            </a:r>
          </a:p>
          <a:p>
            <a:pPr marL="457200" indent="-457200" algn="just">
              <a:buFont typeface="Arial" panose="020B0604020202020204" pitchFamily="34" charset="0"/>
              <a:buChar char="•"/>
            </a:pPr>
            <a:endParaRPr lang="lt-LT" sz="20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Pirkimo iniciatorius </a:t>
            </a:r>
            <a:r>
              <a:rPr lang="lt-LT" sz="2000" b="1" dirty="0">
                <a:latin typeface="Times New Roman" panose="02020603050405020304" pitchFamily="18" charset="0"/>
                <a:cs typeface="Times New Roman" panose="02020603050405020304" pitchFamily="18" charset="0"/>
              </a:rPr>
              <a:t>perka</a:t>
            </a:r>
            <a:r>
              <a:rPr lang="lt-LT" sz="2000" dirty="0">
                <a:latin typeface="Times New Roman" panose="02020603050405020304" pitchFamily="18" charset="0"/>
                <a:cs typeface="Times New Roman" panose="02020603050405020304" pitchFamily="18" charset="0"/>
              </a:rPr>
              <a:t> pageidaujamas prekes ar paslaugas </a:t>
            </a:r>
            <a:r>
              <a:rPr lang="lt-LT" sz="2000" b="1" dirty="0">
                <a:latin typeface="Times New Roman" panose="02020603050405020304" pitchFamily="18" charset="0"/>
                <a:cs typeface="Times New Roman" panose="02020603050405020304" pitchFamily="18" charset="0"/>
              </a:rPr>
              <a:t>pagal</a:t>
            </a:r>
            <a:r>
              <a:rPr lang="lt-LT" sz="2000" dirty="0">
                <a:latin typeface="Times New Roman" panose="02020603050405020304" pitchFamily="18" charset="0"/>
                <a:cs typeface="Times New Roman" panose="02020603050405020304" pitchFamily="18" charset="0"/>
              </a:rPr>
              <a:t> </a:t>
            </a:r>
            <a:r>
              <a:rPr lang="lt-LT" sz="2000" b="1" dirty="0">
                <a:latin typeface="Times New Roman" panose="02020603050405020304" pitchFamily="18" charset="0"/>
                <a:cs typeface="Times New Roman" panose="02020603050405020304" pitchFamily="18" charset="0"/>
              </a:rPr>
              <a:t>sudarytas GTC viešųjų pirkimų sutartis</a:t>
            </a:r>
            <a:r>
              <a:rPr lang="lt-LT" sz="2000" dirty="0">
                <a:latin typeface="Times New Roman" panose="02020603050405020304" pitchFamily="18" charset="0"/>
                <a:cs typeface="Times New Roman" panose="02020603050405020304" pitchFamily="18" charset="0"/>
              </a:rPr>
              <a:t>. Sutarčių sąrašas skelbiamas GTC tinklalapyje;</a:t>
            </a:r>
          </a:p>
          <a:p>
            <a:pPr marL="457200" indent="-457200" algn="just">
              <a:buFont typeface="Arial" panose="020B0604020202020204" pitchFamily="34" charset="0"/>
              <a:buChar char="•"/>
            </a:pPr>
            <a:endParaRPr lang="lt-LT" sz="20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Tuo atveju, kai pirkimo sutartis nėra sudaryta (GTC viešųjų pirkimų taisyklių V skyriaus 5.3 punktas), pirkimo iniciatorius pildo </a:t>
            </a:r>
            <a:r>
              <a:rPr lang="lt-LT" sz="2000" b="1" dirty="0">
                <a:latin typeface="Times New Roman" panose="02020603050405020304" pitchFamily="18" charset="0"/>
                <a:cs typeface="Times New Roman" panose="02020603050405020304" pitchFamily="18" charset="0"/>
              </a:rPr>
              <a:t>prekių, paslaugų ir darbų pirkimo paraišką</a:t>
            </a:r>
            <a:r>
              <a:rPr lang="lt-LT" sz="2000" dirty="0">
                <a:latin typeface="Times New Roman" panose="02020603050405020304" pitchFamily="18" charset="0"/>
                <a:cs typeface="Times New Roman" panose="02020603050405020304" pitchFamily="18" charset="0"/>
              </a:rPr>
              <a:t> (UP Nr.___, taisyklių 3 priedas); </a:t>
            </a:r>
          </a:p>
          <a:p>
            <a:pPr marL="457200" indent="-457200" algn="just">
              <a:buFont typeface="Arial" panose="020B0604020202020204" pitchFamily="34" charset="0"/>
              <a:buChar char="•"/>
            </a:pPr>
            <a:endParaRPr lang="lt-LT" sz="20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lt-LT" sz="2000" b="1" dirty="0">
                <a:latin typeface="Times New Roman" panose="02020603050405020304" pitchFamily="18" charset="0"/>
                <a:cs typeface="Times New Roman" panose="02020603050405020304" pitchFamily="18" charset="0"/>
              </a:rPr>
              <a:t>Tik tuomet, kai yra gautas patvirtinimas</a:t>
            </a:r>
            <a:r>
              <a:rPr lang="lt-LT" sz="2000" dirty="0">
                <a:latin typeface="Times New Roman" panose="02020603050405020304" pitchFamily="18" charset="0"/>
                <a:cs typeface="Times New Roman" panose="02020603050405020304" pitchFamily="18" charset="0"/>
              </a:rPr>
              <a:t>, jog leidimas pirkimo procedūrai pradėti gautas (Prekių, paslaugų ir darbų pirkimo </a:t>
            </a:r>
            <a:r>
              <a:rPr lang="lt-LT" sz="2000" b="1" dirty="0">
                <a:latin typeface="Times New Roman" panose="02020603050405020304" pitchFamily="18" charset="0"/>
                <a:cs typeface="Times New Roman" panose="02020603050405020304" pitchFamily="18" charset="0"/>
              </a:rPr>
              <a:t>paraiška pasirašyta</a:t>
            </a:r>
            <a:r>
              <a:rPr lang="lt-LT" sz="2000" dirty="0">
                <a:latin typeface="Times New Roman" panose="02020603050405020304" pitchFamily="18" charset="0"/>
                <a:cs typeface="Times New Roman" panose="02020603050405020304" pitchFamily="18" charset="0"/>
              </a:rPr>
              <a:t>) ir, atsižvelgus į nustatytą pirkimo būdą (atviras / ribotas konkursas, skelbiamos / neskelbiamos derybos ir pan.), yra vykdomos tolesnės prekės / paslaugos / darbų pirkimo atlikimo procedūros.</a:t>
            </a:r>
          </a:p>
          <a:p>
            <a:pPr algn="just"/>
            <a:endParaRPr lang="lt-LT" sz="2000" b="1" u="sng" dirty="0">
              <a:latin typeface="Times New Roman" panose="02020603050405020304" pitchFamily="18" charset="0"/>
              <a:cs typeface="Times New Roman" panose="02020603050405020304" pitchFamily="18" charset="0"/>
            </a:endParaRPr>
          </a:p>
          <a:p>
            <a:pPr algn="just"/>
            <a:r>
              <a:rPr lang="lt-LT" sz="2000" b="1" u="sng" dirty="0">
                <a:solidFill>
                  <a:srgbClr val="FF0000"/>
                </a:solidFill>
                <a:latin typeface="Times New Roman" panose="02020603050405020304" pitchFamily="18" charset="0"/>
                <a:cs typeface="Times New Roman" panose="02020603050405020304" pitchFamily="18" charset="0"/>
              </a:rPr>
              <a:t>Pastaba.</a:t>
            </a:r>
            <a:r>
              <a:rPr lang="lt-LT" sz="2000" b="1" dirty="0">
                <a:solidFill>
                  <a:srgbClr val="FF0000"/>
                </a:solidFill>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Jei pirkimo sutarties vertė mažesnė nei 5000 Eur be PVM ir sutartį galima sudaryti žodžiu, </a:t>
            </a:r>
            <a:r>
              <a:rPr lang="lt-LT" sz="2000" b="1" dirty="0">
                <a:latin typeface="Times New Roman" panose="02020603050405020304" pitchFamily="18" charset="0"/>
                <a:cs typeface="Times New Roman" panose="02020603050405020304" pitchFamily="18" charset="0"/>
              </a:rPr>
              <a:t>prekių, paslaugų ir darbų pirkimo paraiška yra privaloma.</a:t>
            </a:r>
            <a:endParaRPr lang="lt-L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1264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F7D1-8E9E-400C-4F56-D37834586F46}"/>
              </a:ext>
            </a:extLst>
          </p:cNvPr>
          <p:cNvSpPr>
            <a:spLocks noGrp="1"/>
          </p:cNvSpPr>
          <p:nvPr>
            <p:ph type="title"/>
          </p:nvPr>
        </p:nvSpPr>
        <p:spPr>
          <a:xfrm>
            <a:off x="4449451" y="2925916"/>
            <a:ext cx="7554967" cy="703404"/>
          </a:xfrm>
        </p:spPr>
        <p:txBody>
          <a:bodyPr vert="horz" lIns="91440" tIns="45720" rIns="91440" bIns="45720" rtlCol="0" anchor="b">
            <a:normAutofit/>
          </a:bodyPr>
          <a:lstStyle/>
          <a:p>
            <a:pPr algn="just"/>
            <a:r>
              <a:rPr lang="lt-LT"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lt-LT"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t-LT" sz="2400" b="1" dirty="0">
                <a:solidFill>
                  <a:schemeClr val="tx1"/>
                </a:solidFill>
                <a:effectLst/>
                <a:latin typeface="Times New Roman" panose="02020603050405020304" pitchFamily="18" charset="0"/>
                <a:ea typeface="Times New Roman" panose="02020603050405020304" pitchFamily="18" charset="0"/>
              </a:rPr>
              <a:t>Dėl elektros kainų pasikeitimo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7" name="Picture 36" descr="A picture containing icon&#10;&#10;Description automatically generated">
            <a:extLst>
              <a:ext uri="{FF2B5EF4-FFF2-40B4-BE49-F238E27FC236}">
                <a16:creationId xmlns:a16="http://schemas.microsoft.com/office/drawing/2014/main" id="{6A00D1D0-0C10-7875-DD32-AEB0E267E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413" y="2174085"/>
            <a:ext cx="2516636" cy="2425272"/>
          </a:xfrm>
          <a:prstGeom prst="rect">
            <a:avLst/>
          </a:prstGeom>
        </p:spPr>
      </p:pic>
    </p:spTree>
    <p:extLst>
      <p:ext uri="{BB962C8B-B14F-4D97-AF65-F5344CB8AC3E}">
        <p14:creationId xmlns:p14="http://schemas.microsoft.com/office/powerpoint/2010/main" val="846407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B7188B-C0C4-B83F-E368-DBEA0443315B}"/>
              </a:ext>
            </a:extLst>
          </p:cNvPr>
          <p:cNvSpPr txBox="1"/>
          <p:nvPr/>
        </p:nvSpPr>
        <p:spPr>
          <a:xfrm>
            <a:off x="3042407" y="1476570"/>
            <a:ext cx="7452221" cy="2800767"/>
          </a:xfrm>
          <a:prstGeom prst="rect">
            <a:avLst/>
          </a:prstGeom>
          <a:noFill/>
        </p:spPr>
        <p:txBody>
          <a:bodyPr wrap="square" rtlCol="0">
            <a:spAutoFit/>
          </a:bodyPr>
          <a:lstStyle/>
          <a:p>
            <a:r>
              <a:rPr lang="lt-LT" sz="2800" dirty="0">
                <a:latin typeface="Times New Roman" panose="02020603050405020304" pitchFamily="18" charset="0"/>
                <a:cs typeface="Times New Roman" panose="02020603050405020304" pitchFamily="18" charset="0"/>
              </a:rPr>
              <a:t>2023-05-31 i</a:t>
            </a:r>
            <a:r>
              <a:rPr lang="en-US" sz="2800" b="0" i="0" u="none" strike="noStrike" dirty="0">
                <a:solidFill>
                  <a:srgbClr val="000000"/>
                </a:solidFill>
                <a:effectLst/>
                <a:latin typeface="Times New Roman" panose="02020603050405020304" pitchFamily="18" charset="0"/>
                <a:cs typeface="Times New Roman" panose="02020603050405020304" pitchFamily="18" charset="0"/>
              </a:rPr>
              <a:t>š </a:t>
            </a:r>
            <a:r>
              <a:rPr lang="lt-LT" sz="2800" b="0" i="0" u="none" strike="noStrike" dirty="0">
                <a:solidFill>
                  <a:srgbClr val="000000"/>
                </a:solidFill>
                <a:effectLst/>
                <a:latin typeface="Times New Roman" panose="02020603050405020304" pitchFamily="18" charset="0"/>
                <a:cs typeface="Times New Roman" panose="02020603050405020304" pitchFamily="18" charset="0"/>
              </a:rPr>
              <a:t>viso su </a:t>
            </a:r>
            <a:r>
              <a:rPr lang="en-US" sz="2800" b="0" i="0" u="none" strike="noStrike" dirty="0">
                <a:solidFill>
                  <a:srgbClr val="000000"/>
                </a:solidFill>
                <a:effectLst/>
                <a:latin typeface="Times New Roman" panose="02020603050405020304" pitchFamily="18" charset="0"/>
                <a:cs typeface="Times New Roman" panose="02020603050405020304" pitchFamily="18" charset="0"/>
              </a:rPr>
              <a:t>PVM, 9763</a:t>
            </a:r>
            <a:r>
              <a:rPr lang="lt-LT" sz="2800" b="0" i="0" u="none" strike="noStrike" dirty="0">
                <a:solidFill>
                  <a:srgbClr val="000000"/>
                </a:solidFill>
                <a:effectLst/>
                <a:latin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cs typeface="Times New Roman" panose="02020603050405020304" pitchFamily="18" charset="0"/>
              </a:rPr>
              <a:t>70</a:t>
            </a:r>
            <a:r>
              <a:rPr lang="lt-LT" sz="2800" dirty="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EUR</a:t>
            </a:r>
            <a:endParaRPr lang="lt-LT" sz="2800" b="0" i="0" u="none" strike="noStrike" dirty="0">
              <a:solidFill>
                <a:srgbClr val="000000"/>
              </a:solidFill>
              <a:effectLst/>
              <a:latin typeface="Times New Roman" panose="02020603050405020304" pitchFamily="18" charset="0"/>
              <a:cs typeface="Times New Roman" panose="02020603050405020304" pitchFamily="18" charset="0"/>
            </a:endParaRPr>
          </a:p>
          <a:p>
            <a:endParaRPr lang="lt-LT" sz="2800" dirty="0">
              <a:solidFill>
                <a:srgbClr val="000000"/>
              </a:solidFill>
              <a:latin typeface="Times New Roman" panose="02020603050405020304" pitchFamily="18" charset="0"/>
              <a:cs typeface="Times New Roman" panose="02020603050405020304" pitchFamily="18" charset="0"/>
            </a:endParaRPr>
          </a:p>
          <a:p>
            <a:r>
              <a:rPr lang="lt-LT" sz="2800" dirty="0">
                <a:latin typeface="Times New Roman" panose="02020603050405020304" pitchFamily="18" charset="0"/>
                <a:cs typeface="Times New Roman" panose="02020603050405020304" pitchFamily="18" charset="0"/>
              </a:rPr>
              <a:t>2023-06-30 iš viso su PVM, </a:t>
            </a:r>
            <a:r>
              <a:rPr lang="en-US" sz="2800" dirty="0">
                <a:solidFill>
                  <a:srgbClr val="000000"/>
                </a:solidFill>
                <a:latin typeface="Times New Roman" panose="02020603050405020304" pitchFamily="18" charset="0"/>
                <a:cs typeface="Times New Roman" panose="02020603050405020304" pitchFamily="18" charset="0"/>
              </a:rPr>
              <a:t>14855</a:t>
            </a:r>
            <a:r>
              <a:rPr lang="lt-LT" sz="2800" dirty="0">
                <a:solidFill>
                  <a:srgbClr val="000000"/>
                </a:solidFill>
                <a:latin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cs typeface="Times New Roman" panose="02020603050405020304" pitchFamily="18" charset="0"/>
              </a:rPr>
              <a:t>24</a:t>
            </a:r>
            <a:r>
              <a:rPr lang="lt-LT" sz="2800" dirty="0">
                <a:solidFill>
                  <a:srgbClr val="000000"/>
                </a:solidFill>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EUR</a:t>
            </a:r>
            <a:endParaRPr lang="lt-LT" sz="2800" b="0" i="0" u="none" strike="noStrike" dirty="0">
              <a:solidFill>
                <a:srgbClr val="000000"/>
              </a:solidFill>
              <a:effectLst/>
              <a:latin typeface="Times New Roman" panose="02020603050405020304" pitchFamily="18" charset="0"/>
              <a:cs typeface="Times New Roman" panose="02020603050405020304" pitchFamily="18" charset="0"/>
            </a:endParaRPr>
          </a:p>
          <a:p>
            <a:endParaRPr lang="lt-LT" sz="2800" dirty="0">
              <a:solidFill>
                <a:srgbClr val="000000"/>
              </a:solidFill>
              <a:latin typeface="Times New Roman" panose="02020603050405020304" pitchFamily="18" charset="0"/>
              <a:cs typeface="Times New Roman" panose="02020603050405020304" pitchFamily="18" charset="0"/>
            </a:endParaRPr>
          </a:p>
          <a:p>
            <a:r>
              <a:rPr lang="lt-LT" sz="2800" dirty="0">
                <a:latin typeface="Times New Roman" panose="02020603050405020304" pitchFamily="18" charset="0"/>
                <a:cs typeface="Times New Roman" panose="02020603050405020304" pitchFamily="18" charset="0"/>
              </a:rPr>
              <a:t>2023-07-31 iš viso su PVM, </a:t>
            </a:r>
            <a:r>
              <a:rPr lang="en-US" sz="2800" b="0" i="0" u="none" strike="noStrike" dirty="0">
                <a:solidFill>
                  <a:srgbClr val="000000"/>
                </a:solidFill>
                <a:effectLst/>
                <a:latin typeface="Times New Roman" panose="02020603050405020304" pitchFamily="18" charset="0"/>
                <a:cs typeface="Times New Roman" panose="02020603050405020304" pitchFamily="18" charset="0"/>
              </a:rPr>
              <a:t>14719</a:t>
            </a:r>
            <a:r>
              <a:rPr lang="lt-LT" sz="2800" b="0" i="0" u="none" strike="noStrike" dirty="0">
                <a:solidFill>
                  <a:srgbClr val="000000"/>
                </a:solidFill>
                <a:effectLst/>
                <a:latin typeface="Times New Roman" panose="02020603050405020304" pitchFamily="18" charset="0"/>
                <a:cs typeface="Times New Roman" panose="02020603050405020304" pitchFamily="18" charset="0"/>
              </a:rPr>
              <a:t>,</a:t>
            </a:r>
            <a:r>
              <a:rPr lang="en-US" sz="2800" b="0" i="0" u="none" strike="noStrike" dirty="0">
                <a:solidFill>
                  <a:srgbClr val="000000"/>
                </a:solidFill>
                <a:effectLst/>
                <a:latin typeface="Times New Roman" panose="02020603050405020304" pitchFamily="18" charset="0"/>
                <a:cs typeface="Times New Roman" panose="02020603050405020304" pitchFamily="18" charset="0"/>
              </a:rPr>
              <a:t>46</a:t>
            </a:r>
            <a:r>
              <a:rPr lang="lt-LT" sz="2800" b="0" i="0" u="none" strike="noStrike" dirty="0">
                <a:solidFill>
                  <a:srgbClr val="000000"/>
                </a:solidFill>
                <a:effectLst/>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EUR</a:t>
            </a:r>
            <a:r>
              <a:rPr lang="en-US" sz="2800" dirty="0">
                <a:latin typeface="Times New Roman" panose="02020603050405020304" pitchFamily="18" charset="0"/>
                <a:cs typeface="Times New Roman" panose="02020603050405020304" pitchFamily="18" charset="0"/>
              </a:rPr>
              <a:t>  </a:t>
            </a:r>
          </a:p>
          <a:p>
            <a:r>
              <a:rPr lang="en-US" dirty="0"/>
              <a:t> </a:t>
            </a:r>
          </a:p>
          <a:p>
            <a:r>
              <a:rPr lang="en-US" dirty="0"/>
              <a:t> </a:t>
            </a:r>
          </a:p>
        </p:txBody>
      </p:sp>
    </p:spTree>
    <p:extLst>
      <p:ext uri="{BB962C8B-B14F-4D97-AF65-F5344CB8AC3E}">
        <p14:creationId xmlns:p14="http://schemas.microsoft.com/office/powerpoint/2010/main" val="4033694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5C12D3DC-B0F1-D590-7F71-08B278317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785" y="2124911"/>
            <a:ext cx="2775408" cy="2674651"/>
          </a:xfrm>
          <a:prstGeom prst="rect">
            <a:avLst/>
          </a:prstGeom>
        </p:spPr>
      </p:pic>
      <p:sp>
        <p:nvSpPr>
          <p:cNvPr id="81" name="TextBox 80">
            <a:extLst>
              <a:ext uri="{FF2B5EF4-FFF2-40B4-BE49-F238E27FC236}">
                <a16:creationId xmlns:a16="http://schemas.microsoft.com/office/drawing/2014/main" id="{B1F43896-DA0A-876A-A661-47F306D5D146}"/>
              </a:ext>
            </a:extLst>
          </p:cNvPr>
          <p:cNvSpPr txBox="1"/>
          <p:nvPr/>
        </p:nvSpPr>
        <p:spPr>
          <a:xfrm>
            <a:off x="4605089" y="3198167"/>
            <a:ext cx="7586911" cy="830997"/>
          </a:xfrm>
          <a:prstGeom prst="rect">
            <a:avLst/>
          </a:prstGeom>
          <a:noFill/>
        </p:spPr>
        <p:txBody>
          <a:bodyPr wrap="square" lIns="91440" tIns="45720" rIns="91440" bIns="45720" anchor="t">
            <a:spAutoFit/>
          </a:bodyPr>
          <a:lstStyle/>
          <a:p>
            <a:r>
              <a:rPr lang="lt-LT" sz="2400" b="1" dirty="0">
                <a:latin typeface="Times New Roman" panose="02020603050405020304" pitchFamily="18" charset="0"/>
                <a:ea typeface="Times New Roman" panose="02020603050405020304" pitchFamily="18" charset="0"/>
                <a:cs typeface="Times New Roman" panose="02020603050405020304" pitchFamily="18" charset="0"/>
              </a:rPr>
              <a:t>5</a:t>
            </a:r>
            <a:r>
              <a:rPr lang="lt-LT"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lt-LT" sz="2400" b="1" dirty="0">
                <a:solidFill>
                  <a:schemeClr val="tx1"/>
                </a:solidFill>
                <a:effectLst/>
                <a:latin typeface="Times New Roman" panose="02020603050405020304" pitchFamily="18" charset="0"/>
                <a:ea typeface="Times New Roman" panose="02020603050405020304" pitchFamily="18" charset="0"/>
              </a:rPr>
              <a:t>Dėl sutarčių vykdymo terminų kontrolės po viešųjų pirkimų procedūrų atlikimo</a:t>
            </a:r>
            <a:r>
              <a:rPr lang="lt-LT"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6094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6062" y="230420"/>
            <a:ext cx="9495692" cy="6225807"/>
          </a:xfrm>
          <a:prstGeom prst="rect">
            <a:avLst/>
          </a:prstGeom>
          <a:noFill/>
        </p:spPr>
        <p:txBody>
          <a:bodyPr wrap="square" rtlCol="0">
            <a:spAutoFit/>
          </a:bodyPr>
          <a:lstStyle/>
          <a:p>
            <a:pPr algn="ctr">
              <a:lnSpc>
                <a:spcPct val="107000"/>
              </a:lnSpc>
              <a:spcAft>
                <a:spcPts val="800"/>
              </a:spcAft>
            </a:pPr>
            <a:r>
              <a:rPr lang="lt-LT" sz="2400" b="1" dirty="0">
                <a:effectLst/>
                <a:latin typeface="Times New Roman" panose="02020603050405020304" pitchFamily="18" charset="0"/>
                <a:ea typeface="Times New Roman" panose="02020603050405020304" pitchFamily="18" charset="0"/>
                <a:cs typeface="Times New Roman" panose="02020603050405020304" pitchFamily="18" charset="0"/>
              </a:rPr>
              <a:t>Sutarčių vykdymo terminų kontrolė po VP procedūrų atlikimo</a:t>
            </a:r>
          </a:p>
          <a:p>
            <a:pPr algn="ctr">
              <a:lnSpc>
                <a:spcPct val="107000"/>
              </a:lnSpc>
              <a:spcAft>
                <a:spcPts val="800"/>
              </a:spcAft>
            </a:pPr>
            <a:r>
              <a:rPr lang="lt-LT" sz="2000" dirty="0">
                <a:latin typeface="Times New Roman" panose="02020603050405020304" pitchFamily="18" charset="0"/>
                <a:ea typeface="Calibri" panose="020F0502020204030204" pitchFamily="34" charset="0"/>
                <a:cs typeface="Times New Roman" panose="02020603050405020304" pitchFamily="18" charset="0"/>
              </a:rPr>
              <a:t>(VP organizavimo taisyklės)</a:t>
            </a:r>
          </a:p>
          <a:p>
            <a:pPr marL="342900" lvl="0" indent="-342900" algn="just">
              <a:lnSpc>
                <a:spcPct val="107000"/>
              </a:lnSpc>
              <a:spcAft>
                <a:spcPts val="1200"/>
              </a:spcAft>
              <a:buFont typeface="+mj-lt"/>
              <a:buAutoNum type="arabicPeriod"/>
            </a:pPr>
            <a:r>
              <a:rPr lang="lt-LT" sz="2000" dirty="0">
                <a:effectLst/>
                <a:latin typeface="Times New Roman" panose="02020603050405020304" pitchFamily="18" charset="0"/>
                <a:ea typeface="Times New Roman" panose="02020603050405020304" pitchFamily="18" charset="0"/>
              </a:rPr>
              <a:t>Sutarties vykdymo terminų</a:t>
            </a:r>
            <a:r>
              <a:rPr lang="lt-LT" sz="2000" dirty="0">
                <a:latin typeface="Times New Roman" panose="02020603050405020304" pitchFamily="18" charset="0"/>
                <a:ea typeface="Times New Roman" panose="02020603050405020304" pitchFamily="18" charset="0"/>
              </a:rPr>
              <a:t>,</a:t>
            </a:r>
            <a:r>
              <a:rPr lang="lt-LT" sz="2000" dirty="0">
                <a:effectLst/>
                <a:latin typeface="Times New Roman" panose="02020603050405020304" pitchFamily="18" charset="0"/>
                <a:ea typeface="Times New Roman" panose="02020603050405020304" pitchFamily="18" charset="0"/>
              </a:rPr>
              <a:t> kainos, techninės specifikacijos, kokybinių, žaliųjų pirkimų ir kitų reikalavimų atitikties stebėseną  ir priežiūrą </a:t>
            </a:r>
            <a:r>
              <a:rPr lang="lt-LT" sz="2000" b="1" dirty="0">
                <a:solidFill>
                  <a:srgbClr val="FF0000"/>
                </a:solidFill>
                <a:effectLst/>
                <a:latin typeface="Times New Roman" panose="02020603050405020304" pitchFamily="18" charset="0"/>
                <a:ea typeface="Times New Roman" panose="02020603050405020304" pitchFamily="18" charset="0"/>
              </a:rPr>
              <a:t>atlieka pirkimo iniciatorius arba už sutarties vykdymą atsakingas asmuo</a:t>
            </a:r>
            <a:r>
              <a:rPr lang="lt-LT" sz="2000" b="1" dirty="0">
                <a:effectLst/>
                <a:latin typeface="Times New Roman" panose="02020603050405020304" pitchFamily="18" charset="0"/>
                <a:ea typeface="Times New Roman" panose="02020603050405020304" pitchFamily="18" charset="0"/>
              </a:rPr>
              <a:t>.</a:t>
            </a:r>
            <a:r>
              <a:rPr lang="lt-LT" sz="20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lnSpc>
                <a:spcPct val="107000"/>
              </a:lnSpc>
              <a:spcAft>
                <a:spcPts val="1200"/>
              </a:spcAft>
              <a:buFont typeface="+mj-lt"/>
              <a:buAutoNum type="arabicPeriod"/>
            </a:pPr>
            <a:r>
              <a:rPr lang="lt-LT" sz="2000" dirty="0">
                <a:effectLst/>
                <a:latin typeface="Times New Roman" panose="02020603050405020304" pitchFamily="18" charset="0"/>
                <a:ea typeface="Times New Roman" panose="02020603050405020304" pitchFamily="18" charset="0"/>
              </a:rPr>
              <a:t>Asmuo, atsakingas už sutarties vykdymą, gali </a:t>
            </a:r>
            <a:r>
              <a:rPr lang="lt-LT" sz="2000" b="1" dirty="0">
                <a:effectLst/>
                <a:latin typeface="Times New Roman" panose="02020603050405020304" pitchFamily="18" charset="0"/>
                <a:ea typeface="Times New Roman" panose="02020603050405020304" pitchFamily="18" charset="0"/>
              </a:rPr>
              <a:t>inicijuoti pirkimo sutarties </a:t>
            </a:r>
            <a:r>
              <a:rPr lang="lt-LT" sz="2000" b="1" u="sng" dirty="0">
                <a:effectLst/>
                <a:latin typeface="Times New Roman" panose="02020603050405020304" pitchFamily="18" charset="0"/>
                <a:ea typeface="Times New Roman" panose="02020603050405020304" pitchFamily="18" charset="0"/>
              </a:rPr>
              <a:t>nutraukimą</a:t>
            </a:r>
            <a:r>
              <a:rPr lang="lt-LT" sz="2000" dirty="0">
                <a:effectLst/>
                <a:latin typeface="Times New Roman" panose="02020603050405020304" pitchFamily="18" charset="0"/>
                <a:ea typeface="Times New Roman" panose="02020603050405020304" pitchFamily="18" charset="0"/>
              </a:rPr>
              <a:t> joje nustatytais pagrindais</a:t>
            </a:r>
            <a:r>
              <a:rPr lang="lt-LT"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lnSpc>
                <a:spcPct val="107000"/>
              </a:lnSpc>
              <a:spcAft>
                <a:spcPts val="1200"/>
              </a:spcAft>
              <a:buFont typeface="+mj-lt"/>
              <a:buAutoNum type="arabicPeriod"/>
            </a:pPr>
            <a:r>
              <a:rPr lang="lt-LT" sz="2000" dirty="0">
                <a:effectLst/>
                <a:latin typeface="Times New Roman" panose="02020603050405020304" pitchFamily="18" charset="0"/>
                <a:ea typeface="Times New Roman" panose="02020603050405020304" pitchFamily="18" charset="0"/>
              </a:rPr>
              <a:t>Jeigu numatyta pratęsimo galimybė, jis, atsižvelgęs į pirkimo sutartyje numatytų įsipareigojimų laikymąsi, </a:t>
            </a:r>
            <a:r>
              <a:rPr lang="lt-LT" sz="2000" b="1" dirty="0">
                <a:effectLst/>
                <a:latin typeface="Times New Roman" panose="02020603050405020304" pitchFamily="18" charset="0"/>
                <a:ea typeface="Times New Roman" panose="02020603050405020304" pitchFamily="18" charset="0"/>
              </a:rPr>
              <a:t>įvertina pirkimo sutarties </a:t>
            </a:r>
            <a:r>
              <a:rPr lang="lt-LT" sz="2000" b="1" u="sng" dirty="0">
                <a:effectLst/>
                <a:latin typeface="Times New Roman" panose="02020603050405020304" pitchFamily="18" charset="0"/>
                <a:ea typeface="Times New Roman" panose="02020603050405020304" pitchFamily="18" charset="0"/>
              </a:rPr>
              <a:t>pratęsimo</a:t>
            </a:r>
            <a:r>
              <a:rPr lang="lt-LT" sz="2000" b="1" dirty="0">
                <a:effectLst/>
                <a:latin typeface="Times New Roman" panose="02020603050405020304" pitchFamily="18" charset="0"/>
                <a:ea typeface="Times New Roman" panose="02020603050405020304" pitchFamily="18" charset="0"/>
              </a:rPr>
              <a:t> tikslingumą </a:t>
            </a:r>
            <a:r>
              <a:rPr lang="lt-LT" sz="2000" dirty="0">
                <a:effectLst/>
                <a:latin typeface="Times New Roman" panose="02020603050405020304" pitchFamily="18" charset="0"/>
                <a:ea typeface="Times New Roman" panose="02020603050405020304" pitchFamily="18" charset="0"/>
              </a:rPr>
              <a:t>ir ne vėliau kaip prieš 14 dienų iki sutarties pabaigos informuoja VPS dėl pirkimo sutarties pratęsimo.</a:t>
            </a:r>
          </a:p>
          <a:p>
            <a:pPr marL="342900" lvl="0" indent="-342900" algn="just">
              <a:lnSpc>
                <a:spcPct val="107000"/>
              </a:lnSpc>
              <a:spcAft>
                <a:spcPts val="1200"/>
              </a:spcAft>
              <a:buFont typeface="+mj-lt"/>
              <a:buAutoNum type="arabicPeriod"/>
            </a:pPr>
            <a:r>
              <a:rPr lang="lt-LT" sz="2000" dirty="0">
                <a:effectLst/>
                <a:latin typeface="Times New Roman" panose="02020603050405020304" pitchFamily="18" charset="0"/>
                <a:ea typeface="Times New Roman" panose="02020603050405020304" pitchFamily="18" charset="0"/>
              </a:rPr>
              <a:t>Visais atvejais, kai vykdant sudarytą pirkimo sutartį atsiranda </a:t>
            </a:r>
            <a:r>
              <a:rPr lang="lt-LT" sz="2000" b="1" u="sng" dirty="0">
                <a:effectLst/>
                <a:latin typeface="Times New Roman" panose="02020603050405020304" pitchFamily="18" charset="0"/>
                <a:ea typeface="Times New Roman" panose="02020603050405020304" pitchFamily="18" charset="0"/>
              </a:rPr>
              <a:t>poreikis</a:t>
            </a:r>
            <a:r>
              <a:rPr lang="lt-LT" sz="2000" b="1" dirty="0">
                <a:effectLst/>
                <a:latin typeface="Times New Roman" panose="02020603050405020304" pitchFamily="18" charset="0"/>
                <a:ea typeface="Times New Roman" panose="02020603050405020304" pitchFamily="18" charset="0"/>
              </a:rPr>
              <a:t> keisti </a:t>
            </a:r>
            <a:r>
              <a:rPr lang="lt-LT" sz="2000" dirty="0">
                <a:effectLst/>
                <a:latin typeface="Times New Roman" panose="02020603050405020304" pitchFamily="18" charset="0"/>
                <a:ea typeface="Times New Roman" panose="02020603050405020304" pitchFamily="18" charset="0"/>
              </a:rPr>
              <a:t>tam tikras pirkimo sutartyje nustatytas sąlygas, pirkimo sutarties pakeitimą inicijuoja asmuo, atsakingas už sutarties vykdymą.</a:t>
            </a:r>
          </a:p>
          <a:p>
            <a:pPr marL="342900" lvl="0" indent="-342900" algn="just">
              <a:lnSpc>
                <a:spcPct val="107000"/>
              </a:lnSpc>
              <a:spcAft>
                <a:spcPts val="1200"/>
              </a:spcAft>
              <a:buFont typeface="+mj-lt"/>
              <a:buAutoNum type="arabicPeriod"/>
            </a:pPr>
            <a:r>
              <a:rPr lang="lt-LT" sz="2000" spc="-15" dirty="0">
                <a:effectLst/>
                <a:latin typeface="Times New Roman" panose="02020603050405020304" pitchFamily="18" charset="0"/>
                <a:ea typeface="Times New Roman" panose="02020603050405020304" pitchFamily="18" charset="0"/>
              </a:rPr>
              <a:t>Prekių,  paslaugų  ar  darbų  </a:t>
            </a:r>
            <a:r>
              <a:rPr lang="lt-LT" sz="2000" b="1" spc="-15" dirty="0">
                <a:effectLst/>
                <a:latin typeface="Times New Roman" panose="02020603050405020304" pitchFamily="18" charset="0"/>
                <a:ea typeface="Times New Roman" panose="02020603050405020304" pitchFamily="18" charset="0"/>
              </a:rPr>
              <a:t>priėmimo–perdavimo  </a:t>
            </a:r>
            <a:r>
              <a:rPr lang="lt-LT" sz="2000" b="1" u="sng" spc="-15" dirty="0">
                <a:effectLst/>
                <a:latin typeface="Times New Roman" panose="02020603050405020304" pitchFamily="18" charset="0"/>
                <a:ea typeface="Times New Roman" panose="02020603050405020304" pitchFamily="18" charset="0"/>
              </a:rPr>
              <a:t>aktą</a:t>
            </a:r>
            <a:r>
              <a:rPr lang="lt-LT" sz="2000" b="1" spc="-15" dirty="0">
                <a:effectLst/>
                <a:latin typeface="Times New Roman" panose="02020603050405020304" pitchFamily="18" charset="0"/>
                <a:ea typeface="Times New Roman" panose="02020603050405020304" pitchFamily="18" charset="0"/>
              </a:rPr>
              <a:t>  pasirašo</a:t>
            </a:r>
            <a:r>
              <a:rPr lang="lt-LT" sz="2000" spc="-15" dirty="0">
                <a:effectLst/>
                <a:latin typeface="Times New Roman" panose="02020603050405020304" pitchFamily="18" charset="0"/>
                <a:ea typeface="Times New Roman" panose="02020603050405020304" pitchFamily="18" charset="0"/>
              </a:rPr>
              <a:t> p</a:t>
            </a:r>
            <a:r>
              <a:rPr lang="lt-LT" sz="2000" dirty="0">
                <a:effectLst/>
                <a:latin typeface="Times New Roman" panose="02020603050405020304" pitchFamily="18" charset="0"/>
                <a:ea typeface="Times New Roman" panose="02020603050405020304" pitchFamily="18" charset="0"/>
              </a:rPr>
              <a:t>irkimo iniciatorius arba</a:t>
            </a:r>
            <a:r>
              <a:rPr lang="lt-LT" sz="2000" spc="-15" dirty="0">
                <a:effectLst/>
                <a:latin typeface="Times New Roman" panose="02020603050405020304" pitchFamily="18" charset="0"/>
                <a:ea typeface="Times New Roman" panose="02020603050405020304" pitchFamily="18" charset="0"/>
              </a:rPr>
              <a:t> </a:t>
            </a:r>
            <a:r>
              <a:rPr lang="lt-LT" sz="2000" dirty="0">
                <a:effectLst/>
                <a:latin typeface="Times New Roman" panose="02020603050405020304" pitchFamily="18" charset="0"/>
                <a:ea typeface="Times New Roman" panose="02020603050405020304" pitchFamily="18" charset="0"/>
              </a:rPr>
              <a:t>asmuo, atsakingas už sutarties vykdymą. </a:t>
            </a:r>
            <a:endParaRPr lang="lt-L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2291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6062" y="230420"/>
            <a:ext cx="9495692" cy="5924186"/>
          </a:xfrm>
          <a:prstGeom prst="rect">
            <a:avLst/>
          </a:prstGeom>
          <a:noFill/>
        </p:spPr>
        <p:txBody>
          <a:bodyPr wrap="square" rtlCol="0">
            <a:spAutoFit/>
          </a:bodyPr>
          <a:lstStyle/>
          <a:p>
            <a:pPr algn="ctr">
              <a:lnSpc>
                <a:spcPct val="107000"/>
              </a:lnSpc>
              <a:spcAft>
                <a:spcPts val="800"/>
              </a:spcAft>
            </a:pPr>
            <a:r>
              <a:rPr lang="lt-LT" sz="2000" dirty="0">
                <a:latin typeface="Times New Roman" panose="02020603050405020304" pitchFamily="18" charset="0"/>
                <a:ea typeface="Calibri" panose="020F0502020204030204" pitchFamily="34" charset="0"/>
                <a:cs typeface="Times New Roman" panose="02020603050405020304" pitchFamily="18" charset="0"/>
              </a:rPr>
              <a:t>VPT išaiškinimas dėl</a:t>
            </a:r>
          </a:p>
          <a:p>
            <a:pPr algn="ctr">
              <a:lnSpc>
                <a:spcPct val="107000"/>
              </a:lnSpc>
              <a:spcAft>
                <a:spcPts val="800"/>
              </a:spcAft>
            </a:pPr>
            <a:r>
              <a:rPr lang="lt-LT" sz="2400" b="1" i="0" dirty="0">
                <a:solidFill>
                  <a:srgbClr val="000000"/>
                </a:solidFill>
                <a:effectLst/>
                <a:latin typeface="Times New Roman" panose="02020603050405020304" pitchFamily="18" charset="0"/>
              </a:rPr>
              <a:t>VPĮ 21 str. taikymo, kuriuo siekiama užtikrinti pirkimo vykdytojo </a:t>
            </a:r>
            <a:r>
              <a:rPr lang="lt-LT" sz="2400" b="1" i="0" dirty="0">
                <a:solidFill>
                  <a:srgbClr val="FF0000"/>
                </a:solidFill>
                <a:effectLst/>
                <a:latin typeface="Times New Roman" panose="02020603050405020304" pitchFamily="18" charset="0"/>
              </a:rPr>
              <a:t>interesų konfliktų prevenciją, nustatymą ir šalinimą </a:t>
            </a:r>
          </a:p>
          <a:p>
            <a:pPr algn="ctr">
              <a:lnSpc>
                <a:spcPct val="107000"/>
              </a:lnSpc>
              <a:spcAft>
                <a:spcPts val="800"/>
              </a:spcAft>
            </a:pPr>
            <a:r>
              <a:rPr lang="lt-LT" sz="1100" u="sng" dirty="0">
                <a:solidFill>
                  <a:srgbClr val="0563C1"/>
                </a:solidFill>
                <a:effectLst/>
                <a:latin typeface="Calibri" panose="020F0502020204030204" pitchFamily="34" charset="0"/>
                <a:ea typeface="Calibri" panose="020F0502020204030204" pitchFamily="34" charset="0"/>
              </a:rPr>
              <a:t>https://vpt.lrv.lt/lt/naujienos/del-efektyvios-interesu-konfliktu-prevencijos-uztikrinimo-pirkimu-srityje </a:t>
            </a:r>
          </a:p>
          <a:p>
            <a:pPr algn="ctr">
              <a:lnSpc>
                <a:spcPct val="107000"/>
              </a:lnSpc>
              <a:spcAft>
                <a:spcPts val="800"/>
              </a:spcAft>
            </a:pPr>
            <a:endParaRPr lang="lt-LT" sz="1100" u="sng" dirty="0">
              <a:solidFill>
                <a:srgbClr val="0563C1"/>
              </a:solidFill>
              <a:effectLst/>
              <a:latin typeface="Calibri" panose="020F0502020204030204" pitchFamily="34" charset="0"/>
              <a:ea typeface="Calibri" panose="020F0502020204030204" pitchFamily="34" charset="0"/>
            </a:endParaRPr>
          </a:p>
          <a:p>
            <a:pPr marL="0" marR="0" indent="540385" algn="just">
              <a:spcBef>
                <a:spcPts val="0"/>
              </a:spcBef>
              <a:spcAft>
                <a:spcPts val="0"/>
              </a:spcAft>
            </a:pPr>
            <a:r>
              <a:rPr lang="lt-LT" sz="2000" dirty="0">
                <a:solidFill>
                  <a:srgbClr val="000000"/>
                </a:solidFill>
                <a:latin typeface="Times New Roman" panose="02020603050405020304" pitchFamily="18" charset="0"/>
              </a:rPr>
              <a:t>Atliekant pirkimus, interesų konfliktams priskiriamų atvejų </a:t>
            </a:r>
            <a:r>
              <a:rPr lang="lt-LT" sz="2000" b="0" i="0" dirty="0">
                <a:solidFill>
                  <a:srgbClr val="000000"/>
                </a:solidFill>
                <a:effectLst/>
                <a:latin typeface="Times New Roman" panose="02020603050405020304" pitchFamily="18" charset="0"/>
              </a:rPr>
              <a:t>formuluotė „</a:t>
            </a:r>
            <a:r>
              <a:rPr lang="lt-LT" sz="2000" b="1" i="0" dirty="0">
                <a:solidFill>
                  <a:srgbClr val="000000"/>
                </a:solidFill>
                <a:effectLst/>
                <a:latin typeface="Times New Roman" panose="02020603050405020304" pitchFamily="18" charset="0"/>
              </a:rPr>
              <a:t>&lt;…&gt; </a:t>
            </a:r>
            <a:r>
              <a:rPr lang="lt-LT" sz="2000" b="0" i="1" dirty="0">
                <a:solidFill>
                  <a:srgbClr val="444444"/>
                </a:solidFill>
                <a:effectLst/>
                <a:latin typeface="Times New Roman" panose="02020603050405020304" pitchFamily="18" charset="0"/>
              </a:rPr>
              <a:t>perkančiosios organizacijos </a:t>
            </a:r>
            <a:r>
              <a:rPr lang="lt-LT" sz="2000" b="1" i="1" dirty="0">
                <a:solidFill>
                  <a:srgbClr val="444444"/>
                </a:solidFill>
                <a:effectLst/>
                <a:latin typeface="Times New Roman" panose="02020603050405020304" pitchFamily="18" charset="0"/>
              </a:rPr>
              <a:t>darbuotojai</a:t>
            </a:r>
            <a:r>
              <a:rPr lang="lt-LT" sz="2000" b="0" i="1" dirty="0">
                <a:solidFill>
                  <a:srgbClr val="444444"/>
                </a:solidFill>
                <a:effectLst/>
                <a:latin typeface="Times New Roman" panose="02020603050405020304" pitchFamily="18" charset="0"/>
              </a:rPr>
              <a:t>,</a:t>
            </a:r>
            <a:r>
              <a:rPr lang="lt-LT" sz="2000" b="1" i="1" dirty="0">
                <a:solidFill>
                  <a:srgbClr val="000000"/>
                </a:solidFill>
                <a:effectLst/>
                <a:latin typeface="Times New Roman" panose="02020603050405020304" pitchFamily="18" charset="0"/>
              </a:rPr>
              <a:t> &lt;…&gt; dalyvaujantys pirkime ar galintys daryti įtaką jo rezultatams &lt;…&gt;</a:t>
            </a:r>
            <a:r>
              <a:rPr lang="lt-LT" sz="2000" b="0" i="0" dirty="0">
                <a:solidFill>
                  <a:srgbClr val="000000"/>
                </a:solidFill>
                <a:effectLst/>
                <a:latin typeface="Times New Roman" panose="02020603050405020304" pitchFamily="18" charset="0"/>
              </a:rPr>
              <a:t>“ apima ne tik pirkimo iniciatorius, pirkimo organizatorius ar komisijos narius, bet ir kitus asmenis, su kuriais yra derinami pirkimo dokumentai (įskaitant ir vizuojančius asmenis) arba kurie kitaip gali daryti įtaką pirkimo rezultatams</a:t>
            </a:r>
            <a:r>
              <a:rPr lang="lt-LT" sz="2000" b="0" i="1" dirty="0">
                <a:solidFill>
                  <a:srgbClr val="000000"/>
                </a:solidFill>
                <a:effectLst/>
                <a:latin typeface="Times New Roman" panose="02020603050405020304" pitchFamily="18" charset="0"/>
              </a:rPr>
              <a:t>. </a:t>
            </a:r>
          </a:p>
          <a:p>
            <a:pPr marL="0" marR="0" indent="540385" algn="just">
              <a:spcBef>
                <a:spcPts val="0"/>
              </a:spcBef>
              <a:spcAft>
                <a:spcPts val="0"/>
              </a:spcAft>
            </a:pPr>
            <a:endParaRPr lang="lt-LT" sz="2000" b="0" i="1" dirty="0">
              <a:solidFill>
                <a:srgbClr val="000000"/>
              </a:solidFill>
              <a:effectLst/>
              <a:latin typeface="Times New Roman" panose="02020603050405020304" pitchFamily="18" charset="0"/>
            </a:endParaRPr>
          </a:p>
          <a:p>
            <a:pPr marL="0" marR="0" indent="540385" algn="just">
              <a:spcBef>
                <a:spcPts val="0"/>
              </a:spcBef>
              <a:spcAft>
                <a:spcPts val="0"/>
              </a:spcAft>
            </a:pPr>
            <a:r>
              <a:rPr lang="lt-LT" sz="2800" b="0" dirty="0">
                <a:solidFill>
                  <a:srgbClr val="000000"/>
                </a:solidFill>
                <a:effectLst/>
                <a:latin typeface="Times New Roman" panose="02020603050405020304" pitchFamily="18" charset="0"/>
              </a:rPr>
              <a:t>Tai ir </a:t>
            </a:r>
            <a:r>
              <a:rPr lang="lt-LT" sz="2800" b="1" i="0" dirty="0">
                <a:solidFill>
                  <a:srgbClr val="444444"/>
                </a:solidFill>
                <a:effectLst/>
                <a:latin typeface="Times New Roman" panose="02020603050405020304" pitchFamily="18" charset="0"/>
              </a:rPr>
              <a:t>už sutarties vykdymą (sutarties vykdymo priežiūrą) atsakingi asmenys.</a:t>
            </a:r>
          </a:p>
          <a:p>
            <a:pPr marL="0" marR="0" indent="540385" algn="just">
              <a:spcBef>
                <a:spcPts val="0"/>
              </a:spcBef>
              <a:spcAft>
                <a:spcPts val="0"/>
              </a:spcAft>
            </a:pPr>
            <a:endParaRPr lang="lt-LT" sz="2000" b="1" i="1" dirty="0">
              <a:solidFill>
                <a:srgbClr val="000000"/>
              </a:solidFill>
              <a:effectLst/>
              <a:latin typeface="Times New Roman" panose="02020603050405020304" pitchFamily="18" charset="0"/>
            </a:endParaRPr>
          </a:p>
          <a:p>
            <a:pPr marL="0" marR="0" indent="540385" algn="just">
              <a:spcBef>
                <a:spcPts val="0"/>
              </a:spcBef>
              <a:spcAft>
                <a:spcPts val="0"/>
              </a:spcAft>
            </a:pPr>
            <a:r>
              <a:rPr lang="lt-LT" sz="2000" b="0" i="0" dirty="0">
                <a:solidFill>
                  <a:srgbClr val="000000"/>
                </a:solidFill>
                <a:effectLst/>
                <a:latin typeface="Times New Roman" panose="02020603050405020304" pitchFamily="18" charset="0"/>
              </a:rPr>
              <a:t>Šie asmenys taip pat turi </a:t>
            </a:r>
            <a:r>
              <a:rPr lang="lt-LT" sz="2000" b="0" i="0" dirty="0">
                <a:solidFill>
                  <a:srgbClr val="FF0000"/>
                </a:solidFill>
                <a:effectLst/>
                <a:latin typeface="Times New Roman" panose="02020603050405020304" pitchFamily="18" charset="0"/>
              </a:rPr>
              <a:t>prievolę</a:t>
            </a:r>
            <a:r>
              <a:rPr lang="lt-LT" sz="2000" b="0" i="0" dirty="0">
                <a:solidFill>
                  <a:srgbClr val="000000"/>
                </a:solidFill>
                <a:effectLst/>
                <a:latin typeface="Times New Roman" panose="02020603050405020304" pitchFamily="18" charset="0"/>
              </a:rPr>
              <a:t> </a:t>
            </a:r>
            <a:r>
              <a:rPr lang="lt-LT" sz="2000" b="0" i="0" u="sng" dirty="0">
                <a:solidFill>
                  <a:srgbClr val="000000"/>
                </a:solidFill>
                <a:effectLst/>
                <a:latin typeface="Times New Roman" panose="02020603050405020304" pitchFamily="18" charset="0"/>
              </a:rPr>
              <a:t>pateikti </a:t>
            </a:r>
            <a:r>
              <a:rPr lang="lt-LT" sz="2000" b="0" i="0" u="sng" dirty="0">
                <a:solidFill>
                  <a:srgbClr val="444444"/>
                </a:solidFill>
                <a:effectLst/>
                <a:latin typeface="Times New Roman" panose="02020603050405020304" pitchFamily="18" charset="0"/>
              </a:rPr>
              <a:t>interesų konfliktų prevencijai skirtus dokumentus </a:t>
            </a:r>
            <a:r>
              <a:rPr lang="lt-LT" sz="2000" b="0" i="0" dirty="0">
                <a:solidFill>
                  <a:srgbClr val="444444"/>
                </a:solidFill>
                <a:effectLst/>
                <a:latin typeface="Times New Roman" panose="02020603050405020304" pitchFamily="18" charset="0"/>
              </a:rPr>
              <a:t>(nešališkumo deklaraciją</a:t>
            </a:r>
            <a:r>
              <a:rPr lang="lt-LT" sz="2000" b="1" i="0" u="none" strike="noStrike" baseline="30000" dirty="0">
                <a:solidFill>
                  <a:srgbClr val="283C52"/>
                </a:solidFill>
                <a:effectLst/>
                <a:latin typeface="Times New Roman" panose="02020603050405020304" pitchFamily="18" charset="0"/>
                <a:hlinkClick r:id="rId3"/>
              </a:rPr>
              <a:t>[1]</a:t>
            </a:r>
            <a:r>
              <a:rPr lang="lt-LT" sz="2000" b="0" i="0" dirty="0">
                <a:solidFill>
                  <a:srgbClr val="444444"/>
                </a:solidFill>
                <a:effectLst/>
                <a:latin typeface="Times New Roman" panose="02020603050405020304" pitchFamily="18" charset="0"/>
              </a:rPr>
              <a:t>, konfidencialumo pasižadėjimą), vadovaujantis VPĮ 21 straipsnio 2 dalies 1 punkto nuostatomis.</a:t>
            </a:r>
          </a:p>
        </p:txBody>
      </p:sp>
    </p:spTree>
    <p:extLst>
      <p:ext uri="{BB962C8B-B14F-4D97-AF65-F5344CB8AC3E}">
        <p14:creationId xmlns:p14="http://schemas.microsoft.com/office/powerpoint/2010/main" val="4254011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6062" y="230420"/>
            <a:ext cx="9495692" cy="7038017"/>
          </a:xfrm>
          <a:prstGeom prst="rect">
            <a:avLst/>
          </a:prstGeom>
          <a:noFill/>
        </p:spPr>
        <p:txBody>
          <a:bodyPr wrap="square" rtlCol="0">
            <a:spAutoFit/>
          </a:bodyPr>
          <a:lstStyle/>
          <a:p>
            <a:pPr algn="ctr">
              <a:lnSpc>
                <a:spcPct val="107000"/>
              </a:lnSpc>
              <a:spcAft>
                <a:spcPts val="800"/>
              </a:spcAft>
            </a:pPr>
            <a:r>
              <a:rPr lang="lt-LT" sz="3200" b="1" i="0" dirty="0">
                <a:solidFill>
                  <a:srgbClr val="000000"/>
                </a:solidFill>
                <a:effectLst/>
                <a:latin typeface="Times New Roman" panose="02020603050405020304" pitchFamily="18" charset="0"/>
              </a:rPr>
              <a:t>GTC sutarčių vykdymas</a:t>
            </a:r>
          </a:p>
          <a:p>
            <a:pPr algn="ctr">
              <a:lnSpc>
                <a:spcPct val="107000"/>
              </a:lnSpc>
              <a:spcAft>
                <a:spcPts val="800"/>
              </a:spcAft>
            </a:pPr>
            <a:endParaRPr lang="lt-LT" sz="1100" u="sng" dirty="0">
              <a:solidFill>
                <a:srgbClr val="0563C1"/>
              </a:solidFill>
              <a:effectLst/>
              <a:latin typeface="Calibri" panose="020F0502020204030204" pitchFamily="34" charset="0"/>
              <a:ea typeface="Calibri" panose="020F0502020204030204" pitchFamily="34" charset="0"/>
            </a:endParaRPr>
          </a:p>
          <a:p>
            <a:pPr marL="342900" marR="0" indent="-342900" algn="just">
              <a:spcBef>
                <a:spcPts val="0"/>
              </a:spcBef>
              <a:spcAft>
                <a:spcPts val="1200"/>
              </a:spcAft>
              <a:buFontTx/>
              <a:buChar char="-"/>
            </a:pPr>
            <a:r>
              <a:rPr lang="lt-LT" sz="2400" dirty="0">
                <a:solidFill>
                  <a:srgbClr val="000000"/>
                </a:solidFill>
                <a:latin typeface="Times New Roman" panose="02020603050405020304" pitchFamily="18" charset="0"/>
              </a:rPr>
              <a:t>Už </a:t>
            </a:r>
            <a:r>
              <a:rPr lang="lt-LT" sz="2400" b="1" dirty="0">
                <a:solidFill>
                  <a:srgbClr val="000000"/>
                </a:solidFill>
                <a:latin typeface="Times New Roman" panose="02020603050405020304" pitchFamily="18" charset="0"/>
              </a:rPr>
              <a:t>projektų ir laboratorijų veiklos sutartis </a:t>
            </a:r>
            <a:r>
              <a:rPr lang="lt-LT" sz="2400" dirty="0">
                <a:solidFill>
                  <a:srgbClr val="000000"/>
                </a:solidFill>
                <a:latin typeface="Times New Roman" panose="02020603050405020304" pitchFamily="18" charset="0"/>
              </a:rPr>
              <a:t>yra atsakingi </a:t>
            </a:r>
            <a:r>
              <a:rPr lang="lt-LT" sz="2400" i="1" dirty="0">
                <a:solidFill>
                  <a:srgbClr val="000000"/>
                </a:solidFill>
                <a:latin typeface="Times New Roman" panose="02020603050405020304" pitchFamily="18" charset="0"/>
              </a:rPr>
              <a:t>pirkimo iniciatoriai</a:t>
            </a:r>
            <a:r>
              <a:rPr lang="lt-LT" sz="2400" dirty="0">
                <a:solidFill>
                  <a:srgbClr val="000000"/>
                </a:solidFill>
                <a:latin typeface="Times New Roman" panose="02020603050405020304" pitchFamily="18" charset="0"/>
              </a:rPr>
              <a:t> ar projekto veiklą išmanantys asmenys, paskirti atsakingais už sutarties vykdymą.</a:t>
            </a:r>
          </a:p>
          <a:p>
            <a:pPr marL="342900" indent="-342900" algn="just">
              <a:spcAft>
                <a:spcPts val="1200"/>
              </a:spcAft>
              <a:buFontTx/>
              <a:buChar char="-"/>
            </a:pPr>
            <a:r>
              <a:rPr lang="lt-LT" sz="2400" b="1" dirty="0">
                <a:solidFill>
                  <a:srgbClr val="000000"/>
                </a:solidFill>
                <a:latin typeface="Times New Roman" panose="02020603050405020304" pitchFamily="18" charset="0"/>
              </a:rPr>
              <a:t>Ilgalaikių sutarčių </a:t>
            </a:r>
            <a:r>
              <a:rPr lang="lt-LT" sz="2400" dirty="0">
                <a:solidFill>
                  <a:srgbClr val="000000"/>
                </a:solidFill>
                <a:latin typeface="Times New Roman" panose="02020603050405020304" pitchFamily="18" charset="0"/>
              </a:rPr>
              <a:t>(pvz., reagentų ir laboratorinių priemonių) vykdymo apskaitą vykdo Viešųjų pirkimų skyriaus administratorė. </a:t>
            </a:r>
            <a:r>
              <a:rPr lang="lt-LT" sz="2400" i="1" dirty="0">
                <a:solidFill>
                  <a:srgbClr val="000000"/>
                </a:solidFill>
                <a:latin typeface="Times New Roman" panose="02020603050405020304" pitchFamily="18" charset="0"/>
              </a:rPr>
              <a:t>Pirkimo iniciatoriai </a:t>
            </a:r>
            <a:r>
              <a:rPr lang="lt-LT" sz="2400" dirty="0">
                <a:solidFill>
                  <a:srgbClr val="000000"/>
                </a:solidFill>
                <a:latin typeface="Times New Roman" panose="02020603050405020304" pitchFamily="18" charset="0"/>
              </a:rPr>
              <a:t>turi pirkti tik sutartyje numatytas prekes (pvz., „Senukuose“ – ūkines, buitines, namų apyvokos, turizmo ir kt. prekes). </a:t>
            </a:r>
          </a:p>
          <a:p>
            <a:pPr marL="342900" marR="0" indent="-342900" algn="just">
              <a:spcBef>
                <a:spcPts val="0"/>
              </a:spcBef>
              <a:spcAft>
                <a:spcPts val="1200"/>
              </a:spcAft>
              <a:buFontTx/>
              <a:buChar char="-"/>
            </a:pPr>
            <a:r>
              <a:rPr lang="lt-LT" sz="2400" dirty="0">
                <a:solidFill>
                  <a:srgbClr val="000000"/>
                </a:solidFill>
                <a:latin typeface="Times New Roman" panose="02020603050405020304" pitchFamily="18" charset="0"/>
              </a:rPr>
              <a:t>Už </a:t>
            </a:r>
            <a:r>
              <a:rPr lang="lt-LT" sz="2400" b="1" dirty="0">
                <a:solidFill>
                  <a:srgbClr val="000000"/>
                </a:solidFill>
                <a:latin typeface="Times New Roman" panose="02020603050405020304" pitchFamily="18" charset="0"/>
              </a:rPr>
              <a:t>Veiklos aprūpinimo ir saugos skyriaus sutartis – </a:t>
            </a:r>
            <a:r>
              <a:rPr lang="lt-LT" sz="2400" dirty="0">
                <a:solidFill>
                  <a:srgbClr val="000000"/>
                </a:solidFill>
                <a:latin typeface="Times New Roman" panose="02020603050405020304" pitchFamily="18" charset="0"/>
              </a:rPr>
              <a:t>atsakingi pirkimo organizatoriai ar asmenys, skyriuje paskirti atsakingais už sutarties vykdymą.</a:t>
            </a:r>
          </a:p>
          <a:p>
            <a:pPr marL="342900" marR="0" indent="-342900" algn="just">
              <a:spcBef>
                <a:spcPts val="0"/>
              </a:spcBef>
              <a:spcAft>
                <a:spcPts val="1200"/>
              </a:spcAft>
              <a:buFontTx/>
              <a:buChar char="-"/>
            </a:pPr>
            <a:r>
              <a:rPr lang="lt-LT" sz="2400" dirty="0">
                <a:solidFill>
                  <a:srgbClr val="000000"/>
                </a:solidFill>
                <a:latin typeface="Times New Roman" panose="02020603050405020304" pitchFamily="18" charset="0"/>
              </a:rPr>
              <a:t>Už </a:t>
            </a:r>
            <a:r>
              <a:rPr lang="lt-LT" sz="2400" b="1" dirty="0">
                <a:solidFill>
                  <a:srgbClr val="000000"/>
                </a:solidFill>
                <a:latin typeface="Times New Roman" panose="02020603050405020304" pitchFamily="18" charset="0"/>
              </a:rPr>
              <a:t>Vidaus administravimo ir viešosios komunikacijos skyriaus sutartis – </a:t>
            </a:r>
            <a:r>
              <a:rPr lang="lt-LT" sz="2400" dirty="0">
                <a:solidFill>
                  <a:srgbClr val="000000"/>
                </a:solidFill>
                <a:latin typeface="Times New Roman" panose="02020603050405020304" pitchFamily="18" charset="0"/>
              </a:rPr>
              <a:t>atsakingi </a:t>
            </a:r>
            <a:r>
              <a:rPr lang="lt-LT" sz="2400" i="1" dirty="0">
                <a:solidFill>
                  <a:srgbClr val="000000"/>
                </a:solidFill>
                <a:latin typeface="Times New Roman" panose="02020603050405020304" pitchFamily="18" charset="0"/>
              </a:rPr>
              <a:t>pirkimo iniciatoriai</a:t>
            </a:r>
            <a:r>
              <a:rPr lang="lt-LT" sz="2400" dirty="0">
                <a:solidFill>
                  <a:srgbClr val="000000"/>
                </a:solidFill>
                <a:latin typeface="Times New Roman" panose="02020603050405020304" pitchFamily="18" charset="0"/>
              </a:rPr>
              <a:t>, pirkimo organizatorius ar asmenys, paskirti atsakingais už sutarties vykdymą.</a:t>
            </a:r>
          </a:p>
          <a:p>
            <a:pPr marR="0" algn="just">
              <a:spcBef>
                <a:spcPts val="0"/>
              </a:spcBef>
              <a:spcAft>
                <a:spcPts val="0"/>
              </a:spcAft>
            </a:pPr>
            <a:endParaRPr lang="lt-LT" sz="2000" dirty="0">
              <a:solidFill>
                <a:srgbClr val="000000"/>
              </a:solidFill>
              <a:latin typeface="Times New Roman" panose="02020603050405020304" pitchFamily="18" charset="0"/>
            </a:endParaRPr>
          </a:p>
          <a:p>
            <a:pPr marL="0" marR="0" indent="540385" algn="just">
              <a:spcBef>
                <a:spcPts val="0"/>
              </a:spcBef>
              <a:spcAft>
                <a:spcPts val="0"/>
              </a:spcAft>
            </a:pPr>
            <a:endParaRPr lang="lt-LT" sz="2000" b="0" i="0" dirty="0">
              <a:solidFill>
                <a:srgbClr val="444444"/>
              </a:solidFill>
              <a:effectLst/>
              <a:latin typeface="Times New Roman" panose="02020603050405020304" pitchFamily="18" charset="0"/>
            </a:endParaRPr>
          </a:p>
        </p:txBody>
      </p:sp>
    </p:spTree>
    <p:extLst>
      <p:ext uri="{BB962C8B-B14F-4D97-AF65-F5344CB8AC3E}">
        <p14:creationId xmlns:p14="http://schemas.microsoft.com/office/powerpoint/2010/main" val="3527950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5C12D3DC-B0F1-D590-7F71-08B278317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785" y="2124911"/>
            <a:ext cx="2775408" cy="2674651"/>
          </a:xfrm>
          <a:prstGeom prst="rect">
            <a:avLst/>
          </a:prstGeom>
        </p:spPr>
      </p:pic>
      <p:sp>
        <p:nvSpPr>
          <p:cNvPr id="81" name="TextBox 80">
            <a:extLst>
              <a:ext uri="{FF2B5EF4-FFF2-40B4-BE49-F238E27FC236}">
                <a16:creationId xmlns:a16="http://schemas.microsoft.com/office/drawing/2014/main" id="{B1F43896-DA0A-876A-A661-47F306D5D146}"/>
              </a:ext>
            </a:extLst>
          </p:cNvPr>
          <p:cNvSpPr txBox="1"/>
          <p:nvPr/>
        </p:nvSpPr>
        <p:spPr>
          <a:xfrm>
            <a:off x="5154804" y="3198167"/>
            <a:ext cx="5848141" cy="461665"/>
          </a:xfrm>
          <a:prstGeom prst="rect">
            <a:avLst/>
          </a:prstGeom>
          <a:noFill/>
        </p:spPr>
        <p:txBody>
          <a:bodyPr wrap="square" lIns="91440" tIns="45720" rIns="91440" bIns="45720" anchor="t">
            <a:spAutoFit/>
          </a:bodyPr>
          <a:lstStyle/>
          <a:p>
            <a:r>
              <a:rPr lang="lt-LT" sz="2400" b="1" dirty="0">
                <a:effectLst/>
                <a:latin typeface="Times New Roman" panose="02020603050405020304" pitchFamily="18" charset="0"/>
                <a:ea typeface="Times New Roman" panose="02020603050405020304" pitchFamily="18" charset="0"/>
                <a:cs typeface="Times New Roman" panose="02020603050405020304" pitchFamily="18" charset="0"/>
              </a:rPr>
              <a:t>6. </a:t>
            </a:r>
            <a:r>
              <a:rPr lang="lt-LT" sz="2400" b="1" dirty="0">
                <a:solidFill>
                  <a:schemeClr val="tx1"/>
                </a:solidFill>
                <a:effectLst/>
                <a:latin typeface="Times New Roman" panose="02020603050405020304" pitchFamily="18" charset="0"/>
                <a:ea typeface="Times New Roman" panose="02020603050405020304" pitchFamily="18" charset="0"/>
              </a:rPr>
              <a:t>Dėl pastato Čepkeliuose panaudos </a:t>
            </a:r>
            <a:endParaRPr lang="en-US" sz="2400" b="1" dirty="0">
              <a:solidFill>
                <a:schemeClr val="tx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60718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747A4-C520-349D-347D-CE5EB569C0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0B3C70-7B11-DC39-1704-AFAB1BBC88F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31DF0B9-9639-A925-47D6-3E512506942E}"/>
              </a:ext>
            </a:extLst>
          </p:cNvPr>
          <p:cNvPicPr>
            <a:picLocks noChangeAspect="1"/>
          </p:cNvPicPr>
          <p:nvPr/>
        </p:nvPicPr>
        <p:blipFill>
          <a:blip r:embed="rId2"/>
          <a:stretch>
            <a:fillRect/>
          </a:stretch>
        </p:blipFill>
        <p:spPr>
          <a:xfrm>
            <a:off x="1048090" y="513967"/>
            <a:ext cx="11002508" cy="6203977"/>
          </a:xfrm>
          <a:prstGeom prst="rect">
            <a:avLst/>
          </a:prstGeom>
        </p:spPr>
      </p:pic>
      <p:sp>
        <p:nvSpPr>
          <p:cNvPr id="5" name="Rectangle 4">
            <a:extLst>
              <a:ext uri="{FF2B5EF4-FFF2-40B4-BE49-F238E27FC236}">
                <a16:creationId xmlns:a16="http://schemas.microsoft.com/office/drawing/2014/main" id="{C7072295-B761-DE37-3A16-386E8AA399F4}"/>
              </a:ext>
            </a:extLst>
          </p:cNvPr>
          <p:cNvSpPr/>
          <p:nvPr/>
        </p:nvSpPr>
        <p:spPr>
          <a:xfrm>
            <a:off x="1608490" y="724836"/>
            <a:ext cx="4048217" cy="44388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latin typeface="Times New Roman" panose="02020603050405020304" pitchFamily="18" charset="0"/>
                <a:cs typeface="Times New Roman" panose="02020603050405020304" pitchFamily="18" charset="0"/>
              </a:rPr>
              <a:t>GTC bazės</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119C0036-E072-F855-0391-F820930C6DC2}"/>
              </a:ext>
            </a:extLst>
          </p:cNvPr>
          <p:cNvSpPr/>
          <p:nvPr/>
        </p:nvSpPr>
        <p:spPr>
          <a:xfrm>
            <a:off x="7418895" y="5797485"/>
            <a:ext cx="226243" cy="1885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79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BB2BFB-4952-E6AE-3006-D8E50C11589C}"/>
              </a:ext>
            </a:extLst>
          </p:cNvPr>
          <p:cNvSpPr>
            <a:spLocks noGrp="1"/>
          </p:cNvSpPr>
          <p:nvPr>
            <p:ph idx="1"/>
          </p:nvPr>
        </p:nvSpPr>
        <p:spPr>
          <a:xfrm>
            <a:off x="2360129" y="213490"/>
            <a:ext cx="9332305" cy="6367932"/>
          </a:xfrm>
        </p:spPr>
        <p:txBody>
          <a:bodyPr vert="horz" lIns="91440" tIns="45720" rIns="91440" bIns="45720" rtlCol="0" anchor="t">
            <a:noAutofit/>
          </a:bodyPr>
          <a:lstStyle/>
          <a:p>
            <a:pPr marL="0" indent="0">
              <a:spcBef>
                <a:spcPts val="0"/>
              </a:spcBef>
              <a:buNone/>
            </a:pPr>
            <a:r>
              <a:rPr lang="lt-LT" sz="28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Posėdžio klausimai:</a:t>
            </a:r>
          </a:p>
          <a:p>
            <a:pPr marL="0" indent="0">
              <a:spcBef>
                <a:spcPts val="0"/>
              </a:spcBef>
              <a:buNone/>
            </a:pPr>
            <a:endParaRPr lang="lt-LT" sz="28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800"/>
              </a:spcAft>
              <a:buFont typeface="+mj-lt"/>
              <a:buAutoNum type="arabicPeriod"/>
            </a:pPr>
            <a:r>
              <a:rPr lang="lt-LT" sz="2000" dirty="0">
                <a:solidFill>
                  <a:schemeClr val="tx1"/>
                </a:solidFill>
                <a:effectLst/>
                <a:latin typeface="Times New Roman" panose="02020603050405020304" pitchFamily="18" charset="0"/>
                <a:ea typeface="Times New Roman" panose="02020603050405020304" pitchFamily="18" charset="0"/>
              </a:rPr>
              <a:t>Dėl Vyriausybės pritarimo pertvarkyti GTC iš biudžetinės įstaigos į viešąją įstaigą.</a:t>
            </a:r>
            <a:endParaRPr lang="en-US" sz="2000" dirty="0">
              <a:solidFill>
                <a:schemeClr val="tx1"/>
              </a:solidFill>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mj-lt"/>
              <a:buAutoNum type="arabicPeriod"/>
            </a:pPr>
            <a:r>
              <a:rPr lang="lt-LT" sz="2000" dirty="0">
                <a:solidFill>
                  <a:schemeClr val="tx1"/>
                </a:solidFill>
                <a:effectLst/>
                <a:latin typeface="Times New Roman" panose="02020603050405020304" pitchFamily="18" charset="0"/>
                <a:ea typeface="Times New Roman" panose="02020603050405020304" pitchFamily="18" charset="0"/>
              </a:rPr>
              <a:t>Dėl GTC ekspertinio vertinimo rezultatų. </a:t>
            </a:r>
            <a:endParaRPr lang="en-US" sz="2000" dirty="0">
              <a:solidFill>
                <a:schemeClr val="tx1"/>
              </a:solidFill>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mj-lt"/>
              <a:buAutoNum type="arabicPeriod"/>
            </a:pPr>
            <a:r>
              <a:rPr lang="lt-LT" sz="2000" dirty="0">
                <a:solidFill>
                  <a:schemeClr val="tx1"/>
                </a:solidFill>
                <a:effectLst/>
                <a:latin typeface="Times New Roman" panose="02020603050405020304" pitchFamily="18" charset="0"/>
                <a:ea typeface="Times New Roman" panose="02020603050405020304" pitchFamily="18" charset="0"/>
              </a:rPr>
              <a:t>Dėl viešųjų pirkimų procedūrų tvarkos priminimo. </a:t>
            </a:r>
            <a:endParaRPr lang="en-US" sz="2000" dirty="0">
              <a:solidFill>
                <a:schemeClr val="tx1"/>
              </a:solidFill>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mj-lt"/>
              <a:buAutoNum type="arabicPeriod"/>
            </a:pPr>
            <a:r>
              <a:rPr lang="lt-LT" sz="2000" dirty="0">
                <a:solidFill>
                  <a:schemeClr val="tx1"/>
                </a:solidFill>
                <a:effectLst/>
                <a:latin typeface="Times New Roman" panose="02020603050405020304" pitchFamily="18" charset="0"/>
                <a:ea typeface="Times New Roman" panose="02020603050405020304" pitchFamily="18" charset="0"/>
              </a:rPr>
              <a:t>Dėl elektros kainų pasikeitimo. </a:t>
            </a:r>
            <a:endParaRPr lang="en-US" sz="2000" dirty="0">
              <a:solidFill>
                <a:schemeClr val="tx1"/>
              </a:solidFill>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mj-lt"/>
              <a:buAutoNum type="arabicPeriod"/>
            </a:pPr>
            <a:r>
              <a:rPr lang="lt-LT" sz="2000" dirty="0">
                <a:solidFill>
                  <a:schemeClr val="tx1"/>
                </a:solidFill>
                <a:effectLst/>
                <a:latin typeface="Times New Roman" panose="02020603050405020304" pitchFamily="18" charset="0"/>
                <a:ea typeface="Times New Roman" panose="02020603050405020304" pitchFamily="18" charset="0"/>
              </a:rPr>
              <a:t>Dėl sutarčių vykdymo terminų kontrolės po viešųjų pirkimų procedūrų atlikimo. </a:t>
            </a:r>
            <a:endParaRPr lang="en-US" sz="2000" dirty="0">
              <a:solidFill>
                <a:schemeClr val="tx1"/>
              </a:solidFill>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mj-lt"/>
              <a:buAutoNum type="arabicPeriod"/>
            </a:pPr>
            <a:r>
              <a:rPr lang="lt-LT" sz="2000" dirty="0">
                <a:solidFill>
                  <a:schemeClr val="tx1"/>
                </a:solidFill>
                <a:effectLst/>
                <a:latin typeface="Times New Roman" panose="02020603050405020304" pitchFamily="18" charset="0"/>
                <a:ea typeface="Times New Roman" panose="02020603050405020304" pitchFamily="18" charset="0"/>
              </a:rPr>
              <a:t>Dėl pastato Čepkeliuose panaudos. </a:t>
            </a:r>
            <a:endParaRPr lang="en-US" sz="2000" dirty="0">
              <a:solidFill>
                <a:schemeClr val="tx1"/>
              </a:solidFill>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mj-lt"/>
              <a:buAutoNum type="arabicPeriod"/>
            </a:pPr>
            <a:r>
              <a:rPr lang="lt-LT" sz="2000" dirty="0">
                <a:solidFill>
                  <a:schemeClr val="tx1"/>
                </a:solidFill>
                <a:effectLst/>
                <a:latin typeface="Times New Roman" panose="02020603050405020304" pitchFamily="18" charset="0"/>
                <a:ea typeface="Times New Roman" panose="02020603050405020304" pitchFamily="18" charset="0"/>
              </a:rPr>
              <a:t>Dėl struktūrinių pokyčių GTC.</a:t>
            </a:r>
            <a:endParaRPr lang="en-US" sz="2000" dirty="0">
              <a:solidFill>
                <a:schemeClr val="tx1"/>
              </a:solidFill>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mj-lt"/>
              <a:buAutoNum type="arabicPeriod"/>
            </a:pPr>
            <a:r>
              <a:rPr lang="lt-LT" sz="2000" dirty="0">
                <a:solidFill>
                  <a:schemeClr val="tx1"/>
                </a:solidFill>
                <a:effectLst/>
                <a:latin typeface="Times New Roman" panose="02020603050405020304" pitchFamily="18" charset="0"/>
                <a:ea typeface="Times New Roman" panose="02020603050405020304" pitchFamily="18" charset="0"/>
              </a:rPr>
              <a:t>Kiti klausimai:</a:t>
            </a:r>
          </a:p>
          <a:p>
            <a:pPr lvl="1" indent="-342900">
              <a:lnSpc>
                <a:spcPct val="105000"/>
              </a:lnSpc>
              <a:spcBef>
                <a:spcPts val="0"/>
              </a:spcBef>
              <a:spcAft>
                <a:spcPts val="800"/>
              </a:spcAft>
              <a:buFont typeface="+mj-lt"/>
              <a:buAutoNum type="alphaLcParenR"/>
            </a:pPr>
            <a:r>
              <a:rPr lang="lt-LT" sz="1800" dirty="0">
                <a:solidFill>
                  <a:schemeClr val="tx1"/>
                </a:solidFill>
                <a:latin typeface="Times New Roman" panose="02020603050405020304" pitchFamily="18" charset="0"/>
                <a:ea typeface="Times New Roman" panose="02020603050405020304" pitchFamily="18" charset="0"/>
              </a:rPr>
              <a:t>Dėl serverio pajėgumų panaudojimo. </a:t>
            </a:r>
            <a:endParaRPr lang="en-US" sz="1800" dirty="0">
              <a:solidFill>
                <a:schemeClr val="tx1"/>
              </a:solidFill>
              <a:latin typeface="Calibri" panose="020F0502020204030204" pitchFamily="34" charset="0"/>
              <a:ea typeface="Calibri" panose="020F0502020204030204" pitchFamily="34" charset="0"/>
            </a:endParaRPr>
          </a:p>
          <a:p>
            <a:pPr lvl="1" indent="-342900">
              <a:lnSpc>
                <a:spcPct val="105000"/>
              </a:lnSpc>
              <a:spcBef>
                <a:spcPts val="0"/>
              </a:spcBef>
              <a:spcAft>
                <a:spcPts val="800"/>
              </a:spcAft>
              <a:buFont typeface="+mj-lt"/>
              <a:buAutoNum type="alphaLcParenR"/>
            </a:pPr>
            <a:r>
              <a:rPr lang="lt-LT" sz="1800" dirty="0">
                <a:solidFill>
                  <a:schemeClr val="tx1"/>
                </a:solidFill>
                <a:latin typeface="Times New Roman" panose="02020603050405020304" pitchFamily="18" charset="0"/>
                <a:ea typeface="Times New Roman" panose="02020603050405020304" pitchFamily="18" charset="0"/>
              </a:rPr>
              <a:t>Dėl intraneto naudojimo. </a:t>
            </a:r>
            <a:endParaRPr lang="en-US" sz="1800" dirty="0">
              <a:solidFill>
                <a:schemeClr val="tx1"/>
              </a:solidFill>
              <a:latin typeface="Calibri" panose="020F0502020204030204" pitchFamily="34" charset="0"/>
              <a:ea typeface="Calibri" panose="020F0502020204030204" pitchFamily="34" charset="0"/>
            </a:endParaRPr>
          </a:p>
          <a:p>
            <a:pPr lvl="1" indent="-342900">
              <a:lnSpc>
                <a:spcPct val="105000"/>
              </a:lnSpc>
              <a:spcBef>
                <a:spcPts val="0"/>
              </a:spcBef>
              <a:spcAft>
                <a:spcPts val="800"/>
              </a:spcAft>
              <a:buFont typeface="+mj-lt"/>
              <a:buAutoNum type="alphaLcParenR"/>
            </a:pPr>
            <a:r>
              <a:rPr lang="lt-LT" sz="1800" dirty="0">
                <a:solidFill>
                  <a:schemeClr val="tx1"/>
                </a:solidFill>
                <a:latin typeface="Times New Roman" panose="02020603050405020304" pitchFamily="18" charset="0"/>
                <a:ea typeface="Times New Roman" panose="02020603050405020304" pitchFamily="18" charset="0"/>
              </a:rPr>
              <a:t>Dėl įrangos naudojimo GTC konferencijų salėje. </a:t>
            </a:r>
            <a:endParaRPr lang="en-US" sz="1800" dirty="0">
              <a:solidFill>
                <a:schemeClr val="tx1"/>
              </a:solidFill>
              <a:latin typeface="Calibri" panose="020F0502020204030204" pitchFamily="34" charset="0"/>
              <a:ea typeface="Calibri" panose="020F0502020204030204" pitchFamily="34" charset="0"/>
            </a:endParaRPr>
          </a:p>
          <a:p>
            <a:pPr lvl="1" indent="-342900">
              <a:lnSpc>
                <a:spcPct val="105000"/>
              </a:lnSpc>
              <a:spcBef>
                <a:spcPts val="0"/>
              </a:spcBef>
              <a:spcAft>
                <a:spcPts val="800"/>
              </a:spcAft>
              <a:buFont typeface="+mj-lt"/>
              <a:buAutoNum type="alphaLcParenR"/>
            </a:pPr>
            <a:r>
              <a:rPr lang="lt-LT" sz="1800" dirty="0">
                <a:solidFill>
                  <a:schemeClr val="tx1"/>
                </a:solidFill>
                <a:latin typeface="Times New Roman" panose="02020603050405020304" pitchFamily="18" charset="0"/>
                <a:ea typeface="Times New Roman" panose="02020603050405020304" pitchFamily="18" charset="0"/>
              </a:rPr>
              <a:t>Dėl darbuotojų apklausos.</a:t>
            </a:r>
            <a:endParaRPr lang="en-US" sz="1800" dirty="0">
              <a:solidFill>
                <a:schemeClr val="tx1"/>
              </a:solidFill>
              <a:latin typeface="Calibri" panose="020F0502020204030204" pitchFamily="34" charset="0"/>
              <a:ea typeface="Calibri" panose="020F0502020204030204" pitchFamily="34" charset="0"/>
            </a:endParaRPr>
          </a:p>
          <a:p>
            <a:pPr lvl="1" indent="-342900">
              <a:lnSpc>
                <a:spcPct val="105000"/>
              </a:lnSpc>
              <a:spcBef>
                <a:spcPts val="0"/>
              </a:spcBef>
              <a:spcAft>
                <a:spcPts val="800"/>
              </a:spcAft>
              <a:buFont typeface="+mj-lt"/>
              <a:buAutoNum type="alphaLcParenR"/>
            </a:pPr>
            <a:r>
              <a:rPr lang="lt-LT"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Renginių anonsai.</a:t>
            </a:r>
          </a:p>
          <a:p>
            <a:pPr marL="0" algn="just">
              <a:lnSpc>
                <a:spcPct val="115000"/>
              </a:lnSpc>
              <a:spcBef>
                <a:spcPts val="0"/>
              </a:spcBef>
              <a:buAutoNum type="alphaLcParenR"/>
            </a:pPr>
            <a:endParaRPr lang="lt-LT"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15000"/>
              </a:lnSpc>
              <a:spcBef>
                <a:spcPts val="0"/>
              </a:spcBef>
              <a:buNone/>
            </a:pPr>
            <a:endParaRPr lang="lt-LT" dirty="0">
              <a:latin typeface="Times New Roman" panose="02020603050405020304" pitchFamily="18" charset="0"/>
              <a:ea typeface="Calibri" panose="020F0502020204030204" pitchFamily="34" charset="0"/>
              <a:cs typeface="Times New Roman" panose="02020603050405020304" pitchFamily="18" charset="0"/>
            </a:endParaRPr>
          </a:p>
          <a:p>
            <a:pPr marL="0" lvl="0" indent="-342900" algn="just">
              <a:lnSpc>
                <a:spcPct val="115000"/>
              </a:lnSpc>
              <a:spcBef>
                <a:spcPts val="0"/>
              </a:spcBef>
              <a:buFont typeface="+mj-lt"/>
              <a:buAutoNum type="arabicPeriod"/>
            </a:pPr>
            <a:endParaRPr lang="lt-LT"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7380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atellite view of a city&#10;&#10;Description automatically generated">
            <a:extLst>
              <a:ext uri="{FF2B5EF4-FFF2-40B4-BE49-F238E27FC236}">
                <a16:creationId xmlns:a16="http://schemas.microsoft.com/office/drawing/2014/main" id="{CD036BE0-AC3B-4F4B-92CD-1A23BB3D2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685" y="0"/>
            <a:ext cx="9776657" cy="6858000"/>
          </a:xfrm>
          <a:prstGeom prst="rect">
            <a:avLst/>
          </a:prstGeom>
        </p:spPr>
      </p:pic>
      <p:sp>
        <p:nvSpPr>
          <p:cNvPr id="6" name="Oval 5">
            <a:extLst>
              <a:ext uri="{FF2B5EF4-FFF2-40B4-BE49-F238E27FC236}">
                <a16:creationId xmlns:a16="http://schemas.microsoft.com/office/drawing/2014/main" id="{E6BA682B-02D6-CED3-8FB6-AC8F8190B0E3}"/>
              </a:ext>
            </a:extLst>
          </p:cNvPr>
          <p:cNvSpPr/>
          <p:nvPr/>
        </p:nvSpPr>
        <p:spPr>
          <a:xfrm>
            <a:off x="6249970" y="5005633"/>
            <a:ext cx="546755" cy="5750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160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rt road leading to a tunnel&#10;&#10;Description automatically generated with medium confidence">
            <a:extLst>
              <a:ext uri="{FF2B5EF4-FFF2-40B4-BE49-F238E27FC236}">
                <a16:creationId xmlns:a16="http://schemas.microsoft.com/office/drawing/2014/main" id="{EA424C47-5630-4370-1BC9-60501E06D98F}"/>
              </a:ext>
            </a:extLst>
          </p:cNvPr>
          <p:cNvPicPr>
            <a:picLocks noChangeAspect="1"/>
          </p:cNvPicPr>
          <p:nvPr/>
        </p:nvPicPr>
        <p:blipFill rotWithShape="1">
          <a:blip r:embed="rId2">
            <a:extLst>
              <a:ext uri="{28A0092B-C50C-407E-A947-70E740481C1C}">
                <a14:useLocalDpi xmlns:a14="http://schemas.microsoft.com/office/drawing/2010/main" val="0"/>
              </a:ext>
            </a:extLst>
          </a:blip>
          <a:srcRect l="16857"/>
          <a:stretch/>
        </p:blipFill>
        <p:spPr>
          <a:xfrm>
            <a:off x="4639732" y="10"/>
            <a:ext cx="3788327" cy="3428684"/>
          </a:xfrm>
          <a:prstGeom prst="rect">
            <a:avLst/>
          </a:prstGeom>
        </p:spPr>
      </p:pic>
      <p:pic>
        <p:nvPicPr>
          <p:cNvPr id="4" name="Picture 3" descr="A picture containing grass, field, nature, lush&#10;&#10;Description automatically generated">
            <a:extLst>
              <a:ext uri="{FF2B5EF4-FFF2-40B4-BE49-F238E27FC236}">
                <a16:creationId xmlns:a16="http://schemas.microsoft.com/office/drawing/2014/main" id="{CF7850EB-0A49-151F-C0C4-2ACC97C0027F}"/>
              </a:ext>
            </a:extLst>
          </p:cNvPr>
          <p:cNvPicPr>
            <a:picLocks noChangeAspect="1"/>
          </p:cNvPicPr>
          <p:nvPr/>
        </p:nvPicPr>
        <p:blipFill rotWithShape="1">
          <a:blip r:embed="rId3">
            <a:extLst>
              <a:ext uri="{28A0092B-C50C-407E-A947-70E740481C1C}">
                <a14:useLocalDpi xmlns:a14="http://schemas.microsoft.com/office/drawing/2010/main" val="0"/>
              </a:ext>
            </a:extLst>
          </a:blip>
          <a:srcRect l="5281" r="12135" b="3"/>
          <a:stretch/>
        </p:blipFill>
        <p:spPr>
          <a:xfrm>
            <a:off x="8402746" y="-9225"/>
            <a:ext cx="3768513" cy="3433714"/>
          </a:xfrm>
          <a:prstGeom prst="rect">
            <a:avLst/>
          </a:prstGeom>
        </p:spPr>
      </p:pic>
      <p:pic>
        <p:nvPicPr>
          <p:cNvPr id="6" name="Picture 5" descr="A picture containing grass, outdoor, sky, grassy&#10;&#10;Description automatically generated">
            <a:extLst>
              <a:ext uri="{FF2B5EF4-FFF2-40B4-BE49-F238E27FC236}">
                <a16:creationId xmlns:a16="http://schemas.microsoft.com/office/drawing/2014/main" id="{60B4850D-641D-C202-B2B8-2EF28C47B764}"/>
              </a:ext>
            </a:extLst>
          </p:cNvPr>
          <p:cNvPicPr>
            <a:picLocks noChangeAspect="1"/>
          </p:cNvPicPr>
          <p:nvPr/>
        </p:nvPicPr>
        <p:blipFill rotWithShape="1">
          <a:blip r:embed="rId4">
            <a:extLst>
              <a:ext uri="{28A0092B-C50C-407E-A947-70E740481C1C}">
                <a14:useLocalDpi xmlns:a14="http://schemas.microsoft.com/office/drawing/2010/main" val="0"/>
              </a:ext>
            </a:extLst>
          </a:blip>
          <a:srcRect l="9919" r="7222"/>
          <a:stretch/>
        </p:blipFill>
        <p:spPr>
          <a:xfrm>
            <a:off x="4639732" y="3428998"/>
            <a:ext cx="3788327" cy="3429002"/>
          </a:xfrm>
          <a:prstGeom prst="rect">
            <a:avLst/>
          </a:prstGeom>
        </p:spPr>
      </p:pic>
      <p:pic>
        <p:nvPicPr>
          <p:cNvPr id="13" name="Picture 12" descr="A small shed in a yard&#10;&#10;Description automatically generated with low confidence">
            <a:extLst>
              <a:ext uri="{FF2B5EF4-FFF2-40B4-BE49-F238E27FC236}">
                <a16:creationId xmlns:a16="http://schemas.microsoft.com/office/drawing/2014/main" id="{9DE8AF96-EC9F-2753-658D-8411699B6BA3}"/>
              </a:ext>
            </a:extLst>
          </p:cNvPr>
          <p:cNvPicPr>
            <a:picLocks noChangeAspect="1"/>
          </p:cNvPicPr>
          <p:nvPr/>
        </p:nvPicPr>
        <p:blipFill rotWithShape="1">
          <a:blip r:embed="rId5">
            <a:extLst>
              <a:ext uri="{28A0092B-C50C-407E-A947-70E740481C1C}">
                <a14:useLocalDpi xmlns:a14="http://schemas.microsoft.com/office/drawing/2010/main" val="0"/>
              </a:ext>
            </a:extLst>
          </a:blip>
          <a:srcRect l="17907"/>
          <a:stretch/>
        </p:blipFill>
        <p:spPr>
          <a:xfrm>
            <a:off x="8417986" y="3447264"/>
            <a:ext cx="3753273" cy="3428997"/>
          </a:xfrm>
          <a:prstGeom prst="rect">
            <a:avLst/>
          </a:prstGeom>
        </p:spPr>
      </p:pic>
      <p:pic>
        <p:nvPicPr>
          <p:cNvPr id="5" name="Picture 4" descr="A group of people standing outside of a building&#10;&#10;Description automatically generated">
            <a:extLst>
              <a:ext uri="{FF2B5EF4-FFF2-40B4-BE49-F238E27FC236}">
                <a16:creationId xmlns:a16="http://schemas.microsoft.com/office/drawing/2014/main" id="{AF5E3C08-AE5B-17C6-D79B-14A9C362EF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9732" y="0"/>
            <a:ext cx="3745322" cy="3410736"/>
          </a:xfrm>
          <a:prstGeom prst="rect">
            <a:avLst/>
          </a:prstGeom>
        </p:spPr>
      </p:pic>
      <p:pic>
        <p:nvPicPr>
          <p:cNvPr id="8" name="Picture 7" descr="A building with a fire escape&#10;&#10;Description automatically generated">
            <a:extLst>
              <a:ext uri="{FF2B5EF4-FFF2-40B4-BE49-F238E27FC236}">
                <a16:creationId xmlns:a16="http://schemas.microsoft.com/office/drawing/2014/main" id="{25992B44-B920-D88A-28F9-EC7A08E1CA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5751" y="0"/>
            <a:ext cx="3719025" cy="3419776"/>
          </a:xfrm>
          <a:prstGeom prst="rect">
            <a:avLst/>
          </a:prstGeom>
        </p:spPr>
      </p:pic>
      <p:pic>
        <p:nvPicPr>
          <p:cNvPr id="11" name="Picture 10" descr="A building with a fire escape&#10;&#10;Description automatically generated">
            <a:extLst>
              <a:ext uri="{FF2B5EF4-FFF2-40B4-BE49-F238E27FC236}">
                <a16:creationId xmlns:a16="http://schemas.microsoft.com/office/drawing/2014/main" id="{E3138E5D-68C2-3306-6F9A-EF6AB877B5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7666" y="3446957"/>
            <a:ext cx="3752628" cy="3415554"/>
          </a:xfrm>
          <a:prstGeom prst="rect">
            <a:avLst/>
          </a:prstGeom>
        </p:spPr>
      </p:pic>
      <p:pic>
        <p:nvPicPr>
          <p:cNvPr id="14" name="Picture 13" descr="A car parked in a yard&#10;&#10;Description automatically generated">
            <a:extLst>
              <a:ext uri="{FF2B5EF4-FFF2-40B4-BE49-F238E27FC236}">
                <a16:creationId xmlns:a16="http://schemas.microsoft.com/office/drawing/2014/main" id="{03E34082-0351-4417-05AC-768CBC4644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0853" y="3446957"/>
            <a:ext cx="3703924" cy="3401819"/>
          </a:xfrm>
          <a:prstGeom prst="rect">
            <a:avLst/>
          </a:prstGeom>
        </p:spPr>
      </p:pic>
      <p:pic>
        <p:nvPicPr>
          <p:cNvPr id="18" name="Picture 17" descr="A room with a large metal oven&#10;&#10;Description automatically generated">
            <a:extLst>
              <a:ext uri="{FF2B5EF4-FFF2-40B4-BE49-F238E27FC236}">
                <a16:creationId xmlns:a16="http://schemas.microsoft.com/office/drawing/2014/main" id="{D6DB133A-A9FA-A252-7877-38183F50E8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6607" y="3456181"/>
            <a:ext cx="3770433" cy="3401819"/>
          </a:xfrm>
          <a:prstGeom prst="rect">
            <a:avLst/>
          </a:prstGeom>
        </p:spPr>
      </p:pic>
      <p:sp>
        <p:nvSpPr>
          <p:cNvPr id="10" name="Title 1">
            <a:extLst>
              <a:ext uri="{FF2B5EF4-FFF2-40B4-BE49-F238E27FC236}">
                <a16:creationId xmlns:a16="http://schemas.microsoft.com/office/drawing/2014/main" id="{39B5B66C-31A8-87E3-10EF-D58D9D2A9C27}"/>
              </a:ext>
            </a:extLst>
          </p:cNvPr>
          <p:cNvSpPr>
            <a:spLocks noGrp="1"/>
          </p:cNvSpPr>
          <p:nvPr>
            <p:ph type="title"/>
          </p:nvPr>
        </p:nvSpPr>
        <p:spPr>
          <a:xfrm>
            <a:off x="593889" y="2870752"/>
            <a:ext cx="3994342" cy="1183021"/>
          </a:xfrm>
        </p:spPr>
        <p:txBody>
          <a:bodyPr vert="horz" lIns="91440" tIns="45720" rIns="91440" bIns="45720" rtlCol="0" anchor="b">
            <a:normAutofit fontScale="90000"/>
          </a:bodyPr>
          <a:lstStyle/>
          <a:p>
            <a:r>
              <a:rPr lang="lt-LT" sz="3700" b="1" dirty="0">
                <a:solidFill>
                  <a:schemeClr val="tx1"/>
                </a:solidFill>
                <a:latin typeface="Times New Roman" panose="02020603050405020304" pitchFamily="18" charset="0"/>
                <a:cs typeface="Times New Roman" panose="02020603050405020304" pitchFamily="18" charset="0"/>
              </a:rPr>
              <a:t>Nauja</a:t>
            </a:r>
            <a:r>
              <a:rPr lang="en-US" sz="3700" b="1" dirty="0">
                <a:solidFill>
                  <a:schemeClr val="tx1"/>
                </a:solidFill>
                <a:latin typeface="Times New Roman" panose="02020603050405020304" pitchFamily="18" charset="0"/>
                <a:cs typeface="Times New Roman" panose="02020603050405020304" pitchFamily="18" charset="0"/>
              </a:rPr>
              <a:t> </a:t>
            </a:r>
            <a:r>
              <a:rPr lang="en-US" sz="3700" b="1" dirty="0" err="1">
                <a:solidFill>
                  <a:schemeClr val="tx1"/>
                </a:solidFill>
                <a:latin typeface="Times New Roman" panose="02020603050405020304" pitchFamily="18" charset="0"/>
                <a:cs typeface="Times New Roman" panose="02020603050405020304" pitchFamily="18" charset="0"/>
              </a:rPr>
              <a:t>mokslinė</a:t>
            </a:r>
            <a:r>
              <a:rPr lang="en-US" sz="3700" b="1" dirty="0">
                <a:solidFill>
                  <a:schemeClr val="tx1"/>
                </a:solidFill>
                <a:latin typeface="Times New Roman" panose="02020603050405020304" pitchFamily="18" charset="0"/>
                <a:cs typeface="Times New Roman" panose="02020603050405020304" pitchFamily="18" charset="0"/>
              </a:rPr>
              <a:t> </a:t>
            </a:r>
            <a:r>
              <a:rPr lang="en-US" sz="3700" b="1" dirty="0" err="1">
                <a:solidFill>
                  <a:schemeClr val="tx1"/>
                </a:solidFill>
                <a:latin typeface="Times New Roman" panose="02020603050405020304" pitchFamily="18" charset="0"/>
                <a:cs typeface="Times New Roman" panose="02020603050405020304" pitchFamily="18" charset="0"/>
              </a:rPr>
              <a:t>bazė</a:t>
            </a:r>
            <a:r>
              <a:rPr lang="en-US" sz="3700" b="1" dirty="0">
                <a:solidFill>
                  <a:schemeClr val="tx1"/>
                </a:solidFill>
                <a:latin typeface="Times New Roman" panose="02020603050405020304" pitchFamily="18" charset="0"/>
                <a:cs typeface="Times New Roman" panose="02020603050405020304" pitchFamily="18" charset="0"/>
              </a:rPr>
              <a:t> </a:t>
            </a:r>
            <a:r>
              <a:rPr lang="lt-LT" sz="3700" b="1" dirty="0">
                <a:solidFill>
                  <a:schemeClr val="tx1"/>
                </a:solidFill>
                <a:latin typeface="Times New Roman" panose="02020603050405020304" pitchFamily="18" charset="0"/>
                <a:cs typeface="Times New Roman" panose="02020603050405020304" pitchFamily="18" charset="0"/>
              </a:rPr>
              <a:t>(Dzūkija)</a:t>
            </a:r>
            <a:endParaRPr lang="en-US" sz="37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296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wall with pictures on it">
            <a:extLst>
              <a:ext uri="{FF2B5EF4-FFF2-40B4-BE49-F238E27FC236}">
                <a16:creationId xmlns:a16="http://schemas.microsoft.com/office/drawing/2014/main" id="{397E7D3E-ABCC-5144-D4F9-D630CBB25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7272" y="17961"/>
            <a:ext cx="3752348" cy="3410733"/>
          </a:xfrm>
          <a:prstGeom prst="rect">
            <a:avLst/>
          </a:prstGeom>
        </p:spPr>
      </p:pic>
      <p:pic>
        <p:nvPicPr>
          <p:cNvPr id="8" name="Picture 7" descr="A group of people in a room with a bird on a display">
            <a:extLst>
              <a:ext uri="{FF2B5EF4-FFF2-40B4-BE49-F238E27FC236}">
                <a16:creationId xmlns:a16="http://schemas.microsoft.com/office/drawing/2014/main" id="{A52D023C-08F5-35DC-9E0B-B50EE28BA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353" y="8319"/>
            <a:ext cx="3745490" cy="3392774"/>
          </a:xfrm>
          <a:prstGeom prst="rect">
            <a:avLst/>
          </a:prstGeom>
        </p:spPr>
      </p:pic>
      <p:pic>
        <p:nvPicPr>
          <p:cNvPr id="11" name="Picture 10">
            <a:extLst>
              <a:ext uri="{FF2B5EF4-FFF2-40B4-BE49-F238E27FC236}">
                <a16:creationId xmlns:a16="http://schemas.microsoft.com/office/drawing/2014/main" id="{2D5BD4D4-74C7-9C1E-3103-79A7BA3C0918}"/>
              </a:ext>
            </a:extLst>
          </p:cNvPr>
          <p:cNvPicPr>
            <a:picLocks noChangeAspect="1"/>
          </p:cNvPicPr>
          <p:nvPr/>
        </p:nvPicPr>
        <p:blipFill>
          <a:blip r:embed="rId4"/>
          <a:stretch>
            <a:fillRect/>
          </a:stretch>
        </p:blipFill>
        <p:spPr>
          <a:xfrm>
            <a:off x="4639674" y="3462644"/>
            <a:ext cx="3760848" cy="3390989"/>
          </a:xfrm>
          <a:prstGeom prst="rect">
            <a:avLst/>
          </a:prstGeom>
        </p:spPr>
      </p:pic>
      <p:pic>
        <p:nvPicPr>
          <p:cNvPr id="14" name="Picture 13" descr="A person standing in front of a map">
            <a:extLst>
              <a:ext uri="{FF2B5EF4-FFF2-40B4-BE49-F238E27FC236}">
                <a16:creationId xmlns:a16="http://schemas.microsoft.com/office/drawing/2014/main" id="{E916FEA0-3AB4-5D3E-A6B9-A82CF015FF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5679" y="3459870"/>
            <a:ext cx="3771561" cy="3393382"/>
          </a:xfrm>
          <a:prstGeom prst="rect">
            <a:avLst/>
          </a:prstGeom>
        </p:spPr>
      </p:pic>
      <p:sp>
        <p:nvSpPr>
          <p:cNvPr id="6" name="Title 1">
            <a:extLst>
              <a:ext uri="{FF2B5EF4-FFF2-40B4-BE49-F238E27FC236}">
                <a16:creationId xmlns:a16="http://schemas.microsoft.com/office/drawing/2014/main" id="{DAE51D71-F372-B5E2-4592-533185620C4B}"/>
              </a:ext>
            </a:extLst>
          </p:cNvPr>
          <p:cNvSpPr>
            <a:spLocks noGrp="1"/>
          </p:cNvSpPr>
          <p:nvPr>
            <p:ph type="title"/>
          </p:nvPr>
        </p:nvSpPr>
        <p:spPr>
          <a:xfrm>
            <a:off x="593889" y="2870752"/>
            <a:ext cx="3994342" cy="1183021"/>
          </a:xfrm>
        </p:spPr>
        <p:txBody>
          <a:bodyPr vert="horz" lIns="91440" tIns="45720" rIns="91440" bIns="45720" rtlCol="0" anchor="b">
            <a:normAutofit fontScale="90000"/>
          </a:bodyPr>
          <a:lstStyle/>
          <a:p>
            <a:r>
              <a:rPr lang="lt-LT" sz="3700" b="1" dirty="0">
                <a:solidFill>
                  <a:schemeClr val="tx1"/>
                </a:solidFill>
                <a:latin typeface="Times New Roman" panose="02020603050405020304" pitchFamily="18" charset="0"/>
                <a:cs typeface="Times New Roman" panose="02020603050405020304" pitchFamily="18" charset="0"/>
              </a:rPr>
              <a:t>Nauja</a:t>
            </a:r>
            <a:r>
              <a:rPr lang="en-US" sz="3700" b="1" dirty="0">
                <a:solidFill>
                  <a:schemeClr val="tx1"/>
                </a:solidFill>
                <a:latin typeface="Times New Roman" panose="02020603050405020304" pitchFamily="18" charset="0"/>
                <a:cs typeface="Times New Roman" panose="02020603050405020304" pitchFamily="18" charset="0"/>
              </a:rPr>
              <a:t> </a:t>
            </a:r>
            <a:r>
              <a:rPr lang="en-US" sz="3700" b="1" dirty="0" err="1">
                <a:solidFill>
                  <a:schemeClr val="tx1"/>
                </a:solidFill>
                <a:latin typeface="Times New Roman" panose="02020603050405020304" pitchFamily="18" charset="0"/>
                <a:cs typeface="Times New Roman" panose="02020603050405020304" pitchFamily="18" charset="0"/>
              </a:rPr>
              <a:t>mokslinė</a:t>
            </a:r>
            <a:r>
              <a:rPr lang="en-US" sz="3700" b="1" dirty="0">
                <a:solidFill>
                  <a:schemeClr val="tx1"/>
                </a:solidFill>
                <a:latin typeface="Times New Roman" panose="02020603050405020304" pitchFamily="18" charset="0"/>
                <a:cs typeface="Times New Roman" panose="02020603050405020304" pitchFamily="18" charset="0"/>
              </a:rPr>
              <a:t> </a:t>
            </a:r>
            <a:r>
              <a:rPr lang="en-US" sz="3700" b="1" dirty="0" err="1">
                <a:solidFill>
                  <a:schemeClr val="tx1"/>
                </a:solidFill>
                <a:latin typeface="Times New Roman" panose="02020603050405020304" pitchFamily="18" charset="0"/>
                <a:cs typeface="Times New Roman" panose="02020603050405020304" pitchFamily="18" charset="0"/>
              </a:rPr>
              <a:t>bazė</a:t>
            </a:r>
            <a:r>
              <a:rPr lang="en-US" sz="3700" b="1" dirty="0">
                <a:solidFill>
                  <a:schemeClr val="tx1"/>
                </a:solidFill>
                <a:latin typeface="Times New Roman" panose="02020603050405020304" pitchFamily="18" charset="0"/>
                <a:cs typeface="Times New Roman" panose="02020603050405020304" pitchFamily="18" charset="0"/>
              </a:rPr>
              <a:t> </a:t>
            </a:r>
            <a:r>
              <a:rPr lang="lt-LT" sz="3700" b="1" dirty="0">
                <a:solidFill>
                  <a:schemeClr val="tx1"/>
                </a:solidFill>
                <a:latin typeface="Times New Roman" panose="02020603050405020304" pitchFamily="18" charset="0"/>
                <a:cs typeface="Times New Roman" panose="02020603050405020304" pitchFamily="18" charset="0"/>
              </a:rPr>
              <a:t>(Dzūkija)</a:t>
            </a:r>
            <a:endParaRPr lang="en-US" sz="37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412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12786-FC28-EC1B-8A3C-0ED35BCB95BE}"/>
              </a:ext>
            </a:extLst>
          </p:cNvPr>
          <p:cNvSpPr>
            <a:spLocks noGrp="1"/>
          </p:cNvSpPr>
          <p:nvPr>
            <p:ph type="title"/>
          </p:nvPr>
        </p:nvSpPr>
        <p:spPr>
          <a:xfrm>
            <a:off x="593889" y="2870752"/>
            <a:ext cx="3994342" cy="1183021"/>
          </a:xfrm>
        </p:spPr>
        <p:txBody>
          <a:bodyPr vert="horz" lIns="91440" tIns="45720" rIns="91440" bIns="45720" rtlCol="0" anchor="b">
            <a:normAutofit fontScale="90000"/>
          </a:bodyPr>
          <a:lstStyle/>
          <a:p>
            <a:r>
              <a:rPr lang="lt-LT" sz="3700" b="1" dirty="0">
                <a:solidFill>
                  <a:schemeClr val="tx1"/>
                </a:solidFill>
                <a:latin typeface="Times New Roman" panose="02020603050405020304" pitchFamily="18" charset="0"/>
                <a:cs typeface="Times New Roman" panose="02020603050405020304" pitchFamily="18" charset="0"/>
              </a:rPr>
              <a:t>Nauja</a:t>
            </a:r>
            <a:r>
              <a:rPr lang="en-US" sz="3700" b="1" dirty="0">
                <a:solidFill>
                  <a:schemeClr val="tx1"/>
                </a:solidFill>
                <a:latin typeface="Times New Roman" panose="02020603050405020304" pitchFamily="18" charset="0"/>
                <a:cs typeface="Times New Roman" panose="02020603050405020304" pitchFamily="18" charset="0"/>
              </a:rPr>
              <a:t> </a:t>
            </a:r>
            <a:r>
              <a:rPr lang="en-US" sz="3700" b="1" dirty="0" err="1">
                <a:solidFill>
                  <a:schemeClr val="tx1"/>
                </a:solidFill>
                <a:latin typeface="Times New Roman" panose="02020603050405020304" pitchFamily="18" charset="0"/>
                <a:cs typeface="Times New Roman" panose="02020603050405020304" pitchFamily="18" charset="0"/>
              </a:rPr>
              <a:t>mokslinė</a:t>
            </a:r>
            <a:r>
              <a:rPr lang="en-US" sz="3700" b="1" dirty="0">
                <a:solidFill>
                  <a:schemeClr val="tx1"/>
                </a:solidFill>
                <a:latin typeface="Times New Roman" panose="02020603050405020304" pitchFamily="18" charset="0"/>
                <a:cs typeface="Times New Roman" panose="02020603050405020304" pitchFamily="18" charset="0"/>
              </a:rPr>
              <a:t> </a:t>
            </a:r>
            <a:r>
              <a:rPr lang="en-US" sz="3700" b="1" dirty="0" err="1">
                <a:solidFill>
                  <a:schemeClr val="tx1"/>
                </a:solidFill>
                <a:latin typeface="Times New Roman" panose="02020603050405020304" pitchFamily="18" charset="0"/>
                <a:cs typeface="Times New Roman" panose="02020603050405020304" pitchFamily="18" charset="0"/>
              </a:rPr>
              <a:t>bazė</a:t>
            </a:r>
            <a:r>
              <a:rPr lang="en-US" sz="3700" b="1" dirty="0">
                <a:solidFill>
                  <a:schemeClr val="tx1"/>
                </a:solidFill>
                <a:latin typeface="Times New Roman" panose="02020603050405020304" pitchFamily="18" charset="0"/>
                <a:cs typeface="Times New Roman" panose="02020603050405020304" pitchFamily="18" charset="0"/>
              </a:rPr>
              <a:t> </a:t>
            </a:r>
            <a:r>
              <a:rPr lang="lt-LT" sz="3700" b="1" dirty="0">
                <a:solidFill>
                  <a:schemeClr val="tx1"/>
                </a:solidFill>
                <a:latin typeface="Times New Roman" panose="02020603050405020304" pitchFamily="18" charset="0"/>
                <a:cs typeface="Times New Roman" panose="02020603050405020304" pitchFamily="18" charset="0"/>
              </a:rPr>
              <a:t>(Dzūkija)</a:t>
            </a:r>
            <a:endParaRPr lang="en-US" sz="3700" dirty="0">
              <a:solidFill>
                <a:schemeClr val="tx1"/>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D5BD4D4-74C7-9C1E-3103-79A7BA3C0918}"/>
              </a:ext>
            </a:extLst>
          </p:cNvPr>
          <p:cNvPicPr>
            <a:picLocks noChangeAspect="1"/>
          </p:cNvPicPr>
          <p:nvPr/>
        </p:nvPicPr>
        <p:blipFill>
          <a:blip r:embed="rId2"/>
          <a:stretch>
            <a:fillRect/>
          </a:stretch>
        </p:blipFill>
        <p:spPr>
          <a:xfrm>
            <a:off x="4639674" y="3462644"/>
            <a:ext cx="3760848" cy="3390989"/>
          </a:xfrm>
          <a:prstGeom prst="rect">
            <a:avLst/>
          </a:prstGeom>
        </p:spPr>
      </p:pic>
      <p:pic>
        <p:nvPicPr>
          <p:cNvPr id="4" name="Picture 3" descr="A person pointing at a whiteboard in a room&#10;&#10;Description automatically generated">
            <a:extLst>
              <a:ext uri="{FF2B5EF4-FFF2-40B4-BE49-F238E27FC236}">
                <a16:creationId xmlns:a16="http://schemas.microsoft.com/office/drawing/2014/main" id="{D6E4FE80-DBB2-8478-447D-668C69735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305" y="-9225"/>
            <a:ext cx="3763300" cy="3404581"/>
          </a:xfrm>
          <a:prstGeom prst="rect">
            <a:avLst/>
          </a:prstGeom>
        </p:spPr>
      </p:pic>
      <p:pic>
        <p:nvPicPr>
          <p:cNvPr id="10" name="Picture 9" descr="A room with a table and a tv&#10;&#10;Description automatically generated">
            <a:extLst>
              <a:ext uri="{FF2B5EF4-FFF2-40B4-BE49-F238E27FC236}">
                <a16:creationId xmlns:a16="http://schemas.microsoft.com/office/drawing/2014/main" id="{D3BE2331-2031-6040-25AE-A195BDF7D2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679" y="-9225"/>
            <a:ext cx="3756312" cy="3404581"/>
          </a:xfrm>
          <a:prstGeom prst="rect">
            <a:avLst/>
          </a:prstGeom>
        </p:spPr>
      </p:pic>
      <p:pic>
        <p:nvPicPr>
          <p:cNvPr id="16" name="Picture 15" descr="A room with a window and a desk">
            <a:extLst>
              <a:ext uri="{FF2B5EF4-FFF2-40B4-BE49-F238E27FC236}">
                <a16:creationId xmlns:a16="http://schemas.microsoft.com/office/drawing/2014/main" id="{BB879A21-E80B-4488-5CC4-D2EF7B4F1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1925" y="3462263"/>
            <a:ext cx="3741680" cy="3390989"/>
          </a:xfrm>
          <a:prstGeom prst="rect">
            <a:avLst/>
          </a:prstGeom>
        </p:spPr>
      </p:pic>
      <p:pic>
        <p:nvPicPr>
          <p:cNvPr id="18" name="Picture 17" descr="A person standing in a room">
            <a:extLst>
              <a:ext uri="{FF2B5EF4-FFF2-40B4-BE49-F238E27FC236}">
                <a16:creationId xmlns:a16="http://schemas.microsoft.com/office/drawing/2014/main" id="{41E84F25-9BC4-CA43-C409-4A1515E463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511" y="3443174"/>
            <a:ext cx="3733799" cy="3410078"/>
          </a:xfrm>
          <a:prstGeom prst="rect">
            <a:avLst/>
          </a:prstGeom>
        </p:spPr>
      </p:pic>
    </p:spTree>
    <p:extLst>
      <p:ext uri="{BB962C8B-B14F-4D97-AF65-F5344CB8AC3E}">
        <p14:creationId xmlns:p14="http://schemas.microsoft.com/office/powerpoint/2010/main" val="39895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6E036-E9C9-5E24-D57F-5E3F3756E1AF}"/>
              </a:ext>
            </a:extLst>
          </p:cNvPr>
          <p:cNvSpPr>
            <a:spLocks noGrp="1"/>
          </p:cNvSpPr>
          <p:nvPr>
            <p:ph type="title"/>
          </p:nvPr>
        </p:nvSpPr>
        <p:spPr>
          <a:xfrm>
            <a:off x="1853922" y="520415"/>
            <a:ext cx="9518716" cy="497680"/>
          </a:xfrm>
        </p:spPr>
        <p:txBody>
          <a:bodyPr>
            <a:noAutofit/>
          </a:bodyPr>
          <a:lstStyle/>
          <a:p>
            <a:pPr algn="ctr"/>
            <a:r>
              <a:rPr lang="lt-LT" sz="2800" dirty="0">
                <a:solidFill>
                  <a:schemeClr val="tx1"/>
                </a:solidFill>
              </a:rPr>
              <a:t> </a:t>
            </a:r>
            <a:r>
              <a:rPr lang="lt-LT" sz="2800" b="1" dirty="0">
                <a:solidFill>
                  <a:schemeClr val="tx1"/>
                </a:solidFill>
                <a:latin typeface="Times New Roman" panose="02020603050405020304" pitchFamily="18" charset="0"/>
                <a:cs typeface="Times New Roman" panose="02020603050405020304" pitchFamily="18" charset="0"/>
              </a:rPr>
              <a:t>TEISINIS REGLAMENTAVIMAS</a:t>
            </a:r>
          </a:p>
        </p:txBody>
      </p:sp>
      <p:sp>
        <p:nvSpPr>
          <p:cNvPr id="3" name="Content Placeholder 2">
            <a:extLst>
              <a:ext uri="{FF2B5EF4-FFF2-40B4-BE49-F238E27FC236}">
                <a16:creationId xmlns:a16="http://schemas.microsoft.com/office/drawing/2014/main" id="{94B7C5A9-A171-3F01-7E8B-9CC788F54C47}"/>
              </a:ext>
            </a:extLst>
          </p:cNvPr>
          <p:cNvSpPr>
            <a:spLocks noGrp="1"/>
          </p:cNvSpPr>
          <p:nvPr>
            <p:ph idx="1"/>
          </p:nvPr>
        </p:nvSpPr>
        <p:spPr>
          <a:xfrm>
            <a:off x="1758476" y="1536570"/>
            <a:ext cx="9709608" cy="1989056"/>
          </a:xfrm>
        </p:spPr>
        <p:txBody>
          <a:bodyPr>
            <a:normAutofit/>
          </a:bodyPr>
          <a:lstStyle/>
          <a:p>
            <a:pPr marL="0" indent="0" algn="just">
              <a:buNone/>
            </a:pPr>
            <a:r>
              <a:rPr lang="lt-LT" sz="2400" dirty="0">
                <a:solidFill>
                  <a:schemeClr val="tx1"/>
                </a:solidFill>
                <a:latin typeface="Times New Roman" panose="02020603050405020304" pitchFamily="18" charset="0"/>
                <a:cs typeface="Times New Roman" panose="02020603050405020304" pitchFamily="18" charset="0"/>
              </a:rPr>
              <a:t>1. Galimybė perimti pastatą panaudos teise 5-erių metų laikotarpiui.</a:t>
            </a:r>
          </a:p>
          <a:p>
            <a:pPr marL="0" indent="0" algn="just">
              <a:buNone/>
            </a:pPr>
            <a:r>
              <a:rPr lang="lt-LT" sz="2400" dirty="0">
                <a:solidFill>
                  <a:schemeClr val="tx1"/>
                </a:solidFill>
                <a:latin typeface="Times New Roman" panose="02020603050405020304" pitchFamily="18" charset="0"/>
                <a:cs typeface="Times New Roman" panose="02020603050405020304" pitchFamily="18" charset="0"/>
              </a:rPr>
              <a:t>2. Galimybė platesniam GTC ir Dzūkijos nacionalinio parko ir Čepkelių valstybinio gamtinio rezervato direkcijos bendradarbiavimui.</a:t>
            </a:r>
          </a:p>
          <a:p>
            <a:pPr marL="0" indent="0" algn="just">
              <a:buNone/>
            </a:pPr>
            <a:r>
              <a:rPr lang="lt-LT" sz="2400" dirty="0">
                <a:solidFill>
                  <a:schemeClr val="tx1"/>
                </a:solidFill>
                <a:latin typeface="Times New Roman" panose="02020603050405020304" pitchFamily="18" charset="0"/>
                <a:cs typeface="Times New Roman" panose="02020603050405020304" pitchFamily="18" charset="0"/>
              </a:rPr>
              <a:t>3. Galimybė atsisakyti panaudos, jei GTC lūkesčiai nepasiteisins.</a:t>
            </a:r>
          </a:p>
        </p:txBody>
      </p:sp>
      <p:sp>
        <p:nvSpPr>
          <p:cNvPr id="5" name="TextBox 4">
            <a:extLst>
              <a:ext uri="{FF2B5EF4-FFF2-40B4-BE49-F238E27FC236}">
                <a16:creationId xmlns:a16="http://schemas.microsoft.com/office/drawing/2014/main" id="{FF188991-8508-966D-8CF4-DA9D89FCEFAF}"/>
              </a:ext>
            </a:extLst>
          </p:cNvPr>
          <p:cNvSpPr txBox="1"/>
          <p:nvPr/>
        </p:nvSpPr>
        <p:spPr>
          <a:xfrm>
            <a:off x="2007909" y="4312763"/>
            <a:ext cx="9000241" cy="523220"/>
          </a:xfrm>
          <a:prstGeom prst="rect">
            <a:avLst/>
          </a:prstGeom>
          <a:noFill/>
        </p:spPr>
        <p:txBody>
          <a:bodyPr wrap="square">
            <a:spAutoFit/>
          </a:bodyPr>
          <a:lstStyle/>
          <a:p>
            <a:pPr algn="ctr"/>
            <a:r>
              <a:rPr lang="lt-LT" sz="2800" b="1" dirty="0">
                <a:latin typeface="Times New Roman" panose="02020603050405020304" pitchFamily="18" charset="0"/>
                <a:cs typeface="Times New Roman" panose="02020603050405020304" pitchFamily="18" charset="0"/>
              </a:rPr>
              <a:t>PLĖTROS VIZIJA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6464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5C12D3DC-B0F1-D590-7F71-08B278317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785" y="2124911"/>
            <a:ext cx="2775408" cy="2674651"/>
          </a:xfrm>
          <a:prstGeom prst="rect">
            <a:avLst/>
          </a:prstGeom>
        </p:spPr>
      </p:pic>
      <p:sp>
        <p:nvSpPr>
          <p:cNvPr id="81" name="TextBox 80">
            <a:extLst>
              <a:ext uri="{FF2B5EF4-FFF2-40B4-BE49-F238E27FC236}">
                <a16:creationId xmlns:a16="http://schemas.microsoft.com/office/drawing/2014/main" id="{B1F43896-DA0A-876A-A661-47F306D5D146}"/>
              </a:ext>
            </a:extLst>
          </p:cNvPr>
          <p:cNvSpPr txBox="1"/>
          <p:nvPr/>
        </p:nvSpPr>
        <p:spPr>
          <a:xfrm>
            <a:off x="5013401" y="3231403"/>
            <a:ext cx="5848141" cy="461665"/>
          </a:xfrm>
          <a:prstGeom prst="rect">
            <a:avLst/>
          </a:prstGeom>
          <a:noFill/>
        </p:spPr>
        <p:txBody>
          <a:bodyPr wrap="square" lIns="91440" tIns="45720" rIns="91440" bIns="45720" anchor="t">
            <a:spAutoFit/>
          </a:bodyPr>
          <a:lstStyle/>
          <a:p>
            <a:pPr>
              <a:tabLst>
                <a:tab pos="139700" algn="l"/>
                <a:tab pos="457200" algn="l"/>
              </a:tabLst>
            </a:pPr>
            <a:r>
              <a:rPr lang="lt-LT" sz="2400" b="1" dirty="0">
                <a:solidFill>
                  <a:srgbClr val="1B1B1B"/>
                </a:solidFill>
                <a:effectLst/>
                <a:latin typeface="Times New Roman" panose="02020603050405020304" pitchFamily="18" charset="0"/>
                <a:ea typeface="Calibri" panose="020F0502020204030204" pitchFamily="34" charset="0"/>
                <a:cs typeface="Times New Roman" panose="02020603050405020304" pitchFamily="18" charset="0"/>
              </a:rPr>
              <a:t>7. </a:t>
            </a:r>
            <a:r>
              <a:rPr lang="lt-LT" sz="2400" b="1" dirty="0">
                <a:solidFill>
                  <a:schemeClr val="tx1"/>
                </a:solidFill>
                <a:effectLst/>
                <a:latin typeface="Times New Roman" panose="02020603050405020304" pitchFamily="18" charset="0"/>
                <a:ea typeface="Times New Roman" panose="02020603050405020304" pitchFamily="18" charset="0"/>
              </a:rPr>
              <a:t>Dėl struktūrinių pokyčių GTC</a:t>
            </a:r>
            <a:endParaRPr lang="en-US" sz="2400" b="1" dirty="0">
              <a:solidFill>
                <a:schemeClr val="tx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45687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77672C-6396-00C9-D217-1D76D6425D97}"/>
              </a:ext>
            </a:extLst>
          </p:cNvPr>
          <p:cNvSpPr txBox="1"/>
          <p:nvPr/>
        </p:nvSpPr>
        <p:spPr>
          <a:xfrm>
            <a:off x="2196445" y="1905506"/>
            <a:ext cx="9379671" cy="3046988"/>
          </a:xfrm>
          <a:prstGeom prst="rect">
            <a:avLst/>
          </a:prstGeom>
          <a:noFill/>
        </p:spPr>
        <p:txBody>
          <a:bodyPr wrap="square">
            <a:spAutoFit/>
          </a:bodyPr>
          <a:lstStyle/>
          <a:p>
            <a:pPr algn="just"/>
            <a:r>
              <a:rPr lang="lt-LT" sz="3200" dirty="0">
                <a:effectLst/>
                <a:latin typeface="Times New Roman" panose="02020603050405020304" pitchFamily="18" charset="0"/>
                <a:ea typeface="Calibri" panose="020F0502020204030204" pitchFamily="34" charset="0"/>
              </a:rPr>
              <a:t>Siekdamas efektyvesnio doktorantūros studijų organizavimo, administravimo, taip pat išaugus poreikiui koordinuoti pirmosios ir antrosios studijų pakopų veiklos (studentų praktikos) procesus, prašau GTC Mokslo tarybos pritarti </a:t>
            </a:r>
            <a:r>
              <a:rPr lang="lt-LT" sz="3200" b="1" dirty="0">
                <a:effectLst/>
                <a:latin typeface="Times New Roman" panose="02020603050405020304" pitchFamily="18" charset="0"/>
                <a:ea typeface="Calibri" panose="020F0502020204030204" pitchFamily="34" charset="0"/>
              </a:rPr>
              <a:t>Studijų skyriaus </a:t>
            </a:r>
            <a:r>
              <a:rPr lang="lt-LT" sz="3200" dirty="0">
                <a:effectLst/>
                <a:latin typeface="Times New Roman" panose="02020603050405020304" pitchFamily="18" charset="0"/>
                <a:ea typeface="Calibri" panose="020F0502020204030204" pitchFamily="34" charset="0"/>
              </a:rPr>
              <a:t>Gamtos tyrimų centre įsteigimui. </a:t>
            </a:r>
            <a:endParaRPr lang="en-US" sz="3200" dirty="0"/>
          </a:p>
        </p:txBody>
      </p:sp>
    </p:spTree>
    <p:extLst>
      <p:ext uri="{BB962C8B-B14F-4D97-AF65-F5344CB8AC3E}">
        <p14:creationId xmlns:p14="http://schemas.microsoft.com/office/powerpoint/2010/main" val="2382858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5C12D3DC-B0F1-D590-7F71-08B278317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785" y="2124911"/>
            <a:ext cx="2775408" cy="2674651"/>
          </a:xfrm>
          <a:prstGeom prst="rect">
            <a:avLst/>
          </a:prstGeom>
        </p:spPr>
      </p:pic>
      <p:sp>
        <p:nvSpPr>
          <p:cNvPr id="81" name="TextBox 80">
            <a:extLst>
              <a:ext uri="{FF2B5EF4-FFF2-40B4-BE49-F238E27FC236}">
                <a16:creationId xmlns:a16="http://schemas.microsoft.com/office/drawing/2014/main" id="{B1F43896-DA0A-876A-A661-47F306D5D146}"/>
              </a:ext>
            </a:extLst>
          </p:cNvPr>
          <p:cNvSpPr txBox="1"/>
          <p:nvPr/>
        </p:nvSpPr>
        <p:spPr>
          <a:xfrm>
            <a:off x="5154804" y="3198167"/>
            <a:ext cx="5848141" cy="461665"/>
          </a:xfrm>
          <a:prstGeom prst="rect">
            <a:avLst/>
          </a:prstGeom>
          <a:noFill/>
        </p:spPr>
        <p:txBody>
          <a:bodyPr wrap="square" lIns="91440" tIns="45720" rIns="91440" bIns="45720" anchor="t">
            <a:spAutoFit/>
          </a:bodyPr>
          <a:lstStyle/>
          <a:p>
            <a:pPr lvl="0">
              <a:tabLst>
                <a:tab pos="139700" algn="l"/>
                <a:tab pos="457200" algn="l"/>
              </a:tabLst>
            </a:pPr>
            <a:r>
              <a:rPr lang="lt-LT" sz="2400" b="1" dirty="0">
                <a:solidFill>
                  <a:srgbClr val="1B1B1B"/>
                </a:solidFill>
                <a:effectLst/>
                <a:latin typeface="Times New Roman" panose="02020603050405020304" pitchFamily="18" charset="0"/>
                <a:ea typeface="Calibri" panose="020F0502020204030204" pitchFamily="34" charset="0"/>
                <a:cs typeface="Times New Roman" panose="02020603050405020304" pitchFamily="18" charset="0"/>
              </a:rPr>
              <a:t>7. Kiti klausimai</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0492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F7D1-8E9E-400C-4F56-D37834586F46}"/>
              </a:ext>
            </a:extLst>
          </p:cNvPr>
          <p:cNvSpPr>
            <a:spLocks noGrp="1"/>
          </p:cNvSpPr>
          <p:nvPr>
            <p:ph type="title"/>
          </p:nvPr>
        </p:nvSpPr>
        <p:spPr>
          <a:xfrm>
            <a:off x="4903596" y="3051988"/>
            <a:ext cx="6943411" cy="577332"/>
          </a:xfrm>
        </p:spPr>
        <p:txBody>
          <a:bodyPr vert="horz" lIns="91440" tIns="45720" rIns="91440" bIns="45720" rtlCol="0" anchor="b">
            <a:noAutofit/>
          </a:bodyPr>
          <a:lstStyle/>
          <a:p>
            <a:pPr>
              <a:buClr>
                <a:srgbClr val="1B1B1B"/>
              </a:buClr>
              <a:buSzPts val="1000"/>
            </a:pPr>
            <a:r>
              <a:rPr lang="lt-LT" sz="2400" dirty="0">
                <a:solidFill>
                  <a:srgbClr val="1B1B1B"/>
                </a:solidFill>
                <a:effectLst/>
                <a:latin typeface="Times New Roman" panose="02020603050405020304" pitchFamily="18" charset="0"/>
                <a:ea typeface="Calibri" panose="020F0502020204030204" pitchFamily="34" charset="0"/>
                <a:cs typeface="Times New Roman" panose="02020603050405020304" pitchFamily="18" charset="0"/>
              </a:rPr>
              <a:t>a) </a:t>
            </a:r>
            <a:r>
              <a:rPr lang="lt-LT" sz="2400" dirty="0">
                <a:solidFill>
                  <a:schemeClr val="tx1"/>
                </a:solidFill>
                <a:latin typeface="Times New Roman" panose="02020603050405020304" pitchFamily="18" charset="0"/>
                <a:ea typeface="Times New Roman" panose="02020603050405020304" pitchFamily="18" charset="0"/>
              </a:rPr>
              <a:t>Dėl serverio pajėgumų panaudojimo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descr="A picture containing icon&#10;&#10;Description automatically generated">
            <a:extLst>
              <a:ext uri="{FF2B5EF4-FFF2-40B4-BE49-F238E27FC236}">
                <a16:creationId xmlns:a16="http://schemas.microsoft.com/office/drawing/2014/main" id="{9A84F09A-9C51-15FD-29C2-6C18D8EAC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971" y="2135188"/>
            <a:ext cx="2685102" cy="2587623"/>
          </a:xfrm>
          <a:prstGeom prst="rect">
            <a:avLst/>
          </a:prstGeom>
        </p:spPr>
      </p:pic>
    </p:spTree>
    <p:extLst>
      <p:ext uri="{BB962C8B-B14F-4D97-AF65-F5344CB8AC3E}">
        <p14:creationId xmlns:p14="http://schemas.microsoft.com/office/powerpoint/2010/main" val="3970590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6A8EC3-BD32-4C1E-CCA4-CB54E97CF8BB}"/>
              </a:ext>
            </a:extLst>
          </p:cNvPr>
          <p:cNvSpPr txBox="1"/>
          <p:nvPr/>
        </p:nvSpPr>
        <p:spPr>
          <a:xfrm>
            <a:off x="3749597" y="100567"/>
            <a:ext cx="4743606" cy="461665"/>
          </a:xfrm>
          <a:prstGeom prst="rect">
            <a:avLst/>
          </a:prstGeom>
          <a:noFill/>
        </p:spPr>
        <p:txBody>
          <a:bodyPr wrap="none" rtlCol="0">
            <a:spAutoFit/>
          </a:bodyPr>
          <a:lstStyle/>
          <a:p>
            <a:r>
              <a:rPr lang="lt-LT" sz="2400" b="0" i="0" dirty="0">
                <a:solidFill>
                  <a:srgbClr val="242424"/>
                </a:solidFill>
                <a:effectLst/>
                <a:latin typeface="Times New Roman" panose="02020603050405020304" pitchFamily="18" charset="0"/>
                <a:cs typeface="Times New Roman" panose="02020603050405020304" pitchFamily="18" charset="0"/>
              </a:rPr>
              <a:t>Dėl serverio pajėgumų panaudojimo</a:t>
            </a:r>
          </a:p>
        </p:txBody>
      </p:sp>
      <p:cxnSp>
        <p:nvCxnSpPr>
          <p:cNvPr id="8" name="Straight Connector 7">
            <a:extLst>
              <a:ext uri="{FF2B5EF4-FFF2-40B4-BE49-F238E27FC236}">
                <a16:creationId xmlns:a16="http://schemas.microsoft.com/office/drawing/2014/main" id="{A61723A1-F9FA-97A6-1DAE-998C4518A62D}"/>
              </a:ext>
            </a:extLst>
          </p:cNvPr>
          <p:cNvCxnSpPr>
            <a:cxnSpLocks/>
          </p:cNvCxnSpPr>
          <p:nvPr/>
        </p:nvCxnSpPr>
        <p:spPr>
          <a:xfrm>
            <a:off x="6771849" y="1121215"/>
            <a:ext cx="0" cy="5152192"/>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0FF4DCF-D324-2286-B09C-B28C1E3307A4}"/>
              </a:ext>
            </a:extLst>
          </p:cNvPr>
          <p:cNvSpPr txBox="1"/>
          <p:nvPr/>
        </p:nvSpPr>
        <p:spPr>
          <a:xfrm>
            <a:off x="3831102" y="598785"/>
            <a:ext cx="481222" cy="584775"/>
          </a:xfrm>
          <a:prstGeom prst="rect">
            <a:avLst/>
          </a:prstGeom>
          <a:noFill/>
        </p:spPr>
        <p:txBody>
          <a:bodyPr wrap="none" rtlCol="0">
            <a:spAutoFit/>
          </a:bodyPr>
          <a:lstStyle/>
          <a:p>
            <a:r>
              <a:rPr lang="lt-LT" sz="3200" dirty="0">
                <a:latin typeface="Times New Roman" panose="02020603050405020304" pitchFamily="18" charset="0"/>
                <a:cs typeface="Times New Roman" panose="02020603050405020304" pitchFamily="18" charset="0"/>
              </a:rPr>
              <a:t>A</a:t>
            </a:r>
          </a:p>
        </p:txBody>
      </p:sp>
      <p:sp>
        <p:nvSpPr>
          <p:cNvPr id="10" name="TextBox 9">
            <a:extLst>
              <a:ext uri="{FF2B5EF4-FFF2-40B4-BE49-F238E27FC236}">
                <a16:creationId xmlns:a16="http://schemas.microsoft.com/office/drawing/2014/main" id="{5503847E-2D3F-2366-3E43-2ECBF075D66D}"/>
              </a:ext>
            </a:extLst>
          </p:cNvPr>
          <p:cNvSpPr txBox="1"/>
          <p:nvPr/>
        </p:nvSpPr>
        <p:spPr>
          <a:xfrm>
            <a:off x="8953300" y="598785"/>
            <a:ext cx="458780" cy="584775"/>
          </a:xfrm>
          <a:prstGeom prst="rect">
            <a:avLst/>
          </a:prstGeom>
          <a:noFill/>
        </p:spPr>
        <p:txBody>
          <a:bodyPr wrap="none" rtlCol="0">
            <a:spAutoFit/>
          </a:bodyPr>
          <a:lstStyle/>
          <a:p>
            <a:r>
              <a:rPr lang="lt-LT" sz="3200" dirty="0">
                <a:latin typeface="Times New Roman" panose="02020603050405020304" pitchFamily="18" charset="0"/>
                <a:cs typeface="Times New Roman" panose="02020603050405020304" pitchFamily="18" charset="0"/>
              </a:rPr>
              <a:t>B</a:t>
            </a:r>
          </a:p>
        </p:txBody>
      </p:sp>
      <p:sp>
        <p:nvSpPr>
          <p:cNvPr id="11" name="TextBox 10">
            <a:extLst>
              <a:ext uri="{FF2B5EF4-FFF2-40B4-BE49-F238E27FC236}">
                <a16:creationId xmlns:a16="http://schemas.microsoft.com/office/drawing/2014/main" id="{9472B3E6-651A-4ACA-D6B4-E184062F3DDA}"/>
              </a:ext>
            </a:extLst>
          </p:cNvPr>
          <p:cNvSpPr txBox="1"/>
          <p:nvPr/>
        </p:nvSpPr>
        <p:spPr>
          <a:xfrm>
            <a:off x="1724703" y="1124114"/>
            <a:ext cx="4902339" cy="4304961"/>
          </a:xfrm>
          <a:prstGeom prst="rect">
            <a:avLst/>
          </a:prstGeom>
          <a:noFill/>
        </p:spPr>
        <p:txBody>
          <a:bodyPr wrap="square" rtlCol="0">
            <a:spAutoFit/>
          </a:bodyPr>
          <a:lstStyle/>
          <a:p>
            <a:pPr algn="ctr">
              <a:lnSpc>
                <a:spcPct val="107000"/>
              </a:lnSpc>
              <a:spcAft>
                <a:spcPts val="800"/>
              </a:spcAft>
            </a:pPr>
            <a:r>
              <a:rPr lang="lt-LT" sz="2400" b="1" u="sng" kern="100" dirty="0">
                <a:effectLst/>
                <a:latin typeface="Times New Roman" panose="02020603050405020304" pitchFamily="18" charset="0"/>
                <a:ea typeface="Calibri" panose="020F0502020204030204" pitchFamily="34" charset="0"/>
                <a:cs typeface="Times New Roman" panose="02020603050405020304" pitchFamily="18" charset="0"/>
              </a:rPr>
              <a:t>Bendro naudojimo kompiuteris </a:t>
            </a:r>
            <a:br>
              <a:rPr lang="lt-LT" b="1" u="sng" kern="100" dirty="0">
                <a:effectLst/>
                <a:latin typeface="Times New Roman" panose="02020603050405020304" pitchFamily="18" charset="0"/>
                <a:ea typeface="Calibri" panose="020F0502020204030204" pitchFamily="34" charset="0"/>
                <a:cs typeface="Times New Roman" panose="02020603050405020304" pitchFamily="18" charset="0"/>
              </a:rPr>
            </a:br>
            <a:r>
              <a:rPr lang="lt-LT" u="sng" kern="100" dirty="0">
                <a:effectLst/>
                <a:latin typeface="Times New Roman" panose="02020603050405020304" pitchFamily="18" charset="0"/>
                <a:ea typeface="Calibri" panose="020F0502020204030204" pitchFamily="34" charset="0"/>
                <a:cs typeface="Times New Roman" panose="02020603050405020304" pitchFamily="18" charset="0"/>
              </a:rPr>
              <a:t>Lenovo</a:t>
            </a:r>
            <a:r>
              <a:rPr lang="lt-LT"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1800" kern="100" dirty="0" err="1">
                <a:effectLst/>
                <a:latin typeface="Times New Roman" panose="02020603050405020304" pitchFamily="18" charset="0"/>
                <a:ea typeface="Calibri" panose="020F0502020204030204" pitchFamily="34" charset="0"/>
                <a:cs typeface="Times New Roman" panose="02020603050405020304" pitchFamily="18" charset="0"/>
              </a:rPr>
              <a:t>Thinkstation</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 P720</a:t>
            </a:r>
          </a:p>
          <a:p>
            <a:pPr algn="just">
              <a:lnSpc>
                <a:spcPct val="107000"/>
              </a:lnSpc>
              <a:spcAft>
                <a:spcPts val="800"/>
              </a:spcAft>
            </a:pPr>
            <a:endParaRPr lang="lt-LT"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lt-LT" sz="1800" b="1" kern="100" dirty="0">
                <a:effectLst/>
                <a:latin typeface="Times New Roman" panose="02020603050405020304" pitchFamily="18" charset="0"/>
                <a:ea typeface="Calibri" panose="020F0502020204030204" pitchFamily="34" charset="0"/>
                <a:cs typeface="Times New Roman" panose="02020603050405020304" pitchFamily="18" charset="0"/>
              </a:rPr>
              <a:t>Procesorius</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 CPU: 2vnt Intel </a:t>
            </a:r>
            <a:r>
              <a:rPr lang="lt-LT" sz="1800" kern="100" dirty="0" err="1">
                <a:effectLst/>
                <a:latin typeface="Times New Roman" panose="02020603050405020304" pitchFamily="18" charset="0"/>
                <a:ea typeface="Calibri" panose="020F0502020204030204" pitchFamily="34" charset="0"/>
                <a:cs typeface="Times New Roman" panose="02020603050405020304" pitchFamily="18" charset="0"/>
              </a:rPr>
              <a:t>Xeon</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 SILVER 4216 (2 x 16-cores, 22MB </a:t>
            </a:r>
            <a:r>
              <a:rPr lang="lt-LT" sz="1800" kern="100" dirty="0" err="1">
                <a:effectLst/>
                <a:latin typeface="Times New Roman" panose="02020603050405020304" pitchFamily="18" charset="0"/>
                <a:ea typeface="Calibri" panose="020F0502020204030204" pitchFamily="34" charset="0"/>
                <a:cs typeface="Times New Roman" panose="02020603050405020304" pitchFamily="18" charset="0"/>
              </a:rPr>
              <a:t>Cache</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lt-LT" sz="1800" b="1" kern="100" dirty="0">
                <a:effectLst/>
                <a:latin typeface="Times New Roman" panose="02020603050405020304" pitchFamily="18" charset="0"/>
                <a:ea typeface="Calibri" panose="020F0502020204030204" pitchFamily="34" charset="0"/>
                <a:cs typeface="Times New Roman" panose="02020603050405020304" pitchFamily="18" charset="0"/>
              </a:rPr>
              <a:t>Operatyvioji atmintis</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 64 GB (DDR4)</a:t>
            </a:r>
          </a:p>
          <a:p>
            <a:pPr algn="just">
              <a:lnSpc>
                <a:spcPct val="107000"/>
              </a:lnSpc>
              <a:spcAft>
                <a:spcPts val="800"/>
              </a:spcAft>
            </a:pPr>
            <a:r>
              <a:rPr lang="lt-LT" sz="1800" b="1" kern="100" dirty="0">
                <a:effectLst/>
                <a:latin typeface="Times New Roman" panose="02020603050405020304" pitchFamily="18" charset="0"/>
                <a:ea typeface="Calibri" panose="020F0502020204030204" pitchFamily="34" charset="0"/>
                <a:cs typeface="Times New Roman" panose="02020603050405020304" pitchFamily="18" charset="0"/>
              </a:rPr>
              <a:t>Vaizdo posistemė: </a:t>
            </a:r>
            <a:r>
              <a:rPr lang="lt-LT" sz="1800" kern="100" dirty="0" err="1">
                <a:effectLst/>
                <a:latin typeface="Times New Roman" panose="02020603050405020304" pitchFamily="18" charset="0"/>
                <a:ea typeface="Calibri" panose="020F0502020204030204" pitchFamily="34" charset="0"/>
                <a:cs typeface="Times New Roman" panose="02020603050405020304" pitchFamily="18" charset="0"/>
              </a:rPr>
              <a:t>GeForce</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 RTX 3080 </a:t>
            </a:r>
            <a:r>
              <a:rPr lang="lt-LT" sz="1800" kern="100" dirty="0" err="1">
                <a:effectLst/>
                <a:latin typeface="Times New Roman" panose="02020603050405020304" pitchFamily="18" charset="0"/>
                <a:ea typeface="Calibri" panose="020F0502020204030204" pitchFamily="34" charset="0"/>
                <a:cs typeface="Times New Roman" panose="02020603050405020304" pitchFamily="18" charset="0"/>
              </a:rPr>
              <a:t>Ti</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 12GB GDDR6X branduolių 10240</a:t>
            </a:r>
          </a:p>
          <a:p>
            <a:pPr algn="just">
              <a:lnSpc>
                <a:spcPct val="107000"/>
              </a:lnSpc>
              <a:spcAft>
                <a:spcPts val="800"/>
              </a:spcAft>
            </a:pPr>
            <a:r>
              <a:rPr lang="lt-LT" sz="1800" b="1" kern="100" dirty="0">
                <a:effectLst/>
                <a:latin typeface="Times New Roman" panose="02020603050405020304" pitchFamily="18" charset="0"/>
                <a:ea typeface="Calibri" panose="020F0502020204030204" pitchFamily="34" charset="0"/>
                <a:cs typeface="Times New Roman" panose="02020603050405020304" pitchFamily="18" charset="0"/>
              </a:rPr>
              <a:t>Operacinė sistema: </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Windows 11 Pro 64 </a:t>
            </a:r>
          </a:p>
          <a:p>
            <a:pPr algn="just"/>
            <a:r>
              <a:rPr lang="lt-LT" sz="18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rPr>
              <a:t>1024 GB SSD M.2 </a:t>
            </a:r>
            <a:r>
              <a:rPr lang="lt-LT" sz="1800" dirty="0" err="1">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rPr>
              <a:t>PCIe</a:t>
            </a:r>
            <a:r>
              <a:rPr lang="lt-LT" sz="18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rPr>
              <a:t> greitis 3000/3</a:t>
            </a:r>
          </a:p>
          <a:p>
            <a:pPr algn="just"/>
            <a:endParaRPr lang="lt-LT" b="1" dirty="0">
              <a:solidFill>
                <a:srgbClr val="242424"/>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lt-LT" b="1" dirty="0">
                <a:latin typeface="Times New Roman" panose="02020603050405020304" pitchFamily="18" charset="0"/>
                <a:ea typeface="Calibri" panose="020F0502020204030204" pitchFamily="34" charset="0"/>
                <a:cs typeface="Times New Roman" panose="02020603050405020304" pitchFamily="18" charset="0"/>
              </a:rPr>
              <a:t>Standusis diskas: </a:t>
            </a:r>
            <a:r>
              <a:rPr lang="lt-LT" sz="18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rPr>
              <a:t>000 MB/s + 4TB HDD</a:t>
            </a:r>
            <a:endParaRPr lang="lt-LT"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5181653-FC10-403B-B6ED-B15CD3262480}"/>
              </a:ext>
            </a:extLst>
          </p:cNvPr>
          <p:cNvSpPr txBox="1"/>
          <p:nvPr/>
        </p:nvSpPr>
        <p:spPr>
          <a:xfrm>
            <a:off x="6841947" y="1054674"/>
            <a:ext cx="4828437" cy="5039008"/>
          </a:xfrm>
          <a:prstGeom prst="rect">
            <a:avLst/>
          </a:prstGeom>
          <a:noFill/>
        </p:spPr>
        <p:txBody>
          <a:bodyPr wrap="square" rtlCol="0">
            <a:spAutoFit/>
          </a:bodyPr>
          <a:lstStyle/>
          <a:p>
            <a:pPr algn="ctr">
              <a:lnSpc>
                <a:spcPct val="107000"/>
              </a:lnSpc>
              <a:spcAft>
                <a:spcPts val="800"/>
              </a:spcAft>
            </a:pPr>
            <a:r>
              <a:rPr lang="lt-LT" sz="2400" b="1" u="sng" kern="1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rPr>
              <a:t>Tarnybinė stotis (serveris</a:t>
            </a:r>
            <a:r>
              <a:rPr lang="lt-LT" sz="2400" u="sng" kern="1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rPr>
              <a:t>)</a:t>
            </a:r>
            <a:br>
              <a:rPr lang="lt-LT" sz="1800" kern="1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rPr>
            </a:br>
            <a:r>
              <a:rPr lang="lt-LT" sz="1800" kern="100" dirty="0" err="1">
                <a:effectLst/>
                <a:latin typeface="Times New Roman" panose="02020603050405020304" pitchFamily="18" charset="0"/>
                <a:ea typeface="Calibri" panose="020F0502020204030204" pitchFamily="34" charset="0"/>
                <a:cs typeface="Times New Roman" panose="02020603050405020304" pitchFamily="18" charset="0"/>
              </a:rPr>
              <a:t>Supermicro</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 AS -2024US-TRT</a:t>
            </a:r>
          </a:p>
          <a:p>
            <a:pPr algn="ctr">
              <a:lnSpc>
                <a:spcPct val="107000"/>
              </a:lnSpc>
              <a:spcAft>
                <a:spcPts val="800"/>
              </a:spcAft>
            </a:pPr>
            <a:endParaRPr lang="lt-LT"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lt-LT" sz="1800" b="1" kern="100" dirty="0">
                <a:effectLst/>
                <a:latin typeface="Times New Roman" panose="02020603050405020304" pitchFamily="18" charset="0"/>
                <a:ea typeface="Calibri" panose="020F0502020204030204" pitchFamily="34" charset="0"/>
                <a:cs typeface="Times New Roman" panose="02020603050405020304" pitchFamily="18" charset="0"/>
              </a:rPr>
              <a:t>Procesorius</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 2 </a:t>
            </a:r>
            <a:r>
              <a:rPr lang="lt-LT" sz="1800" kern="100" dirty="0" err="1">
                <a:effectLst/>
                <a:latin typeface="Times New Roman" panose="02020603050405020304" pitchFamily="18" charset="0"/>
                <a:ea typeface="Calibri" panose="020F0502020204030204" pitchFamily="34" charset="0"/>
                <a:cs typeface="Times New Roman" panose="02020603050405020304" pitchFamily="18" charset="0"/>
              </a:rPr>
              <a:t>vnt</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 AMD EPYC 7502 (2 x 32 fizinių branduolių)</a:t>
            </a:r>
          </a:p>
          <a:p>
            <a:pPr algn="just">
              <a:lnSpc>
                <a:spcPct val="107000"/>
              </a:lnSpc>
              <a:spcAft>
                <a:spcPts val="800"/>
              </a:spcAft>
            </a:pPr>
            <a:r>
              <a:rPr lang="lt-LT" sz="1800" b="1" kern="100" dirty="0">
                <a:effectLst/>
                <a:latin typeface="Times New Roman" panose="02020603050405020304" pitchFamily="18" charset="0"/>
                <a:ea typeface="Calibri" panose="020F0502020204030204" pitchFamily="34" charset="0"/>
                <a:cs typeface="Times New Roman" panose="02020603050405020304" pitchFamily="18" charset="0"/>
              </a:rPr>
              <a:t>Operatyvioji atmintis: </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256 GB DDR4-3200MHz  (galimybė išplėsti iki 1024Gb)</a:t>
            </a:r>
          </a:p>
          <a:p>
            <a:pPr algn="just">
              <a:lnSpc>
                <a:spcPct val="107000"/>
              </a:lnSpc>
              <a:spcAft>
                <a:spcPts val="800"/>
              </a:spcAft>
            </a:pPr>
            <a:r>
              <a:rPr lang="lt-LT" sz="1800" b="1" kern="100" dirty="0">
                <a:effectLst/>
                <a:latin typeface="Times New Roman" panose="02020603050405020304" pitchFamily="18" charset="0"/>
                <a:ea typeface="Calibri" panose="020F0502020204030204" pitchFamily="34" charset="0"/>
                <a:cs typeface="Times New Roman" panose="02020603050405020304" pitchFamily="18" charset="0"/>
              </a:rPr>
              <a:t>Vaizdo posistemė: </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2 vnt. (2 x 24 GB GDDR6 8192 CUBA)</a:t>
            </a:r>
          </a:p>
          <a:p>
            <a:pPr algn="just">
              <a:lnSpc>
                <a:spcPct val="107000"/>
              </a:lnSpc>
              <a:spcAft>
                <a:spcPts val="800"/>
              </a:spcAft>
            </a:pPr>
            <a:r>
              <a:rPr lang="lt-LT" sz="1800" b="1" kern="100" dirty="0">
                <a:effectLst/>
                <a:latin typeface="Times New Roman" panose="02020603050405020304" pitchFamily="18" charset="0"/>
                <a:ea typeface="Calibri" panose="020F0502020204030204" pitchFamily="34" charset="0"/>
                <a:cs typeface="Times New Roman" panose="02020603050405020304" pitchFamily="18" charset="0"/>
              </a:rPr>
              <a:t>Operacinė sistema: </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pagal poreikį</a:t>
            </a:r>
          </a:p>
          <a:p>
            <a:pPr algn="just">
              <a:lnSpc>
                <a:spcPct val="107000"/>
              </a:lnSpc>
              <a:spcAft>
                <a:spcPts val="800"/>
              </a:spcAft>
            </a:pPr>
            <a:r>
              <a:rPr lang="lt-LT" sz="1800" b="1" kern="100" dirty="0">
                <a:effectLst/>
                <a:latin typeface="Times New Roman" panose="02020603050405020304" pitchFamily="18" charset="0"/>
                <a:ea typeface="Calibri" panose="020F0502020204030204" pitchFamily="34" charset="0"/>
                <a:cs typeface="Times New Roman" panose="02020603050405020304" pitchFamily="18" charset="0"/>
              </a:rPr>
              <a:t>Standusis diskas: </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1 x 960GB </a:t>
            </a:r>
            <a:r>
              <a:rPr lang="lt-LT" sz="1800" kern="100" dirty="0" err="1">
                <a:effectLst/>
                <a:latin typeface="Times New Roman" panose="02020603050405020304" pitchFamily="18" charset="0"/>
                <a:ea typeface="Calibri" panose="020F0502020204030204" pitchFamily="34" charset="0"/>
                <a:cs typeface="Times New Roman" panose="02020603050405020304" pitchFamily="18" charset="0"/>
              </a:rPr>
              <a:t>NVMe</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1800" kern="100" dirty="0" err="1">
                <a:effectLst/>
                <a:latin typeface="Times New Roman" panose="02020603050405020304" pitchFamily="18" charset="0"/>
                <a:ea typeface="Calibri" panose="020F0502020204030204" pitchFamily="34" charset="0"/>
                <a:cs typeface="Times New Roman" panose="02020603050405020304" pitchFamily="18" charset="0"/>
              </a:rPr>
              <a:t>PCIe</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 4.0, skaitymas 6800 MB/s + 15,36 TB (SATA III 6GB/s) (galimybė išplėsti).</a:t>
            </a:r>
          </a:p>
          <a:p>
            <a:endParaRPr lang="lt-LT"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3A7EC80-02B3-051A-FA12-772AC7AE92B9}"/>
              </a:ext>
            </a:extLst>
          </p:cNvPr>
          <p:cNvSpPr txBox="1"/>
          <p:nvPr/>
        </p:nvSpPr>
        <p:spPr>
          <a:xfrm>
            <a:off x="1757447" y="5493517"/>
            <a:ext cx="4977048" cy="1200329"/>
          </a:xfrm>
          <a:prstGeom prst="rect">
            <a:avLst/>
          </a:prstGeom>
          <a:noFill/>
        </p:spPr>
        <p:txBody>
          <a:bodyPr wrap="square" rtlCol="0">
            <a:spAutoFit/>
          </a:bodyPr>
          <a:lstStyle/>
          <a:p>
            <a:r>
              <a:rPr lang="lt-LT" b="1" dirty="0">
                <a:latin typeface="Times New Roman" panose="02020603050405020304" pitchFamily="18" charset="0"/>
                <a:cs typeface="Times New Roman" panose="02020603050405020304" pitchFamily="18" charset="0"/>
              </a:rPr>
              <a:t>Programinė įranga, prieinama per nuotolį ir gyvai: </a:t>
            </a:r>
            <a:br>
              <a:rPr lang="lt-LT" dirty="0">
                <a:latin typeface="Times New Roman" panose="02020603050405020304" pitchFamily="18" charset="0"/>
                <a:cs typeface="Times New Roman" panose="02020603050405020304" pitchFamily="18" charset="0"/>
              </a:rPr>
            </a:br>
            <a:r>
              <a:rPr lang="lt-LT" dirty="0">
                <a:latin typeface="Times New Roman" panose="02020603050405020304" pitchFamily="18" charset="0"/>
                <a:cs typeface="Times New Roman" panose="02020603050405020304" pitchFamily="18" charset="0"/>
              </a:rPr>
              <a:t>Adobe Photoshop; Adobe Pro; </a:t>
            </a:r>
            <a:r>
              <a:rPr lang="lt-LT" dirty="0" err="1">
                <a:latin typeface="Times New Roman" panose="02020603050405020304" pitchFamily="18" charset="0"/>
                <a:cs typeface="Times New Roman" panose="02020603050405020304" pitchFamily="18" charset="0"/>
              </a:rPr>
              <a:t>Geneious</a:t>
            </a:r>
            <a:r>
              <a:rPr lang="lt-LT" dirty="0">
                <a:latin typeface="Times New Roman" panose="02020603050405020304" pitchFamily="18" charset="0"/>
                <a:cs typeface="Times New Roman" panose="02020603050405020304" pitchFamily="18" charset="0"/>
              </a:rPr>
              <a:t>; </a:t>
            </a:r>
            <a:r>
              <a:rPr lang="lt-LT" dirty="0" err="1">
                <a:latin typeface="Times New Roman" panose="02020603050405020304" pitchFamily="18" charset="0"/>
                <a:cs typeface="Times New Roman" panose="02020603050405020304" pitchFamily="18" charset="0"/>
              </a:rPr>
              <a:t>GoldSIM</a:t>
            </a:r>
            <a:r>
              <a:rPr lang="lt-LT" dirty="0">
                <a:latin typeface="Times New Roman" panose="02020603050405020304" pitchFamily="18" charset="0"/>
                <a:cs typeface="Times New Roman" panose="02020603050405020304" pitchFamily="18" charset="0"/>
              </a:rPr>
              <a:t>;  sąrašas gali didėti. </a:t>
            </a:r>
            <a:endParaRPr lang="lt-LT" i="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1519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F7D1-8E9E-400C-4F56-D37834586F46}"/>
              </a:ext>
            </a:extLst>
          </p:cNvPr>
          <p:cNvSpPr>
            <a:spLocks noGrp="1"/>
          </p:cNvSpPr>
          <p:nvPr>
            <p:ph type="title"/>
          </p:nvPr>
        </p:nvSpPr>
        <p:spPr>
          <a:xfrm>
            <a:off x="4374108" y="3024773"/>
            <a:ext cx="7817892" cy="808451"/>
          </a:xfrm>
        </p:spPr>
        <p:txBody>
          <a:bodyPr vert="horz" lIns="91440" tIns="45720" rIns="91440" bIns="45720" rtlCol="0" anchor="b">
            <a:noAutofit/>
          </a:bodyPr>
          <a:lstStyle/>
          <a:p>
            <a:pPr>
              <a:spcBef>
                <a:spcPts val="0"/>
              </a:spcBef>
              <a:tabLst>
                <a:tab pos="139700" algn="l"/>
                <a:tab pos="457200" algn="l"/>
              </a:tabLst>
            </a:pPr>
            <a:r>
              <a:rPr lang="lt-LT"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lt-LT" sz="2400" b="1" dirty="0">
                <a:solidFill>
                  <a:schemeClr val="tx1"/>
                </a:solidFill>
                <a:effectLst/>
                <a:latin typeface="Times New Roman" panose="02020603050405020304" pitchFamily="18" charset="0"/>
                <a:ea typeface="Times New Roman" panose="02020603050405020304" pitchFamily="18" charset="0"/>
              </a:rPr>
              <a:t>Dėl Vyriausybės pritarimo pertvarkyti GTC iš biudžetinės įstaigos į viešąją įstaigą</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7" name="Picture 36" descr="A picture containing icon&#10;&#10;Description automatically generated">
            <a:extLst>
              <a:ext uri="{FF2B5EF4-FFF2-40B4-BE49-F238E27FC236}">
                <a16:creationId xmlns:a16="http://schemas.microsoft.com/office/drawing/2014/main" id="{6A00D1D0-0C10-7875-DD32-AEB0E267E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165" y="2279113"/>
            <a:ext cx="2386409" cy="2299773"/>
          </a:xfrm>
          <a:prstGeom prst="rect">
            <a:avLst/>
          </a:prstGeom>
        </p:spPr>
      </p:pic>
    </p:spTree>
    <p:extLst>
      <p:ext uri="{BB962C8B-B14F-4D97-AF65-F5344CB8AC3E}">
        <p14:creationId xmlns:p14="http://schemas.microsoft.com/office/powerpoint/2010/main" val="2815611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C3D165-54DE-19A2-D33D-751D567811E0}"/>
              </a:ext>
            </a:extLst>
          </p:cNvPr>
          <p:cNvSpPr txBox="1"/>
          <p:nvPr/>
        </p:nvSpPr>
        <p:spPr>
          <a:xfrm>
            <a:off x="1432875" y="502394"/>
            <a:ext cx="6579909" cy="3139321"/>
          </a:xfrm>
          <a:prstGeom prst="rect">
            <a:avLst/>
          </a:prstGeom>
          <a:noFill/>
        </p:spPr>
        <p:txBody>
          <a:bodyPr wrap="square" rtlCol="0">
            <a:spAutoFit/>
          </a:bodyPr>
          <a:lstStyle/>
          <a:p>
            <a:r>
              <a:rPr lang="lt-LT" sz="2000" b="1" u="sng" dirty="0">
                <a:latin typeface="Times New Roman" panose="02020603050405020304" pitchFamily="18" charset="0"/>
                <a:cs typeface="Times New Roman" panose="02020603050405020304" pitchFamily="18" charset="0"/>
              </a:rPr>
              <a:t>Panaudojimo galimybės:</a:t>
            </a:r>
          </a:p>
          <a:p>
            <a:endParaRPr lang="lt-LT" sz="2000" b="1" u="sng"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Greiti ir patogūs skaičiavimai</a:t>
            </a:r>
          </a:p>
          <a:p>
            <a:pPr marL="342900" indent="-342900">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Duomenų apdorojimas</a:t>
            </a:r>
          </a:p>
          <a:p>
            <a:pPr marL="342900" indent="-342900">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Itin jautrių duomenų saugojimas (su rezerviniu kopijavimu)</a:t>
            </a:r>
          </a:p>
          <a:p>
            <a:pPr marL="342900" indent="-342900">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Darbo aplinkos priderinimas pagal Jūsų poreikius: programinė įranga, operacinė sistema ir kt.</a:t>
            </a:r>
          </a:p>
          <a:p>
            <a:pPr marL="342900" indent="-342900">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Biologinių sistemų modeliavimas (taikant </a:t>
            </a:r>
            <a:r>
              <a:rPr lang="lt-LT" sz="2000" dirty="0" err="1">
                <a:latin typeface="Times New Roman" panose="02020603050405020304" pitchFamily="18" charset="0"/>
                <a:cs typeface="Times New Roman" panose="02020603050405020304" pitchFamily="18" charset="0"/>
              </a:rPr>
              <a:t>GoldSIM</a:t>
            </a:r>
            <a:r>
              <a:rPr lang="lt-LT" sz="20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Greitas itin didelių nuotraukų apdorojimas-redagavimas</a:t>
            </a:r>
          </a:p>
          <a:p>
            <a:endParaRPr lang="lt-LT"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5A0CF0D-A194-EA53-EDD5-E23184E69BA4}"/>
              </a:ext>
            </a:extLst>
          </p:cNvPr>
          <p:cNvSpPr txBox="1"/>
          <p:nvPr/>
        </p:nvSpPr>
        <p:spPr>
          <a:xfrm>
            <a:off x="1329179" y="5853956"/>
            <a:ext cx="10660695" cy="369332"/>
          </a:xfrm>
          <a:prstGeom prst="rect">
            <a:avLst/>
          </a:prstGeom>
          <a:noFill/>
        </p:spPr>
        <p:txBody>
          <a:bodyPr wrap="square" rtlCol="0">
            <a:spAutoFit/>
          </a:bodyPr>
          <a:lstStyle/>
          <a:p>
            <a:r>
              <a:rPr lang="lt-LT" dirty="0">
                <a:latin typeface="Times New Roman" panose="02020603050405020304" pitchFamily="18" charset="0"/>
                <a:cs typeface="Times New Roman" panose="02020603050405020304" pitchFamily="18" charset="0"/>
              </a:rPr>
              <a:t>Dėl prieigos suderinimo per nuotolį ir sąlygų optimizavimo kreiptis į D. Morudov arba A. </a:t>
            </a:r>
            <a:r>
              <a:rPr lang="lt-LT" dirty="0" err="1">
                <a:latin typeface="Times New Roman" panose="02020603050405020304" pitchFamily="18" charset="0"/>
                <a:cs typeface="Times New Roman" panose="02020603050405020304" pitchFamily="18" charset="0"/>
              </a:rPr>
              <a:t>Nevulį</a:t>
            </a:r>
            <a:r>
              <a:rPr lang="lt-LT"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1D67A009-AF00-BB59-9B91-B55E97B5FB3A}"/>
              </a:ext>
            </a:extLst>
          </p:cNvPr>
          <p:cNvSpPr txBox="1"/>
          <p:nvPr/>
        </p:nvSpPr>
        <p:spPr>
          <a:xfrm>
            <a:off x="1329179" y="4047723"/>
            <a:ext cx="10556999" cy="1231106"/>
          </a:xfrm>
          <a:prstGeom prst="rect">
            <a:avLst/>
          </a:prstGeom>
          <a:noFill/>
        </p:spPr>
        <p:txBody>
          <a:bodyPr wrap="square" rtlCol="0">
            <a:spAutoFit/>
          </a:bodyPr>
          <a:lstStyle/>
          <a:p>
            <a:r>
              <a:rPr lang="lt-LT" sz="2000" b="1" u="sng" dirty="0">
                <a:latin typeface="Times New Roman" panose="02020603050405020304" pitchFamily="18" charset="0"/>
                <a:cs typeface="Times New Roman" panose="02020603050405020304" pitchFamily="18" charset="0"/>
              </a:rPr>
              <a:t>Nelabai reikia, bet pasiimsiu, kol dalina!</a:t>
            </a:r>
          </a:p>
          <a:p>
            <a:pPr algn="just"/>
            <a:endParaRPr lang="lt-LT" dirty="0">
              <a:latin typeface="Times New Roman" panose="02020603050405020304" pitchFamily="18" charset="0"/>
              <a:cs typeface="Times New Roman" panose="02020603050405020304" pitchFamily="18" charset="0"/>
            </a:endParaRPr>
          </a:p>
          <a:p>
            <a:pPr algn="just"/>
            <a:r>
              <a:rPr lang="lt-LT" dirty="0">
                <a:latin typeface="Times New Roman" panose="02020603050405020304" pitchFamily="18" charset="0"/>
                <a:cs typeface="Times New Roman" panose="02020603050405020304" pitchFamily="18" charset="0"/>
              </a:rPr>
              <a:t>Jeigu pajėgumai reikalingi retsykiais, </a:t>
            </a:r>
            <a:r>
              <a:rPr lang="lt-LT" b="1" dirty="0">
                <a:latin typeface="Times New Roman" panose="02020603050405020304" pitchFamily="18" charset="0"/>
                <a:cs typeface="Times New Roman" panose="02020603050405020304" pitchFamily="18" charset="0"/>
              </a:rPr>
              <a:t>geriau jungtis į bendras grupes </a:t>
            </a:r>
            <a:r>
              <a:rPr lang="lt-LT" dirty="0">
                <a:latin typeface="Times New Roman" panose="02020603050405020304" pitchFamily="18" charset="0"/>
                <a:cs typeface="Times New Roman" panose="02020603050405020304" pitchFamily="18" charset="0"/>
              </a:rPr>
              <a:t>pagal operacinę sistemą, naudojamos programinės įrangos pobūdį ir kt.</a:t>
            </a:r>
            <a:r>
              <a:rPr lang="en-US"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Kiekviena papildoma nenaudojama paskyra atima skaičiavimo resursus.</a:t>
            </a:r>
          </a:p>
        </p:txBody>
      </p:sp>
      <p:pic>
        <p:nvPicPr>
          <p:cNvPr id="8" name="Picture 7" descr="A cartoon of a cake&#10;&#10;Description automatically generated">
            <a:extLst>
              <a:ext uri="{FF2B5EF4-FFF2-40B4-BE49-F238E27FC236}">
                <a16:creationId xmlns:a16="http://schemas.microsoft.com/office/drawing/2014/main" id="{36462215-6481-01B1-D47E-EC5329285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2784" y="464284"/>
            <a:ext cx="3977090" cy="3008312"/>
          </a:xfrm>
          <a:prstGeom prst="rect">
            <a:avLst/>
          </a:prstGeom>
        </p:spPr>
      </p:pic>
    </p:spTree>
    <p:extLst>
      <p:ext uri="{BB962C8B-B14F-4D97-AF65-F5344CB8AC3E}">
        <p14:creationId xmlns:p14="http://schemas.microsoft.com/office/powerpoint/2010/main" val="4015537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F7D1-8E9E-400C-4F56-D37834586F46}"/>
              </a:ext>
            </a:extLst>
          </p:cNvPr>
          <p:cNvSpPr>
            <a:spLocks noGrp="1"/>
          </p:cNvSpPr>
          <p:nvPr>
            <p:ph type="title"/>
          </p:nvPr>
        </p:nvSpPr>
        <p:spPr>
          <a:xfrm>
            <a:off x="4955869" y="3169465"/>
            <a:ext cx="6801192" cy="469282"/>
          </a:xfrm>
        </p:spPr>
        <p:txBody>
          <a:bodyPr vert="horz" lIns="91440" tIns="45720" rIns="91440" bIns="45720" rtlCol="0" anchor="b">
            <a:noAutofit/>
          </a:bodyPr>
          <a:lstStyle/>
          <a:p>
            <a:r>
              <a:rPr lang="lt-LT" sz="2400" dirty="0">
                <a:latin typeface="Times New Roman" panose="02020603050405020304" pitchFamily="18" charset="0"/>
                <a:ea typeface="Times New Roman" panose="02020603050405020304" pitchFamily="18" charset="0"/>
                <a:cs typeface="Times New Roman" panose="02020603050405020304" pitchFamily="18" charset="0"/>
              </a:rPr>
              <a:t>b) </a:t>
            </a:r>
            <a:r>
              <a:rPr lang="lt-LT" sz="2400" dirty="0">
                <a:solidFill>
                  <a:schemeClr val="tx1"/>
                </a:solidFill>
                <a:latin typeface="Times New Roman" panose="02020603050405020304" pitchFamily="18" charset="0"/>
                <a:ea typeface="Times New Roman" panose="02020603050405020304" pitchFamily="18" charset="0"/>
              </a:rPr>
              <a:t>Dėl intraneto naudojimo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descr="A picture containing icon&#10;&#10;Description automatically generated">
            <a:extLst>
              <a:ext uri="{FF2B5EF4-FFF2-40B4-BE49-F238E27FC236}">
                <a16:creationId xmlns:a16="http://schemas.microsoft.com/office/drawing/2014/main" id="{9A84F09A-9C51-15FD-29C2-6C18D8EAC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971" y="2135188"/>
            <a:ext cx="2685102" cy="2587623"/>
          </a:xfrm>
          <a:prstGeom prst="rect">
            <a:avLst/>
          </a:prstGeom>
        </p:spPr>
      </p:pic>
    </p:spTree>
    <p:extLst>
      <p:ext uri="{BB962C8B-B14F-4D97-AF65-F5344CB8AC3E}">
        <p14:creationId xmlns:p14="http://schemas.microsoft.com/office/powerpoint/2010/main" val="3107517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1F407A-7FDF-6964-A3A9-E403678482E0}"/>
              </a:ext>
            </a:extLst>
          </p:cNvPr>
          <p:cNvSpPr txBox="1"/>
          <p:nvPr/>
        </p:nvSpPr>
        <p:spPr>
          <a:xfrm>
            <a:off x="3638746" y="273377"/>
            <a:ext cx="8403159" cy="6433443"/>
          </a:xfrm>
          <a:prstGeom prst="rect">
            <a:avLst/>
          </a:prstGeom>
          <a:noFill/>
        </p:spPr>
        <p:txBody>
          <a:bodyPr wrap="square">
            <a:spAutoFit/>
          </a:bodyPr>
          <a:lstStyle/>
          <a:p>
            <a:pPr marL="0" marR="0" algn="just">
              <a:spcBef>
                <a:spcPts val="0"/>
              </a:spcBef>
              <a:spcAft>
                <a:spcPts val="0"/>
              </a:spcAft>
            </a:pPr>
            <a:r>
              <a:rPr lang="lt-LT"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GTC skaitmenizuoja rezervacijų ir darbų žurnalus, nebelieka popierinių žurnalų. </a:t>
            </a:r>
          </a:p>
          <a:p>
            <a:pPr marL="0" marR="0" algn="just">
              <a:spcBef>
                <a:spcPts val="0"/>
              </a:spcBef>
              <a:spcAft>
                <a:spcPts val="0"/>
              </a:spcAft>
            </a:pPr>
            <a:endParaRPr lang="lt-LT"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lt-LT"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Prieiti prie intraneto darbuotojai gali apsilankę GTC svetainėje ir viršuje paspaudę skiltį „</a:t>
            </a:r>
            <a:r>
              <a:rPr lang="lt-LT" sz="19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darbuotojams“</a:t>
            </a:r>
            <a:r>
              <a:rPr lang="lt-LT" sz="19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lt-LT"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Intraneto priėjimas yra apsaugotas slaptažodžiu. Yra sukurtos rašytinės instrukcijos, nufilmuotas visas rezervacijos kūrimo procesas vaizdo įrašo formatu. Ši informacija buvo išsiųsta visiems darbuotojams.</a:t>
            </a:r>
            <a:endParaRPr lang="lt-LT"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Šiuo metu yra sukurti 3 rezervacijų žurnalai ir pridėti VISI darbuotojai. </a:t>
            </a:r>
            <a:r>
              <a:rPr lang="lt-LT"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t>
            </a:r>
            <a:r>
              <a:rPr lang="lt-LT"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kaitmenizuotos rezervacijos yra: </a:t>
            </a:r>
            <a:r>
              <a:rPr lang="lt-LT"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patalpų</a:t>
            </a:r>
            <a:r>
              <a:rPr lang="lt-LT"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t-LT"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didžiojo kompiuterio</a:t>
            </a:r>
            <a:r>
              <a:rPr lang="lt-LT"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ir </a:t>
            </a:r>
            <a:r>
              <a:rPr lang="lt-LT"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fotografavimo įrangos.</a:t>
            </a:r>
          </a:p>
          <a:p>
            <a:pPr marL="0" marR="0" algn="just">
              <a:spcBef>
                <a:spcPts val="0"/>
              </a:spcBef>
              <a:spcAft>
                <a:spcPts val="0"/>
              </a:spcAft>
            </a:pPr>
            <a:endParaRPr lang="lt-LT"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Sukurtos modernios rezervacijų priėmimo ir atmetimo sistemos. Užpildžius registraciją, administruojantis asmuo gauna laišką, kuriame patvirtina arba atmeta rezervaciją. Taip pat yra integruota sistema, kuri leidžia administruojančiam asmeniui nurodyti, kodėl buvo atmesta rezervacija.</a:t>
            </a:r>
            <a:endParaRPr lang="lt-LT"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Pildant rezervaciją, yra palikta vieta pastaboms, kur galima išreikšti specialius pageidavimus.</a:t>
            </a:r>
            <a:endParaRPr lang="lt-LT"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Rezervaciją atlikęs asmuo yra informuojamas administruojančio asmens sprendimu automatiškai.</a:t>
            </a:r>
            <a:endParaRPr lang="lt-LT" sz="19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A screenshot of a phone&#10;&#10;Description automatically generated">
            <a:extLst>
              <a:ext uri="{FF2B5EF4-FFF2-40B4-BE49-F238E27FC236}">
                <a16:creationId xmlns:a16="http://schemas.microsoft.com/office/drawing/2014/main" id="{C2FD1769-DFE6-1C6A-FC01-699ED32C0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95" y="590550"/>
            <a:ext cx="3324225" cy="5676900"/>
          </a:xfrm>
          <a:prstGeom prst="rect">
            <a:avLst/>
          </a:prstGeom>
        </p:spPr>
      </p:pic>
    </p:spTree>
    <p:extLst>
      <p:ext uri="{BB962C8B-B14F-4D97-AF65-F5344CB8AC3E}">
        <p14:creationId xmlns:p14="http://schemas.microsoft.com/office/powerpoint/2010/main" val="1769918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1F407A-7FDF-6964-A3A9-E403678482E0}"/>
              </a:ext>
            </a:extLst>
          </p:cNvPr>
          <p:cNvSpPr txBox="1"/>
          <p:nvPr/>
        </p:nvSpPr>
        <p:spPr>
          <a:xfrm>
            <a:off x="2281286" y="989448"/>
            <a:ext cx="9539926" cy="5016758"/>
          </a:xfrm>
          <a:prstGeom prst="rect">
            <a:avLst/>
          </a:prstGeom>
          <a:noFill/>
        </p:spPr>
        <p:txBody>
          <a:bodyPr wrap="square">
            <a:spAutoFit/>
          </a:bodyPr>
          <a:lstStyle/>
          <a:p>
            <a:pPr marL="0" marR="0" algn="just">
              <a:spcBef>
                <a:spcPts val="0"/>
              </a:spcBef>
              <a:spcAft>
                <a:spcPts val="0"/>
              </a:spcAft>
            </a:pPr>
            <a:r>
              <a:rPr lang="lt-L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Darbuotojai taip pat turi galimybę kilusias problemas užregistruoti dviejuose sukurtuose žurnaluose: </a:t>
            </a:r>
            <a:r>
              <a:rPr lang="lt-LT"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IT darbuotojų užduotys </a:t>
            </a:r>
            <a:r>
              <a:rPr lang="lt-LT"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ir</a:t>
            </a:r>
            <a:r>
              <a:rPr lang="lt-L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t-LT"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kilusių problemų žurnalas.</a:t>
            </a:r>
            <a:endParaRPr lang="lt-LT"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Administruojantis asmuo gauna pranešimus, priklausomai nuo užduoties svarbumo lygio.</a:t>
            </a:r>
            <a:endParaRPr lang="lt-LT"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Žurnalai yra inovatyvūs ir struktūrizuoti. Galima pridėti nuotraukų, susijusių su problema, pasirinkti jos svarbumo lygį (pvz., jeigu problemą reikia nedelsiant išspręsti, galima pasirinkti „kritinį“ lygį). Taip pat galima užfiksuoti kas užregistravo ir kas išs</a:t>
            </a:r>
            <a:r>
              <a:rPr lang="lt-LT"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lt-L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rendė duotą užduotį, pažymėti problemos pranešimo datą. Galiausiai galima matyti problemos statusą, kiek ir kokias užduotis išsprendė konkretus asmuo.</a:t>
            </a:r>
            <a:endParaRPr lang="lt-LT"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lt-L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arbuotojams yra sukurta „</a:t>
            </a:r>
            <a:r>
              <a:rPr lang="lt-LT"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anoniminė dėžutė“</a:t>
            </a:r>
            <a:r>
              <a:rPr lang="lt-L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(kur jie gali išreikšti savo nuomonę anonimiškai</a:t>
            </a:r>
            <a:r>
              <a:rPr lang="lt-LT"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lt-L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t-LT"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kvietimai teikti paraiškas“</a:t>
            </a:r>
            <a:r>
              <a:rPr lang="lt-L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ir </a:t>
            </a:r>
            <a:r>
              <a:rPr lang="lt-LT"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„vidaus dokumentai“.</a:t>
            </a:r>
          </a:p>
          <a:p>
            <a:pPr marL="0" marR="0" algn="just">
              <a:spcBef>
                <a:spcPts val="0"/>
              </a:spcBef>
              <a:spcAft>
                <a:spcPts val="0"/>
              </a:spcAft>
            </a:pPr>
            <a:endParaRPr lang="lt-LT"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lt-LT"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lt-LT" sz="2000" dirty="0">
                <a:latin typeface="Times New Roman" panose="02020603050405020304" pitchFamily="18" charset="0"/>
                <a:ea typeface="Calibri" panose="020F0502020204030204" pitchFamily="34" charset="0"/>
                <a:cs typeface="Times New Roman" panose="02020603050405020304" pitchFamily="18" charset="0"/>
              </a:rPr>
              <a:t>Kilus klausimų, kreipkitės į Simoną </a:t>
            </a:r>
            <a:r>
              <a:rPr lang="lt-LT" sz="2000" dirty="0" err="1">
                <a:latin typeface="Times New Roman" panose="02020603050405020304" pitchFamily="18" charset="0"/>
                <a:ea typeface="Calibri" panose="020F0502020204030204" pitchFamily="34" charset="0"/>
                <a:cs typeface="Times New Roman" panose="02020603050405020304" pitchFamily="18" charset="0"/>
              </a:rPr>
              <a:t>Četvergaitę-Marcinkevičienę</a:t>
            </a:r>
            <a:r>
              <a:rPr lang="lt-LT" sz="2000" dirty="0">
                <a:latin typeface="Times New Roman" panose="02020603050405020304" pitchFamily="18" charset="0"/>
                <a:ea typeface="Calibri" panose="020F0502020204030204" pitchFamily="34" charset="0"/>
                <a:cs typeface="Times New Roman" panose="02020603050405020304" pitchFamily="18" charset="0"/>
              </a:rPr>
              <a:t> arba Matą Jankauską.</a:t>
            </a:r>
          </a:p>
        </p:txBody>
      </p:sp>
    </p:spTree>
    <p:extLst>
      <p:ext uri="{BB962C8B-B14F-4D97-AF65-F5344CB8AC3E}">
        <p14:creationId xmlns:p14="http://schemas.microsoft.com/office/powerpoint/2010/main" val="3888622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F7D1-8E9E-400C-4F56-D37834586F46}"/>
              </a:ext>
            </a:extLst>
          </p:cNvPr>
          <p:cNvSpPr>
            <a:spLocks noGrp="1"/>
          </p:cNvSpPr>
          <p:nvPr>
            <p:ph type="title"/>
          </p:nvPr>
        </p:nvSpPr>
        <p:spPr>
          <a:xfrm>
            <a:off x="4929453" y="3220100"/>
            <a:ext cx="7014308" cy="417798"/>
          </a:xfrm>
        </p:spPr>
        <p:txBody>
          <a:bodyPr vert="horz" lIns="91440" tIns="45720" rIns="91440" bIns="45720" rtlCol="0" anchor="b">
            <a:noAutofit/>
          </a:bodyPr>
          <a:lstStyle/>
          <a:p>
            <a:r>
              <a:rPr lang="lt-LT" sz="2400" dirty="0">
                <a:latin typeface="Times New Roman" panose="02020603050405020304" pitchFamily="18" charset="0"/>
                <a:ea typeface="Times New Roman" panose="02020603050405020304" pitchFamily="18" charset="0"/>
                <a:cs typeface="Times New Roman" panose="02020603050405020304" pitchFamily="18" charset="0"/>
              </a:rPr>
              <a:t>c) </a:t>
            </a:r>
            <a:r>
              <a:rPr lang="lt-LT" sz="2400" dirty="0">
                <a:solidFill>
                  <a:schemeClr val="tx1"/>
                </a:solidFill>
                <a:latin typeface="Times New Roman" panose="02020603050405020304" pitchFamily="18" charset="0"/>
                <a:ea typeface="Times New Roman" panose="02020603050405020304" pitchFamily="18" charset="0"/>
              </a:rPr>
              <a:t>Dėl įrangos naudojimo GTC konferencijų salėje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descr="A picture containing icon&#10;&#10;Description automatically generated">
            <a:extLst>
              <a:ext uri="{FF2B5EF4-FFF2-40B4-BE49-F238E27FC236}">
                <a16:creationId xmlns:a16="http://schemas.microsoft.com/office/drawing/2014/main" id="{9A84F09A-9C51-15FD-29C2-6C18D8EAC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971" y="2135188"/>
            <a:ext cx="2685102" cy="2587623"/>
          </a:xfrm>
          <a:prstGeom prst="rect">
            <a:avLst/>
          </a:prstGeom>
        </p:spPr>
      </p:pic>
    </p:spTree>
    <p:extLst>
      <p:ext uri="{BB962C8B-B14F-4D97-AF65-F5344CB8AC3E}">
        <p14:creationId xmlns:p14="http://schemas.microsoft.com/office/powerpoint/2010/main" val="3732299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1D95E8-5FB7-F095-16C3-8EFF265A0B8A}"/>
              </a:ext>
            </a:extLst>
          </p:cNvPr>
          <p:cNvSpPr txBox="1"/>
          <p:nvPr/>
        </p:nvSpPr>
        <p:spPr>
          <a:xfrm>
            <a:off x="2630080" y="970961"/>
            <a:ext cx="8955462" cy="4431983"/>
          </a:xfrm>
          <a:prstGeom prst="rect">
            <a:avLst/>
          </a:prstGeom>
          <a:noFill/>
        </p:spPr>
        <p:txBody>
          <a:bodyPr wrap="square" rtlCol="0">
            <a:spAutoFit/>
          </a:bodyPr>
          <a:lstStyle/>
          <a:p>
            <a:pPr marL="0" marR="0" algn="just">
              <a:spcBef>
                <a:spcPts val="0"/>
              </a:spcBef>
              <a:spcAft>
                <a:spcPts val="0"/>
              </a:spcAft>
            </a:pPr>
            <a:r>
              <a:rPr lang="lt-LT" sz="2400" dirty="0">
                <a:effectLst/>
                <a:latin typeface="Times New Roman" panose="02020603050405020304" pitchFamily="18" charset="0"/>
                <a:ea typeface="Calibri" panose="020F0502020204030204" pitchFamily="34" charset="0"/>
                <a:cs typeface="Times New Roman" panose="02020603050405020304" pitchFamily="18" charset="0"/>
              </a:rPr>
              <a:t>Informuojame, kad rezervavus konferencijų salę renginiui, įrangos pajungimu (televizorių, kamerų, mikrofonų ir kt.) ir transliavimu turėsite pasirūpinti patys.</a:t>
            </a:r>
          </a:p>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2400" dirty="0">
                <a:effectLst/>
                <a:latin typeface="Times New Roman" panose="02020603050405020304" pitchFamily="18" charset="0"/>
                <a:ea typeface="Calibri" panose="020F0502020204030204" pitchFamily="34" charset="0"/>
                <a:cs typeface="Times New Roman" panose="02020603050405020304" pitchFamily="18" charset="0"/>
              </a:rPr>
              <a:t>Iki spalio vidurio bus parengtos instrukcijos, kaip naudotis konferencijų salės įranga.</a:t>
            </a:r>
          </a:p>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2400" dirty="0">
                <a:effectLst/>
                <a:latin typeface="Times New Roman" panose="02020603050405020304" pitchFamily="18" charset="0"/>
                <a:ea typeface="Calibri" panose="020F0502020204030204" pitchFamily="34" charset="0"/>
                <a:cs typeface="Times New Roman" panose="02020603050405020304" pitchFamily="18" charset="0"/>
              </a:rPr>
              <a:t>Instrukcijas išsiųsime visiems darbuotojams.</a:t>
            </a:r>
          </a:p>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2400" dirty="0">
                <a:effectLst/>
                <a:latin typeface="Times New Roman" panose="02020603050405020304" pitchFamily="18" charset="0"/>
                <a:ea typeface="Calibri" panose="020F0502020204030204" pitchFamily="34" charset="0"/>
                <a:cs typeface="Times New Roman" panose="02020603050405020304" pitchFamily="18" charset="0"/>
              </a:rPr>
              <a:t>Išskirtiniais atvejais, planuojant ypač svarbų renginį, iš anksto pasikonsultuokite su Dmitrij Morudov.</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lt-LT" dirty="0"/>
          </a:p>
        </p:txBody>
      </p:sp>
    </p:spTree>
    <p:extLst>
      <p:ext uri="{BB962C8B-B14F-4D97-AF65-F5344CB8AC3E}">
        <p14:creationId xmlns:p14="http://schemas.microsoft.com/office/powerpoint/2010/main" val="1923502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F7D1-8E9E-400C-4F56-D37834586F46}"/>
              </a:ext>
            </a:extLst>
          </p:cNvPr>
          <p:cNvSpPr>
            <a:spLocks noGrp="1"/>
          </p:cNvSpPr>
          <p:nvPr>
            <p:ph type="title"/>
          </p:nvPr>
        </p:nvSpPr>
        <p:spPr>
          <a:xfrm>
            <a:off x="4647414" y="3161343"/>
            <a:ext cx="7373031" cy="357547"/>
          </a:xfrm>
        </p:spPr>
        <p:txBody>
          <a:bodyPr vert="horz" lIns="91440" tIns="45720" rIns="91440" bIns="45720" rtlCol="0" anchor="b">
            <a:noAutofit/>
          </a:bodyPr>
          <a:lstStyle/>
          <a:p>
            <a:r>
              <a:rPr lang="lt-LT" sz="2400" dirty="0">
                <a:solidFill>
                  <a:schemeClr val="tx1"/>
                </a:solidFill>
                <a:latin typeface="Times New Roman" panose="02020603050405020304" pitchFamily="18" charset="0"/>
                <a:cs typeface="Times New Roman" panose="02020603050405020304" pitchFamily="18" charset="0"/>
              </a:rPr>
              <a:t>d) </a:t>
            </a:r>
            <a:r>
              <a:rPr lang="lt-LT" sz="2400" dirty="0">
                <a:solidFill>
                  <a:schemeClr val="tx1"/>
                </a:solidFill>
                <a:latin typeface="Times New Roman" panose="02020603050405020304" pitchFamily="18" charset="0"/>
                <a:ea typeface="Times New Roman" panose="02020603050405020304" pitchFamily="18" charset="0"/>
              </a:rPr>
              <a:t>Dėl darbuotojų apklausos</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4" name="Picture 3" descr="A picture containing icon&#10;&#10;Description automatically generated">
            <a:extLst>
              <a:ext uri="{FF2B5EF4-FFF2-40B4-BE49-F238E27FC236}">
                <a16:creationId xmlns:a16="http://schemas.microsoft.com/office/drawing/2014/main" id="{F1C704C0-1043-7B2F-86D1-9AB7E4819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619" y="2113498"/>
            <a:ext cx="2545654" cy="2453238"/>
          </a:xfrm>
          <a:prstGeom prst="rect">
            <a:avLst/>
          </a:prstGeom>
        </p:spPr>
      </p:pic>
    </p:spTree>
    <p:extLst>
      <p:ext uri="{BB962C8B-B14F-4D97-AF65-F5344CB8AC3E}">
        <p14:creationId xmlns:p14="http://schemas.microsoft.com/office/powerpoint/2010/main" val="2812019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4C7CE4-5EB0-7BA3-ABC9-67212E6FC657}"/>
              </a:ext>
            </a:extLst>
          </p:cNvPr>
          <p:cNvSpPr txBox="1"/>
          <p:nvPr/>
        </p:nvSpPr>
        <p:spPr>
          <a:xfrm>
            <a:off x="1891754" y="574757"/>
            <a:ext cx="9259614" cy="769441"/>
          </a:xfrm>
          <a:prstGeom prst="rect">
            <a:avLst/>
          </a:prstGeom>
          <a:noFill/>
        </p:spPr>
        <p:txBody>
          <a:bodyPr wrap="square" rtlCol="0">
            <a:spAutoFit/>
          </a:bodyPr>
          <a:lstStyle/>
          <a:p>
            <a:r>
              <a:rPr lang="lt-LT" sz="4400" dirty="0">
                <a:latin typeface="Times New Roman" panose="02020603050405020304" pitchFamily="18" charset="0"/>
                <a:cs typeface="Times New Roman" panose="02020603050405020304" pitchFamily="18" charset="0"/>
              </a:rPr>
              <a:t>GTC mokslo darbuotojų apklausa</a:t>
            </a:r>
          </a:p>
        </p:txBody>
      </p:sp>
      <p:sp>
        <p:nvSpPr>
          <p:cNvPr id="6" name="TextBox 5">
            <a:extLst>
              <a:ext uri="{FF2B5EF4-FFF2-40B4-BE49-F238E27FC236}">
                <a16:creationId xmlns:a16="http://schemas.microsoft.com/office/drawing/2014/main" id="{6BDC6D88-0B0D-949E-A278-20A7DCC52301}"/>
              </a:ext>
            </a:extLst>
          </p:cNvPr>
          <p:cNvSpPr txBox="1"/>
          <p:nvPr/>
        </p:nvSpPr>
        <p:spPr>
          <a:xfrm>
            <a:off x="1791094" y="2284109"/>
            <a:ext cx="10275216" cy="2662267"/>
          </a:xfrm>
          <a:prstGeom prst="rect">
            <a:avLst/>
          </a:prstGeom>
          <a:noFill/>
        </p:spPr>
        <p:txBody>
          <a:bodyPr wrap="square">
            <a:spAutoFit/>
          </a:bodyPr>
          <a:lstStyle/>
          <a:p>
            <a:r>
              <a:rPr lang="lt-LT" sz="2400" dirty="0">
                <a:solidFill>
                  <a:schemeClr val="tx1">
                    <a:lumMod val="95000"/>
                  </a:schemeClr>
                </a:solidFill>
                <a:latin typeface="Times New Roman" panose="02020603050405020304" pitchFamily="18" charset="0"/>
                <a:cs typeface="Times New Roman" panose="02020603050405020304" pitchFamily="18" charset="0"/>
              </a:rPr>
              <a:t>I. TURINYS IR DARBO ORGANIZAVIMAS;</a:t>
            </a:r>
          </a:p>
          <a:p>
            <a:endParaRPr lang="lt-LT" sz="1100" dirty="0">
              <a:solidFill>
                <a:schemeClr val="tx1">
                  <a:lumMod val="95000"/>
                </a:schemeClr>
              </a:solidFill>
              <a:latin typeface="Times New Roman" panose="02020603050405020304" pitchFamily="18" charset="0"/>
              <a:cs typeface="Times New Roman" panose="02020603050405020304" pitchFamily="18" charset="0"/>
            </a:endParaRPr>
          </a:p>
          <a:p>
            <a:r>
              <a:rPr lang="lt-LT" sz="2400" dirty="0">
                <a:solidFill>
                  <a:schemeClr val="tx1">
                    <a:lumMod val="95000"/>
                  </a:schemeClr>
                </a:solidFill>
                <a:latin typeface="Times New Roman" panose="02020603050405020304" pitchFamily="18" charset="0"/>
                <a:cs typeface="Times New Roman" panose="02020603050405020304" pitchFamily="18" charset="0"/>
              </a:rPr>
              <a:t>II. DARBO APLINKA IR REIKALAVIMAI;</a:t>
            </a:r>
          </a:p>
          <a:p>
            <a:endParaRPr lang="lt-LT" sz="1200" dirty="0">
              <a:solidFill>
                <a:schemeClr val="tx1">
                  <a:lumMod val="95000"/>
                </a:schemeClr>
              </a:solidFill>
              <a:latin typeface="Times New Roman" panose="02020603050405020304" pitchFamily="18" charset="0"/>
              <a:cs typeface="Times New Roman" panose="02020603050405020304" pitchFamily="18" charset="0"/>
            </a:endParaRPr>
          </a:p>
          <a:p>
            <a:r>
              <a:rPr lang="lt-LT" sz="2400" dirty="0">
                <a:solidFill>
                  <a:schemeClr val="tx1">
                    <a:lumMod val="95000"/>
                  </a:schemeClr>
                </a:solidFill>
                <a:latin typeface="Times New Roman" panose="02020603050405020304" pitchFamily="18" charset="0"/>
                <a:cs typeface="Times New Roman" panose="02020603050405020304" pitchFamily="18" charset="0"/>
              </a:rPr>
              <a:t>III. VADOVAVIMAS;</a:t>
            </a:r>
          </a:p>
          <a:p>
            <a:endParaRPr lang="lt-LT" sz="1200" dirty="0">
              <a:solidFill>
                <a:schemeClr val="tx1">
                  <a:lumMod val="95000"/>
                </a:schemeClr>
              </a:solidFill>
              <a:latin typeface="Times New Roman" panose="02020603050405020304" pitchFamily="18" charset="0"/>
              <a:cs typeface="Times New Roman" panose="02020603050405020304" pitchFamily="18" charset="0"/>
            </a:endParaRPr>
          </a:p>
          <a:p>
            <a:r>
              <a:rPr lang="lt-LT" sz="2400" dirty="0">
                <a:solidFill>
                  <a:schemeClr val="tx1">
                    <a:lumMod val="95000"/>
                  </a:schemeClr>
                </a:solidFill>
                <a:latin typeface="Times New Roman" panose="02020603050405020304" pitchFamily="18" charset="0"/>
                <a:cs typeface="Times New Roman" panose="02020603050405020304" pitchFamily="18" charset="0"/>
              </a:rPr>
              <a:t>IV. BENDRADARBIAVIMAS IR SANTYKIAI SU KOLEGOMIS;</a:t>
            </a:r>
          </a:p>
          <a:p>
            <a:endParaRPr lang="lt-LT" sz="1200" dirty="0">
              <a:solidFill>
                <a:schemeClr val="tx1">
                  <a:lumMod val="95000"/>
                </a:schemeClr>
              </a:solidFill>
              <a:latin typeface="Times New Roman" panose="02020603050405020304" pitchFamily="18" charset="0"/>
              <a:cs typeface="Times New Roman" panose="02020603050405020304" pitchFamily="18" charset="0"/>
            </a:endParaRPr>
          </a:p>
          <a:p>
            <a:r>
              <a:rPr lang="lt-LT" sz="2400" dirty="0">
                <a:solidFill>
                  <a:schemeClr val="tx1">
                    <a:lumMod val="95000"/>
                  </a:schemeClr>
                </a:solidFill>
                <a:latin typeface="Times New Roman" panose="02020603050405020304" pitchFamily="18" charset="0"/>
                <a:cs typeface="Times New Roman" panose="02020603050405020304" pitchFamily="18" charset="0"/>
              </a:rPr>
              <a:t>V. EMOCINĖ APLINKA IR DARBO-ASMENINIO GYVENIMO BALANSAS.</a:t>
            </a:r>
          </a:p>
        </p:txBody>
      </p:sp>
      <p:sp>
        <p:nvSpPr>
          <p:cNvPr id="8" name="TextBox 7">
            <a:extLst>
              <a:ext uri="{FF2B5EF4-FFF2-40B4-BE49-F238E27FC236}">
                <a16:creationId xmlns:a16="http://schemas.microsoft.com/office/drawing/2014/main" id="{CB390479-59F6-DDE0-CB5D-D06D9C3F1265}"/>
              </a:ext>
            </a:extLst>
          </p:cNvPr>
          <p:cNvSpPr txBox="1"/>
          <p:nvPr/>
        </p:nvSpPr>
        <p:spPr>
          <a:xfrm>
            <a:off x="8371001" y="5839060"/>
            <a:ext cx="2780367" cy="369332"/>
          </a:xfrm>
          <a:prstGeom prst="rect">
            <a:avLst/>
          </a:prstGeom>
          <a:noFill/>
        </p:spPr>
        <p:txBody>
          <a:bodyPr wrap="square">
            <a:spAutoFit/>
          </a:bodyPr>
          <a:lstStyle/>
          <a:p>
            <a:r>
              <a:rPr lang="lt-LT" sz="1800" dirty="0">
                <a:latin typeface="Times New Roman" panose="02020603050405020304" pitchFamily="18" charset="0"/>
                <a:cs typeface="Times New Roman" panose="02020603050405020304" pitchFamily="18" charset="0"/>
              </a:rPr>
              <a:t>2023 rugsėjo 6–25 d.</a:t>
            </a:r>
          </a:p>
        </p:txBody>
      </p:sp>
    </p:spTree>
    <p:extLst>
      <p:ext uri="{BB962C8B-B14F-4D97-AF65-F5344CB8AC3E}">
        <p14:creationId xmlns:p14="http://schemas.microsoft.com/office/powerpoint/2010/main" val="1251110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F7D1-8E9E-400C-4F56-D37834586F46}"/>
              </a:ext>
            </a:extLst>
          </p:cNvPr>
          <p:cNvSpPr>
            <a:spLocks noGrp="1"/>
          </p:cNvSpPr>
          <p:nvPr>
            <p:ph type="title"/>
          </p:nvPr>
        </p:nvSpPr>
        <p:spPr>
          <a:xfrm>
            <a:off x="4653629" y="3096198"/>
            <a:ext cx="7366816" cy="487837"/>
          </a:xfrm>
        </p:spPr>
        <p:txBody>
          <a:bodyPr vert="horz" lIns="91440" tIns="45720" rIns="91440" bIns="45720" rtlCol="0" anchor="b">
            <a:noAutofit/>
          </a:bodyPr>
          <a:lstStyle/>
          <a:p>
            <a:r>
              <a:rPr lang="lt-LT" sz="2400" dirty="0">
                <a:solidFill>
                  <a:schemeClr val="tx1"/>
                </a:solidFill>
                <a:latin typeface="Times New Roman" panose="02020603050405020304" pitchFamily="18" charset="0"/>
                <a:cs typeface="Times New Roman" panose="02020603050405020304" pitchFamily="18" charset="0"/>
              </a:rPr>
              <a:t>e) </a:t>
            </a:r>
            <a:r>
              <a:rPr lang="lt-LT" sz="2400" dirty="0">
                <a:solidFill>
                  <a:srgbClr val="1B1B1B"/>
                </a:solidFill>
                <a:effectLst/>
                <a:latin typeface="Times New Roman" panose="02020603050405020304" pitchFamily="18" charset="0"/>
                <a:ea typeface="Calibri" panose="020F0502020204030204" pitchFamily="34" charset="0"/>
                <a:cs typeface="Times New Roman" panose="02020603050405020304" pitchFamily="18" charset="0"/>
              </a:rPr>
              <a:t>Renginių anonsai</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4" name="Picture 3" descr="A picture containing icon&#10;&#10;Description automatically generated">
            <a:extLst>
              <a:ext uri="{FF2B5EF4-FFF2-40B4-BE49-F238E27FC236}">
                <a16:creationId xmlns:a16="http://schemas.microsoft.com/office/drawing/2014/main" id="{F1C704C0-1043-7B2F-86D1-9AB7E4819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619" y="2113498"/>
            <a:ext cx="2545654" cy="2453238"/>
          </a:xfrm>
          <a:prstGeom prst="rect">
            <a:avLst/>
          </a:prstGeom>
        </p:spPr>
      </p:pic>
    </p:spTree>
    <p:extLst>
      <p:ext uri="{BB962C8B-B14F-4D97-AF65-F5344CB8AC3E}">
        <p14:creationId xmlns:p14="http://schemas.microsoft.com/office/powerpoint/2010/main" val="26202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4A8B6-437F-1A33-EEB9-819754BB7C78}"/>
              </a:ext>
            </a:extLst>
          </p:cNvPr>
          <p:cNvSpPr txBox="1"/>
          <p:nvPr/>
        </p:nvSpPr>
        <p:spPr>
          <a:xfrm>
            <a:off x="1463510" y="1579140"/>
            <a:ext cx="10414261" cy="1200329"/>
          </a:xfrm>
          <a:prstGeom prst="rect">
            <a:avLst/>
          </a:prstGeom>
          <a:noFill/>
        </p:spPr>
        <p:txBody>
          <a:bodyPr wrap="square">
            <a:spAutoFit/>
          </a:bodyPr>
          <a:lstStyle/>
          <a:p>
            <a:pPr marL="0" marR="0" algn="just">
              <a:spcBef>
                <a:spcPts val="0"/>
              </a:spcBef>
              <a:spcAft>
                <a:spcPts val="0"/>
              </a:spcAft>
            </a:pPr>
            <a:r>
              <a:rPr lang="lt-LT" sz="1800" dirty="0">
                <a:effectLst/>
                <a:latin typeface="Times New Roman" panose="02020603050405020304" pitchFamily="18" charset="0"/>
                <a:ea typeface="Calibri" panose="020F0502020204030204" pitchFamily="34" charset="0"/>
              </a:rPr>
              <a:t>GTC fizinės geografijos mokslo krypties </a:t>
            </a:r>
            <a:r>
              <a:rPr lang="lt-LT" sz="1800" b="1" dirty="0" err="1">
                <a:effectLst/>
                <a:latin typeface="Times New Roman" panose="02020603050405020304" pitchFamily="18" charset="0"/>
                <a:ea typeface="Calibri" panose="020F0502020204030204" pitchFamily="34" charset="0"/>
              </a:rPr>
              <a:t>doktor</a:t>
            </a:r>
            <a:r>
              <a:rPr lang="lt-LT" sz="1800" b="1" dirty="0">
                <a:effectLst/>
                <a:latin typeface="Times New Roman" panose="02020603050405020304" pitchFamily="18" charset="0"/>
                <a:ea typeface="Calibri" panose="020F0502020204030204" pitchFamily="34" charset="0"/>
              </a:rPr>
              <a:t>. Viktoro Karaliūno </a:t>
            </a:r>
            <a:r>
              <a:rPr lang="lt-LT" sz="1800" dirty="0">
                <a:effectLst/>
                <a:latin typeface="Times New Roman" panose="02020603050405020304" pitchFamily="18" charset="0"/>
                <a:ea typeface="Calibri" panose="020F0502020204030204" pitchFamily="34" charset="0"/>
              </a:rPr>
              <a:t>disertacijos </a:t>
            </a:r>
            <a:r>
              <a:rPr lang="lt-LT" sz="1800" spc="20" dirty="0">
                <a:effectLst/>
                <a:latin typeface="Times New Roman" panose="02020603050405020304" pitchFamily="18" charset="0"/>
                <a:ea typeface="Times New Roman" panose="02020603050405020304" pitchFamily="18" charset="0"/>
              </a:rPr>
              <a:t>„</a:t>
            </a:r>
            <a:r>
              <a:rPr lang="lt-LT" sz="1800" dirty="0">
                <a:effectLst/>
                <a:latin typeface="Times New Roman" panose="02020603050405020304" pitchFamily="18" charset="0"/>
                <a:ea typeface="Calibri" panose="020F0502020204030204" pitchFamily="34" charset="0"/>
              </a:rPr>
              <a:t>Paplūdimio ir kopagūbrio sąveika natūraliame ir žmogaus paveiktame krante“ gynimo posėdį, kuris vyks </a:t>
            </a:r>
            <a:r>
              <a:rPr lang="lt-LT" sz="1800" b="1" dirty="0">
                <a:effectLst/>
                <a:latin typeface="Times New Roman" panose="02020603050405020304" pitchFamily="18" charset="0"/>
                <a:ea typeface="Calibri" panose="020F0502020204030204" pitchFamily="34" charset="0"/>
              </a:rPr>
              <a:t>2023 m. rugsėjo 8 d. 13.00 val.</a:t>
            </a:r>
            <a:r>
              <a:rPr lang="lt-LT" sz="1800" dirty="0">
                <a:effectLst/>
                <a:latin typeface="Times New Roman" panose="02020603050405020304" pitchFamily="18" charset="0"/>
                <a:ea typeface="Calibri" panose="020F0502020204030204" pitchFamily="34" charset="0"/>
              </a:rPr>
              <a:t> GTC konferencijų salėje.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lt-LT" sz="1800" dirty="0">
                <a:effectLst/>
                <a:latin typeface="Times New Roman" panose="02020603050405020304" pitchFamily="18" charset="0"/>
                <a:ea typeface="Calibri" panose="020F0502020204030204" pitchFamily="34" charset="0"/>
              </a:rPr>
              <a:t>Mokslinis vadovas – dr. Darius Jarmalavičius (Gamtos tyrimų centras, </a:t>
            </a:r>
            <a:r>
              <a:rPr lang="lt-LT" sz="1800" dirty="0" err="1">
                <a:effectLst/>
                <a:latin typeface="Times New Roman" panose="02020603050405020304" pitchFamily="18" charset="0"/>
                <a:ea typeface="Calibri" panose="020F0502020204030204" pitchFamily="34" charset="0"/>
              </a:rPr>
              <a:t>Geoaplinkos</a:t>
            </a:r>
            <a:r>
              <a:rPr lang="lt-LT" sz="1800" dirty="0">
                <a:effectLst/>
                <a:latin typeface="Times New Roman" panose="02020603050405020304" pitchFamily="18" charset="0"/>
                <a:ea typeface="Calibri" panose="020F0502020204030204" pitchFamily="34" charset="0"/>
              </a:rPr>
              <a:t> tyrimų laboratorija).</a:t>
            </a:r>
            <a:endParaRPr lang="en-US" sz="1800" dirty="0">
              <a:effectLst/>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65D8DCA5-A7D2-D601-7926-A78CA1CC3B6E}"/>
              </a:ext>
            </a:extLst>
          </p:cNvPr>
          <p:cNvSpPr txBox="1"/>
          <p:nvPr/>
        </p:nvSpPr>
        <p:spPr>
          <a:xfrm>
            <a:off x="1821730" y="672374"/>
            <a:ext cx="8142402" cy="523220"/>
          </a:xfrm>
          <a:prstGeom prst="rect">
            <a:avLst/>
          </a:prstGeom>
          <a:noFill/>
        </p:spPr>
        <p:txBody>
          <a:bodyPr wrap="square">
            <a:spAutoFit/>
          </a:bodyPr>
          <a:lstStyle/>
          <a:p>
            <a:r>
              <a:rPr lang="lt-LT" sz="2800" b="1" dirty="0">
                <a:latin typeface="Times New Roman" panose="02020603050405020304" pitchFamily="18" charset="0"/>
                <a:ea typeface="Calibri" panose="020F0502020204030204" pitchFamily="34" charset="0"/>
              </a:rPr>
              <a:t>M</a:t>
            </a:r>
            <a:r>
              <a:rPr lang="lt-LT" sz="2800" b="1" dirty="0">
                <a:effectLst/>
                <a:latin typeface="Times New Roman" panose="02020603050405020304" pitchFamily="18" charset="0"/>
                <a:ea typeface="Calibri" panose="020F0502020204030204" pitchFamily="34" charset="0"/>
              </a:rPr>
              <a:t>aloniai kviečiame į disertacijų gynimus </a:t>
            </a:r>
            <a:endParaRPr lang="en-US" sz="2800" b="1" dirty="0"/>
          </a:p>
        </p:txBody>
      </p:sp>
      <p:sp>
        <p:nvSpPr>
          <p:cNvPr id="12" name="TextBox 11">
            <a:extLst>
              <a:ext uri="{FF2B5EF4-FFF2-40B4-BE49-F238E27FC236}">
                <a16:creationId xmlns:a16="http://schemas.microsoft.com/office/drawing/2014/main" id="{5D86232B-4670-56F1-7DC8-E9E0E86F59E7}"/>
              </a:ext>
            </a:extLst>
          </p:cNvPr>
          <p:cNvSpPr txBox="1"/>
          <p:nvPr/>
        </p:nvSpPr>
        <p:spPr>
          <a:xfrm>
            <a:off x="1463510" y="3070338"/>
            <a:ext cx="10482606" cy="1477328"/>
          </a:xfrm>
          <a:prstGeom prst="rect">
            <a:avLst/>
          </a:prstGeom>
          <a:noFill/>
        </p:spPr>
        <p:txBody>
          <a:bodyPr wrap="square">
            <a:spAutoFit/>
          </a:bodyPr>
          <a:lstStyle/>
          <a:p>
            <a:pPr marL="0" marR="0" algn="just">
              <a:spcBef>
                <a:spcPts val="0"/>
              </a:spcBef>
              <a:spcAft>
                <a:spcPts val="0"/>
              </a:spcAft>
            </a:pPr>
            <a:r>
              <a:rPr lang="lt-LT" sz="1800" dirty="0">
                <a:effectLst/>
                <a:latin typeface="Times New Roman" panose="02020603050405020304" pitchFamily="18" charset="0"/>
                <a:ea typeface="Calibri" panose="020F0502020204030204" pitchFamily="34" charset="0"/>
              </a:rPr>
              <a:t>GTC zoologijos mokslo krypties </a:t>
            </a:r>
            <a:r>
              <a:rPr lang="lt-LT" sz="1800" b="1" dirty="0" err="1">
                <a:effectLst/>
                <a:latin typeface="Times New Roman" panose="02020603050405020304" pitchFamily="18" charset="0"/>
                <a:ea typeface="Calibri" panose="020F0502020204030204" pitchFamily="34" charset="0"/>
              </a:rPr>
              <a:t>doktor</a:t>
            </a:r>
            <a:r>
              <a:rPr lang="lt-LT" sz="1800" b="1" dirty="0">
                <a:effectLst/>
                <a:latin typeface="Times New Roman" panose="02020603050405020304" pitchFamily="18" charset="0"/>
                <a:ea typeface="Calibri" panose="020F0502020204030204" pitchFamily="34" charset="0"/>
              </a:rPr>
              <a:t>. Mélanie </a:t>
            </a:r>
            <a:r>
              <a:rPr lang="lt-LT" sz="1800" b="1" dirty="0" err="1">
                <a:effectLst/>
                <a:latin typeface="Times New Roman" panose="02020603050405020304" pitchFamily="18" charset="0"/>
                <a:ea typeface="Calibri" panose="020F0502020204030204" pitchFamily="34" charset="0"/>
              </a:rPr>
              <a:t>Yvonne</a:t>
            </a:r>
            <a:r>
              <a:rPr lang="lt-LT" sz="1800" b="1" dirty="0">
                <a:effectLst/>
                <a:latin typeface="Times New Roman" panose="02020603050405020304" pitchFamily="18" charset="0"/>
                <a:ea typeface="Calibri" panose="020F0502020204030204" pitchFamily="34" charset="0"/>
              </a:rPr>
              <a:t> </a:t>
            </a:r>
            <a:r>
              <a:rPr lang="lt-LT" sz="1800" b="1" dirty="0" err="1">
                <a:effectLst/>
                <a:latin typeface="Times New Roman" panose="02020603050405020304" pitchFamily="18" charset="0"/>
                <a:ea typeface="Calibri" panose="020F0502020204030204" pitchFamily="34" charset="0"/>
              </a:rPr>
              <a:t>Ludivine</a:t>
            </a:r>
            <a:r>
              <a:rPr lang="lt-LT" sz="1800" b="1" dirty="0">
                <a:effectLst/>
                <a:latin typeface="Times New Roman" panose="02020603050405020304" pitchFamily="18" charset="0"/>
                <a:ea typeface="Calibri" panose="020F0502020204030204" pitchFamily="34" charset="0"/>
              </a:rPr>
              <a:t> Duc </a:t>
            </a:r>
            <a:r>
              <a:rPr lang="lt-LT" sz="1800" dirty="0">
                <a:effectLst/>
                <a:latin typeface="Times New Roman" panose="02020603050405020304" pitchFamily="18" charset="0"/>
                <a:ea typeface="Calibri" panose="020F0502020204030204" pitchFamily="34" charset="0"/>
              </a:rPr>
              <a:t>disertacijos </a:t>
            </a:r>
            <a:r>
              <a:rPr lang="lt-LT" sz="1800" spc="20" dirty="0">
                <a:effectLst/>
                <a:latin typeface="Times New Roman" panose="02020603050405020304" pitchFamily="18" charset="0"/>
                <a:ea typeface="Times New Roman" panose="02020603050405020304" pitchFamily="18" charset="0"/>
              </a:rPr>
              <a:t>„</a:t>
            </a:r>
            <a:r>
              <a:rPr lang="lt-LT" sz="1800" dirty="0" err="1">
                <a:effectLst/>
                <a:latin typeface="Times New Roman" panose="02020603050405020304" pitchFamily="18" charset="0"/>
                <a:ea typeface="Calibri" panose="020F0502020204030204" pitchFamily="34" charset="0"/>
              </a:rPr>
              <a:t>Exo-erythrocytic</a:t>
            </a:r>
            <a:r>
              <a:rPr lang="lt-LT" sz="1800" dirty="0">
                <a:effectLst/>
                <a:latin typeface="Times New Roman" panose="02020603050405020304" pitchFamily="18" charset="0"/>
                <a:ea typeface="Calibri" panose="020F0502020204030204" pitchFamily="34" charset="0"/>
              </a:rPr>
              <a:t> </a:t>
            </a:r>
            <a:r>
              <a:rPr lang="lt-LT" sz="1800" dirty="0" err="1">
                <a:effectLst/>
                <a:latin typeface="Times New Roman" panose="02020603050405020304" pitchFamily="18" charset="0"/>
                <a:ea typeface="Calibri" panose="020F0502020204030204" pitchFamily="34" charset="0"/>
              </a:rPr>
              <a:t>stages</a:t>
            </a:r>
            <a:r>
              <a:rPr lang="lt-LT" sz="1800" dirty="0">
                <a:effectLst/>
                <a:latin typeface="Times New Roman" panose="02020603050405020304" pitchFamily="18" charset="0"/>
                <a:ea typeface="Calibri" panose="020F0502020204030204" pitchFamily="34" charset="0"/>
              </a:rPr>
              <a:t> of </a:t>
            </a:r>
            <a:r>
              <a:rPr lang="lt-LT" sz="1800" i="1" dirty="0" err="1">
                <a:effectLst/>
                <a:latin typeface="Times New Roman" panose="02020603050405020304" pitchFamily="18" charset="0"/>
                <a:ea typeface="Calibri" panose="020F0502020204030204" pitchFamily="34" charset="0"/>
              </a:rPr>
              <a:t>Haemoproteus</a:t>
            </a:r>
            <a:r>
              <a:rPr lang="lt-LT" sz="1800" dirty="0">
                <a:effectLst/>
                <a:latin typeface="Times New Roman" panose="02020603050405020304" pitchFamily="18" charset="0"/>
                <a:ea typeface="Calibri" panose="020F0502020204030204" pitchFamily="34" charset="0"/>
              </a:rPr>
              <a:t> (</a:t>
            </a:r>
            <a:r>
              <a:rPr lang="lt-LT" sz="1800" dirty="0" err="1">
                <a:effectLst/>
                <a:latin typeface="Times New Roman" panose="02020603050405020304" pitchFamily="18" charset="0"/>
                <a:ea typeface="Calibri" panose="020F0502020204030204" pitchFamily="34" charset="0"/>
              </a:rPr>
              <a:t>Apicomplexa</a:t>
            </a:r>
            <a:r>
              <a:rPr lang="lt-LT" sz="1800" dirty="0">
                <a:effectLst/>
                <a:latin typeface="Times New Roman" panose="02020603050405020304" pitchFamily="18" charset="0"/>
                <a:ea typeface="Calibri" panose="020F0502020204030204" pitchFamily="34" charset="0"/>
              </a:rPr>
              <a:t>, </a:t>
            </a:r>
            <a:r>
              <a:rPr lang="lt-LT" sz="1800" dirty="0" err="1">
                <a:effectLst/>
                <a:latin typeface="Times New Roman" panose="02020603050405020304" pitchFamily="18" charset="0"/>
                <a:ea typeface="Calibri" panose="020F0502020204030204" pitchFamily="34" charset="0"/>
              </a:rPr>
              <a:t>Haemosporida</a:t>
            </a:r>
            <a:r>
              <a:rPr lang="lt-LT" sz="1800" dirty="0">
                <a:effectLst/>
                <a:latin typeface="Times New Roman" panose="02020603050405020304" pitchFamily="18" charset="0"/>
                <a:ea typeface="Calibri" panose="020F0502020204030204" pitchFamily="34" charset="0"/>
              </a:rPr>
              <a:t>) </a:t>
            </a:r>
            <a:r>
              <a:rPr lang="lt-LT" sz="1800" dirty="0" err="1">
                <a:effectLst/>
                <a:latin typeface="Times New Roman" panose="02020603050405020304" pitchFamily="18" charset="0"/>
                <a:ea typeface="Calibri" panose="020F0502020204030204" pitchFamily="34" charset="0"/>
              </a:rPr>
              <a:t>parasites</a:t>
            </a:r>
            <a:r>
              <a:rPr lang="lt-LT" sz="1800" dirty="0">
                <a:effectLst/>
                <a:latin typeface="Times New Roman" panose="02020603050405020304" pitchFamily="18" charset="0"/>
                <a:ea typeface="Calibri" panose="020F0502020204030204" pitchFamily="34" charset="0"/>
              </a:rPr>
              <a:t> </a:t>
            </a:r>
            <a:r>
              <a:rPr lang="lt-LT" sz="1800" dirty="0" err="1">
                <a:effectLst/>
                <a:latin typeface="Times New Roman" panose="02020603050405020304" pitchFamily="18" charset="0"/>
                <a:ea typeface="Calibri" panose="020F0502020204030204" pitchFamily="34" charset="0"/>
              </a:rPr>
              <a:t>in</a:t>
            </a:r>
            <a:r>
              <a:rPr lang="lt-LT" sz="1800" dirty="0">
                <a:effectLst/>
                <a:latin typeface="Times New Roman" panose="02020603050405020304" pitchFamily="18" charset="0"/>
                <a:ea typeface="Calibri" panose="020F0502020204030204" pitchFamily="34" charset="0"/>
              </a:rPr>
              <a:t> </a:t>
            </a:r>
            <a:r>
              <a:rPr lang="lt-LT" sz="1800" dirty="0" err="1">
                <a:effectLst/>
                <a:latin typeface="Times New Roman" panose="02020603050405020304" pitchFamily="18" charset="0"/>
                <a:ea typeface="Calibri" panose="020F0502020204030204" pitchFamily="34" charset="0"/>
              </a:rPr>
              <a:t>wild</a:t>
            </a:r>
            <a:r>
              <a:rPr lang="lt-LT" sz="1800" dirty="0">
                <a:effectLst/>
                <a:latin typeface="Times New Roman" panose="02020603050405020304" pitchFamily="18" charset="0"/>
                <a:ea typeface="Calibri" panose="020F0502020204030204" pitchFamily="34" charset="0"/>
              </a:rPr>
              <a:t> </a:t>
            </a:r>
            <a:r>
              <a:rPr lang="lt-LT" sz="1800" dirty="0" err="1">
                <a:effectLst/>
                <a:latin typeface="Times New Roman" panose="02020603050405020304" pitchFamily="18" charset="0"/>
                <a:ea typeface="Calibri" panose="020F0502020204030204" pitchFamily="34" charset="0"/>
              </a:rPr>
              <a:t>birds</a:t>
            </a:r>
            <a:r>
              <a:rPr lang="lt-LT" sz="1800" dirty="0">
                <a:effectLst/>
                <a:latin typeface="Times New Roman" panose="02020603050405020304" pitchFamily="18" charset="0"/>
                <a:ea typeface="Calibri" panose="020F0502020204030204" pitchFamily="34" charset="0"/>
              </a:rPr>
              <a:t>: </a:t>
            </a:r>
            <a:r>
              <a:rPr lang="lt-LT" sz="1800" dirty="0" err="1">
                <a:effectLst/>
                <a:latin typeface="Times New Roman" panose="02020603050405020304" pitchFamily="18" charset="0"/>
                <a:ea typeface="Calibri" panose="020F0502020204030204" pitchFamily="34" charset="0"/>
              </a:rPr>
              <a:t>insights</a:t>
            </a:r>
            <a:r>
              <a:rPr lang="lt-LT" sz="1800" dirty="0">
                <a:effectLst/>
                <a:latin typeface="Times New Roman" panose="02020603050405020304" pitchFamily="18" charset="0"/>
                <a:ea typeface="Calibri" panose="020F0502020204030204" pitchFamily="34" charset="0"/>
              </a:rPr>
              <a:t> </a:t>
            </a:r>
            <a:r>
              <a:rPr lang="lt-LT" sz="1800" dirty="0" err="1">
                <a:effectLst/>
                <a:latin typeface="Times New Roman" panose="02020603050405020304" pitchFamily="18" charset="0"/>
                <a:ea typeface="Calibri" panose="020F0502020204030204" pitchFamily="34" charset="0"/>
              </a:rPr>
              <a:t>into</a:t>
            </a:r>
            <a:r>
              <a:rPr lang="lt-LT" sz="1800" dirty="0">
                <a:effectLst/>
                <a:latin typeface="Times New Roman" panose="02020603050405020304" pitchFamily="18" charset="0"/>
                <a:ea typeface="Calibri" panose="020F0502020204030204" pitchFamily="34" charset="0"/>
              </a:rPr>
              <a:t> </a:t>
            </a:r>
            <a:r>
              <a:rPr lang="lt-LT" sz="1800" dirty="0" err="1">
                <a:effectLst/>
                <a:latin typeface="Times New Roman" panose="02020603050405020304" pitchFamily="18" charset="0"/>
                <a:ea typeface="Calibri" panose="020F0502020204030204" pitchFamily="34" charset="0"/>
              </a:rPr>
              <a:t>developmental</a:t>
            </a:r>
            <a:r>
              <a:rPr lang="lt-LT" sz="1800" dirty="0">
                <a:effectLst/>
                <a:latin typeface="Times New Roman" panose="02020603050405020304" pitchFamily="18" charset="0"/>
                <a:ea typeface="Calibri" panose="020F0502020204030204" pitchFamily="34" charset="0"/>
              </a:rPr>
              <a:t> </a:t>
            </a:r>
            <a:r>
              <a:rPr lang="lt-LT" sz="1800" dirty="0" err="1">
                <a:effectLst/>
                <a:latin typeface="Times New Roman" panose="02020603050405020304" pitchFamily="18" charset="0"/>
                <a:ea typeface="Calibri" panose="020F0502020204030204" pitchFamily="34" charset="0"/>
              </a:rPr>
              <a:t>patterns</a:t>
            </a:r>
            <a:r>
              <a:rPr lang="lt-LT" sz="1800" dirty="0">
                <a:effectLst/>
                <a:latin typeface="Times New Roman" panose="02020603050405020304" pitchFamily="18" charset="0"/>
                <a:ea typeface="Calibri" panose="020F0502020204030204" pitchFamily="34" charset="0"/>
              </a:rPr>
              <a:t>“ gynimo posėdį, kuris vyks </a:t>
            </a:r>
            <a:r>
              <a:rPr lang="lt-LT" sz="1800" b="1" dirty="0">
                <a:effectLst/>
                <a:latin typeface="Times New Roman" panose="02020603050405020304" pitchFamily="18" charset="0"/>
                <a:ea typeface="Calibri" panose="020F0502020204030204" pitchFamily="34" charset="0"/>
              </a:rPr>
              <a:t>2023 m. rugsėjo 8 d. 10.00 val. </a:t>
            </a:r>
            <a:r>
              <a:rPr lang="lt-LT" sz="1800" dirty="0">
                <a:effectLst/>
                <a:latin typeface="Times New Roman" panose="02020603050405020304" pitchFamily="18" charset="0"/>
                <a:ea typeface="Calibri" panose="020F0502020204030204" pitchFamily="34" charset="0"/>
              </a:rPr>
              <a:t>GTC konferencijų salėje.</a:t>
            </a:r>
            <a:endParaRPr lang="en-US" sz="1800" dirty="0">
              <a:effectLst/>
              <a:latin typeface="Calibri" panose="020F0502020204030204" pitchFamily="34" charset="0"/>
              <a:ea typeface="Calibri" panose="020F0502020204030204" pitchFamily="34" charset="0"/>
            </a:endParaRPr>
          </a:p>
          <a:p>
            <a:pPr algn="just"/>
            <a:r>
              <a:rPr lang="lt-LT" sz="1800" dirty="0">
                <a:effectLst/>
                <a:latin typeface="Times New Roman" panose="02020603050405020304" pitchFamily="18" charset="0"/>
                <a:ea typeface="Calibri" panose="020F0502020204030204" pitchFamily="34" charset="0"/>
              </a:rPr>
              <a:t>Mokslinis vadovas – habil. dr. Gediminas </a:t>
            </a:r>
            <a:r>
              <a:rPr lang="lt-LT" sz="1800" dirty="0" err="1">
                <a:effectLst/>
                <a:latin typeface="Times New Roman" panose="02020603050405020304" pitchFamily="18" charset="0"/>
                <a:ea typeface="Calibri" panose="020F0502020204030204" pitchFamily="34" charset="0"/>
              </a:rPr>
              <a:t>Valkiūnas</a:t>
            </a:r>
            <a:r>
              <a:rPr lang="lt-LT" sz="1800" dirty="0">
                <a:effectLst/>
                <a:latin typeface="Times New Roman" panose="02020603050405020304" pitchFamily="18" charset="0"/>
                <a:ea typeface="Calibri" panose="020F0502020204030204" pitchFamily="34" charset="0"/>
              </a:rPr>
              <a:t> (Gamtos tyrimų centras, P. B. </a:t>
            </a:r>
            <a:r>
              <a:rPr lang="lt-LT" sz="1800" dirty="0" err="1">
                <a:effectLst/>
                <a:latin typeface="Times New Roman" panose="02020603050405020304" pitchFamily="18" charset="0"/>
                <a:ea typeface="Calibri" panose="020F0502020204030204" pitchFamily="34" charset="0"/>
              </a:rPr>
              <a:t>Šivickio</a:t>
            </a:r>
            <a:r>
              <a:rPr lang="lt-LT" sz="1800" dirty="0">
                <a:effectLst/>
                <a:latin typeface="Times New Roman" panose="02020603050405020304" pitchFamily="18" charset="0"/>
                <a:ea typeface="Calibri" panose="020F0502020204030204" pitchFamily="34" charset="0"/>
              </a:rPr>
              <a:t> parazitologijos laboratorija).</a:t>
            </a:r>
            <a:endParaRPr lang="en-US" dirty="0"/>
          </a:p>
        </p:txBody>
      </p:sp>
      <p:sp>
        <p:nvSpPr>
          <p:cNvPr id="14" name="TextBox 13">
            <a:extLst>
              <a:ext uri="{FF2B5EF4-FFF2-40B4-BE49-F238E27FC236}">
                <a16:creationId xmlns:a16="http://schemas.microsoft.com/office/drawing/2014/main" id="{6015B42D-CF04-112A-CCE4-9C47693A5423}"/>
              </a:ext>
            </a:extLst>
          </p:cNvPr>
          <p:cNvSpPr txBox="1"/>
          <p:nvPr/>
        </p:nvSpPr>
        <p:spPr>
          <a:xfrm>
            <a:off x="1496503" y="4838535"/>
            <a:ext cx="10414261" cy="1200329"/>
          </a:xfrm>
          <a:prstGeom prst="rect">
            <a:avLst/>
          </a:prstGeom>
          <a:noFill/>
        </p:spPr>
        <p:txBody>
          <a:bodyPr wrap="square">
            <a:spAutoFit/>
          </a:bodyPr>
          <a:lstStyle/>
          <a:p>
            <a:pPr algn="just"/>
            <a:r>
              <a:rPr lang="lt-LT" sz="1800" spc="20" dirty="0">
                <a:effectLst/>
                <a:latin typeface="Times New Roman" panose="02020603050405020304" pitchFamily="18" charset="0"/>
                <a:ea typeface="Times New Roman" panose="02020603050405020304" pitchFamily="18" charset="0"/>
              </a:rPr>
              <a:t>GTC </a:t>
            </a:r>
            <a:r>
              <a:rPr lang="lt-LT" sz="1800" dirty="0">
                <a:effectLst/>
                <a:latin typeface="Times New Roman" panose="02020603050405020304" pitchFamily="18" charset="0"/>
                <a:ea typeface="Calibri" panose="020F0502020204030204" pitchFamily="34" charset="0"/>
              </a:rPr>
              <a:t>zoologijos mokslo krypties </a:t>
            </a:r>
            <a:r>
              <a:rPr lang="lt-LT" sz="1800" b="1" dirty="0" err="1">
                <a:effectLst/>
                <a:latin typeface="Times New Roman" panose="02020603050405020304" pitchFamily="18" charset="0"/>
                <a:ea typeface="Calibri" panose="020F0502020204030204" pitchFamily="34" charset="0"/>
              </a:rPr>
              <a:t>doktor</a:t>
            </a:r>
            <a:r>
              <a:rPr lang="lt-LT" sz="1800" b="1" dirty="0">
                <a:effectLst/>
                <a:latin typeface="Times New Roman" panose="02020603050405020304" pitchFamily="18" charset="0"/>
                <a:ea typeface="Calibri" panose="020F0502020204030204" pitchFamily="34" charset="0"/>
              </a:rPr>
              <a:t>. Radvilės Markevičiūtės</a:t>
            </a:r>
            <a:r>
              <a:rPr lang="lt-LT" sz="1800" b="1" spc="20" dirty="0">
                <a:effectLst/>
                <a:latin typeface="Times New Roman" panose="02020603050405020304" pitchFamily="18" charset="0"/>
                <a:ea typeface="Times New Roman" panose="02020603050405020304" pitchFamily="18" charset="0"/>
              </a:rPr>
              <a:t> </a:t>
            </a:r>
            <a:r>
              <a:rPr lang="lt-LT" sz="1800" spc="20" dirty="0">
                <a:effectLst/>
                <a:latin typeface="Times New Roman" panose="02020603050405020304" pitchFamily="18" charset="0"/>
                <a:ea typeface="Times New Roman" panose="02020603050405020304" pitchFamily="18" charset="0"/>
              </a:rPr>
              <a:t>disertacijos „</a:t>
            </a:r>
            <a:r>
              <a:rPr lang="lt-LT" sz="1800" dirty="0">
                <a:effectLst/>
                <a:latin typeface="Times New Roman" panose="02020603050405020304" pitchFamily="18" charset="0"/>
                <a:ea typeface="Times New Roman" panose="02020603050405020304" pitchFamily="18" charset="0"/>
              </a:rPr>
              <a:t>Genties </a:t>
            </a:r>
            <a:r>
              <a:rPr lang="lt-LT" sz="1800" i="1" dirty="0" err="1">
                <a:effectLst/>
                <a:latin typeface="Times New Roman" panose="02020603050405020304" pitchFamily="18" charset="0"/>
                <a:ea typeface="Times New Roman" panose="02020603050405020304" pitchFamily="18" charset="0"/>
              </a:rPr>
              <a:t>Antocha</a:t>
            </a:r>
            <a:r>
              <a:rPr lang="lt-LT" sz="1800" dirty="0">
                <a:effectLst/>
                <a:latin typeface="Times New Roman" panose="02020603050405020304" pitchFamily="18" charset="0"/>
                <a:ea typeface="Times New Roman" panose="02020603050405020304" pitchFamily="18" charset="0"/>
              </a:rPr>
              <a:t> </a:t>
            </a:r>
            <a:r>
              <a:rPr lang="lt-LT" sz="1800" dirty="0" err="1">
                <a:effectLst/>
                <a:latin typeface="Times New Roman" panose="02020603050405020304" pitchFamily="18" charset="0"/>
                <a:ea typeface="Times New Roman" panose="02020603050405020304" pitchFamily="18" charset="0"/>
              </a:rPr>
              <a:t>Osten</a:t>
            </a:r>
            <a:r>
              <a:rPr lang="lt-LT" sz="1800" dirty="0">
                <a:effectLst/>
                <a:latin typeface="Times New Roman" panose="02020603050405020304" pitchFamily="18" charset="0"/>
                <a:ea typeface="Times New Roman" panose="02020603050405020304" pitchFamily="18" charset="0"/>
              </a:rPr>
              <a:t> </a:t>
            </a:r>
            <a:r>
              <a:rPr lang="lt-LT" sz="1800" dirty="0" err="1">
                <a:effectLst/>
                <a:latin typeface="Times New Roman" panose="02020603050405020304" pitchFamily="18" charset="0"/>
                <a:ea typeface="Times New Roman" panose="02020603050405020304" pitchFamily="18" charset="0"/>
              </a:rPr>
              <a:t>Sacken</a:t>
            </a:r>
            <a:r>
              <a:rPr lang="lt-LT" sz="1800" dirty="0">
                <a:effectLst/>
                <a:latin typeface="Times New Roman" panose="02020603050405020304" pitchFamily="18" charset="0"/>
                <a:ea typeface="Times New Roman" panose="02020603050405020304" pitchFamily="18" charset="0"/>
              </a:rPr>
              <a:t>, 1860 taksonomija ir </a:t>
            </a:r>
            <a:r>
              <a:rPr lang="lt-LT" sz="1800" dirty="0" err="1">
                <a:effectLst/>
                <a:latin typeface="Times New Roman" panose="02020603050405020304" pitchFamily="18" charset="0"/>
                <a:ea typeface="Times New Roman" panose="02020603050405020304" pitchFamily="18" charset="0"/>
              </a:rPr>
              <a:t>filogenija</a:t>
            </a:r>
            <a:r>
              <a:rPr lang="lt-LT" sz="1800" dirty="0">
                <a:effectLst/>
                <a:latin typeface="Times New Roman" panose="02020603050405020304" pitchFamily="18" charset="0"/>
                <a:ea typeface="Times New Roman" panose="02020603050405020304" pitchFamily="18" charset="0"/>
              </a:rPr>
              <a:t>“ gynimo posėdį, kuris vyks </a:t>
            </a:r>
            <a:r>
              <a:rPr lang="lt-LT" sz="1800" b="1" dirty="0">
                <a:effectLst/>
                <a:latin typeface="Times New Roman" panose="02020603050405020304" pitchFamily="18" charset="0"/>
                <a:ea typeface="Times New Roman" panose="02020603050405020304" pitchFamily="18" charset="0"/>
              </a:rPr>
              <a:t>2023 m. rugsėjo 14 d. 10.00 val. </a:t>
            </a:r>
            <a:r>
              <a:rPr lang="lt-LT" sz="1800" dirty="0">
                <a:effectLst/>
                <a:latin typeface="Times New Roman" panose="02020603050405020304" pitchFamily="18" charset="0"/>
                <a:ea typeface="Times New Roman" panose="02020603050405020304" pitchFamily="18" charset="0"/>
              </a:rPr>
              <a:t>GTC konferencijų salėje.</a:t>
            </a:r>
          </a:p>
          <a:p>
            <a:r>
              <a:rPr lang="lt-LT" sz="1800" dirty="0">
                <a:effectLst/>
                <a:latin typeface="Times New Roman" panose="02020603050405020304" pitchFamily="18" charset="0"/>
                <a:ea typeface="Times New Roman" panose="02020603050405020304" pitchFamily="18" charset="0"/>
              </a:rPr>
              <a:t>Mokslinis vadovas – prof. dr. (HP) Sigitas </a:t>
            </a:r>
            <a:r>
              <a:rPr lang="lt-LT" sz="1800" dirty="0" err="1">
                <a:effectLst/>
                <a:latin typeface="Times New Roman" panose="02020603050405020304" pitchFamily="18" charset="0"/>
                <a:ea typeface="Times New Roman" panose="02020603050405020304" pitchFamily="18" charset="0"/>
              </a:rPr>
              <a:t>Podėnas</a:t>
            </a:r>
            <a:r>
              <a:rPr lang="lt-LT" sz="1800" dirty="0">
                <a:effectLst/>
                <a:latin typeface="Times New Roman" panose="02020603050405020304" pitchFamily="18" charset="0"/>
                <a:ea typeface="Times New Roman" panose="02020603050405020304" pitchFamily="18" charset="0"/>
              </a:rPr>
              <a:t> </a:t>
            </a:r>
            <a:r>
              <a:rPr lang="lt-LT" sz="1800" dirty="0">
                <a:effectLst/>
                <a:latin typeface="Times New Roman" panose="02020603050405020304" pitchFamily="18" charset="0"/>
                <a:ea typeface="Calibri" panose="020F0502020204030204" pitchFamily="34" charset="0"/>
              </a:rPr>
              <a:t>(Gamtos tyrimų centras, Entomologijos laboratorija).</a:t>
            </a:r>
            <a:endParaRPr lang="en-US" dirty="0"/>
          </a:p>
        </p:txBody>
      </p:sp>
    </p:spTree>
    <p:extLst>
      <p:ext uri="{BB962C8B-B14F-4D97-AF65-F5344CB8AC3E}">
        <p14:creationId xmlns:p14="http://schemas.microsoft.com/office/powerpoint/2010/main" val="2540867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document&#10;&#10;Description automatically generated">
            <a:extLst>
              <a:ext uri="{FF2B5EF4-FFF2-40B4-BE49-F238E27FC236}">
                <a16:creationId xmlns:a16="http://schemas.microsoft.com/office/drawing/2014/main" id="{0788FCC7-4270-C972-F080-8BE71F9B6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615" y="0"/>
            <a:ext cx="4849553" cy="6858000"/>
          </a:xfrm>
          <a:prstGeom prst="rect">
            <a:avLst/>
          </a:prstGeom>
        </p:spPr>
      </p:pic>
      <p:sp>
        <p:nvSpPr>
          <p:cNvPr id="2" name="TextBox 1">
            <a:extLst>
              <a:ext uri="{FF2B5EF4-FFF2-40B4-BE49-F238E27FC236}">
                <a16:creationId xmlns:a16="http://schemas.microsoft.com/office/drawing/2014/main" id="{DA534974-FB25-AB70-9E81-E9043249777C}"/>
              </a:ext>
            </a:extLst>
          </p:cNvPr>
          <p:cNvSpPr txBox="1"/>
          <p:nvPr/>
        </p:nvSpPr>
        <p:spPr>
          <a:xfrm>
            <a:off x="1584395" y="1505033"/>
            <a:ext cx="5219077" cy="2677656"/>
          </a:xfrm>
          <a:prstGeom prst="rect">
            <a:avLst/>
          </a:prstGeom>
          <a:noFill/>
        </p:spPr>
        <p:txBody>
          <a:bodyPr wrap="square" rtlCol="0">
            <a:spAutoFit/>
          </a:bodyPr>
          <a:lstStyle/>
          <a:p>
            <a:pPr algn="just"/>
            <a:r>
              <a:rPr lang="lt-LT" sz="2400" dirty="0">
                <a:latin typeface="Times New Roman" panose="02020603050405020304" pitchFamily="18" charset="0"/>
                <a:cs typeface="Times New Roman" panose="02020603050405020304" pitchFamily="18" charset="0"/>
              </a:rPr>
              <a:t>Lietuvos Respublikos Vyriausybė nutaria sutikti, kad biudžetinė įstaiga Gamtos tyrimų centras būtų pertvarkyta į viešąją įstaigą </a:t>
            </a:r>
            <a:r>
              <a:rPr lang="lt-LT" sz="2400" b="1" dirty="0">
                <a:latin typeface="Times New Roman" panose="02020603050405020304" pitchFamily="18" charset="0"/>
                <a:cs typeface="Times New Roman" panose="02020603050405020304" pitchFamily="18" charset="0"/>
              </a:rPr>
              <a:t>Valstybinį mokslinių tyrimų institutą Gamtos tyrimų centrą</a:t>
            </a:r>
            <a:r>
              <a:rPr lang="lt-LT" sz="2400" dirty="0">
                <a:latin typeface="Times New Roman" panose="02020603050405020304" pitchFamily="18" charset="0"/>
                <a:cs typeface="Times New Roman" panose="02020603050405020304" pitchFamily="18" charset="0"/>
              </a:rPr>
              <a:t>, kuriai pereitų visos pertvarkomos biudžetinės įstaigos teisės ir pareigos.</a:t>
            </a:r>
          </a:p>
        </p:txBody>
      </p:sp>
    </p:spTree>
    <p:extLst>
      <p:ext uri="{BB962C8B-B14F-4D97-AF65-F5344CB8AC3E}">
        <p14:creationId xmlns:p14="http://schemas.microsoft.com/office/powerpoint/2010/main" val="1461417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A019D6-98A6-5FD3-3469-335CDFC786E6}"/>
              </a:ext>
            </a:extLst>
          </p:cNvPr>
          <p:cNvSpPr txBox="1"/>
          <p:nvPr/>
        </p:nvSpPr>
        <p:spPr>
          <a:xfrm>
            <a:off x="1991413" y="607185"/>
            <a:ext cx="9113362" cy="461665"/>
          </a:xfrm>
          <a:prstGeom prst="rect">
            <a:avLst/>
          </a:prstGeom>
          <a:noFill/>
        </p:spPr>
        <p:txBody>
          <a:bodyPr wrap="square">
            <a:spAutoFit/>
          </a:bodyPr>
          <a:lstStyle/>
          <a:p>
            <a:r>
              <a:rPr lang="lt-LT" sz="2400" b="1" dirty="0">
                <a:effectLst/>
                <a:latin typeface="Times New Roman" panose="02020603050405020304" pitchFamily="18" charset="0"/>
                <a:ea typeface="Times New Roman" panose="02020603050405020304" pitchFamily="18" charset="0"/>
              </a:rPr>
              <a:t>DOKTORANTŲ KASMETINI</a:t>
            </a:r>
            <a:r>
              <a:rPr lang="lt-LT" sz="2400" b="1" dirty="0">
                <a:latin typeface="Times New Roman" panose="02020603050405020304" pitchFamily="18" charset="0"/>
                <a:ea typeface="Times New Roman" panose="02020603050405020304" pitchFamily="18" charset="0"/>
              </a:rPr>
              <a:t>S </a:t>
            </a:r>
            <a:r>
              <a:rPr lang="lt-LT" sz="2400" b="1" dirty="0">
                <a:effectLst/>
                <a:latin typeface="Times New Roman" panose="02020603050405020304" pitchFamily="18" charset="0"/>
                <a:ea typeface="Times New Roman" panose="02020603050405020304" pitchFamily="18" charset="0"/>
              </a:rPr>
              <a:t>ATSISKAITYMAS</a:t>
            </a:r>
            <a:endParaRPr lang="en-US" sz="2400" dirty="0"/>
          </a:p>
        </p:txBody>
      </p:sp>
      <p:sp>
        <p:nvSpPr>
          <p:cNvPr id="8" name="TextBox 7">
            <a:extLst>
              <a:ext uri="{FF2B5EF4-FFF2-40B4-BE49-F238E27FC236}">
                <a16:creationId xmlns:a16="http://schemas.microsoft.com/office/drawing/2014/main" id="{4B9D3FB9-E6B0-DE56-2E13-1FA5FD422986}"/>
              </a:ext>
            </a:extLst>
          </p:cNvPr>
          <p:cNvSpPr txBox="1"/>
          <p:nvPr/>
        </p:nvSpPr>
        <p:spPr>
          <a:xfrm>
            <a:off x="988018" y="1364746"/>
            <a:ext cx="10857238" cy="3903954"/>
          </a:xfrm>
          <a:prstGeom prst="rect">
            <a:avLst/>
          </a:prstGeom>
          <a:noFill/>
        </p:spPr>
        <p:txBody>
          <a:bodyPr wrap="square">
            <a:spAutoFit/>
          </a:bodyPr>
          <a:lstStyle/>
          <a:p>
            <a:pPr lvl="1" algn="just">
              <a:lnSpc>
                <a:spcPct val="150000"/>
              </a:lnSpc>
            </a:pPr>
            <a:r>
              <a:rPr lang="lt-LT" sz="2400" dirty="0">
                <a:effectLst/>
                <a:latin typeface="Times New Roman" panose="02020603050405020304" pitchFamily="18" charset="0"/>
                <a:ea typeface="Calibri" panose="020F0502020204030204" pitchFamily="34" charset="0"/>
                <a:cs typeface="Times New Roman" panose="02020603050405020304" pitchFamily="18" charset="0"/>
              </a:rPr>
              <a:t>I–II kurso biologijos mokslo krypties, ekologijos ir aplinkotyros mokslo krypties, zoologijos mokslo krypties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IX.</a:t>
            </a:r>
            <a:r>
              <a:rPr lang="lt-LT" sz="2400" b="1" dirty="0">
                <a:effectLst/>
                <a:latin typeface="Times New Roman" panose="02020603050405020304" pitchFamily="18" charset="0"/>
                <a:ea typeface="Calibri" panose="020F0502020204030204" pitchFamily="34" charset="0"/>
                <a:cs typeface="Times New Roman" panose="02020603050405020304" pitchFamily="18" charset="0"/>
              </a:rPr>
              <a:t>22 d. 09.00 val.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just">
              <a:lnSpc>
                <a:spcPct val="150000"/>
              </a:lnSpc>
              <a:buFont typeface="+mj-lt"/>
              <a:buAutoNum type="arabicPeriod"/>
            </a:pPr>
            <a:endParaRPr lang="lt-LT"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lnSpc>
                <a:spcPct val="150000"/>
              </a:lnSpc>
            </a:pPr>
            <a:r>
              <a:rPr lang="lt-LT" sz="2400" dirty="0">
                <a:latin typeface="Times New Roman" panose="02020603050405020304" pitchFamily="18" charset="0"/>
                <a:ea typeface="Calibri" panose="020F0502020204030204" pitchFamily="34" charset="0"/>
                <a:cs typeface="Times New Roman" panose="02020603050405020304" pitchFamily="18" charset="0"/>
              </a:rPr>
              <a:t>Fizinės geografijos ir geologijos mokslo krypčių visų kursų </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lt-LT"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IX.</a:t>
            </a:r>
            <a:r>
              <a:rPr lang="lt-LT" sz="2400" b="1" dirty="0">
                <a:latin typeface="Times New Roman" panose="02020603050405020304" pitchFamily="18" charset="0"/>
                <a:ea typeface="Calibri" panose="020F0502020204030204" pitchFamily="34" charset="0"/>
                <a:cs typeface="Times New Roman" panose="02020603050405020304" pitchFamily="18" charset="0"/>
              </a:rPr>
              <a:t>26 d. 14.00 val.</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lvl="1" algn="just">
              <a:lnSpc>
                <a:spcPct val="150000"/>
              </a:lnSpc>
            </a:pPr>
            <a:r>
              <a:rPr lang="lt-LT"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50000"/>
              </a:lnSpc>
            </a:pPr>
            <a:r>
              <a:rPr lang="lt-LT" sz="2400" dirty="0">
                <a:effectLst/>
                <a:latin typeface="Times New Roman" panose="02020603050405020304" pitchFamily="18" charset="0"/>
                <a:ea typeface="Calibri" panose="020F0502020204030204" pitchFamily="34" charset="0"/>
                <a:cs typeface="Times New Roman" panose="02020603050405020304" pitchFamily="18" charset="0"/>
              </a:rPr>
              <a:t>III–IV kurso biologijos mokslo krypties, ekologijos ir aplinkotyros mokslo krypties, zoologijos mokslo krypties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IX.</a:t>
            </a:r>
            <a:r>
              <a:rPr lang="lt-LT" sz="2400" b="1" dirty="0">
                <a:effectLst/>
                <a:latin typeface="Times New Roman" panose="02020603050405020304" pitchFamily="18" charset="0"/>
                <a:ea typeface="Calibri" panose="020F0502020204030204" pitchFamily="34" charset="0"/>
                <a:cs typeface="Times New Roman" panose="02020603050405020304" pitchFamily="18" charset="0"/>
              </a:rPr>
              <a:t>27 d. 09.00 val</a:t>
            </a:r>
            <a:r>
              <a:rPr lang="lt-LT" sz="24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621357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AA106D-ABF7-A285-DB1D-88E15459855F}"/>
              </a:ext>
            </a:extLst>
          </p:cNvPr>
          <p:cNvSpPr txBox="1"/>
          <p:nvPr/>
        </p:nvSpPr>
        <p:spPr>
          <a:xfrm>
            <a:off x="1527141" y="1810054"/>
            <a:ext cx="10143243" cy="3785652"/>
          </a:xfrm>
          <a:prstGeom prst="rect">
            <a:avLst/>
          </a:prstGeom>
          <a:noFill/>
        </p:spPr>
        <p:txBody>
          <a:bodyPr wrap="square">
            <a:spAutoFit/>
          </a:bodyPr>
          <a:lstStyle/>
          <a:p>
            <a:pPr marL="0" marR="0" algn="just">
              <a:spcBef>
                <a:spcPts val="0"/>
              </a:spcBef>
              <a:spcAft>
                <a:spcPts val="0"/>
              </a:spcAft>
            </a:pPr>
            <a:r>
              <a:rPr lang="lt-LT" sz="2400" dirty="0">
                <a:effectLst/>
                <a:latin typeface="Times New Roman" panose="02020603050405020304" pitchFamily="18" charset="0"/>
                <a:ea typeface="Calibri" panose="020F0502020204030204" pitchFamily="34" charset="0"/>
                <a:cs typeface="Times New Roman" panose="02020603050405020304" pitchFamily="18" charset="0"/>
              </a:rPr>
              <a:t>Tobuliname</a:t>
            </a:r>
            <a:r>
              <a:rPr lang="lt-LT"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GTC Eksperimentinės mokslinės bazės veiklos strategiją, taigi, reikalinga išsiaiškinti visų GTC mokslinių padalinių interesus dėl čia vykdytinos veiklos. </a:t>
            </a:r>
            <a:r>
              <a:rPr lang="lt-LT" sz="2400" dirty="0">
                <a:effectLst/>
                <a:latin typeface="Times New Roman" panose="02020603050405020304" pitchFamily="18" charset="0"/>
                <a:ea typeface="Calibri" panose="020F0502020204030204" pitchFamily="34" charset="0"/>
                <a:cs typeface="Times New Roman" panose="02020603050405020304" pitchFamily="18" charset="0"/>
              </a:rPr>
              <a:t>Norime</a:t>
            </a:r>
            <a:r>
              <a:rPr lang="lt-LT"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Jūsų paprašyti pasidalinti savo interesais, pageidavimais ir pasiūlymais, </a:t>
            </a:r>
            <a:r>
              <a:rPr lang="lt-LT"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ką konkrečiai Jūsų vadovaujama laboratorija norėtų (turėtų interesą) nuveikti, pasinaudojant EMB infrastruktūra</a:t>
            </a:r>
            <a:r>
              <a:rPr lang="lt-LT"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Daugiau informacijos apie EMB galima rasti GTC interneto puslapyje: </a:t>
            </a:r>
            <a:r>
              <a:rPr lang="lt-LT" sz="24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https://gamtostyrimai.lt/lauko-tyrimu-bazes-ir-stacionarai/</a:t>
            </a:r>
            <a:r>
              <a:rPr lang="lt-LT"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lt-LT"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Informaciją prašome pateikti d</a:t>
            </a:r>
            <a:r>
              <a:rPr lang="lt-LT" sz="2400" dirty="0">
                <a:effectLst/>
                <a:latin typeface="Times New Roman" panose="02020603050405020304" pitchFamily="18" charset="0"/>
                <a:ea typeface="Calibri" panose="020F0502020204030204" pitchFamily="34" charset="0"/>
                <a:cs typeface="Times New Roman" panose="02020603050405020304" pitchFamily="18" charset="0"/>
              </a:rPr>
              <a:t>r. Vaidotui Lygiui.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7A2D15C-AFE4-A6BB-A0CE-BC571F191AAC}"/>
              </a:ext>
            </a:extLst>
          </p:cNvPr>
          <p:cNvSpPr txBox="1"/>
          <p:nvPr/>
        </p:nvSpPr>
        <p:spPr>
          <a:xfrm>
            <a:off x="1728246" y="461912"/>
            <a:ext cx="10463754" cy="954107"/>
          </a:xfrm>
          <a:prstGeom prst="rect">
            <a:avLst/>
          </a:prstGeom>
          <a:noFill/>
        </p:spPr>
        <p:txBody>
          <a:bodyPr wrap="square">
            <a:spAutoFit/>
          </a:bodyPr>
          <a:lstStyle/>
          <a:p>
            <a:r>
              <a:rPr lang="lt-LT" sz="2800" dirty="0">
                <a:latin typeface="Times New Roman" panose="02020603050405020304" pitchFamily="18" charset="0"/>
                <a:cs typeface="Times New Roman" panose="02020603050405020304" pitchFamily="18" charset="0"/>
              </a:rPr>
              <a:t>Prašome pateikti l</a:t>
            </a:r>
            <a:r>
              <a:rPr lang="en-US" sz="2800" dirty="0" err="1">
                <a:latin typeface="Times New Roman" panose="02020603050405020304" pitchFamily="18" charset="0"/>
                <a:cs typeface="Times New Roman" panose="02020603050405020304" pitchFamily="18" charset="0"/>
              </a:rPr>
              <a:t>aboratorijų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interes</a:t>
            </a:r>
            <a:r>
              <a:rPr lang="lt-LT" sz="2800" dirty="0" err="1">
                <a:latin typeface="Times New Roman" panose="02020603050405020304" pitchFamily="18" charset="0"/>
                <a:cs typeface="Times New Roman" panose="02020603050405020304" pitchFamily="18" charset="0"/>
              </a:rPr>
              <a:t>us</a:t>
            </a:r>
            <a:r>
              <a:rPr lang="en-US" sz="2800" dirty="0">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dėl </a:t>
            </a:r>
            <a:r>
              <a:rPr lang="en-US" sz="2800" dirty="0">
                <a:latin typeface="Times New Roman" panose="02020603050405020304" pitchFamily="18" charset="0"/>
                <a:cs typeface="Times New Roman" panose="02020603050405020304" pitchFamily="18" charset="0"/>
              </a:rPr>
              <a:t>GTC </a:t>
            </a:r>
            <a:r>
              <a:rPr lang="en-US" sz="2800" dirty="0" err="1">
                <a:latin typeface="Times New Roman" panose="02020603050405020304" pitchFamily="18" charset="0"/>
                <a:cs typeface="Times New Roman" panose="02020603050405020304" pitchFamily="18" charset="0"/>
              </a:rPr>
              <a:t>Eksperimentinė</a:t>
            </a:r>
            <a:r>
              <a:rPr lang="lt-LT" sz="2800" dirty="0">
                <a:latin typeface="Times New Roman" panose="02020603050405020304" pitchFamily="18" charset="0"/>
                <a:cs typeface="Times New Roman" panose="02020603050405020304" pitchFamily="18" charset="0"/>
              </a:rPr>
              <a:t>s</a:t>
            </a:r>
            <a:r>
              <a:rPr lang="en-US" sz="2800" dirty="0">
                <a:latin typeface="Times New Roman" panose="02020603050405020304" pitchFamily="18" charset="0"/>
                <a:cs typeface="Times New Roman" panose="02020603050405020304" pitchFamily="18" charset="0"/>
              </a:rPr>
              <a:t> mokslinė</a:t>
            </a:r>
            <a:r>
              <a:rPr lang="lt-LT" sz="2800" dirty="0">
                <a:latin typeface="Times New Roman" panose="02020603050405020304" pitchFamily="18" charset="0"/>
                <a:cs typeface="Times New Roman" panose="02020603050405020304" pitchFamily="18" charset="0"/>
              </a:rPr>
              <a:t>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bazė</a:t>
            </a:r>
            <a:r>
              <a:rPr lang="lt-LT" sz="2800" dirty="0">
                <a:latin typeface="Times New Roman" panose="02020603050405020304" pitchFamily="18" charset="0"/>
                <a:cs typeface="Times New Roman" panose="02020603050405020304" pitchFamily="18" charset="0"/>
              </a:rPr>
              <a:t>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Gulbinų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lauko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bandymų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stotyje</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1472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082" y="1408070"/>
            <a:ext cx="5295072" cy="558066"/>
          </a:xfrm>
        </p:spPr>
        <p:txBody>
          <a:bodyPr>
            <a:noAutofit/>
          </a:bodyPr>
          <a:lstStyle>
            <a:defPPr>
              <a:defRPr lang="en-GB"/>
            </a:defPPr>
            <a:lvl1pPr marL="0" algn="l" defTabSz="1075334" rtl="0" eaLnBrk="1" latinLnBrk="0" hangingPunct="1">
              <a:defRPr sz="2117" kern="1200">
                <a:solidFill>
                  <a:schemeClr val="tx1"/>
                </a:solidFill>
                <a:latin typeface="+mn-lt"/>
                <a:ea typeface="+mn-ea"/>
                <a:cs typeface="+mn-cs"/>
              </a:defRPr>
            </a:lvl1pPr>
            <a:lvl2pPr marL="537667" algn="l" defTabSz="1075334" rtl="0" eaLnBrk="1" latinLnBrk="0" hangingPunct="1">
              <a:defRPr sz="2117" kern="1200">
                <a:solidFill>
                  <a:schemeClr val="tx1"/>
                </a:solidFill>
                <a:latin typeface="+mn-lt"/>
                <a:ea typeface="+mn-ea"/>
                <a:cs typeface="+mn-cs"/>
              </a:defRPr>
            </a:lvl2pPr>
            <a:lvl3pPr marL="1075334" algn="l" defTabSz="1075334" rtl="0" eaLnBrk="1" latinLnBrk="0" hangingPunct="1">
              <a:defRPr sz="2117" kern="1200">
                <a:solidFill>
                  <a:schemeClr val="tx1"/>
                </a:solidFill>
                <a:latin typeface="+mn-lt"/>
                <a:ea typeface="+mn-ea"/>
                <a:cs typeface="+mn-cs"/>
              </a:defRPr>
            </a:lvl3pPr>
            <a:lvl4pPr marL="1613002" algn="l" defTabSz="1075334" rtl="0" eaLnBrk="1" latinLnBrk="0" hangingPunct="1">
              <a:defRPr sz="2117" kern="1200">
                <a:solidFill>
                  <a:schemeClr val="tx1"/>
                </a:solidFill>
                <a:latin typeface="+mn-lt"/>
                <a:ea typeface="+mn-ea"/>
                <a:cs typeface="+mn-cs"/>
              </a:defRPr>
            </a:lvl4pPr>
            <a:lvl5pPr marL="2150669" algn="l" defTabSz="1075334" rtl="0" eaLnBrk="1" latinLnBrk="0" hangingPunct="1">
              <a:defRPr sz="2117" kern="1200">
                <a:solidFill>
                  <a:schemeClr val="tx1"/>
                </a:solidFill>
                <a:latin typeface="+mn-lt"/>
                <a:ea typeface="+mn-ea"/>
                <a:cs typeface="+mn-cs"/>
              </a:defRPr>
            </a:lvl5pPr>
            <a:lvl6pPr marL="2688336" algn="l" defTabSz="1075334" rtl="0" eaLnBrk="1" latinLnBrk="0" hangingPunct="1">
              <a:defRPr sz="2117" kern="1200">
                <a:solidFill>
                  <a:schemeClr val="tx1"/>
                </a:solidFill>
                <a:latin typeface="+mn-lt"/>
                <a:ea typeface="+mn-ea"/>
                <a:cs typeface="+mn-cs"/>
              </a:defRPr>
            </a:lvl6pPr>
            <a:lvl7pPr marL="3226003" algn="l" defTabSz="1075334" rtl="0" eaLnBrk="1" latinLnBrk="0" hangingPunct="1">
              <a:defRPr sz="2117" kern="1200">
                <a:solidFill>
                  <a:schemeClr val="tx1"/>
                </a:solidFill>
                <a:latin typeface="+mn-lt"/>
                <a:ea typeface="+mn-ea"/>
                <a:cs typeface="+mn-cs"/>
              </a:defRPr>
            </a:lvl7pPr>
            <a:lvl8pPr marL="3763670" algn="l" defTabSz="1075334" rtl="0" eaLnBrk="1" latinLnBrk="0" hangingPunct="1">
              <a:defRPr sz="2117" kern="1200">
                <a:solidFill>
                  <a:schemeClr val="tx1"/>
                </a:solidFill>
                <a:latin typeface="+mn-lt"/>
                <a:ea typeface="+mn-ea"/>
                <a:cs typeface="+mn-cs"/>
              </a:defRPr>
            </a:lvl8pPr>
            <a:lvl9pPr marL="4301338" algn="l" defTabSz="1075334" rtl="0" eaLnBrk="1" latinLnBrk="0" hangingPunct="1">
              <a:defRPr sz="2117" kern="1200">
                <a:solidFill>
                  <a:schemeClr val="tx1"/>
                </a:solidFill>
                <a:latin typeface="+mn-lt"/>
                <a:ea typeface="+mn-ea"/>
                <a:cs typeface="+mn-cs"/>
              </a:defRPr>
            </a:lvl9pPr>
          </a:lstStyle>
          <a:p>
            <a:pPr algn="ctr"/>
            <a:r>
              <a:rPr lang="lt-LT" sz="1800" b="1" dirty="0">
                <a:latin typeface="Calibri"/>
                <a:ea typeface="+mn-lt"/>
                <a:cs typeface="+mn-lt"/>
              </a:rPr>
              <a:t>KAIP UŽAUGINTI NAUJUS MOKSLININKUS?</a:t>
            </a:r>
            <a:endParaRPr lang="en-US" sz="1429" b="1" dirty="0">
              <a:solidFill>
                <a:schemeClr val="bg2">
                  <a:lumMod val="75000"/>
                </a:schemeClr>
              </a:solidFill>
              <a:latin typeface="Calibri"/>
              <a:ea typeface="+mn-lt"/>
              <a:cs typeface="+mn-lt"/>
            </a:endParaRPr>
          </a:p>
        </p:txBody>
      </p:sp>
      <p:sp>
        <p:nvSpPr>
          <p:cNvPr id="4" name="TextBox 3">
            <a:extLst>
              <a:ext uri="{FF2B5EF4-FFF2-40B4-BE49-F238E27FC236}">
                <a16:creationId xmlns:a16="http://schemas.microsoft.com/office/drawing/2014/main" id="{848FB389-8288-FE07-E382-61F8FF6F4802}"/>
              </a:ext>
            </a:extLst>
          </p:cNvPr>
          <p:cNvSpPr txBox="1"/>
          <p:nvPr/>
        </p:nvSpPr>
        <p:spPr>
          <a:xfrm>
            <a:off x="2709807" y="1033277"/>
            <a:ext cx="2045623" cy="373728"/>
          </a:xfrm>
          <a:prstGeom prst="rect">
            <a:avLst/>
          </a:prstGeom>
          <a:noFill/>
        </p:spPr>
        <p:txBody>
          <a:bodyPr rot="0" spcFirstLastPara="0" vertOverflow="overflow" horzOverflow="overflow" vert="horz" wrap="square" lIns="65315" tIns="32657" rIns="65315" bIns="32657" numCol="1" spcCol="0" rtlCol="0" fromWordArt="0" anchor="t" anchorCtr="0" forceAA="0" compatLnSpc="1">
            <a:prstTxWarp prst="textNoShape">
              <a:avLst/>
            </a:prstTxWarp>
            <a:spAutoFit/>
          </a:bodyPr>
          <a:lstStyle/>
          <a:p>
            <a:pPr defTabSz="653140"/>
            <a:r>
              <a:rPr lang="en-US" sz="2000" dirty="0">
                <a:solidFill>
                  <a:prstClr val="black"/>
                </a:solidFill>
                <a:latin typeface="Calibri"/>
                <a:ea typeface="Cambria"/>
                <a:cs typeface="Calibri"/>
              </a:rPr>
              <a:t>ATVIRA PASKAITA</a:t>
            </a:r>
            <a:endParaRPr lang="lt-LT" sz="2000" dirty="0">
              <a:solidFill>
                <a:prstClr val="black"/>
              </a:solidFill>
              <a:latin typeface="Calibri"/>
              <a:ea typeface="Cambria"/>
              <a:cs typeface="Calibri"/>
            </a:endParaRPr>
          </a:p>
        </p:txBody>
      </p:sp>
      <p:grpSp>
        <p:nvGrpSpPr>
          <p:cNvPr id="16" name="Group 15">
            <a:extLst>
              <a:ext uri="{FF2B5EF4-FFF2-40B4-BE49-F238E27FC236}">
                <a16:creationId xmlns:a16="http://schemas.microsoft.com/office/drawing/2014/main" id="{5B2602F8-20C9-CC5F-86A1-5F5981A1BB7E}"/>
              </a:ext>
            </a:extLst>
          </p:cNvPr>
          <p:cNvGrpSpPr/>
          <p:nvPr/>
        </p:nvGrpSpPr>
        <p:grpSpPr>
          <a:xfrm>
            <a:off x="1639830" y="5369807"/>
            <a:ext cx="4433636" cy="1204827"/>
            <a:chOff x="162159" y="3917145"/>
            <a:chExt cx="6207091" cy="1686758"/>
          </a:xfrm>
        </p:grpSpPr>
        <p:sp>
          <p:nvSpPr>
            <p:cNvPr id="5" name="TextBox 4">
              <a:extLst>
                <a:ext uri="{FF2B5EF4-FFF2-40B4-BE49-F238E27FC236}">
                  <a16:creationId xmlns:a16="http://schemas.microsoft.com/office/drawing/2014/main" id="{E1D88A05-1627-3916-EC8B-D76FE7C64F6F}"/>
                </a:ext>
              </a:extLst>
            </p:cNvPr>
            <p:cNvSpPr txBox="1"/>
            <p:nvPr/>
          </p:nvSpPr>
          <p:spPr>
            <a:xfrm>
              <a:off x="743151" y="3972046"/>
              <a:ext cx="5626099" cy="1631857"/>
            </a:xfrm>
            <a:prstGeom prst="rect">
              <a:avLst/>
            </a:prstGeom>
            <a:noFill/>
          </p:spPr>
          <p:txBody>
            <a:bodyPr rot="0" spcFirstLastPara="0" vertOverflow="overflow" horzOverflow="overflow" vert="horz" wrap="square" lIns="65315" tIns="32657" rIns="65315" bIns="32657" numCol="1" spcCol="0" rtlCol="0" fromWordArt="0" anchor="t" anchorCtr="0" forceAA="0" compatLnSpc="1">
              <a:prstTxWarp prst="textNoShape">
                <a:avLst/>
              </a:prstTxWarp>
              <a:spAutoFit/>
            </a:bodyPr>
            <a:lstStyle/>
            <a:p>
              <a:pPr defTabSz="653140"/>
              <a:r>
                <a:rPr lang="lt-LT" sz="1429" dirty="0">
                  <a:solidFill>
                    <a:srgbClr val="000000"/>
                  </a:solidFill>
                  <a:latin typeface="Calibri"/>
                  <a:ea typeface="Cambria"/>
                  <a:cs typeface="Times New Roman"/>
                </a:rPr>
                <a:t>Rugsėjo 21 d.</a:t>
              </a:r>
              <a:r>
                <a:rPr lang="en-US" sz="1429" dirty="0">
                  <a:solidFill>
                    <a:srgbClr val="000000"/>
                  </a:solidFill>
                  <a:latin typeface="Calibri"/>
                  <a:ea typeface="Cambria"/>
                  <a:cs typeface="Times New Roman"/>
                </a:rPr>
                <a:t> </a:t>
              </a:r>
              <a:r>
                <a:rPr lang="lt-LT" sz="1429" dirty="0">
                  <a:solidFill>
                    <a:srgbClr val="000000"/>
                  </a:solidFill>
                  <a:latin typeface="Calibri"/>
                  <a:ea typeface="Cambria"/>
                  <a:cs typeface="Times New Roman"/>
                </a:rPr>
                <a:t>(</a:t>
              </a:r>
              <a:r>
                <a:rPr lang="en-US" sz="1429" dirty="0">
                  <a:solidFill>
                    <a:srgbClr val="000000"/>
                  </a:solidFill>
                  <a:latin typeface="Calibri"/>
                  <a:ea typeface="Cambria"/>
                  <a:cs typeface="Times New Roman"/>
                </a:rPr>
                <a:t>ketvirtadien</a:t>
              </a:r>
              <a:r>
                <a:rPr lang="lt-LT" sz="1429" dirty="0">
                  <a:solidFill>
                    <a:srgbClr val="000000"/>
                  </a:solidFill>
                  <a:latin typeface="Calibri"/>
                  <a:ea typeface="Cambria"/>
                  <a:cs typeface="Times New Roman"/>
                </a:rPr>
                <a:t>į) </a:t>
              </a:r>
              <a:r>
                <a:rPr lang="en-US" sz="1429" dirty="0">
                  <a:solidFill>
                    <a:srgbClr val="000000"/>
                  </a:solidFill>
                  <a:latin typeface="Calibri"/>
                  <a:ea typeface="Cambria"/>
                  <a:cs typeface="Calibri"/>
                </a:rPr>
                <a:t>1</a:t>
              </a:r>
              <a:r>
                <a:rPr lang="lt-LT" sz="1429" dirty="0">
                  <a:solidFill>
                    <a:srgbClr val="000000"/>
                  </a:solidFill>
                  <a:latin typeface="Calibri"/>
                  <a:ea typeface="Cambria"/>
                  <a:cs typeface="Calibri"/>
                </a:rPr>
                <a:t>5</a:t>
              </a:r>
              <a:r>
                <a:rPr lang="en-US" sz="1429" dirty="0">
                  <a:solidFill>
                    <a:srgbClr val="000000"/>
                  </a:solidFill>
                  <a:latin typeface="Calibri"/>
                  <a:ea typeface="Cambria"/>
                  <a:cs typeface="Calibri"/>
                </a:rPr>
                <a:t> val.</a:t>
              </a:r>
              <a:endParaRPr lang="lt-LT" sz="1429" dirty="0">
                <a:solidFill>
                  <a:srgbClr val="000000"/>
                </a:solidFill>
                <a:latin typeface="Calibri"/>
                <a:ea typeface="Cambria"/>
                <a:cs typeface="Calibri"/>
              </a:endParaRPr>
            </a:p>
            <a:p>
              <a:pPr defTabSz="653140"/>
              <a:endParaRPr lang="en-US" sz="1429" dirty="0">
                <a:solidFill>
                  <a:srgbClr val="000000"/>
                </a:solidFill>
                <a:latin typeface="Calibri"/>
                <a:ea typeface="Cambria"/>
                <a:cs typeface="Times New Roman"/>
              </a:endParaRPr>
            </a:p>
            <a:p>
              <a:pPr defTabSz="653140"/>
              <a:r>
                <a:rPr lang="en-US" sz="1429" dirty="0">
                  <a:solidFill>
                    <a:srgbClr val="000000"/>
                  </a:solidFill>
                  <a:latin typeface="Calibri"/>
                  <a:ea typeface="Cambria"/>
                  <a:cs typeface="Times New Roman"/>
                </a:rPr>
                <a:t>Gamtos tyrimų centras</a:t>
              </a:r>
              <a:r>
                <a:rPr lang="lt-LT" sz="1429" dirty="0">
                  <a:solidFill>
                    <a:srgbClr val="000000"/>
                  </a:solidFill>
                  <a:latin typeface="Calibri"/>
                  <a:ea typeface="Cambria"/>
                  <a:cs typeface="Times New Roman"/>
                </a:rPr>
                <a:t> </a:t>
              </a:r>
            </a:p>
            <a:p>
              <a:pPr defTabSz="653140"/>
              <a:r>
                <a:rPr lang="en-US" sz="1429" dirty="0">
                  <a:solidFill>
                    <a:srgbClr val="000000"/>
                  </a:solidFill>
                  <a:latin typeface="Calibri"/>
                  <a:ea typeface="Cambria"/>
                  <a:cs typeface="Times New Roman"/>
                </a:rPr>
                <a:t>Akademijos g. 2</a:t>
              </a:r>
              <a:r>
                <a:rPr lang="lt-LT" sz="1429" dirty="0">
                  <a:solidFill>
                    <a:srgbClr val="000000"/>
                  </a:solidFill>
                  <a:latin typeface="Calibri"/>
                  <a:ea typeface="Cambria"/>
                  <a:cs typeface="Times New Roman"/>
                </a:rPr>
                <a:t>, </a:t>
              </a:r>
              <a:r>
                <a:rPr lang="en-US" sz="1429" dirty="0">
                  <a:solidFill>
                    <a:srgbClr val="000000"/>
                  </a:solidFill>
                  <a:latin typeface="Calibri"/>
                  <a:ea typeface="Cambria"/>
                  <a:cs typeface="Times New Roman"/>
                </a:rPr>
                <a:t>Konferencijų salė (101 kab.)</a:t>
              </a:r>
              <a:endParaRPr lang="lt-LT" sz="1429" dirty="0">
                <a:solidFill>
                  <a:srgbClr val="000000"/>
                </a:solidFill>
                <a:latin typeface="Calibri"/>
                <a:ea typeface="Cambria"/>
                <a:cs typeface="Times New Roman"/>
              </a:endParaRPr>
            </a:p>
            <a:p>
              <a:pPr defTabSz="653140"/>
              <a:endParaRPr lang="pl-PL" sz="1429" dirty="0">
                <a:solidFill>
                  <a:srgbClr val="E7E6E6">
                    <a:lumMod val="75000"/>
                  </a:srgbClr>
                </a:solidFill>
                <a:latin typeface="Calibri"/>
                <a:ea typeface="Cambria"/>
                <a:cs typeface="Times New Roman"/>
              </a:endParaRPr>
            </a:p>
          </p:txBody>
        </p:sp>
        <p:pic>
          <p:nvPicPr>
            <p:cNvPr id="12" name="Graphic 12" descr="Marker outline">
              <a:extLst>
                <a:ext uri="{FF2B5EF4-FFF2-40B4-BE49-F238E27FC236}">
                  <a16:creationId xmlns:a16="http://schemas.microsoft.com/office/drawing/2014/main" id="{DB135B5F-7B85-7A3B-1C9C-1665223C61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2159" y="4608453"/>
              <a:ext cx="648864" cy="620914"/>
            </a:xfrm>
            <a:prstGeom prst="rect">
              <a:avLst/>
            </a:prstGeom>
          </p:spPr>
        </p:pic>
        <p:pic>
          <p:nvPicPr>
            <p:cNvPr id="13" name="Graphic 13" descr="Daily calendar outline">
              <a:extLst>
                <a:ext uri="{FF2B5EF4-FFF2-40B4-BE49-F238E27FC236}">
                  <a16:creationId xmlns:a16="http://schemas.microsoft.com/office/drawing/2014/main" id="{239544B9-B39A-6093-C3F2-63B8761595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2159" y="3917145"/>
              <a:ext cx="606939" cy="620914"/>
            </a:xfrm>
            <a:prstGeom prst="rect">
              <a:avLst/>
            </a:prstGeom>
          </p:spPr>
        </p:pic>
      </p:grpSp>
      <p:sp>
        <p:nvSpPr>
          <p:cNvPr id="14" name="TextBox 13">
            <a:extLst>
              <a:ext uri="{FF2B5EF4-FFF2-40B4-BE49-F238E27FC236}">
                <a16:creationId xmlns:a16="http://schemas.microsoft.com/office/drawing/2014/main" id="{AB31050A-7EEB-04E8-7170-DB185C6507BE}"/>
              </a:ext>
            </a:extLst>
          </p:cNvPr>
          <p:cNvSpPr txBox="1"/>
          <p:nvPr/>
        </p:nvSpPr>
        <p:spPr>
          <a:xfrm>
            <a:off x="1715808" y="4631167"/>
            <a:ext cx="4175551" cy="562883"/>
          </a:xfrm>
          <a:prstGeom prst="rect">
            <a:avLst/>
          </a:prstGeom>
          <a:noFill/>
        </p:spPr>
        <p:txBody>
          <a:bodyPr rot="0" spcFirstLastPara="0" vertOverflow="overflow" horzOverflow="overflow" vert="horz" wrap="square" lIns="65315" tIns="32657" rIns="65315" bIns="32657" numCol="1" spcCol="0" rtlCol="0" fromWordArt="0" anchor="t" anchorCtr="0" forceAA="0" compatLnSpc="1">
            <a:prstTxWarp prst="textNoShape">
              <a:avLst/>
            </a:prstTxWarp>
            <a:spAutoFit/>
          </a:bodyPr>
          <a:lstStyle/>
          <a:p>
            <a:pPr defTabSz="653140"/>
            <a:r>
              <a:rPr lang="lt-LT" b="1" dirty="0">
                <a:solidFill>
                  <a:prstClr val="black"/>
                </a:solidFill>
                <a:latin typeface="Calibri" panose="020F0502020204030204"/>
                <a:ea typeface="Cambria"/>
                <a:cs typeface="Calibri"/>
              </a:rPr>
              <a:t>Pranešėjas: Selemonas Paltanavičius</a:t>
            </a:r>
          </a:p>
          <a:p>
            <a:pPr defTabSz="653140"/>
            <a:endParaRPr lang="en-US" sz="1429" b="1" dirty="0">
              <a:solidFill>
                <a:srgbClr val="E7E6E6">
                  <a:lumMod val="75000"/>
                </a:srgbClr>
              </a:solidFill>
              <a:latin typeface="Calibri"/>
              <a:ea typeface="Cambria"/>
              <a:cs typeface="Calibri"/>
            </a:endParaRPr>
          </a:p>
        </p:txBody>
      </p:sp>
      <p:sp>
        <p:nvSpPr>
          <p:cNvPr id="9" name="Rectangle 8">
            <a:extLst>
              <a:ext uri="{FF2B5EF4-FFF2-40B4-BE49-F238E27FC236}">
                <a16:creationId xmlns:a16="http://schemas.microsoft.com/office/drawing/2014/main" id="{4181BCC1-C49E-0275-2E71-DA3628FEEA7D}"/>
              </a:ext>
            </a:extLst>
          </p:cNvPr>
          <p:cNvSpPr/>
          <p:nvPr/>
        </p:nvSpPr>
        <p:spPr>
          <a:xfrm>
            <a:off x="1650823" y="49915"/>
            <a:ext cx="4452209" cy="6758175"/>
          </a:xfrm>
          <a:prstGeom prst="rect">
            <a:avLst/>
          </a:prstGeom>
          <a:noFill/>
          <a:ln w="12700">
            <a:solidFill>
              <a:srgbClr val="26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40"/>
            <a:endParaRPr lang="en-GB" sz="1287">
              <a:solidFill>
                <a:prstClr val="white"/>
              </a:solidFill>
              <a:latin typeface="Calibri" panose="020F0502020204030204"/>
            </a:endParaRPr>
          </a:p>
        </p:txBody>
      </p:sp>
      <p:sp>
        <p:nvSpPr>
          <p:cNvPr id="6" name="TextBox 5">
            <a:extLst>
              <a:ext uri="{FF2B5EF4-FFF2-40B4-BE49-F238E27FC236}">
                <a16:creationId xmlns:a16="http://schemas.microsoft.com/office/drawing/2014/main" id="{443A0117-5C24-DD64-831B-6B29BDFE853C}"/>
              </a:ext>
            </a:extLst>
          </p:cNvPr>
          <p:cNvSpPr txBox="1"/>
          <p:nvPr/>
        </p:nvSpPr>
        <p:spPr>
          <a:xfrm>
            <a:off x="2709807" y="408068"/>
            <a:ext cx="2045623" cy="312173"/>
          </a:xfrm>
          <a:prstGeom prst="rect">
            <a:avLst/>
          </a:prstGeom>
          <a:noFill/>
        </p:spPr>
        <p:txBody>
          <a:bodyPr rot="0" spcFirstLastPara="0" vertOverflow="overflow" horzOverflow="overflow" vert="horz" wrap="square" lIns="65315" tIns="32657" rIns="65315" bIns="32657" numCol="1" spcCol="0" rtlCol="0" fromWordArt="0" anchor="t" anchorCtr="0" forceAA="0" compatLnSpc="1">
            <a:prstTxWarp prst="textNoShape">
              <a:avLst/>
            </a:prstTxWarp>
            <a:spAutoFit/>
          </a:bodyPr>
          <a:lstStyle/>
          <a:p>
            <a:pPr defTabSz="653140"/>
            <a:r>
              <a:rPr lang="en-US" sz="1600" dirty="0">
                <a:solidFill>
                  <a:prstClr val="black"/>
                </a:solidFill>
                <a:latin typeface="Calibri"/>
                <a:ea typeface="Cambria"/>
                <a:cs typeface="Calibri"/>
              </a:rPr>
              <a:t>Gamtos tyrimų centras</a:t>
            </a:r>
            <a:endParaRPr lang="lt-LT" sz="1600" dirty="0">
              <a:solidFill>
                <a:prstClr val="black"/>
              </a:solidFill>
              <a:latin typeface="Calibri"/>
              <a:ea typeface="Cambria"/>
              <a:cs typeface="Calibri"/>
            </a:endParaRPr>
          </a:p>
        </p:txBody>
      </p:sp>
      <p:pic>
        <p:nvPicPr>
          <p:cNvPr id="17" name="Picture 16">
            <a:extLst>
              <a:ext uri="{FF2B5EF4-FFF2-40B4-BE49-F238E27FC236}">
                <a16:creationId xmlns:a16="http://schemas.microsoft.com/office/drawing/2014/main" id="{1B22B9F1-8D7D-1161-BE15-DC86B720A049}"/>
              </a:ext>
            </a:extLst>
          </p:cNvPr>
          <p:cNvPicPr>
            <a:picLocks noChangeAspect="1"/>
          </p:cNvPicPr>
          <p:nvPr/>
        </p:nvPicPr>
        <p:blipFill rotWithShape="1">
          <a:blip r:embed="rId6"/>
          <a:srcRect l="39286" t="-118" r="13742" b="118"/>
          <a:stretch/>
        </p:blipFill>
        <p:spPr>
          <a:xfrm>
            <a:off x="6248575" y="60801"/>
            <a:ext cx="4580481" cy="6747289"/>
          </a:xfrm>
          <a:prstGeom prst="rect">
            <a:avLst/>
          </a:prstGeom>
          <a:ln>
            <a:solidFill>
              <a:schemeClr val="tx2"/>
            </a:solidFill>
          </a:ln>
        </p:spPr>
      </p:pic>
      <p:pic>
        <p:nvPicPr>
          <p:cNvPr id="15" name="Picture 14">
            <a:extLst>
              <a:ext uri="{FF2B5EF4-FFF2-40B4-BE49-F238E27FC236}">
                <a16:creationId xmlns:a16="http://schemas.microsoft.com/office/drawing/2014/main" id="{43E2124F-78E2-E977-770A-D1E7F3847AA3}"/>
              </a:ext>
            </a:extLst>
          </p:cNvPr>
          <p:cNvPicPr>
            <a:picLocks noChangeAspect="1"/>
          </p:cNvPicPr>
          <p:nvPr/>
        </p:nvPicPr>
        <p:blipFill rotWithShape="1">
          <a:blip r:embed="rId7"/>
          <a:srcRect r="65417" b="13981"/>
          <a:stretch/>
        </p:blipFill>
        <p:spPr>
          <a:xfrm>
            <a:off x="1829427" y="2056840"/>
            <a:ext cx="1505857" cy="2469696"/>
          </a:xfrm>
          <a:prstGeom prst="rect">
            <a:avLst/>
          </a:prstGeom>
        </p:spPr>
      </p:pic>
      <p:pic>
        <p:nvPicPr>
          <p:cNvPr id="3" name="Picture 11" descr="Icon&#10;&#10;Description automatically generated">
            <a:extLst>
              <a:ext uri="{FF2B5EF4-FFF2-40B4-BE49-F238E27FC236}">
                <a16:creationId xmlns:a16="http://schemas.microsoft.com/office/drawing/2014/main" id="{7B2FB2B6-2024-4B3F-26D7-2C7AB7D35142}"/>
              </a:ext>
            </a:extLst>
          </p:cNvPr>
          <p:cNvPicPr>
            <a:picLocks noChangeAspect="1"/>
          </p:cNvPicPr>
          <p:nvPr/>
        </p:nvPicPr>
        <p:blipFill>
          <a:blip r:embed="rId8"/>
          <a:stretch>
            <a:fillRect/>
          </a:stretch>
        </p:blipFill>
        <p:spPr>
          <a:xfrm>
            <a:off x="1674574" y="68506"/>
            <a:ext cx="1022379" cy="964771"/>
          </a:xfrm>
          <a:prstGeom prst="rect">
            <a:avLst/>
          </a:prstGeom>
        </p:spPr>
      </p:pic>
    </p:spTree>
    <p:extLst>
      <p:ext uri="{BB962C8B-B14F-4D97-AF65-F5344CB8AC3E}">
        <p14:creationId xmlns:p14="http://schemas.microsoft.com/office/powerpoint/2010/main" val="2655662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47C56E1-88AE-9723-F640-D964C428117D}"/>
              </a:ext>
            </a:extLst>
          </p:cNvPr>
          <p:cNvSpPr>
            <a:spLocks noGrp="1"/>
          </p:cNvSpPr>
          <p:nvPr>
            <p:ph type="subTitle" idx="1"/>
          </p:nvPr>
        </p:nvSpPr>
        <p:spPr>
          <a:xfrm>
            <a:off x="378864" y="337543"/>
            <a:ext cx="11602340" cy="2096829"/>
          </a:xfrm>
        </p:spPr>
        <p:txBody>
          <a:bodyPr>
            <a:noAutofit/>
          </a:bodyPr>
          <a:lstStyle/>
          <a:p>
            <a:pPr algn="ctr"/>
            <a:r>
              <a:rPr lang="lt-LT" sz="1800" b="1" dirty="0">
                <a:solidFill>
                  <a:schemeClr val="tx1"/>
                </a:solidFill>
                <a:latin typeface="Times New Roman" panose="02020603050405020304" pitchFamily="18" charset="0"/>
                <a:cs typeface="Times New Roman" panose="02020603050405020304" pitchFamily="18" charset="0"/>
              </a:rPr>
              <a:t>Lietuvos mokslo taryba</a:t>
            </a:r>
            <a:r>
              <a:rPr lang="lt-LT" sz="1800" dirty="0">
                <a:solidFill>
                  <a:schemeClr val="tx1"/>
                </a:solidFill>
                <a:latin typeface="Times New Roman" panose="02020603050405020304" pitchFamily="18" charset="0"/>
                <a:cs typeface="Times New Roman" panose="02020603050405020304" pitchFamily="18" charset="0"/>
              </a:rPr>
              <a:t>, skatindama jaunųjų mokslininkų stažuočių po doktorantūros studijų sistemos plėtrą ir kelti stažuotojų mokslinę kvalifikaciją, skelbia kvietimą teikti paraiškas finansuoti </a:t>
            </a:r>
            <a:r>
              <a:rPr lang="lt-LT" sz="1800" b="1" dirty="0" err="1">
                <a:solidFill>
                  <a:schemeClr val="tx1"/>
                </a:solidFill>
                <a:latin typeface="Times New Roman" panose="02020603050405020304" pitchFamily="18" charset="0"/>
                <a:cs typeface="Times New Roman" panose="02020603050405020304" pitchFamily="18" charset="0"/>
              </a:rPr>
              <a:t>podoktorantūros</a:t>
            </a:r>
            <a:r>
              <a:rPr lang="lt-LT" sz="1800" b="1" dirty="0">
                <a:solidFill>
                  <a:schemeClr val="tx1"/>
                </a:solidFill>
                <a:latin typeface="Times New Roman" panose="02020603050405020304" pitchFamily="18" charset="0"/>
                <a:cs typeface="Times New Roman" panose="02020603050405020304" pitchFamily="18" charset="0"/>
              </a:rPr>
              <a:t> stažuočių projektus.</a:t>
            </a:r>
          </a:p>
          <a:p>
            <a:pPr algn="ctr"/>
            <a:r>
              <a:rPr lang="lt-LT" sz="1800" dirty="0">
                <a:solidFill>
                  <a:schemeClr val="tx1"/>
                </a:solidFill>
                <a:latin typeface="Times New Roman" panose="02020603050405020304" pitchFamily="18" charset="0"/>
                <a:cs typeface="Times New Roman" panose="02020603050405020304" pitchFamily="18" charset="0"/>
              </a:rPr>
              <a:t>Paraiškų teikimo pabaiga: </a:t>
            </a:r>
            <a:r>
              <a:rPr lang="lt-LT" sz="1800" b="1" dirty="0">
                <a:solidFill>
                  <a:schemeClr val="tx1"/>
                </a:solidFill>
                <a:latin typeface="Times New Roman" panose="02020603050405020304" pitchFamily="18" charset="0"/>
                <a:cs typeface="Times New Roman" panose="02020603050405020304" pitchFamily="18" charset="0"/>
              </a:rPr>
              <a:t>2023 m. rugsėjo 30 d.</a:t>
            </a:r>
          </a:p>
          <a:p>
            <a:pPr algn="ctr"/>
            <a:endParaRPr lang="lt-LT" sz="1200" dirty="0">
              <a:solidFill>
                <a:schemeClr val="tx1"/>
              </a:solidFill>
              <a:latin typeface="Times New Roman" panose="02020603050405020304" pitchFamily="18" charset="0"/>
              <a:cs typeface="Times New Roman" panose="02020603050405020304" pitchFamily="18" charset="0"/>
            </a:endParaRPr>
          </a:p>
          <a:p>
            <a:pPr algn="ctr"/>
            <a:r>
              <a:rPr lang="lt-LT" dirty="0">
                <a:solidFill>
                  <a:srgbClr val="FF0000"/>
                </a:solidFill>
                <a:latin typeface="Times New Roman" panose="02020603050405020304" pitchFamily="18" charset="0"/>
                <a:cs typeface="Times New Roman" panose="02020603050405020304" pitchFamily="18" charset="0"/>
              </a:rPr>
              <a:t>Socialiniai partneriai LAMMC maloniai prašo mūsų pagalbos tarpininkaujant, surandant vadovą ir (ar) renkantis instituciją (LAMMC / GTC) </a:t>
            </a:r>
            <a:r>
              <a:rPr lang="lt-LT" dirty="0" err="1">
                <a:solidFill>
                  <a:srgbClr val="FF0000"/>
                </a:solidFill>
                <a:latin typeface="Times New Roman" panose="02020603050405020304" pitchFamily="18" charset="0"/>
                <a:cs typeface="Times New Roman" panose="02020603050405020304" pitchFamily="18" charset="0"/>
              </a:rPr>
              <a:t>podoktorantūros</a:t>
            </a:r>
            <a:r>
              <a:rPr lang="lt-LT" dirty="0">
                <a:solidFill>
                  <a:srgbClr val="FF0000"/>
                </a:solidFill>
                <a:latin typeface="Times New Roman" panose="02020603050405020304" pitchFamily="18" charset="0"/>
                <a:cs typeface="Times New Roman" panose="02020603050405020304" pitchFamily="18" charset="0"/>
              </a:rPr>
              <a:t> stažuotei</a:t>
            </a:r>
            <a:r>
              <a:rPr lang="lt-LT" dirty="0">
                <a:solidFill>
                  <a:schemeClr val="tx1"/>
                </a:solidFill>
                <a:latin typeface="Times New Roman" panose="02020603050405020304" pitchFamily="18" charset="0"/>
                <a:cs typeface="Times New Roman" panose="02020603050405020304" pitchFamily="18" charset="0"/>
              </a:rPr>
              <a:t> </a:t>
            </a:r>
          </a:p>
          <a:p>
            <a:pPr algn="ctr"/>
            <a:r>
              <a:rPr lang="lt-LT" sz="3600" b="1" i="0" dirty="0" err="1">
                <a:solidFill>
                  <a:schemeClr val="tx1"/>
                </a:solidFill>
                <a:effectLst/>
                <a:latin typeface="Times New Roman" panose="02020603050405020304" pitchFamily="18" charset="0"/>
                <a:cs typeface="Times New Roman" panose="02020603050405020304" pitchFamily="18" charset="0"/>
              </a:rPr>
              <a:t>Marie</a:t>
            </a:r>
            <a:r>
              <a:rPr lang="lt-LT" sz="3600" b="1" i="0" dirty="0">
                <a:solidFill>
                  <a:schemeClr val="tx1"/>
                </a:solidFill>
                <a:effectLst/>
                <a:latin typeface="Times New Roman" panose="02020603050405020304" pitchFamily="18" charset="0"/>
                <a:cs typeface="Times New Roman" panose="02020603050405020304" pitchFamily="18" charset="0"/>
              </a:rPr>
              <a:t> </a:t>
            </a:r>
            <a:r>
              <a:rPr lang="lt-LT" sz="3600" b="1" i="0" dirty="0" err="1">
                <a:solidFill>
                  <a:schemeClr val="tx1"/>
                </a:solidFill>
                <a:effectLst/>
                <a:latin typeface="Times New Roman" panose="02020603050405020304" pitchFamily="18" charset="0"/>
                <a:cs typeface="Times New Roman" panose="02020603050405020304" pitchFamily="18" charset="0"/>
              </a:rPr>
              <a:t>Skłodowska-Curie</a:t>
            </a:r>
            <a:r>
              <a:rPr lang="lt-LT" sz="3600" b="1" i="0" dirty="0">
                <a:solidFill>
                  <a:schemeClr val="tx1"/>
                </a:solidFill>
                <a:effectLst/>
                <a:latin typeface="Times New Roman" panose="02020603050405020304" pitchFamily="18" charset="0"/>
                <a:cs typeface="Times New Roman" panose="02020603050405020304" pitchFamily="18" charset="0"/>
              </a:rPr>
              <a:t> veiklos (MSCA)</a:t>
            </a:r>
          </a:p>
          <a:p>
            <a:pPr algn="ctr"/>
            <a:r>
              <a:rPr lang="lt-LT" sz="2000" i="0" dirty="0">
                <a:solidFill>
                  <a:schemeClr val="tx1"/>
                </a:solidFill>
                <a:effectLst/>
                <a:latin typeface="Times New Roman" panose="02020603050405020304" pitchFamily="18" charset="0"/>
                <a:cs typeface="Times New Roman" panose="02020603050405020304" pitchFamily="18" charset="0"/>
              </a:rPr>
              <a:t>Konsultuoja NCP  dr. Justyna </a:t>
            </a:r>
            <a:r>
              <a:rPr lang="lt-LT" sz="2000" i="0" dirty="0" err="1">
                <a:solidFill>
                  <a:schemeClr val="tx1"/>
                </a:solidFill>
                <a:effectLst/>
                <a:latin typeface="Times New Roman" panose="02020603050405020304" pitchFamily="18" charset="0"/>
                <a:cs typeface="Times New Roman" panose="02020603050405020304" pitchFamily="18" charset="0"/>
              </a:rPr>
              <a:t>Lučinska</a:t>
            </a:r>
            <a:r>
              <a:rPr lang="lt-LT" sz="2000" i="0" dirty="0">
                <a:solidFill>
                  <a:schemeClr val="tx1"/>
                </a:solidFill>
                <a:effectLst/>
                <a:latin typeface="Times New Roman" panose="02020603050405020304" pitchFamily="18" charset="0"/>
                <a:cs typeface="Times New Roman" panose="02020603050405020304" pitchFamily="18" charset="0"/>
              </a:rPr>
              <a:t>, tel. 8 604 76 180, el. p. </a:t>
            </a:r>
            <a:r>
              <a:rPr lang="lt-LT" sz="2000" i="0" dirty="0" err="1">
                <a:solidFill>
                  <a:schemeClr val="tx1"/>
                </a:solidFill>
                <a:effectLst/>
                <a:latin typeface="Times New Roman" panose="02020603050405020304" pitchFamily="18" charset="0"/>
                <a:cs typeface="Times New Roman" panose="02020603050405020304" pitchFamily="18" charset="0"/>
              </a:rPr>
              <a:t>justyna.lucinska@lmt.lt</a:t>
            </a:r>
            <a:endParaRPr lang="lt-LT" sz="2000" i="0" dirty="0">
              <a:solidFill>
                <a:schemeClr val="tx1"/>
              </a:solidFill>
              <a:effectLst/>
              <a:latin typeface="Times New Roman" panose="02020603050405020304" pitchFamily="18" charset="0"/>
              <a:cs typeface="Times New Roman" panose="02020603050405020304" pitchFamily="18" charset="0"/>
            </a:endParaRPr>
          </a:p>
          <a:p>
            <a:pPr algn="ctr"/>
            <a:endParaRPr lang="lt-LT" sz="2000" i="0" dirty="0">
              <a:solidFill>
                <a:schemeClr val="tx1"/>
              </a:solidFill>
              <a:effectLst/>
              <a:latin typeface="Times New Roman" panose="02020603050405020304" pitchFamily="18" charset="0"/>
              <a:cs typeface="Times New Roman" panose="02020603050405020304" pitchFamily="18" charset="0"/>
            </a:endParaRPr>
          </a:p>
          <a:p>
            <a:pPr algn="ctr"/>
            <a:r>
              <a:rPr lang="lt-LT" sz="1800" b="1" i="0" dirty="0">
                <a:solidFill>
                  <a:schemeClr val="tx1"/>
                </a:solidFill>
                <a:effectLst/>
                <a:latin typeface="Times New Roman" panose="02020603050405020304" pitchFamily="18" charset="0"/>
                <a:cs typeface="Times New Roman" panose="02020603050405020304" pitchFamily="18" charset="0"/>
              </a:rPr>
              <a:t>MSCA PF – </a:t>
            </a:r>
            <a:r>
              <a:rPr lang="lt-LT" sz="1800" b="1" i="0" dirty="0" err="1">
                <a:solidFill>
                  <a:schemeClr val="tx1"/>
                </a:solidFill>
                <a:effectLst/>
                <a:latin typeface="Times New Roman" panose="02020603050405020304" pitchFamily="18" charset="0"/>
                <a:cs typeface="Times New Roman" panose="02020603050405020304" pitchFamily="18" charset="0"/>
              </a:rPr>
              <a:t>Podoktorantūros</a:t>
            </a:r>
            <a:r>
              <a:rPr lang="lt-LT" sz="1800" b="1" i="0" dirty="0">
                <a:solidFill>
                  <a:schemeClr val="tx1"/>
                </a:solidFill>
                <a:effectLst/>
                <a:latin typeface="Times New Roman" panose="02020603050405020304" pitchFamily="18" charset="0"/>
                <a:cs typeface="Times New Roman" panose="02020603050405020304" pitchFamily="18" charset="0"/>
              </a:rPr>
              <a:t> stažuotės.</a:t>
            </a:r>
            <a:r>
              <a:rPr lang="lt-LT" sz="1800" i="0" dirty="0">
                <a:solidFill>
                  <a:schemeClr val="tx1"/>
                </a:solidFill>
                <a:effectLst/>
                <a:latin typeface="Times New Roman" panose="02020603050405020304" pitchFamily="18" charset="0"/>
                <a:cs typeface="Times New Roman" panose="02020603050405020304" pitchFamily="18" charset="0"/>
              </a:rPr>
              <a:t> Paraiškas galima teikti iki </a:t>
            </a:r>
            <a:r>
              <a:rPr lang="lt-LT" sz="1800" b="1" i="0" dirty="0">
                <a:solidFill>
                  <a:schemeClr val="tx1"/>
                </a:solidFill>
                <a:effectLst/>
                <a:latin typeface="Times New Roman" panose="02020603050405020304" pitchFamily="18" charset="0"/>
                <a:cs typeface="Times New Roman" panose="02020603050405020304" pitchFamily="18" charset="0"/>
              </a:rPr>
              <a:t>2023 m. rugsėjo 13 d.</a:t>
            </a:r>
          </a:p>
          <a:p>
            <a:pPr algn="ctr"/>
            <a:r>
              <a:rPr lang="lt-LT" sz="1800" b="1" i="0" dirty="0">
                <a:solidFill>
                  <a:schemeClr val="tx1"/>
                </a:solidFill>
                <a:effectLst/>
                <a:latin typeface="Times New Roman" panose="02020603050405020304" pitchFamily="18" charset="0"/>
                <a:cs typeface="Times New Roman" panose="02020603050405020304" pitchFamily="18" charset="0"/>
              </a:rPr>
              <a:t>MSCA </a:t>
            </a:r>
            <a:r>
              <a:rPr lang="lt-LT" sz="1800" b="1" i="0" dirty="0" err="1">
                <a:solidFill>
                  <a:schemeClr val="tx1"/>
                </a:solidFill>
                <a:effectLst/>
                <a:latin typeface="Times New Roman" panose="02020603050405020304" pitchFamily="18" charset="0"/>
                <a:cs typeface="Times New Roman" panose="02020603050405020304" pitchFamily="18" charset="0"/>
              </a:rPr>
              <a:t>and</a:t>
            </a:r>
            <a:r>
              <a:rPr lang="lt-LT" sz="1800" b="1" i="0" dirty="0">
                <a:solidFill>
                  <a:schemeClr val="tx1"/>
                </a:solidFill>
                <a:effectLst/>
                <a:latin typeface="Times New Roman" panose="02020603050405020304" pitchFamily="18" charset="0"/>
                <a:cs typeface="Times New Roman" panose="02020603050405020304" pitchFamily="18" charset="0"/>
              </a:rPr>
              <a:t> </a:t>
            </a:r>
            <a:r>
              <a:rPr lang="lt-LT" sz="1800" b="1" i="0" dirty="0" err="1">
                <a:solidFill>
                  <a:schemeClr val="tx1"/>
                </a:solidFill>
                <a:effectLst/>
                <a:latin typeface="Times New Roman" panose="02020603050405020304" pitchFamily="18" charset="0"/>
                <a:cs typeface="Times New Roman" panose="02020603050405020304" pitchFamily="18" charset="0"/>
              </a:rPr>
              <a:t>Citizens</a:t>
            </a:r>
            <a:r>
              <a:rPr lang="lt-LT" sz="1800" b="1" i="0" dirty="0">
                <a:solidFill>
                  <a:schemeClr val="tx1"/>
                </a:solidFill>
                <a:effectLst/>
                <a:latin typeface="Times New Roman" panose="02020603050405020304" pitchFamily="18" charset="0"/>
                <a:cs typeface="Times New Roman" panose="02020603050405020304" pitchFamily="18" charset="0"/>
              </a:rPr>
              <a:t> 2023 – MSCA ir piliečiai. </a:t>
            </a:r>
            <a:r>
              <a:rPr lang="lt-LT" sz="1800" i="0" dirty="0">
                <a:solidFill>
                  <a:schemeClr val="tx1"/>
                </a:solidFill>
                <a:effectLst/>
                <a:latin typeface="Times New Roman" panose="02020603050405020304" pitchFamily="18" charset="0"/>
                <a:cs typeface="Times New Roman" panose="02020603050405020304" pitchFamily="18" charset="0"/>
              </a:rPr>
              <a:t>Paraiškas galima teikti iki </a:t>
            </a:r>
            <a:r>
              <a:rPr lang="lt-LT" sz="1800" b="1" i="0" dirty="0">
                <a:solidFill>
                  <a:schemeClr val="tx1"/>
                </a:solidFill>
                <a:effectLst/>
                <a:latin typeface="Times New Roman" panose="02020603050405020304" pitchFamily="18" charset="0"/>
                <a:cs typeface="Times New Roman" panose="02020603050405020304" pitchFamily="18" charset="0"/>
              </a:rPr>
              <a:t>2023 m. spalio 25 d.</a:t>
            </a:r>
          </a:p>
          <a:p>
            <a:pPr algn="ctr"/>
            <a:r>
              <a:rPr lang="lt-LT" sz="1800" b="1" i="0" dirty="0">
                <a:solidFill>
                  <a:schemeClr val="tx1"/>
                </a:solidFill>
                <a:effectLst/>
                <a:latin typeface="Times New Roman" panose="02020603050405020304" pitchFamily="18" charset="0"/>
                <a:cs typeface="Times New Roman" panose="02020603050405020304" pitchFamily="18" charset="0"/>
              </a:rPr>
              <a:t>MSCA DN – Doktorantūros tinklai. </a:t>
            </a:r>
            <a:r>
              <a:rPr lang="lt-LT" sz="1800" i="0" dirty="0">
                <a:solidFill>
                  <a:schemeClr val="tx1"/>
                </a:solidFill>
                <a:effectLst/>
                <a:latin typeface="Times New Roman" panose="02020603050405020304" pitchFamily="18" charset="0"/>
                <a:cs typeface="Times New Roman" panose="02020603050405020304" pitchFamily="18" charset="0"/>
              </a:rPr>
              <a:t>Paraiškas galima teikti iki </a:t>
            </a:r>
            <a:r>
              <a:rPr lang="lt-LT" sz="1800" b="1" i="0" dirty="0">
                <a:solidFill>
                  <a:schemeClr val="tx1"/>
                </a:solidFill>
                <a:effectLst/>
                <a:latin typeface="Times New Roman" panose="02020603050405020304" pitchFamily="18" charset="0"/>
                <a:cs typeface="Times New Roman" panose="02020603050405020304" pitchFamily="18" charset="0"/>
              </a:rPr>
              <a:t>2023 m. lapkričio 28 d.</a:t>
            </a:r>
          </a:p>
          <a:p>
            <a:pPr algn="ctr"/>
            <a:endParaRPr lang="lt-LT" sz="2000" b="1" dirty="0">
              <a:solidFill>
                <a:schemeClr val="tx1"/>
              </a:solidFill>
              <a:latin typeface="Times New Roman" panose="02020603050405020304" pitchFamily="18" charset="0"/>
              <a:cs typeface="Times New Roman" panose="02020603050405020304" pitchFamily="18" charset="0"/>
            </a:endParaRPr>
          </a:p>
          <a:p>
            <a:pPr algn="ctr"/>
            <a:r>
              <a:rPr lang="lt-LT" sz="2000" b="1" dirty="0">
                <a:solidFill>
                  <a:schemeClr val="tx1"/>
                </a:solidFill>
                <a:latin typeface="Times New Roman" panose="02020603050405020304" pitchFamily="18" charset="0"/>
                <a:cs typeface="Times New Roman" panose="02020603050405020304" pitchFamily="18" charset="0"/>
              </a:rPr>
              <a:t>Rugsėjo 19 d. vyks mokymai, rengiant paraiškas MSCA DN kvietimui, viešbutyje „Ibis“, Rinktinės g.</a:t>
            </a:r>
          </a:p>
          <a:p>
            <a:pPr algn="ctr"/>
            <a:endParaRPr lang="lt-LT" sz="1200" i="0" dirty="0">
              <a:solidFill>
                <a:schemeClr val="tx1"/>
              </a:solidFill>
              <a:effectLst/>
              <a:latin typeface="Times New Roman" panose="02020603050405020304" pitchFamily="18" charset="0"/>
              <a:cs typeface="Times New Roman" panose="02020603050405020304" pitchFamily="18" charset="0"/>
            </a:endParaRPr>
          </a:p>
          <a:p>
            <a:pPr algn="ctr"/>
            <a:endParaRPr lang="lt-LT" sz="1200" dirty="0">
              <a:solidFill>
                <a:schemeClr val="tx1"/>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EC5A4B1C-18D0-486D-FEC5-EB1EA0B915E6}"/>
              </a:ext>
            </a:extLst>
          </p:cNvPr>
          <p:cNvCxnSpPr>
            <a:cxnSpLocks/>
          </p:cNvCxnSpPr>
          <p:nvPr/>
        </p:nvCxnSpPr>
        <p:spPr>
          <a:xfrm>
            <a:off x="2573538" y="2434375"/>
            <a:ext cx="6494804" cy="0"/>
          </a:xfrm>
          <a:prstGeom prst="line">
            <a:avLst/>
          </a:prstGeom>
          <a:ln w="19050"/>
        </p:spPr>
        <p:style>
          <a:lnRef idx="1">
            <a:schemeClr val="dk1"/>
          </a:lnRef>
          <a:fillRef idx="0">
            <a:schemeClr val="dk1"/>
          </a:fillRef>
          <a:effectRef idx="0">
            <a:schemeClr val="dk1"/>
          </a:effectRef>
          <a:fontRef idx="minor">
            <a:schemeClr val="tx1"/>
          </a:fontRef>
        </p:style>
      </p:cxnSp>
      <p:sp>
        <p:nvSpPr>
          <p:cNvPr id="2" name="Arrow: Down 1">
            <a:extLst>
              <a:ext uri="{FF2B5EF4-FFF2-40B4-BE49-F238E27FC236}">
                <a16:creationId xmlns:a16="http://schemas.microsoft.com/office/drawing/2014/main" id="{DBDCC5C5-8396-A8C5-50E4-7281C2B503A2}"/>
              </a:ext>
            </a:extLst>
          </p:cNvPr>
          <p:cNvSpPr/>
          <p:nvPr/>
        </p:nvSpPr>
        <p:spPr>
          <a:xfrm>
            <a:off x="5058561" y="5100506"/>
            <a:ext cx="268448" cy="56206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5338700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67029-6396-FB45-31C7-7C8058847051}"/>
              </a:ext>
            </a:extLst>
          </p:cNvPr>
          <p:cNvSpPr>
            <a:spLocks noGrp="1"/>
          </p:cNvSpPr>
          <p:nvPr>
            <p:ph type="title"/>
          </p:nvPr>
        </p:nvSpPr>
        <p:spPr>
          <a:xfrm>
            <a:off x="1593131" y="143343"/>
            <a:ext cx="3117765" cy="469399"/>
          </a:xfrm>
        </p:spPr>
        <p:txBody>
          <a:bodyPr>
            <a:noAutofit/>
          </a:bodyPr>
          <a:lstStyle/>
          <a:p>
            <a:r>
              <a:rPr lang="lt-LT" sz="2800" dirty="0">
                <a:latin typeface="Times New Roman" panose="02020603050405020304" pitchFamily="18" charset="0"/>
                <a:cs typeface="Times New Roman" panose="02020603050405020304" pitchFamily="18" charset="0"/>
              </a:rPr>
              <a:t>Seminarų ciklas Gamtos tyrimų centro darbuotojams</a:t>
            </a:r>
            <a:endParaRPr lang="en-US" sz="2800" dirty="0">
              <a:latin typeface="Times New Roman" panose="02020603050405020304" pitchFamily="18" charset="0"/>
              <a:cs typeface="Times New Roman" panose="02020603050405020304" pitchFamily="18" charset="0"/>
            </a:endParaRPr>
          </a:p>
        </p:txBody>
      </p:sp>
      <p:pic>
        <p:nvPicPr>
          <p:cNvPr id="11" name="Picture 10" descr="A document with text and images&#10;&#10;Description automatically generated">
            <a:extLst>
              <a:ext uri="{FF2B5EF4-FFF2-40B4-BE49-F238E27FC236}">
                <a16:creationId xmlns:a16="http://schemas.microsoft.com/office/drawing/2014/main" id="{0422A52D-43D9-969C-6AF3-968A3B4B6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482" y="0"/>
            <a:ext cx="6632911" cy="6858000"/>
          </a:xfrm>
          <a:prstGeom prst="rect">
            <a:avLst/>
          </a:prstGeom>
        </p:spPr>
      </p:pic>
      <p:sp>
        <p:nvSpPr>
          <p:cNvPr id="4" name="TextBox 3">
            <a:extLst>
              <a:ext uri="{FF2B5EF4-FFF2-40B4-BE49-F238E27FC236}">
                <a16:creationId xmlns:a16="http://schemas.microsoft.com/office/drawing/2014/main" id="{32FF542C-4435-983C-D0CB-86FD3DD4DD5D}"/>
              </a:ext>
            </a:extLst>
          </p:cNvPr>
          <p:cNvSpPr txBox="1"/>
          <p:nvPr/>
        </p:nvSpPr>
        <p:spPr>
          <a:xfrm>
            <a:off x="1039306" y="1809318"/>
            <a:ext cx="3447853" cy="2585323"/>
          </a:xfrm>
          <a:prstGeom prst="rect">
            <a:avLst/>
          </a:prstGeom>
          <a:noFill/>
        </p:spPr>
        <p:txBody>
          <a:bodyPr wrap="square">
            <a:spAutoFit/>
          </a:bodyPr>
          <a:lstStyle/>
          <a:p>
            <a:pPr algn="just"/>
            <a:r>
              <a:rPr lang="it-IT" sz="1800" b="0" i="0" u="none" strike="noStrike" baseline="0" dirty="0">
                <a:solidFill>
                  <a:srgbClr val="000000"/>
                </a:solidFill>
                <a:latin typeface="Times New Roman" panose="02020603050405020304" pitchFamily="18" charset="0"/>
                <a:cs typeface="Times New Roman" panose="02020603050405020304" pitchFamily="18" charset="0"/>
              </a:rPr>
              <a:t>Spalio 12 d. 10.00</a:t>
            </a:r>
            <a:r>
              <a:rPr lang="lt-LT" sz="1800" b="0" i="0" u="none" strike="noStrike" baseline="0" dirty="0">
                <a:solidFill>
                  <a:srgbClr val="000000"/>
                </a:solidFill>
                <a:latin typeface="Times New Roman" panose="02020603050405020304" pitchFamily="18" charset="0"/>
                <a:cs typeface="Times New Roman" panose="02020603050405020304" pitchFamily="18" charset="0"/>
              </a:rPr>
              <a:t>–</a:t>
            </a:r>
            <a:r>
              <a:rPr lang="it-IT" sz="1800" b="0" i="0" u="none" strike="noStrike" baseline="0" dirty="0">
                <a:solidFill>
                  <a:srgbClr val="000000"/>
                </a:solidFill>
                <a:latin typeface="Times New Roman" panose="02020603050405020304" pitchFamily="18" charset="0"/>
                <a:cs typeface="Times New Roman" panose="02020603050405020304" pitchFamily="18" charset="0"/>
              </a:rPr>
              <a:t>12</a:t>
            </a:r>
            <a:r>
              <a:rPr lang="lt-LT" sz="1800" b="0" i="0" u="none" strike="noStrike" baseline="0" dirty="0">
                <a:solidFill>
                  <a:srgbClr val="000000"/>
                </a:solidFill>
                <a:latin typeface="Times New Roman" panose="02020603050405020304" pitchFamily="18" charset="0"/>
                <a:cs typeface="Times New Roman" panose="02020603050405020304" pitchFamily="18" charset="0"/>
              </a:rPr>
              <a:t>.</a:t>
            </a:r>
            <a:r>
              <a:rPr lang="it-IT" sz="1800" b="0" i="0" u="none" strike="noStrike" baseline="0" dirty="0">
                <a:solidFill>
                  <a:srgbClr val="000000"/>
                </a:solidFill>
                <a:latin typeface="Times New Roman" panose="02020603050405020304" pitchFamily="18" charset="0"/>
                <a:cs typeface="Times New Roman" panose="02020603050405020304" pitchFamily="18" charset="0"/>
              </a:rPr>
              <a:t>00 </a:t>
            </a:r>
            <a:r>
              <a:rPr lang="lt-LT" sz="1800" b="0" i="0" u="none" strike="noStrike" baseline="0" dirty="0">
                <a:solidFill>
                  <a:srgbClr val="000000"/>
                </a:solidFill>
                <a:latin typeface="Times New Roman" panose="02020603050405020304" pitchFamily="18" charset="0"/>
                <a:cs typeface="Times New Roman" panose="02020603050405020304" pitchFamily="18" charset="0"/>
              </a:rPr>
              <a:t>val.</a:t>
            </a:r>
            <a:r>
              <a:rPr lang="it-IT" sz="1800" b="0" i="0" u="none" strike="noStrike" baseline="0" dirty="0">
                <a:solidFill>
                  <a:srgbClr val="000000"/>
                </a:solidFill>
                <a:latin typeface="Times New Roman" panose="02020603050405020304" pitchFamily="18" charset="0"/>
                <a:cs typeface="Times New Roman" panose="02020603050405020304" pitchFamily="18" charset="0"/>
              </a:rPr>
              <a:t>	</a:t>
            </a:r>
          </a:p>
          <a:p>
            <a:pPr algn="just"/>
            <a:r>
              <a:rPr lang="en-US" sz="1800" b="0" i="0" u="none" strike="noStrike" baseline="0" dirty="0" err="1">
                <a:solidFill>
                  <a:srgbClr val="000000"/>
                </a:solidFill>
                <a:latin typeface="Times New Roman" panose="02020603050405020304" pitchFamily="18" charset="0"/>
                <a:cs typeface="Times New Roman" panose="02020603050405020304" pitchFamily="18" charset="0"/>
              </a:rPr>
              <a:t>Akademijos</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 </a:t>
            </a:r>
            <a:r>
              <a:rPr lang="lt-LT" sz="1800" b="0" i="0" u="none" strike="noStrike" baseline="0" dirty="0">
                <a:solidFill>
                  <a:srgbClr val="000000"/>
                </a:solidFill>
                <a:latin typeface="Times New Roman" panose="02020603050405020304" pitchFamily="18" charset="0"/>
                <a:cs typeface="Times New Roman" panose="02020603050405020304" pitchFamily="18" charset="0"/>
              </a:rPr>
              <a:t>g. </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2</a:t>
            </a:r>
            <a:endParaRPr lang="lt-LT" dirty="0">
              <a:solidFill>
                <a:srgbClr val="000000"/>
              </a:solidFill>
              <a:latin typeface="Times New Roman" panose="02020603050405020304" pitchFamily="18" charset="0"/>
              <a:cs typeface="Times New Roman" panose="02020603050405020304" pitchFamily="18" charset="0"/>
            </a:endParaRPr>
          </a:p>
          <a:p>
            <a:pPr algn="just"/>
            <a:endParaRPr lang="lt-LT" sz="1800" b="0" i="0" u="none" strike="noStrike" baseline="0" dirty="0">
              <a:solidFill>
                <a:srgbClr val="000000"/>
              </a:solidFill>
              <a:latin typeface="Times New Roman" panose="02020603050405020304" pitchFamily="18" charset="0"/>
              <a:cs typeface="Times New Roman" panose="02020603050405020304" pitchFamily="18" charset="0"/>
            </a:endParaRPr>
          </a:p>
          <a:p>
            <a:pPr algn="just"/>
            <a:r>
              <a:rPr lang="en-US" sz="1800" b="1" i="0" u="none" strike="noStrike" baseline="0" dirty="0" err="1">
                <a:solidFill>
                  <a:srgbClr val="000000"/>
                </a:solidFill>
                <a:latin typeface="Times New Roman" panose="02020603050405020304" pitchFamily="18" charset="0"/>
                <a:cs typeface="Times New Roman" panose="02020603050405020304" pitchFamily="18" charset="0"/>
              </a:rPr>
              <a:t>Įvadas</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 į </a:t>
            </a:r>
            <a:r>
              <a:rPr lang="en-US" sz="1800" b="1" i="0" u="none" strike="noStrike" baseline="0" dirty="0" err="1">
                <a:solidFill>
                  <a:srgbClr val="000000"/>
                </a:solidFill>
                <a:latin typeface="Times New Roman" panose="02020603050405020304" pitchFamily="18" charset="0"/>
                <a:cs typeface="Times New Roman" panose="02020603050405020304" pitchFamily="18" charset="0"/>
              </a:rPr>
              <a:t>programą</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 „Europos </a:t>
            </a:r>
            <a:r>
              <a:rPr lang="en-US" sz="1800" b="1" i="0" u="none" strike="noStrike" baseline="0" dirty="0" err="1">
                <a:solidFill>
                  <a:srgbClr val="000000"/>
                </a:solidFill>
                <a:latin typeface="Times New Roman" panose="02020603050405020304" pitchFamily="18" charset="0"/>
                <a:cs typeface="Times New Roman" panose="02020603050405020304" pitchFamily="18" charset="0"/>
              </a:rPr>
              <a:t>horizontas</a:t>
            </a:r>
            <a:r>
              <a:rPr lang="lt-LT" sz="1800" b="1" i="0" u="none" strike="noStrike" baseline="0" dirty="0">
                <a:solidFill>
                  <a:srgbClr val="000000"/>
                </a:solidFill>
                <a:latin typeface="Times New Roman" panose="02020603050405020304" pitchFamily="18" charset="0"/>
                <a:cs typeface="Times New Roman" panose="02020603050405020304" pitchFamily="18" charset="0"/>
              </a:rPr>
              <a:t>“</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 ABC </a:t>
            </a:r>
            <a:endParaRPr lang="en-US" sz="1800" b="0" i="0" u="none" strike="noStrike" baseline="0" dirty="0">
              <a:solidFill>
                <a:srgbClr val="000000"/>
              </a:solidFill>
              <a:latin typeface="Times New Roman" panose="02020603050405020304" pitchFamily="18" charset="0"/>
              <a:cs typeface="Times New Roman" panose="02020603050405020304" pitchFamily="18" charset="0"/>
            </a:endParaRPr>
          </a:p>
          <a:p>
            <a:pPr algn="just"/>
            <a:r>
              <a:rPr lang="lt-LT" sz="1800" b="0" i="0" u="none" strike="noStrike" baseline="0" dirty="0">
                <a:solidFill>
                  <a:srgbClr val="000000"/>
                </a:solidFill>
                <a:latin typeface="Times New Roman" panose="02020603050405020304" pitchFamily="18" charset="0"/>
                <a:cs typeface="Times New Roman" panose="02020603050405020304" pitchFamily="18" charset="0"/>
              </a:rPr>
              <a:t>Aurelija </a:t>
            </a:r>
            <a:r>
              <a:rPr lang="lt-LT" sz="1800" b="0" i="0" u="none" strike="noStrike" baseline="0" dirty="0" err="1">
                <a:solidFill>
                  <a:srgbClr val="000000"/>
                </a:solidFill>
                <a:latin typeface="Times New Roman" panose="02020603050405020304" pitchFamily="18" charset="0"/>
                <a:cs typeface="Times New Roman" panose="02020603050405020304" pitchFamily="18" charset="0"/>
              </a:rPr>
              <a:t>Povilaikė</a:t>
            </a:r>
            <a:r>
              <a:rPr lang="lt-LT" sz="1800" b="0" i="0" u="none" strike="noStrike" baseline="0" dirty="0">
                <a:solidFill>
                  <a:srgbClr val="000000"/>
                </a:solidFill>
                <a:latin typeface="Times New Roman" panose="02020603050405020304" pitchFamily="18" charset="0"/>
                <a:cs typeface="Times New Roman" panose="02020603050405020304" pitchFamily="18" charset="0"/>
              </a:rPr>
              <a:t>, </a:t>
            </a:r>
            <a:r>
              <a:rPr lang="lt-LT" sz="1800" b="0" i="0" u="none" strike="noStrike" baseline="0" dirty="0" err="1">
                <a:solidFill>
                  <a:srgbClr val="000000"/>
                </a:solidFill>
                <a:latin typeface="Times New Roman" panose="02020603050405020304" pitchFamily="18" charset="0"/>
                <a:cs typeface="Times New Roman" panose="02020603050405020304" pitchFamily="18" charset="0"/>
              </a:rPr>
              <a:t>Aiga</a:t>
            </a:r>
            <a:r>
              <a:rPr lang="lt-LT" sz="1800" b="0" i="0" u="none" strike="noStrike" baseline="0" dirty="0">
                <a:solidFill>
                  <a:srgbClr val="000000"/>
                </a:solidFill>
                <a:latin typeface="Times New Roman" panose="02020603050405020304" pitchFamily="18" charset="0"/>
                <a:cs typeface="Times New Roman" panose="02020603050405020304" pitchFamily="18" charset="0"/>
              </a:rPr>
              <a:t> </a:t>
            </a:r>
            <a:r>
              <a:rPr lang="lt-LT" sz="1800" b="0" i="0" u="none" strike="noStrike" baseline="0" dirty="0" err="1">
                <a:solidFill>
                  <a:srgbClr val="000000"/>
                </a:solidFill>
                <a:latin typeface="Times New Roman" panose="02020603050405020304" pitchFamily="18" charset="0"/>
                <a:cs typeface="Times New Roman" panose="02020603050405020304" pitchFamily="18" charset="0"/>
              </a:rPr>
              <a:t>Jonele</a:t>
            </a:r>
            <a:r>
              <a:rPr lang="lt-LT" sz="1800" b="0" i="0" u="none" strike="noStrike" baseline="0" dirty="0">
                <a:solidFill>
                  <a:srgbClr val="000000"/>
                </a:solidFill>
                <a:latin typeface="Times New Roman" panose="02020603050405020304" pitchFamily="18" charset="0"/>
                <a:cs typeface="Times New Roman" panose="02020603050405020304" pitchFamily="18" charset="0"/>
              </a:rPr>
              <a:t> </a:t>
            </a:r>
          </a:p>
          <a:p>
            <a:pPr algn="just"/>
            <a:endParaRPr lang="lt-LT" sz="1800" b="1" i="0" u="none" strike="noStrike" baseline="0" dirty="0">
              <a:solidFill>
                <a:srgbClr val="000000"/>
              </a:solidFill>
              <a:latin typeface="Times New Roman" panose="02020603050405020304" pitchFamily="18" charset="0"/>
              <a:cs typeface="Times New Roman" panose="02020603050405020304" pitchFamily="18" charset="0"/>
            </a:endParaRPr>
          </a:p>
          <a:p>
            <a:pPr algn="just"/>
            <a:r>
              <a:rPr lang="lt-LT" sz="1800" b="1" i="0" u="none" strike="noStrike" baseline="0" dirty="0">
                <a:solidFill>
                  <a:srgbClr val="000000"/>
                </a:solidFill>
                <a:latin typeface="Times New Roman" panose="02020603050405020304" pitchFamily="18" charset="0"/>
                <a:cs typeface="Times New Roman" panose="02020603050405020304" pitchFamily="18" charset="0"/>
              </a:rPr>
              <a:t>Kaip susirasti partnerių, ABC </a:t>
            </a:r>
            <a:endParaRPr lang="lt-LT" sz="1800" b="0" i="0" u="none" strike="noStrike" baseline="0" dirty="0">
              <a:solidFill>
                <a:srgbClr val="000000"/>
              </a:solidFill>
              <a:latin typeface="Times New Roman" panose="02020603050405020304" pitchFamily="18" charset="0"/>
              <a:cs typeface="Times New Roman" panose="02020603050405020304" pitchFamily="18" charset="0"/>
            </a:endParaRPr>
          </a:p>
          <a:p>
            <a:pPr algn="just"/>
            <a:r>
              <a:rPr lang="lt-LT" sz="1800" b="0" i="0" u="none" strike="noStrike" baseline="0" dirty="0">
                <a:solidFill>
                  <a:srgbClr val="000000"/>
                </a:solidFill>
                <a:latin typeface="Times New Roman" panose="02020603050405020304" pitchFamily="18" charset="0"/>
                <a:cs typeface="Times New Roman" panose="02020603050405020304" pitchFamily="18" charset="0"/>
              </a:rPr>
              <a:t>Jolita </a:t>
            </a:r>
            <a:r>
              <a:rPr lang="lt-LT" sz="1800" b="0" i="0" u="none" strike="noStrike" baseline="0" dirty="0" err="1">
                <a:solidFill>
                  <a:srgbClr val="000000"/>
                </a:solidFill>
                <a:latin typeface="Times New Roman" panose="02020603050405020304" pitchFamily="18" charset="0"/>
                <a:cs typeface="Times New Roman" panose="02020603050405020304" pitchFamily="18" charset="0"/>
              </a:rPr>
              <a:t>Česiulytė</a:t>
            </a:r>
            <a:r>
              <a:rPr lang="lt-LT" sz="1800" b="0" i="0" u="none" strike="noStrike" baseline="0" dirty="0">
                <a:solidFill>
                  <a:srgbClr val="000000"/>
                </a:solidFill>
                <a:latin typeface="Times New Roman" panose="02020603050405020304" pitchFamily="18" charset="0"/>
                <a:cs typeface="Times New Roman" panose="02020603050405020304" pitchFamily="18" charset="0"/>
              </a:rPr>
              <a:t> </a:t>
            </a:r>
            <a:r>
              <a:rPr lang="lt-LT" sz="1800" b="0" i="0" u="none" strike="noStrike" baseline="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84252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025D694E-C96D-50F2-F019-1B91BD6B9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590" y="0"/>
            <a:ext cx="4848820" cy="6858000"/>
          </a:xfrm>
          <a:prstGeom prst="rect">
            <a:avLst/>
          </a:prstGeom>
        </p:spPr>
      </p:pic>
    </p:spTree>
    <p:extLst>
      <p:ext uri="{BB962C8B-B14F-4D97-AF65-F5344CB8AC3E}">
        <p14:creationId xmlns:p14="http://schemas.microsoft.com/office/powerpoint/2010/main" val="1530897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glasses and a microphone&#10;&#10;Description automatically generated">
            <a:extLst>
              <a:ext uri="{FF2B5EF4-FFF2-40B4-BE49-F238E27FC236}">
                <a16:creationId xmlns:a16="http://schemas.microsoft.com/office/drawing/2014/main" id="{DE916B38-E310-9DF3-8FD0-37C2AB2C3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017756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easuring tape&#10;&#10;Description automatically generated">
            <a:extLst>
              <a:ext uri="{FF2B5EF4-FFF2-40B4-BE49-F238E27FC236}">
                <a16:creationId xmlns:a16="http://schemas.microsoft.com/office/drawing/2014/main" id="{6C182BF7-894C-260D-03FC-0D64A76DD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6801" y="0"/>
            <a:ext cx="7278737" cy="6858000"/>
          </a:xfrm>
          <a:prstGeom prst="rect">
            <a:avLst/>
          </a:prstGeom>
        </p:spPr>
      </p:pic>
    </p:spTree>
    <p:extLst>
      <p:ext uri="{BB962C8B-B14F-4D97-AF65-F5344CB8AC3E}">
        <p14:creationId xmlns:p14="http://schemas.microsoft.com/office/powerpoint/2010/main" val="626990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10;&#10;Description automatically generated">
            <a:extLst>
              <a:ext uri="{FF2B5EF4-FFF2-40B4-BE49-F238E27FC236}">
                <a16:creationId xmlns:a16="http://schemas.microsoft.com/office/drawing/2014/main" id="{1AFB2530-CB3C-91EE-A72A-8479FF233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400960" cy="68580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2F47C53E-9F37-F782-4A55-CBD8CFE8E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6232" y="0"/>
            <a:ext cx="5348276" cy="6858000"/>
          </a:xfrm>
          <a:prstGeom prst="rect">
            <a:avLst/>
          </a:prstGeom>
        </p:spPr>
      </p:pic>
    </p:spTree>
    <p:extLst>
      <p:ext uri="{BB962C8B-B14F-4D97-AF65-F5344CB8AC3E}">
        <p14:creationId xmlns:p14="http://schemas.microsoft.com/office/powerpoint/2010/main" val="3572480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FAAE6C-2914-61A3-41AB-44AB1F2A87AA}"/>
              </a:ext>
            </a:extLst>
          </p:cNvPr>
          <p:cNvSpPr txBox="1"/>
          <p:nvPr/>
        </p:nvSpPr>
        <p:spPr>
          <a:xfrm>
            <a:off x="1688283" y="968740"/>
            <a:ext cx="10291195" cy="3570208"/>
          </a:xfrm>
          <a:prstGeom prst="rect">
            <a:avLst/>
          </a:prstGeom>
          <a:noFill/>
        </p:spPr>
        <p:txBody>
          <a:bodyPr wrap="square">
            <a:spAutoFit/>
          </a:bodyPr>
          <a:lstStyle/>
          <a:p>
            <a:pPr algn="ctr"/>
            <a:r>
              <a:rPr lang="en-US" sz="3200" b="0" i="0" cap="all" dirty="0">
                <a:solidFill>
                  <a:srgbClr val="034EA2"/>
                </a:solidFill>
                <a:effectLst/>
                <a:latin typeface="Times New Roman" panose="02020603050405020304" pitchFamily="18" charset="0"/>
                <a:cs typeface="Times New Roman" panose="02020603050405020304" pitchFamily="18" charset="0"/>
              </a:rPr>
              <a:t>LIETUVOS MOKSLŲ AKADEMIJA SKELBIA RINKIMUS Į LIETUVOS MOKSLŲ AKADEMIJOS JAUNOSIOS AKADEMIJOS NARIUS</a:t>
            </a:r>
            <a:endParaRPr lang="lt-LT" sz="3200" b="0" i="0" cap="all" dirty="0">
              <a:solidFill>
                <a:srgbClr val="034EA2"/>
              </a:solidFill>
              <a:effectLst/>
              <a:latin typeface="Times New Roman" panose="02020603050405020304" pitchFamily="18" charset="0"/>
              <a:cs typeface="Times New Roman" panose="02020603050405020304" pitchFamily="18" charset="0"/>
            </a:endParaRPr>
          </a:p>
          <a:p>
            <a:pPr algn="ctr"/>
            <a:endParaRPr lang="lt-LT" sz="2800" cap="all" dirty="0">
              <a:solidFill>
                <a:srgbClr val="034EA2"/>
              </a:solidFill>
              <a:latin typeface="Times New Roman" panose="02020603050405020304" pitchFamily="18" charset="0"/>
              <a:cs typeface="Times New Roman" panose="02020603050405020304" pitchFamily="18" charset="0"/>
            </a:endParaRPr>
          </a:p>
          <a:p>
            <a:pPr algn="ctr"/>
            <a:r>
              <a:rPr lang="lt-LT" sz="2800" dirty="0">
                <a:latin typeface="Times New Roman" panose="02020603050405020304" pitchFamily="18" charset="0"/>
                <a:cs typeface="Times New Roman" panose="02020603050405020304" pitchFamily="18" charset="0"/>
              </a:rPr>
              <a:t>B</a:t>
            </a:r>
            <a:r>
              <a:rPr lang="lt-LT" sz="2800" b="0" i="0" dirty="0">
                <a:effectLst/>
                <a:latin typeface="Times New Roman" panose="02020603050405020304" pitchFamily="18" charset="0"/>
                <a:cs typeface="Times New Roman" panose="02020603050405020304" pitchFamily="18" charset="0"/>
              </a:rPr>
              <a:t>iologijos, medicinos ir </a:t>
            </a:r>
            <a:r>
              <a:rPr lang="lt-LT" sz="2800" b="0" i="0" dirty="0" err="1">
                <a:effectLst/>
                <a:latin typeface="Times New Roman" panose="02020603050405020304" pitchFamily="18" charset="0"/>
                <a:cs typeface="Times New Roman" panose="02020603050405020304" pitchFamily="18" charset="0"/>
              </a:rPr>
              <a:t>geomokslų</a:t>
            </a:r>
            <a:r>
              <a:rPr lang="lt-LT" sz="2800" b="0" i="0" dirty="0">
                <a:effectLst/>
                <a:latin typeface="Times New Roman" panose="02020603050405020304" pitchFamily="18" charset="0"/>
                <a:cs typeface="Times New Roman" panose="02020603050405020304" pitchFamily="18" charset="0"/>
              </a:rPr>
              <a:t> – 2 vietos</a:t>
            </a:r>
          </a:p>
          <a:p>
            <a:pPr algn="ctr"/>
            <a:endParaRPr lang="lt-LT" sz="2800" dirty="0">
              <a:latin typeface="Times New Roman" panose="02020603050405020304" pitchFamily="18" charset="0"/>
              <a:cs typeface="Times New Roman" panose="02020603050405020304" pitchFamily="18" charset="0"/>
            </a:endParaRPr>
          </a:p>
          <a:p>
            <a:pPr algn="ctr"/>
            <a:r>
              <a:rPr lang="lt-LT" sz="2800" i="0" dirty="0">
                <a:effectLst/>
                <a:latin typeface="Times New Roman" panose="02020603050405020304" pitchFamily="18" charset="0"/>
                <a:cs typeface="Times New Roman" panose="02020603050405020304" pitchFamily="18" charset="0"/>
              </a:rPr>
              <a:t>Paraiškos priimamos 2023 m. rugsėjo 11 d. – spalio 13 d.</a:t>
            </a:r>
            <a:endParaRPr lang="lt-LT" cap="all" dirty="0">
              <a:solidFill>
                <a:srgbClr val="034EA2"/>
              </a:solidFill>
              <a:latin typeface="Times New Roman" panose="02020603050405020304" pitchFamily="18" charset="0"/>
              <a:cs typeface="Times New Roman" panose="02020603050405020304" pitchFamily="18" charset="0"/>
            </a:endParaRPr>
          </a:p>
          <a:p>
            <a:pPr algn="l"/>
            <a:endParaRPr lang="en-US" b="0" i="0" cap="all" dirty="0">
              <a:solidFill>
                <a:srgbClr val="034EA2"/>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0154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F7D1-8E9E-400C-4F56-D37834586F46}"/>
              </a:ext>
            </a:extLst>
          </p:cNvPr>
          <p:cNvSpPr>
            <a:spLocks noGrp="1"/>
          </p:cNvSpPr>
          <p:nvPr>
            <p:ph type="title"/>
          </p:nvPr>
        </p:nvSpPr>
        <p:spPr>
          <a:xfrm>
            <a:off x="4821384" y="2682910"/>
            <a:ext cx="6982690" cy="918129"/>
          </a:xfrm>
        </p:spPr>
        <p:txBody>
          <a:bodyPr vert="horz" lIns="91440" tIns="45720" rIns="91440" bIns="45720" rtlCol="0" anchor="b">
            <a:noAutofit/>
          </a:bodyPr>
          <a:lstStyle/>
          <a:p>
            <a:pPr marR="0" lvl="0">
              <a:lnSpc>
                <a:spcPct val="105000"/>
              </a:lnSpc>
              <a:spcBef>
                <a:spcPts val="0"/>
              </a:spcBef>
              <a:spcAft>
                <a:spcPts val="800"/>
              </a:spcAft>
            </a:pPr>
            <a:r>
              <a:rPr lang="lt-LT" sz="2400" b="1" dirty="0">
                <a:solidFill>
                  <a:schemeClr val="tx1"/>
                </a:solidFill>
                <a:effectLst/>
                <a:latin typeface="Times New Roman" panose="02020603050405020304" pitchFamily="18" charset="0"/>
                <a:ea typeface="Times New Roman" panose="02020603050405020304" pitchFamily="18" charset="0"/>
              </a:rPr>
              <a:t>2. Dėl GTC ekspertinio vertinimo rezultatų</a:t>
            </a:r>
            <a:endParaRPr lang="en-US" sz="2400" b="1" dirty="0">
              <a:solidFill>
                <a:schemeClr val="tx1"/>
              </a:solidFill>
              <a:effectLst/>
              <a:latin typeface="Calibri" panose="020F0502020204030204" pitchFamily="34" charset="0"/>
              <a:ea typeface="Calibri" panose="020F0502020204030204" pitchFamily="34" charset="0"/>
            </a:endParaRPr>
          </a:p>
        </p:txBody>
      </p:sp>
      <p:pic>
        <p:nvPicPr>
          <p:cNvPr id="37" name="Picture 36" descr="A picture containing icon&#10;&#10;Description automatically generated">
            <a:extLst>
              <a:ext uri="{FF2B5EF4-FFF2-40B4-BE49-F238E27FC236}">
                <a16:creationId xmlns:a16="http://schemas.microsoft.com/office/drawing/2014/main" id="{6A00D1D0-0C10-7875-DD32-AEB0E267E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344" y="2187629"/>
            <a:ext cx="2576270" cy="2482742"/>
          </a:xfrm>
          <a:prstGeom prst="rect">
            <a:avLst/>
          </a:prstGeom>
        </p:spPr>
      </p:pic>
    </p:spTree>
    <p:extLst>
      <p:ext uri="{BB962C8B-B14F-4D97-AF65-F5344CB8AC3E}">
        <p14:creationId xmlns:p14="http://schemas.microsoft.com/office/powerpoint/2010/main" val="3458431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3251F1-D768-1E0F-42A8-6D829CAA7BC4}"/>
              </a:ext>
            </a:extLst>
          </p:cNvPr>
          <p:cNvSpPr txBox="1"/>
          <p:nvPr/>
        </p:nvSpPr>
        <p:spPr>
          <a:xfrm>
            <a:off x="1929468" y="763399"/>
            <a:ext cx="9890621" cy="4524315"/>
          </a:xfrm>
          <a:prstGeom prst="rect">
            <a:avLst/>
          </a:prstGeom>
          <a:noFill/>
        </p:spPr>
        <p:txBody>
          <a:bodyPr wrap="square" rtlCol="0">
            <a:spAutoFit/>
          </a:bodyPr>
          <a:lstStyle/>
          <a:p>
            <a:pPr algn="ctr"/>
            <a:r>
              <a:rPr lang="en-US" sz="3200" b="0" i="0" cap="all" dirty="0">
                <a:solidFill>
                  <a:srgbClr val="034EA2"/>
                </a:solidFill>
                <a:effectLst/>
                <a:latin typeface="Times New Roman" panose="02020603050405020304" pitchFamily="18" charset="0"/>
                <a:cs typeface="Times New Roman" panose="02020603050405020304" pitchFamily="18" charset="0"/>
              </a:rPr>
              <a:t>LIETUVOS MOKSLŲ AKADEMIJOS JAUNO</a:t>
            </a:r>
            <a:r>
              <a:rPr lang="lt-LT" sz="3200" b="0" i="0" cap="all" dirty="0">
                <a:solidFill>
                  <a:srgbClr val="034EA2"/>
                </a:solidFill>
                <a:effectLst/>
                <a:latin typeface="Times New Roman" panose="02020603050405020304" pitchFamily="18" charset="0"/>
                <a:cs typeface="Times New Roman" panose="02020603050405020304" pitchFamily="18" charset="0"/>
              </a:rPr>
              <a:t>ji</a:t>
            </a:r>
            <a:r>
              <a:rPr lang="en-US" sz="3200" b="0" i="0" cap="all" dirty="0">
                <a:solidFill>
                  <a:srgbClr val="034EA2"/>
                </a:solidFill>
                <a:effectLst/>
                <a:latin typeface="Times New Roman" panose="02020603050405020304" pitchFamily="18" charset="0"/>
                <a:cs typeface="Times New Roman" panose="02020603050405020304" pitchFamily="18" charset="0"/>
              </a:rPr>
              <a:t> AKADEMIJ</a:t>
            </a:r>
            <a:r>
              <a:rPr lang="lt-LT" sz="3200" b="0" i="0" cap="all" dirty="0">
                <a:solidFill>
                  <a:srgbClr val="034EA2"/>
                </a:solidFill>
                <a:effectLst/>
                <a:latin typeface="Times New Roman" panose="02020603050405020304" pitchFamily="18" charset="0"/>
                <a:cs typeface="Times New Roman" panose="02020603050405020304" pitchFamily="18" charset="0"/>
              </a:rPr>
              <a:t>A </a:t>
            </a:r>
            <a:r>
              <a:rPr lang="en-US" sz="3200" b="0" i="0" cap="all" dirty="0">
                <a:solidFill>
                  <a:srgbClr val="034EA2"/>
                </a:solidFill>
                <a:effectLst/>
                <a:latin typeface="Times New Roman" panose="02020603050405020304" pitchFamily="18" charset="0"/>
                <a:cs typeface="Times New Roman" panose="02020603050405020304" pitchFamily="18" charset="0"/>
              </a:rPr>
              <a:t> </a:t>
            </a:r>
            <a:endParaRPr lang="lt-LT" sz="3200" b="0" i="0" cap="all" dirty="0">
              <a:solidFill>
                <a:srgbClr val="034EA2"/>
              </a:solidFill>
              <a:effectLst/>
              <a:latin typeface="Times New Roman" panose="02020603050405020304" pitchFamily="18" charset="0"/>
              <a:cs typeface="Times New Roman" panose="02020603050405020304" pitchFamily="18" charset="0"/>
            </a:endParaRPr>
          </a:p>
          <a:p>
            <a:pPr algn="ctr"/>
            <a:endParaRPr lang="lt-LT" sz="3200" cap="all" dirty="0">
              <a:solidFill>
                <a:srgbClr val="034EA2"/>
              </a:solidFill>
              <a:latin typeface="Times New Roman" panose="02020603050405020304" pitchFamily="18" charset="0"/>
              <a:cs typeface="Times New Roman" panose="02020603050405020304" pitchFamily="18" charset="0"/>
            </a:endParaRPr>
          </a:p>
          <a:p>
            <a:pPr algn="ctr"/>
            <a:r>
              <a:rPr lang="en-US" sz="3200" dirty="0" err="1">
                <a:latin typeface="Times New Roman" panose="02020603050405020304" pitchFamily="18" charset="0"/>
                <a:cs typeface="Times New Roman" panose="02020603050405020304" pitchFamily="18" charset="0"/>
              </a:rPr>
              <a:t>Kvie</a:t>
            </a:r>
            <a:r>
              <a:rPr lang="lt-LT" sz="3200" dirty="0">
                <a:latin typeface="Times New Roman" panose="02020603050405020304" pitchFamily="18" charset="0"/>
                <a:cs typeface="Times New Roman" panose="02020603050405020304" pitchFamily="18" charset="0"/>
              </a:rPr>
              <a:t>čia į 12-tąją tarptautinę jaunųjų mokslininkų konferenciją </a:t>
            </a:r>
          </a:p>
          <a:p>
            <a:pPr algn="ctr"/>
            <a:r>
              <a:rPr lang="lt-LT" sz="3200" b="1" dirty="0">
                <a:effectLst/>
                <a:latin typeface="Times New Roman" panose="02020603050405020304" pitchFamily="18" charset="0"/>
                <a:ea typeface="Calibri" panose="020F0502020204030204" pitchFamily="34" charset="0"/>
                <a:cs typeface="Times New Roman" panose="02020603050405020304" pitchFamily="18" charset="0"/>
              </a:rPr>
              <a:t>„</a:t>
            </a:r>
            <a:r>
              <a:rPr lang="lt-LT" sz="3200" b="1"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lt-LT" sz="3200" b="1" dirty="0">
                <a:effectLst/>
                <a:latin typeface="Times New Roman" panose="02020603050405020304" pitchFamily="18" charset="0"/>
                <a:ea typeface="Calibri" panose="020F0502020204030204" pitchFamily="34" charset="0"/>
                <a:cs typeface="Times New Roman" panose="02020603050405020304" pitchFamily="18" charset="0"/>
              </a:rPr>
              <a:t> Young </a:t>
            </a:r>
            <a:r>
              <a:rPr lang="lt-LT" sz="3200" b="1" dirty="0" err="1">
                <a:effectLst/>
                <a:latin typeface="Times New Roman" panose="02020603050405020304" pitchFamily="18" charset="0"/>
                <a:ea typeface="Calibri" panose="020F0502020204030204" pitchFamily="34" charset="0"/>
                <a:cs typeface="Times New Roman" panose="02020603050405020304" pitchFamily="18" charset="0"/>
              </a:rPr>
              <a:t>Scientists</a:t>
            </a:r>
            <a:r>
              <a:rPr lang="lt-LT"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3200" b="1" dirty="0" err="1">
                <a:effectLst/>
                <a:latin typeface="Times New Roman" panose="02020603050405020304" pitchFamily="18" charset="0"/>
                <a:ea typeface="Calibri" panose="020F0502020204030204" pitchFamily="34" charset="0"/>
                <a:cs typeface="Times New Roman" panose="02020603050405020304" pitchFamily="18" charset="0"/>
              </a:rPr>
              <a:t>for</a:t>
            </a:r>
            <a:r>
              <a:rPr lang="lt-LT"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3200" b="1"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lt-LT"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3200" b="1" dirty="0" err="1">
                <a:effectLst/>
                <a:latin typeface="Times New Roman" panose="02020603050405020304" pitchFamily="18" charset="0"/>
                <a:ea typeface="Calibri" panose="020F0502020204030204" pitchFamily="34" charset="0"/>
                <a:cs typeface="Times New Roman" panose="02020603050405020304" pitchFamily="18" charset="0"/>
              </a:rPr>
              <a:t>Advance</a:t>
            </a:r>
            <a:r>
              <a:rPr lang="lt-LT"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3200" b="1"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lt-LT"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3200" b="1" dirty="0" err="1">
                <a:effectLst/>
                <a:latin typeface="Times New Roman" panose="02020603050405020304" pitchFamily="18" charset="0"/>
                <a:ea typeface="Calibri" panose="020F0502020204030204" pitchFamily="34" charset="0"/>
                <a:cs typeface="Times New Roman" panose="02020603050405020304" pitchFamily="18" charset="0"/>
              </a:rPr>
              <a:t>Agriculture</a:t>
            </a:r>
            <a:r>
              <a:rPr lang="lt-LT" sz="3200" b="1" dirty="0">
                <a:effectLst/>
                <a:latin typeface="Times New Roman" panose="02020603050405020304" pitchFamily="18" charset="0"/>
                <a:ea typeface="Calibri" panose="020F0502020204030204" pitchFamily="34" charset="0"/>
                <a:cs typeface="Times New Roman" panose="02020603050405020304" pitchFamily="18" charset="0"/>
              </a:rPr>
              <a:t>“ AGRISCI 2023</a:t>
            </a:r>
          </a:p>
          <a:p>
            <a:pPr algn="ctr"/>
            <a:endParaRPr lang="lt-LT" sz="3200" b="1" dirty="0">
              <a:latin typeface="Times New Roman" panose="02020603050405020304" pitchFamily="18" charset="0"/>
              <a:cs typeface="Times New Roman" panose="02020603050405020304" pitchFamily="18" charset="0"/>
            </a:endParaRPr>
          </a:p>
          <a:p>
            <a:pPr algn="ctr"/>
            <a:r>
              <a:rPr lang="lt-LT" sz="3200" dirty="0">
                <a:latin typeface="Times New Roman" panose="02020603050405020304" pitchFamily="18" charset="0"/>
                <a:cs typeface="Times New Roman" panose="02020603050405020304" pitchFamily="18" charset="0"/>
              </a:rPr>
              <a:t>Konferencija vyks š. m. lapkričio 16 d.</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1861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mputer and phone on a table&#10;&#10;Description automatically generated">
            <a:extLst>
              <a:ext uri="{FF2B5EF4-FFF2-40B4-BE49-F238E27FC236}">
                <a16:creationId xmlns:a16="http://schemas.microsoft.com/office/drawing/2014/main" id="{FE560587-AD49-0730-4253-3673247EE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74894" cy="6858000"/>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61A7E398-8C4D-7ADF-7475-CF95D7C7D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894" y="0"/>
            <a:ext cx="4686416" cy="6858000"/>
          </a:xfrm>
          <a:prstGeom prst="rect">
            <a:avLst/>
          </a:prstGeom>
        </p:spPr>
      </p:pic>
    </p:spTree>
    <p:extLst>
      <p:ext uri="{BB962C8B-B14F-4D97-AF65-F5344CB8AC3E}">
        <p14:creationId xmlns:p14="http://schemas.microsoft.com/office/powerpoint/2010/main" val="26906933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holding a book on a shelf&#10;&#10;Description automatically generated">
            <a:extLst>
              <a:ext uri="{FF2B5EF4-FFF2-40B4-BE49-F238E27FC236}">
                <a16:creationId xmlns:a16="http://schemas.microsoft.com/office/drawing/2014/main" id="{24330AB6-95BA-E64C-9E36-10B74840B9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5495" y="0"/>
            <a:ext cx="8733757" cy="6857999"/>
          </a:xfrm>
        </p:spPr>
      </p:pic>
    </p:spTree>
    <p:extLst>
      <p:ext uri="{BB962C8B-B14F-4D97-AF65-F5344CB8AC3E}">
        <p14:creationId xmlns:p14="http://schemas.microsoft.com/office/powerpoint/2010/main" val="2521687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flags on poles&#10;&#10;Description automatically generated">
            <a:extLst>
              <a:ext uri="{FF2B5EF4-FFF2-40B4-BE49-F238E27FC236}">
                <a16:creationId xmlns:a16="http://schemas.microsoft.com/office/drawing/2014/main" id="{A5DC9CB3-2F24-495E-DD2C-783E8DC4FA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7776" y="0"/>
            <a:ext cx="7961831" cy="6848806"/>
          </a:xfrm>
        </p:spPr>
      </p:pic>
    </p:spTree>
    <p:extLst>
      <p:ext uri="{BB962C8B-B14F-4D97-AF65-F5344CB8AC3E}">
        <p14:creationId xmlns:p14="http://schemas.microsoft.com/office/powerpoint/2010/main" val="16734337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62D57-5348-0B59-71B3-1CA3C101BAE9}"/>
              </a:ext>
            </a:extLst>
          </p:cNvPr>
          <p:cNvPicPr>
            <a:picLocks noChangeAspect="1"/>
          </p:cNvPicPr>
          <p:nvPr/>
        </p:nvPicPr>
        <p:blipFill>
          <a:blip r:embed="rId2"/>
          <a:stretch>
            <a:fillRect/>
          </a:stretch>
        </p:blipFill>
        <p:spPr>
          <a:xfrm>
            <a:off x="5811462" y="0"/>
            <a:ext cx="5942354" cy="6858000"/>
          </a:xfrm>
          <a:prstGeom prst="rect">
            <a:avLst/>
          </a:prstGeom>
        </p:spPr>
      </p:pic>
      <p:sp>
        <p:nvSpPr>
          <p:cNvPr id="8" name="TextBox 7">
            <a:extLst>
              <a:ext uri="{FF2B5EF4-FFF2-40B4-BE49-F238E27FC236}">
                <a16:creationId xmlns:a16="http://schemas.microsoft.com/office/drawing/2014/main" id="{432B70C9-9B93-08DB-9870-21B14A5FEED1}"/>
              </a:ext>
            </a:extLst>
          </p:cNvPr>
          <p:cNvSpPr txBox="1"/>
          <p:nvPr/>
        </p:nvSpPr>
        <p:spPr>
          <a:xfrm>
            <a:off x="1786216" y="581807"/>
            <a:ext cx="4025246" cy="1384995"/>
          </a:xfrm>
          <a:prstGeom prst="rect">
            <a:avLst/>
          </a:prstGeom>
          <a:noFill/>
        </p:spPr>
        <p:txBody>
          <a:bodyPr wrap="square">
            <a:spAutoFit/>
          </a:bodyPr>
          <a:lstStyle/>
          <a:p>
            <a:r>
              <a:rPr lang="lt-LT" sz="2800" dirty="0">
                <a:latin typeface="Times New Roman" panose="02020603050405020304" pitchFamily="18" charset="0"/>
                <a:cs typeface="Times New Roman" panose="02020603050405020304" pitchFamily="18" charset="0"/>
                <a:hlinkClick r:id="rId3"/>
              </a:rPr>
              <a:t>2021-2027 ES investicijų interneto svetainė (</a:t>
            </a:r>
            <a:r>
              <a:rPr lang="lt-LT" sz="2800" dirty="0" err="1">
                <a:latin typeface="Times New Roman" panose="02020603050405020304" pitchFamily="18" charset="0"/>
                <a:cs typeface="Times New Roman" panose="02020603050405020304" pitchFamily="18" charset="0"/>
                <a:hlinkClick r:id="rId3"/>
              </a:rPr>
              <a:t>esinvesticijos.lt</a:t>
            </a:r>
            <a:r>
              <a:rPr lang="lt-LT" sz="2800" dirty="0">
                <a:latin typeface="Times New Roman" panose="02020603050405020304" pitchFamily="18" charset="0"/>
                <a:cs typeface="Times New Roman" panose="02020603050405020304" pitchFamily="18" charset="0"/>
                <a:hlinkClick r:id="rId3"/>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4345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A5F3A05-D8A7-039B-D8AA-3A7F09221CA2}"/>
              </a:ext>
            </a:extLst>
          </p:cNvPr>
          <p:cNvPicPr>
            <a:picLocks noGrp="1" noChangeAspect="1"/>
          </p:cNvPicPr>
          <p:nvPr>
            <p:ph idx="1"/>
          </p:nvPr>
        </p:nvPicPr>
        <p:blipFill>
          <a:blip r:embed="rId2"/>
          <a:stretch>
            <a:fillRect/>
          </a:stretch>
        </p:blipFill>
        <p:spPr>
          <a:xfrm>
            <a:off x="6660858" y="488032"/>
            <a:ext cx="5121288" cy="6231549"/>
          </a:xfrm>
        </p:spPr>
      </p:pic>
      <p:sp>
        <p:nvSpPr>
          <p:cNvPr id="4" name="Text Placeholder 3">
            <a:extLst>
              <a:ext uri="{FF2B5EF4-FFF2-40B4-BE49-F238E27FC236}">
                <a16:creationId xmlns:a16="http://schemas.microsoft.com/office/drawing/2014/main" id="{49D93A2F-91DC-555D-DA13-92F386F2E20C}"/>
              </a:ext>
            </a:extLst>
          </p:cNvPr>
          <p:cNvSpPr>
            <a:spLocks noGrp="1"/>
          </p:cNvSpPr>
          <p:nvPr>
            <p:ph type="body" sz="half" idx="2"/>
          </p:nvPr>
        </p:nvSpPr>
        <p:spPr>
          <a:xfrm>
            <a:off x="973124" y="1598613"/>
            <a:ext cx="5121288" cy="4262436"/>
          </a:xfrm>
        </p:spPr>
        <p:txBody>
          <a:bodyPr/>
          <a:lstStyle/>
          <a:p>
            <a:r>
              <a:rPr lang="lt-LT" sz="1800" b="1" dirty="0">
                <a:solidFill>
                  <a:srgbClr val="212121"/>
                </a:solidFill>
                <a:effectLst/>
                <a:latin typeface="Helvetica" panose="020B0604020202020204" pitchFamily="34" charset="0"/>
                <a:ea typeface="Calibri" panose="020F0502020204030204" pitchFamily="34" charset="0"/>
              </a:rPr>
              <a:t>Š. m. rugsėjo 26 d.</a:t>
            </a:r>
            <a:r>
              <a:rPr lang="lt-LT" sz="1800" dirty="0">
                <a:solidFill>
                  <a:srgbClr val="212121"/>
                </a:solidFill>
                <a:effectLst/>
                <a:latin typeface="Helvetica" panose="020B0604020202020204" pitchFamily="34" charset="0"/>
                <a:ea typeface="Calibri" panose="020F0502020204030204" pitchFamily="34" charset="0"/>
              </a:rPr>
              <a:t>  </a:t>
            </a:r>
            <a:r>
              <a:rPr lang="lt-LT" sz="1800" dirty="0">
                <a:solidFill>
                  <a:srgbClr val="000000"/>
                </a:solidFill>
                <a:effectLst/>
                <a:latin typeface="Helvetica" panose="020B0604020202020204" pitchFamily="34" charset="0"/>
                <a:ea typeface="Calibri" panose="020F0502020204030204" pitchFamily="34" charset="0"/>
              </a:rPr>
              <a:t>rengiama </a:t>
            </a:r>
            <a:r>
              <a:rPr lang="lt-LT" sz="1800" b="1" dirty="0">
                <a:solidFill>
                  <a:srgbClr val="000000"/>
                </a:solidFill>
                <a:effectLst/>
                <a:latin typeface="Helvetica" panose="020B0604020202020204" pitchFamily="34" charset="0"/>
                <a:ea typeface="Calibri" panose="020F0502020204030204" pitchFamily="34" charset="0"/>
              </a:rPr>
              <a:t>LIFE projekto „Žiedinės ekonomikos modelis dideliems miestams – vandenvalos dumblas ir biomasės pelenai į biomasę – biomasė į atsinaujinančią energiją“</a:t>
            </a:r>
            <a:r>
              <a:rPr lang="lt-LT" sz="1800" dirty="0">
                <a:solidFill>
                  <a:srgbClr val="000000"/>
                </a:solidFill>
                <a:effectLst/>
                <a:latin typeface="Helvetica" panose="020B0604020202020204" pitchFamily="34" charset="0"/>
                <a:ea typeface="Calibri" panose="020F0502020204030204" pitchFamily="34" charset="0"/>
              </a:rPr>
              <a:t> (NutriBiomass4LIFE) baigiamoji projekto konferencija.</a:t>
            </a:r>
            <a:endParaRPr lang="lt-LT" sz="1800" dirty="0">
              <a:effectLst/>
              <a:latin typeface="Calibri" panose="020F0502020204030204" pitchFamily="34" charset="0"/>
              <a:ea typeface="Calibri" panose="020F0502020204030204" pitchFamily="34" charset="0"/>
            </a:endParaRPr>
          </a:p>
          <a:p>
            <a:endParaRPr lang="lt-LT" dirty="0"/>
          </a:p>
        </p:txBody>
      </p:sp>
    </p:spTree>
    <p:extLst>
      <p:ext uri="{BB962C8B-B14F-4D97-AF65-F5344CB8AC3E}">
        <p14:creationId xmlns:p14="http://schemas.microsoft.com/office/powerpoint/2010/main" val="38729935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F7D1-8E9E-400C-4F56-D37834586F46}"/>
              </a:ext>
            </a:extLst>
          </p:cNvPr>
          <p:cNvSpPr>
            <a:spLocks noGrp="1"/>
          </p:cNvSpPr>
          <p:nvPr>
            <p:ph type="title"/>
          </p:nvPr>
        </p:nvSpPr>
        <p:spPr>
          <a:xfrm>
            <a:off x="3373062" y="1864866"/>
            <a:ext cx="8131550" cy="2003750"/>
          </a:xfrm>
        </p:spPr>
        <p:txBody>
          <a:bodyPr vert="horz" lIns="91440" tIns="45720" rIns="91440" bIns="45720" rtlCol="0" anchor="b">
            <a:normAutofit/>
          </a:bodyPr>
          <a:lstStyle/>
          <a:p>
            <a:r>
              <a:rPr lang="en-US" sz="5400" dirty="0" err="1">
                <a:latin typeface="Times New Roman" panose="02020603050405020304" pitchFamily="18" charset="0"/>
                <a:cs typeface="Times New Roman" panose="02020603050405020304" pitchFamily="18" charset="0"/>
              </a:rPr>
              <a:t>Ačiū</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už</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dėmesį</a:t>
            </a:r>
            <a:r>
              <a:rPr lang="en-US" sz="5400" dirty="0">
                <a:latin typeface="Times New Roman" panose="02020603050405020304" pitchFamily="18" charset="0"/>
                <a:cs typeface="Times New Roman" panose="02020603050405020304" pitchFamily="18" charset="0"/>
              </a:rPr>
              <a:t>!</a:t>
            </a:r>
          </a:p>
        </p:txBody>
      </p:sp>
      <p:pic>
        <p:nvPicPr>
          <p:cNvPr id="4" name="Picture 3" descr="A picture containing icon&#10;&#10;Description automatically generated">
            <a:extLst>
              <a:ext uri="{FF2B5EF4-FFF2-40B4-BE49-F238E27FC236}">
                <a16:creationId xmlns:a16="http://schemas.microsoft.com/office/drawing/2014/main" id="{4D1AB712-E3F8-0FC9-C8CE-1FCC42E6E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253" y="229389"/>
            <a:ext cx="2334364" cy="2249619"/>
          </a:xfrm>
          <a:prstGeom prst="rect">
            <a:avLst/>
          </a:prstGeom>
        </p:spPr>
      </p:pic>
    </p:spTree>
    <p:extLst>
      <p:ext uri="{BB962C8B-B14F-4D97-AF65-F5344CB8AC3E}">
        <p14:creationId xmlns:p14="http://schemas.microsoft.com/office/powerpoint/2010/main" val="2410181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vadinimas 1">
            <a:extLst>
              <a:ext uri="{FF2B5EF4-FFF2-40B4-BE49-F238E27FC236}">
                <a16:creationId xmlns:a16="http://schemas.microsoft.com/office/drawing/2014/main" id="{70EE6FD3-6A74-241F-4985-3B1F2516FFA0}"/>
              </a:ext>
            </a:extLst>
          </p:cNvPr>
          <p:cNvSpPr txBox="1">
            <a:spLocks/>
          </p:cNvSpPr>
          <p:nvPr/>
        </p:nvSpPr>
        <p:spPr>
          <a:xfrm>
            <a:off x="2083324" y="1376313"/>
            <a:ext cx="9436232" cy="3459962"/>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gn="ctr"/>
            <a:r>
              <a:rPr lang="lt-LT" sz="3200" b="1" dirty="0">
                <a:solidFill>
                  <a:schemeClr val="tx1"/>
                </a:solidFill>
                <a:latin typeface="Times New Roman" panose="02020603050405020304" pitchFamily="18" charset="0"/>
                <a:cs typeface="Times New Roman" panose="02020603050405020304" pitchFamily="18" charset="0"/>
              </a:rPr>
              <a:t>PALYGINAMOJO EKSPERTINIO UNIVERSITETŲ IR MOKSLINIŲ TYRIMŲ INSTITUTŲ 2018–2022 M. MOKSLINIŲ TYRIMŲ IR EKSPERIMENTINĖS PLĖTROS VERTINIMO REZULTATAI</a:t>
            </a:r>
          </a:p>
        </p:txBody>
      </p:sp>
    </p:spTree>
    <p:extLst>
      <p:ext uri="{BB962C8B-B14F-4D97-AF65-F5344CB8AC3E}">
        <p14:creationId xmlns:p14="http://schemas.microsoft.com/office/powerpoint/2010/main" val="2553558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B2A112-3920-759D-6D35-2B4BBDB20BDE}"/>
              </a:ext>
            </a:extLst>
          </p:cNvPr>
          <p:cNvSpPr txBox="1"/>
          <p:nvPr/>
        </p:nvSpPr>
        <p:spPr>
          <a:xfrm>
            <a:off x="1885361" y="3026004"/>
            <a:ext cx="9960989" cy="3323987"/>
          </a:xfrm>
          <a:prstGeom prst="rect">
            <a:avLst/>
          </a:prstGeom>
          <a:noFill/>
        </p:spPr>
        <p:txBody>
          <a:bodyPr wrap="square" rtlCol="0">
            <a:spAutoFit/>
          </a:bodyPr>
          <a:lstStyle/>
          <a:p>
            <a:r>
              <a:rPr lang="lt-LT" sz="3600" dirty="0">
                <a:effectLst/>
                <a:latin typeface="Times New Roman" panose="02020603050405020304" pitchFamily="18" charset="0"/>
                <a:ea typeface="Times New Roman" panose="02020603050405020304" pitchFamily="18" charset="0"/>
                <a:cs typeface="Times New Roman" panose="02020603050405020304" pitchFamily="18" charset="0"/>
              </a:rPr>
              <a:t>Institucijų sudaryti vertinamieji vienetai (VV) vertinami pagal tokius kriterijus:</a:t>
            </a:r>
            <a:endParaRPr lang="lt-LT" sz="3600" b="1" u="sng" dirty="0">
              <a:latin typeface="Times New Roman" panose="02020603050405020304" pitchFamily="18" charset="0"/>
              <a:cs typeface="Times New Roman" panose="02020603050405020304" pitchFamily="18" charset="0"/>
            </a:endParaRPr>
          </a:p>
          <a:p>
            <a:endParaRPr lang="lt-LT" dirty="0">
              <a:latin typeface="Times New Roman" panose="02020603050405020304" pitchFamily="18" charset="0"/>
              <a:cs typeface="Times New Roman" panose="02020603050405020304" pitchFamily="18" charset="0"/>
            </a:endParaRPr>
          </a:p>
          <a:p>
            <a:r>
              <a:rPr lang="lt-LT" sz="2400" b="1" dirty="0">
                <a:latin typeface="Times New Roman" panose="02020603050405020304" pitchFamily="18" charset="0"/>
                <a:cs typeface="Times New Roman" panose="02020603050405020304" pitchFamily="18" charset="0"/>
              </a:rPr>
              <a:t>Mokslo kokybės vertinimas </a:t>
            </a:r>
            <a:r>
              <a:rPr lang="lt-LT" sz="2400" dirty="0">
                <a:latin typeface="Times New Roman" panose="02020603050405020304" pitchFamily="18" charset="0"/>
                <a:cs typeface="Times New Roman" panose="02020603050405020304" pitchFamily="18" charset="0"/>
              </a:rPr>
              <a:t>(svorio koeficientas 0,65)</a:t>
            </a:r>
          </a:p>
          <a:p>
            <a:endParaRPr lang="lt-LT" sz="2400" dirty="0">
              <a:latin typeface="Times New Roman" panose="02020603050405020304" pitchFamily="18" charset="0"/>
              <a:cs typeface="Times New Roman" panose="02020603050405020304" pitchFamily="18" charset="0"/>
            </a:endParaRPr>
          </a:p>
          <a:p>
            <a:r>
              <a:rPr lang="lt-LT" altLang="lt-LT" sz="2400" b="1" dirty="0">
                <a:latin typeface="Times New Roman" panose="02020603050405020304" pitchFamily="18" charset="0"/>
                <a:cs typeface="Times New Roman" panose="02020603050405020304" pitchFamily="18" charset="0"/>
              </a:rPr>
              <a:t>MTEP veiklos ekonominis ir socialinis poveikis </a:t>
            </a:r>
            <a:r>
              <a:rPr lang="lt-LT" sz="2400" dirty="0">
                <a:latin typeface="Times New Roman" panose="02020603050405020304" pitchFamily="18" charset="0"/>
                <a:cs typeface="Times New Roman" panose="02020603050405020304" pitchFamily="18" charset="0"/>
              </a:rPr>
              <a:t>(svorio koeficientas 0,2)</a:t>
            </a:r>
          </a:p>
          <a:p>
            <a:endParaRPr lang="lt-LT" sz="2400" dirty="0">
              <a:latin typeface="Times New Roman" panose="02020603050405020304" pitchFamily="18" charset="0"/>
              <a:cs typeface="Times New Roman" panose="02020603050405020304" pitchFamily="18" charset="0"/>
            </a:endParaRPr>
          </a:p>
          <a:p>
            <a:r>
              <a:rPr lang="lt-LT" altLang="lt-LT" sz="2400" b="1" dirty="0">
                <a:latin typeface="Times New Roman" panose="02020603050405020304" pitchFamily="18" charset="0"/>
                <a:cs typeface="Times New Roman" panose="02020603050405020304" pitchFamily="18" charset="0"/>
              </a:rPr>
              <a:t>MTEP veiklos perspektyvumas </a:t>
            </a:r>
            <a:r>
              <a:rPr lang="lt-LT" sz="2400" dirty="0">
                <a:latin typeface="Times New Roman" panose="02020603050405020304" pitchFamily="18" charset="0"/>
                <a:cs typeface="Times New Roman" panose="02020603050405020304" pitchFamily="18" charset="0"/>
              </a:rPr>
              <a:t>(svorio koeficientas 0,15)</a:t>
            </a:r>
            <a:endParaRPr lang="en-GB"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4CFC14A-27DD-0295-DA3E-89C57888EBD7}"/>
              </a:ext>
            </a:extLst>
          </p:cNvPr>
          <p:cNvSpPr txBox="1"/>
          <p:nvPr/>
        </p:nvSpPr>
        <p:spPr>
          <a:xfrm>
            <a:off x="1885361" y="681011"/>
            <a:ext cx="9426804" cy="2062103"/>
          </a:xfrm>
          <a:prstGeom prst="rect">
            <a:avLst/>
          </a:prstGeom>
          <a:noFill/>
        </p:spPr>
        <p:txBody>
          <a:bodyPr wrap="square">
            <a:spAutoFit/>
          </a:bodyPr>
          <a:lstStyle/>
          <a:p>
            <a:pPr algn="ctr"/>
            <a:r>
              <a:rPr lang="lt-LT" sz="3200" dirty="0">
                <a:latin typeface="Times New Roman" panose="02020603050405020304" pitchFamily="18" charset="0"/>
                <a:cs typeface="Times New Roman" panose="02020603050405020304" pitchFamily="18" charset="0"/>
              </a:rPr>
              <a:t>INSTITUTŲ BIUDŽETE PALYGINAMOJO VERTINIMO REZULTATAIS PAGRĮSTAS FINANSAVIMAS SUDARO </a:t>
            </a:r>
            <a:br>
              <a:rPr lang="lt-LT" sz="3200" dirty="0">
                <a:latin typeface="Times New Roman" panose="02020603050405020304" pitchFamily="18" charset="0"/>
                <a:cs typeface="Times New Roman" panose="02020603050405020304" pitchFamily="18" charset="0"/>
              </a:rPr>
            </a:br>
            <a:r>
              <a:rPr lang="lt-LT" sz="3200" dirty="0">
                <a:latin typeface="Times New Roman" panose="02020603050405020304" pitchFamily="18" charset="0"/>
                <a:cs typeface="Times New Roman" panose="02020603050405020304" pitchFamily="18" charset="0"/>
              </a:rPr>
              <a:t>IKI </a:t>
            </a:r>
            <a:r>
              <a:rPr lang="lt-LT" sz="3200" b="1" dirty="0">
                <a:latin typeface="Times New Roman" panose="02020603050405020304" pitchFamily="18" charset="0"/>
                <a:cs typeface="Times New Roman" panose="02020603050405020304" pitchFamily="18" charset="0"/>
              </a:rPr>
              <a:t>60 PROC.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8823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EF2B8D88-1640-A529-00DE-DDB38C8C902C}"/>
              </a:ext>
            </a:extLst>
          </p:cNvPr>
          <p:cNvGraphicFramePr>
            <a:graphicFrameLocks/>
          </p:cNvGraphicFramePr>
          <p:nvPr>
            <p:extLst>
              <p:ext uri="{D42A27DB-BD31-4B8C-83A1-F6EECF244321}">
                <p14:modId xmlns:p14="http://schemas.microsoft.com/office/powerpoint/2010/main" val="2219981017"/>
              </p:ext>
            </p:extLst>
          </p:nvPr>
        </p:nvGraphicFramePr>
        <p:xfrm>
          <a:off x="6382567" y="3112770"/>
          <a:ext cx="5809433" cy="37452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a 6">
            <a:extLst>
              <a:ext uri="{FF2B5EF4-FFF2-40B4-BE49-F238E27FC236}">
                <a16:creationId xmlns:a16="http://schemas.microsoft.com/office/drawing/2014/main" id="{7E118487-7B33-4D6D-2D17-B569A82899EB}"/>
              </a:ext>
            </a:extLst>
          </p:cNvPr>
          <p:cNvGraphicFramePr>
            <a:graphicFrameLocks/>
          </p:cNvGraphicFramePr>
          <p:nvPr>
            <p:extLst>
              <p:ext uri="{D42A27DB-BD31-4B8C-83A1-F6EECF244321}">
                <p14:modId xmlns:p14="http://schemas.microsoft.com/office/powerpoint/2010/main" val="405033712"/>
              </p:ext>
            </p:extLst>
          </p:nvPr>
        </p:nvGraphicFramePr>
        <p:xfrm>
          <a:off x="0" y="1763132"/>
          <a:ext cx="6320790" cy="34861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FE29DD85-C1A2-28EF-75FE-894E78E34A6E}"/>
              </a:ext>
            </a:extLst>
          </p:cNvPr>
          <p:cNvSpPr txBox="1"/>
          <p:nvPr/>
        </p:nvSpPr>
        <p:spPr>
          <a:xfrm rot="16200000">
            <a:off x="1225938" y="3649825"/>
            <a:ext cx="1311449" cy="307777"/>
          </a:xfrm>
          <a:prstGeom prst="rect">
            <a:avLst/>
          </a:prstGeom>
          <a:noFill/>
        </p:spPr>
        <p:txBody>
          <a:bodyPr wrap="none" rtlCol="0">
            <a:spAutoFit/>
          </a:bodyPr>
          <a:lstStyle/>
          <a:p>
            <a:r>
              <a:rPr lang="lt-LT" sz="1400" b="1" dirty="0"/>
              <a:t>Mokslo kokybė</a:t>
            </a:r>
            <a:endParaRPr lang="en-GB" sz="1400" b="1" dirty="0"/>
          </a:p>
        </p:txBody>
      </p:sp>
      <p:sp>
        <p:nvSpPr>
          <p:cNvPr id="10" name="TextBox 9">
            <a:extLst>
              <a:ext uri="{FF2B5EF4-FFF2-40B4-BE49-F238E27FC236}">
                <a16:creationId xmlns:a16="http://schemas.microsoft.com/office/drawing/2014/main" id="{F79F0E3A-D2DC-71CC-E417-31C06E70D037}"/>
              </a:ext>
            </a:extLst>
          </p:cNvPr>
          <p:cNvSpPr txBox="1"/>
          <p:nvPr/>
        </p:nvSpPr>
        <p:spPr>
          <a:xfrm rot="16200000">
            <a:off x="6380242" y="5508906"/>
            <a:ext cx="1311449" cy="307777"/>
          </a:xfrm>
          <a:prstGeom prst="rect">
            <a:avLst/>
          </a:prstGeom>
          <a:noFill/>
        </p:spPr>
        <p:txBody>
          <a:bodyPr wrap="none" rtlCol="0">
            <a:spAutoFit/>
          </a:bodyPr>
          <a:lstStyle/>
          <a:p>
            <a:r>
              <a:rPr lang="lt-LT" sz="1400" b="1" dirty="0"/>
              <a:t>Mokslo kokybė</a:t>
            </a:r>
            <a:endParaRPr lang="en-GB" sz="1400" b="1" dirty="0"/>
          </a:p>
        </p:txBody>
      </p:sp>
      <p:sp>
        <p:nvSpPr>
          <p:cNvPr id="11" name="Pavadinimas 1">
            <a:extLst>
              <a:ext uri="{FF2B5EF4-FFF2-40B4-BE49-F238E27FC236}">
                <a16:creationId xmlns:a16="http://schemas.microsoft.com/office/drawing/2014/main" id="{8256535A-9447-CC6A-D381-CF29A793B2D7}"/>
              </a:ext>
            </a:extLst>
          </p:cNvPr>
          <p:cNvSpPr>
            <a:spLocks noGrp="1"/>
          </p:cNvSpPr>
          <p:nvPr>
            <p:ph type="ctrTitle"/>
          </p:nvPr>
        </p:nvSpPr>
        <p:spPr>
          <a:xfrm>
            <a:off x="0" y="393012"/>
            <a:ext cx="12192000" cy="1115277"/>
          </a:xfrm>
        </p:spPr>
        <p:txBody>
          <a:bodyPr>
            <a:noAutofit/>
          </a:bodyPr>
          <a:lstStyle/>
          <a:p>
            <a:pPr algn="ctr"/>
            <a:r>
              <a:rPr lang="lt-LT"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2013–2017 m. ir 2018–2022 m</a:t>
            </a:r>
            <a:r>
              <a:rPr lang="lt-LT"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b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lt-LT"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palyginamojo ekspertinio </a:t>
            </a:r>
            <a:r>
              <a:rPr lang="lt-LT"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mokslinių tyrimų ir eksperimentinės plėtros vertinimo rezultatų palyginimas</a:t>
            </a:r>
            <a:endParaRPr lang="en-GB"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291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F7D1-8E9E-400C-4F56-D37834586F46}"/>
              </a:ext>
            </a:extLst>
          </p:cNvPr>
          <p:cNvSpPr>
            <a:spLocks noGrp="1"/>
          </p:cNvSpPr>
          <p:nvPr>
            <p:ph type="title"/>
          </p:nvPr>
        </p:nvSpPr>
        <p:spPr>
          <a:xfrm>
            <a:off x="4251489" y="3130487"/>
            <a:ext cx="7824247" cy="597023"/>
          </a:xfrm>
        </p:spPr>
        <p:txBody>
          <a:bodyPr vert="horz" lIns="91440" tIns="45720" rIns="91440" bIns="45720" rtlCol="0" anchor="b">
            <a:noAutofit/>
          </a:bodyPr>
          <a:lstStyle/>
          <a:p>
            <a:pPr>
              <a:tabLst>
                <a:tab pos="139700" algn="l"/>
                <a:tab pos="457200" algn="l"/>
              </a:tabLst>
            </a:pPr>
            <a:r>
              <a:rPr lang="lt-LT" sz="2400" b="1" dirty="0">
                <a:solidFill>
                  <a:srgbClr val="1B1B1B"/>
                </a:solidFill>
                <a:effectLst/>
                <a:latin typeface="Times New Roman" panose="02020603050405020304" pitchFamily="18" charset="0"/>
                <a:ea typeface="Calibri" panose="020F0502020204030204" pitchFamily="34" charset="0"/>
                <a:cs typeface="Times New Roman" panose="02020603050405020304" pitchFamily="18" charset="0"/>
              </a:rPr>
              <a:t>3. </a:t>
            </a:r>
            <a:r>
              <a:rPr lang="lt-LT" sz="2400" b="1" dirty="0">
                <a:solidFill>
                  <a:schemeClr val="tx1"/>
                </a:solidFill>
                <a:effectLst/>
                <a:latin typeface="Times New Roman" panose="02020603050405020304" pitchFamily="18" charset="0"/>
                <a:ea typeface="Times New Roman" panose="02020603050405020304" pitchFamily="18" charset="0"/>
              </a:rPr>
              <a:t>Dėl viešųjų pirkimų procedūrų tvarkos priminimo</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7" name="Picture 36" descr="A picture containing icon&#10;&#10;Description automatically generated">
            <a:extLst>
              <a:ext uri="{FF2B5EF4-FFF2-40B4-BE49-F238E27FC236}">
                <a16:creationId xmlns:a16="http://schemas.microsoft.com/office/drawing/2014/main" id="{6A00D1D0-0C10-7875-DD32-AEB0E267E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402" y="2279113"/>
            <a:ext cx="2386409" cy="2299773"/>
          </a:xfrm>
          <a:prstGeom prst="rect">
            <a:avLst/>
          </a:prstGeom>
        </p:spPr>
      </p:pic>
    </p:spTree>
    <p:extLst>
      <p:ext uri="{BB962C8B-B14F-4D97-AF65-F5344CB8AC3E}">
        <p14:creationId xmlns:p14="http://schemas.microsoft.com/office/powerpoint/2010/main" val="401848935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2957</TotalTime>
  <Words>2458</Words>
  <Application>Microsoft Office PowerPoint</Application>
  <PresentationFormat>Widescreen</PresentationFormat>
  <Paragraphs>241</Paragraphs>
  <Slides>56</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Century Gothic</vt:lpstr>
      <vt:lpstr>Helvetica</vt:lpstr>
      <vt:lpstr>Times New Roman</vt:lpstr>
      <vt:lpstr>Wingdings 3</vt:lpstr>
      <vt:lpstr>Wisp</vt:lpstr>
      <vt:lpstr>Išplėstinis administracijos posėdis</vt:lpstr>
      <vt:lpstr>PowerPoint Presentation</vt:lpstr>
      <vt:lpstr>1. Dėl Vyriausybės pritarimo pertvarkyti GTC iš biudžetinės įstaigos į viešąją įstaigą</vt:lpstr>
      <vt:lpstr>PowerPoint Presentation</vt:lpstr>
      <vt:lpstr>2. Dėl GTC ekspertinio vertinimo rezultatų</vt:lpstr>
      <vt:lpstr>PowerPoint Presentation</vt:lpstr>
      <vt:lpstr>PowerPoint Presentation</vt:lpstr>
      <vt:lpstr>2013–2017 m. ir 2018–2022 m.  palyginamojo ekspertinio mokslinių tyrimų ir eksperimentinės plėtros vertinimo rezultatų palyginimas</vt:lpstr>
      <vt:lpstr>3. Dėl viešųjų pirkimų procedūrų tvarkos priminimo</vt:lpstr>
      <vt:lpstr>PowerPoint Presentation</vt:lpstr>
      <vt:lpstr>PowerPoint Presentation</vt:lpstr>
      <vt:lpstr>4. Dėl elektros kainų pasikeitimo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Nauja mokslinė bazė (Dzūkija)</vt:lpstr>
      <vt:lpstr>Nauja mokslinė bazė (Dzūkija)</vt:lpstr>
      <vt:lpstr>Nauja mokslinė bazė (Dzūkija)</vt:lpstr>
      <vt:lpstr> TEISINIS REGLAMENTAVIMAS</vt:lpstr>
      <vt:lpstr>PowerPoint Presentation</vt:lpstr>
      <vt:lpstr>PowerPoint Presentation</vt:lpstr>
      <vt:lpstr>PowerPoint Presentation</vt:lpstr>
      <vt:lpstr>a) Dėl serverio pajėgumų panaudojimo </vt:lpstr>
      <vt:lpstr>PowerPoint Presentation</vt:lpstr>
      <vt:lpstr>PowerPoint Presentation</vt:lpstr>
      <vt:lpstr>b) Dėl intraneto naudojimo </vt:lpstr>
      <vt:lpstr>PowerPoint Presentation</vt:lpstr>
      <vt:lpstr>PowerPoint Presentation</vt:lpstr>
      <vt:lpstr>c) Dėl įrangos naudojimo GTC konferencijų salėje </vt:lpstr>
      <vt:lpstr>PowerPoint Presentation</vt:lpstr>
      <vt:lpstr>d) Dėl darbuotojų apklausos</vt:lpstr>
      <vt:lpstr>PowerPoint Presentation</vt:lpstr>
      <vt:lpstr>e) Renginių anonsai</vt:lpstr>
      <vt:lpstr>PowerPoint Presentation</vt:lpstr>
      <vt:lpstr>PowerPoint Presentation</vt:lpstr>
      <vt:lpstr>PowerPoint Presentation</vt:lpstr>
      <vt:lpstr>KAIP UŽAUGINTI NAUJUS MOKSLININKUS?</vt:lpstr>
      <vt:lpstr>PowerPoint Presentation</vt:lpstr>
      <vt:lpstr>Seminarų ciklas Gamtos tyrimų centro darbuotojams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Ačiū už dėmesį!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Išplėstinis administracijos posėdis</dc:title>
  <dc:creator>Simona Četvergaitė-Marcinkevičienė</dc:creator>
  <cp:lastModifiedBy>Simona Četvergaitė-Marcinkevičienė</cp:lastModifiedBy>
  <cp:revision>793</cp:revision>
  <cp:lastPrinted>2023-01-13T14:02:02Z</cp:lastPrinted>
  <dcterms:created xsi:type="dcterms:W3CDTF">2022-06-06T11:45:33Z</dcterms:created>
  <dcterms:modified xsi:type="dcterms:W3CDTF">2023-09-06T11:37:57Z</dcterms:modified>
</cp:coreProperties>
</file>