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3"/>
  </p:notesMasterIdLst>
  <p:sldIdLst>
    <p:sldId id="256" r:id="rId2"/>
    <p:sldId id="257" r:id="rId3"/>
    <p:sldId id="259" r:id="rId4"/>
    <p:sldId id="566" r:id="rId5"/>
    <p:sldId id="567" r:id="rId6"/>
    <p:sldId id="570" r:id="rId7"/>
    <p:sldId id="264" r:id="rId8"/>
    <p:sldId id="267" r:id="rId9"/>
    <p:sldId id="571" r:id="rId10"/>
    <p:sldId id="572" r:id="rId11"/>
    <p:sldId id="260" r:id="rId12"/>
    <p:sldId id="573" r:id="rId13"/>
    <p:sldId id="265" r:id="rId14"/>
    <p:sldId id="266" r:id="rId15"/>
    <p:sldId id="574" r:id="rId16"/>
    <p:sldId id="269" r:id="rId17"/>
    <p:sldId id="270" r:id="rId18"/>
    <p:sldId id="271" r:id="rId19"/>
    <p:sldId id="272" r:id="rId20"/>
    <p:sldId id="274" r:id="rId21"/>
    <p:sldId id="275" r:id="rId22"/>
    <p:sldId id="276" r:id="rId23"/>
    <p:sldId id="575" r:id="rId24"/>
    <p:sldId id="278" r:id="rId25"/>
    <p:sldId id="352" r:id="rId26"/>
    <p:sldId id="576" r:id="rId27"/>
    <p:sldId id="412" r:id="rId28"/>
    <p:sldId id="568" r:id="rId29"/>
    <p:sldId id="410" r:id="rId30"/>
    <p:sldId id="569" r:id="rId31"/>
    <p:sldId id="261" r:id="rId32"/>
    <p:sldId id="277" r:id="rId33"/>
    <p:sldId id="580" r:id="rId34"/>
    <p:sldId id="519" r:id="rId35"/>
    <p:sldId id="521" r:id="rId36"/>
    <p:sldId id="561" r:id="rId37"/>
    <p:sldId id="559" r:id="rId38"/>
    <p:sldId id="563" r:id="rId39"/>
    <p:sldId id="258" r:id="rId40"/>
    <p:sldId id="520" r:id="rId41"/>
    <p:sldId id="450" r:id="rId42"/>
    <p:sldId id="562" r:id="rId43"/>
    <p:sldId id="262" r:id="rId44"/>
    <p:sldId id="578" r:id="rId45"/>
    <p:sldId id="577" r:id="rId46"/>
    <p:sldId id="448" r:id="rId47"/>
    <p:sldId id="564" r:id="rId48"/>
    <p:sldId id="554" r:id="rId49"/>
    <p:sldId id="556" r:id="rId50"/>
    <p:sldId id="558" r:id="rId51"/>
    <p:sldId id="268" r:id="rId52"/>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 initials="R" lastIdx="1" clrIdx="0">
    <p:extLst>
      <p:ext uri="{19B8F6BF-5375-455C-9EA6-DF929625EA0E}">
        <p15:presenceInfo xmlns:p15="http://schemas.microsoft.com/office/powerpoint/2012/main" userId="Ro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DCC"/>
    <a:srgbClr val="F0E8E7"/>
    <a:srgbClr val="F3F7EA"/>
    <a:srgbClr val="FCFDFA"/>
    <a:srgbClr val="FAFBF6"/>
    <a:srgbClr val="F3F6E8"/>
    <a:srgbClr val="F6F9EF"/>
    <a:srgbClr val="FFFFFE"/>
    <a:srgbClr val="004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6" autoAdjust="0"/>
    <p:restoredTop sz="94967" autoAdjust="0"/>
  </p:normalViewPr>
  <p:slideViewPr>
    <p:cSldViewPr snapToGrid="0">
      <p:cViewPr varScale="1">
        <p:scale>
          <a:sx n="100" d="100"/>
          <a:sy n="100" d="100"/>
        </p:scale>
        <p:origin x="84"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imona\AppData\Local\Microsoft\Windows\INetCache\Content.Outlook\8BYD79SK\2023%20m.%20stodjimo%20rezultatai%20ir%20kt_.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imona\AppData\Local\Microsoft\Windows\INetCache\Content.Outlook\8BYD79SK\2023%20m.%20stodjimo%20rezultatai%20ir%20kt_.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lt-LT" sz="1600" b="1" dirty="0">
                <a:solidFill>
                  <a:schemeClr val="tx1"/>
                </a:solidFill>
              </a:rPr>
              <a:t>Gamtinės aplinkos tyrimai (</a:t>
            </a:r>
            <a:r>
              <a:rPr lang="lt-LT" sz="1600" b="1" dirty="0" err="1">
                <a:solidFill>
                  <a:schemeClr val="tx1"/>
                </a:solidFill>
              </a:rPr>
              <a:t>Environmental</a:t>
            </a:r>
            <a:r>
              <a:rPr lang="lt-LT" sz="1600" b="1" dirty="0">
                <a:solidFill>
                  <a:schemeClr val="tx1"/>
                </a:solidFill>
              </a:rPr>
              <a:t> </a:t>
            </a:r>
            <a:r>
              <a:rPr lang="lt-LT" sz="1600" b="1" dirty="0" err="1">
                <a:solidFill>
                  <a:schemeClr val="tx1"/>
                </a:solidFill>
              </a:rPr>
              <a:t>Sciences</a:t>
            </a:r>
            <a:r>
              <a:rPr lang="lt-LT" sz="1600" b="1" dirty="0">
                <a:solidFill>
                  <a:schemeClr val="tx1"/>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Lapas1!$D$5</c:f>
              <c:strCache>
                <c:ptCount val="1"/>
                <c:pt idx="0">
                  <c:v>2018-2022</c:v>
                </c:pt>
              </c:strCache>
            </c:strRef>
          </c:tx>
          <c:spPr>
            <a:solidFill>
              <a:srgbClr val="00B0F0"/>
            </a:solidFill>
            <a:ln>
              <a:noFill/>
            </a:ln>
            <a:effectLst/>
          </c:spPr>
          <c:invertIfNegative val="0"/>
          <c:cat>
            <c:strRef>
              <c:f>Lapas1!$C$6:$C$11</c:f>
              <c:strCache>
                <c:ptCount val="6"/>
                <c:pt idx="0">
                  <c:v>Ekologija ir aplinkotyra</c:v>
                </c:pt>
                <c:pt idx="1">
                  <c:v>Geologija</c:v>
                </c:pt>
                <c:pt idx="2">
                  <c:v>Fizinė geografija</c:v>
                </c:pt>
                <c:pt idx="4">
                  <c:v>MTEP veiklos ekonominis ir socialinis poveikis</c:v>
                </c:pt>
                <c:pt idx="5">
                  <c:v>MTEP veiklos perspektyvumas</c:v>
                </c:pt>
              </c:strCache>
            </c:strRef>
          </c:cat>
          <c:val>
            <c:numRef>
              <c:f>Lapas1!$D$6:$D$11</c:f>
              <c:numCache>
                <c:formatCode>General</c:formatCode>
                <c:ptCount val="6"/>
                <c:pt idx="0">
                  <c:v>4</c:v>
                </c:pt>
                <c:pt idx="1">
                  <c:v>3</c:v>
                </c:pt>
                <c:pt idx="2">
                  <c:v>3</c:v>
                </c:pt>
                <c:pt idx="4">
                  <c:v>3.5</c:v>
                </c:pt>
                <c:pt idx="5">
                  <c:v>3.5</c:v>
                </c:pt>
              </c:numCache>
            </c:numRef>
          </c:val>
          <c:extLst>
            <c:ext xmlns:c16="http://schemas.microsoft.com/office/drawing/2014/chart" uri="{C3380CC4-5D6E-409C-BE32-E72D297353CC}">
              <c16:uniqueId val="{00000000-611E-4012-A373-B37771FC45F4}"/>
            </c:ext>
          </c:extLst>
        </c:ser>
        <c:ser>
          <c:idx val="1"/>
          <c:order val="1"/>
          <c:tx>
            <c:strRef>
              <c:f>Lapas1!$E$5</c:f>
              <c:strCache>
                <c:ptCount val="1"/>
                <c:pt idx="0">
                  <c:v>2013-2017</c:v>
                </c:pt>
              </c:strCache>
            </c:strRef>
          </c:tx>
          <c:spPr>
            <a:solidFill>
              <a:schemeClr val="accent1">
                <a:lumMod val="50000"/>
              </a:schemeClr>
            </a:solidFill>
            <a:ln>
              <a:noFill/>
            </a:ln>
            <a:effectLst/>
          </c:spPr>
          <c:invertIfNegative val="0"/>
          <c:cat>
            <c:strRef>
              <c:f>Lapas1!$C$6:$C$11</c:f>
              <c:strCache>
                <c:ptCount val="6"/>
                <c:pt idx="0">
                  <c:v>Ekologija ir aplinkotyra</c:v>
                </c:pt>
                <c:pt idx="1">
                  <c:v>Geologija</c:v>
                </c:pt>
                <c:pt idx="2">
                  <c:v>Fizinė geografija</c:v>
                </c:pt>
                <c:pt idx="4">
                  <c:v>MTEP veiklos ekonominis ir socialinis poveikis</c:v>
                </c:pt>
                <c:pt idx="5">
                  <c:v>MTEP veiklos perspektyvumas</c:v>
                </c:pt>
              </c:strCache>
            </c:strRef>
          </c:cat>
          <c:val>
            <c:numRef>
              <c:f>Lapas1!$E$6:$E$11</c:f>
              <c:numCache>
                <c:formatCode>General</c:formatCode>
                <c:ptCount val="6"/>
                <c:pt idx="0">
                  <c:v>3</c:v>
                </c:pt>
                <c:pt idx="1">
                  <c:v>2</c:v>
                </c:pt>
                <c:pt idx="2">
                  <c:v>2</c:v>
                </c:pt>
                <c:pt idx="4">
                  <c:v>3</c:v>
                </c:pt>
                <c:pt idx="5">
                  <c:v>2</c:v>
                </c:pt>
              </c:numCache>
            </c:numRef>
          </c:val>
          <c:extLst>
            <c:ext xmlns:c16="http://schemas.microsoft.com/office/drawing/2014/chart" uri="{C3380CC4-5D6E-409C-BE32-E72D297353CC}">
              <c16:uniqueId val="{00000001-611E-4012-A373-B37771FC45F4}"/>
            </c:ext>
          </c:extLst>
        </c:ser>
        <c:dLbls>
          <c:showLegendKey val="0"/>
          <c:showVal val="0"/>
          <c:showCatName val="0"/>
          <c:showSerName val="0"/>
          <c:showPercent val="0"/>
          <c:showBubbleSize val="0"/>
        </c:dLbls>
        <c:gapWidth val="182"/>
        <c:axId val="458926760"/>
        <c:axId val="458932880"/>
      </c:barChart>
      <c:catAx>
        <c:axId val="458926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58932880"/>
        <c:crosses val="autoZero"/>
        <c:auto val="1"/>
        <c:lblAlgn val="ctr"/>
        <c:lblOffset val="100"/>
        <c:noMultiLvlLbl val="0"/>
      </c:catAx>
      <c:valAx>
        <c:axId val="458932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8926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600" b="1" dirty="0" err="1">
                <a:solidFill>
                  <a:schemeClr val="tx1"/>
                </a:solidFill>
              </a:rPr>
              <a:t>Biomokslai</a:t>
            </a:r>
            <a:r>
              <a:rPr lang="lt-LT" sz="1600" b="1" dirty="0">
                <a:solidFill>
                  <a:schemeClr val="tx1"/>
                </a:solidFill>
              </a:rPr>
              <a:t> (</a:t>
            </a:r>
            <a:r>
              <a:rPr lang="lt-LT" sz="1600" b="1" dirty="0" err="1">
                <a:solidFill>
                  <a:schemeClr val="tx1"/>
                </a:solidFill>
              </a:rPr>
              <a:t>Bio</a:t>
            </a:r>
            <a:r>
              <a:rPr lang="lt-LT" sz="1600" b="1" dirty="0">
                <a:solidFill>
                  <a:schemeClr val="tx1"/>
                </a:solidFill>
              </a:rPr>
              <a:t> </a:t>
            </a:r>
            <a:r>
              <a:rPr lang="lt-LT" sz="1600" b="1" dirty="0" err="1">
                <a:solidFill>
                  <a:schemeClr val="tx1"/>
                </a:solidFill>
              </a:rPr>
              <a:t>Sciences</a:t>
            </a:r>
            <a:r>
              <a:rPr lang="lt-LT" sz="1600" b="1"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Lapas1!$D$16</c:f>
              <c:strCache>
                <c:ptCount val="1"/>
                <c:pt idx="0">
                  <c:v>2018-2022</c:v>
                </c:pt>
              </c:strCache>
            </c:strRef>
          </c:tx>
          <c:spPr>
            <a:solidFill>
              <a:srgbClr val="00B0F0"/>
            </a:solidFill>
            <a:ln>
              <a:solidFill>
                <a:srgbClr val="00B0F0"/>
              </a:solidFill>
            </a:ln>
            <a:effectLst/>
          </c:spPr>
          <c:invertIfNegative val="0"/>
          <c:cat>
            <c:strRef>
              <c:f>Lapas1!$C$17:$C$22</c:f>
              <c:strCache>
                <c:ptCount val="6"/>
                <c:pt idx="0">
                  <c:v>Zoologija</c:v>
                </c:pt>
                <c:pt idx="1">
                  <c:v>Biologija</c:v>
                </c:pt>
                <c:pt idx="2">
                  <c:v>Botanika</c:v>
                </c:pt>
                <c:pt idx="4">
                  <c:v>MTEP veiklos ekonominis ir socialinis poveikis</c:v>
                </c:pt>
                <c:pt idx="5">
                  <c:v>MTEP veiklos perspektyvumas</c:v>
                </c:pt>
              </c:strCache>
            </c:strRef>
          </c:cat>
          <c:val>
            <c:numRef>
              <c:f>Lapas1!$D$17:$D$22</c:f>
              <c:numCache>
                <c:formatCode>General</c:formatCode>
                <c:ptCount val="6"/>
                <c:pt idx="0">
                  <c:v>4</c:v>
                </c:pt>
                <c:pt idx="1">
                  <c:v>3</c:v>
                </c:pt>
                <c:pt idx="2">
                  <c:v>3</c:v>
                </c:pt>
                <c:pt idx="4">
                  <c:v>3.5</c:v>
                </c:pt>
                <c:pt idx="5">
                  <c:v>3</c:v>
                </c:pt>
              </c:numCache>
            </c:numRef>
          </c:val>
          <c:extLst>
            <c:ext xmlns:c16="http://schemas.microsoft.com/office/drawing/2014/chart" uri="{C3380CC4-5D6E-409C-BE32-E72D297353CC}">
              <c16:uniqueId val="{00000000-3AA9-48F2-AED0-DF2244CDB098}"/>
            </c:ext>
          </c:extLst>
        </c:ser>
        <c:ser>
          <c:idx val="1"/>
          <c:order val="1"/>
          <c:tx>
            <c:strRef>
              <c:f>Lapas1!$E$16</c:f>
              <c:strCache>
                <c:ptCount val="1"/>
                <c:pt idx="0">
                  <c:v>2013-2017</c:v>
                </c:pt>
              </c:strCache>
            </c:strRef>
          </c:tx>
          <c:spPr>
            <a:solidFill>
              <a:schemeClr val="accent1">
                <a:lumMod val="50000"/>
              </a:schemeClr>
            </a:solidFill>
            <a:ln>
              <a:solidFill>
                <a:srgbClr val="FFC000"/>
              </a:solidFill>
            </a:ln>
            <a:effectLst/>
          </c:spPr>
          <c:invertIfNegative val="0"/>
          <c:cat>
            <c:strRef>
              <c:f>Lapas1!$C$17:$C$22</c:f>
              <c:strCache>
                <c:ptCount val="6"/>
                <c:pt idx="0">
                  <c:v>Zoologija</c:v>
                </c:pt>
                <c:pt idx="1">
                  <c:v>Biologija</c:v>
                </c:pt>
                <c:pt idx="2">
                  <c:v>Botanika</c:v>
                </c:pt>
                <c:pt idx="4">
                  <c:v>MTEP veiklos ekonominis ir socialinis poveikis</c:v>
                </c:pt>
                <c:pt idx="5">
                  <c:v>MTEP veiklos perspektyvumas</c:v>
                </c:pt>
              </c:strCache>
            </c:strRef>
          </c:cat>
          <c:val>
            <c:numRef>
              <c:f>Lapas1!$E$17:$E$22</c:f>
              <c:numCache>
                <c:formatCode>General</c:formatCode>
                <c:ptCount val="6"/>
                <c:pt idx="0">
                  <c:v>4</c:v>
                </c:pt>
                <c:pt idx="1">
                  <c:v>3</c:v>
                </c:pt>
                <c:pt idx="2">
                  <c:v>3</c:v>
                </c:pt>
                <c:pt idx="4">
                  <c:v>4</c:v>
                </c:pt>
                <c:pt idx="5">
                  <c:v>2</c:v>
                </c:pt>
              </c:numCache>
            </c:numRef>
          </c:val>
          <c:extLst>
            <c:ext xmlns:c16="http://schemas.microsoft.com/office/drawing/2014/chart" uri="{C3380CC4-5D6E-409C-BE32-E72D297353CC}">
              <c16:uniqueId val="{00000001-3AA9-48F2-AED0-DF2244CDB098}"/>
            </c:ext>
          </c:extLst>
        </c:ser>
        <c:dLbls>
          <c:showLegendKey val="0"/>
          <c:showVal val="0"/>
          <c:showCatName val="0"/>
          <c:showSerName val="0"/>
          <c:showPercent val="0"/>
          <c:showBubbleSize val="0"/>
        </c:dLbls>
        <c:gapWidth val="182"/>
        <c:axId val="371420384"/>
        <c:axId val="371420744"/>
      </c:barChart>
      <c:catAx>
        <c:axId val="371420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1420744"/>
        <c:crosses val="autoZero"/>
        <c:auto val="1"/>
        <c:lblAlgn val="ctr"/>
        <c:lblOffset val="100"/>
        <c:noMultiLvlLbl val="0"/>
      </c:catAx>
      <c:valAx>
        <c:axId val="371420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7142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71878847734183E-2"/>
          <c:y val="3.0067537404342187E-2"/>
          <c:w val="0.94159585368859022"/>
          <c:h val="0.64170703324208289"/>
        </c:manualLayout>
      </c:layout>
      <c:barChart>
        <c:barDir val="col"/>
        <c:grouping val="clustered"/>
        <c:varyColors val="0"/>
        <c:ser>
          <c:idx val="0"/>
          <c:order val="0"/>
          <c:tx>
            <c:strRef>
              <c:f>Sheet1!$B$1</c:f>
              <c:strCache>
                <c:ptCount val="1"/>
                <c:pt idx="0">
                  <c:v>Paskirta ŠMSM doktorantūros vietų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Biologija (N010)</c:v>
                </c:pt>
                <c:pt idx="1">
                  <c:v>Ekologija ir aplinkotyra (N012)</c:v>
                </c:pt>
                <c:pt idx="2">
                  <c:v>Geologija (N005)</c:v>
                </c:pt>
                <c:pt idx="3">
                  <c:v>Zoologija (N014)</c:v>
                </c:pt>
                <c:pt idx="4">
                  <c:v>Fizinė geografija (N006)</c:v>
                </c:pt>
                <c:pt idx="5">
                  <c:v>Iš viso</c:v>
                </c:pt>
              </c:strCache>
            </c:strRef>
          </c:cat>
          <c:val>
            <c:numRef>
              <c:f>Sheet1!$B$2:$B$7</c:f>
              <c:numCache>
                <c:formatCode>0</c:formatCode>
                <c:ptCount val="6"/>
                <c:pt idx="0">
                  <c:v>5</c:v>
                </c:pt>
                <c:pt idx="1">
                  <c:v>7</c:v>
                </c:pt>
                <c:pt idx="2">
                  <c:v>4</c:v>
                </c:pt>
                <c:pt idx="3">
                  <c:v>3</c:v>
                </c:pt>
                <c:pt idx="4">
                  <c:v>3</c:v>
                </c:pt>
                <c:pt idx="5">
                  <c:v>22</c:v>
                </c:pt>
              </c:numCache>
            </c:numRef>
          </c:val>
          <c:extLst>
            <c:ext xmlns:c16="http://schemas.microsoft.com/office/drawing/2014/chart" uri="{C3380CC4-5D6E-409C-BE32-E72D297353CC}">
              <c16:uniqueId val="{00000000-731D-4D7D-9984-21DD126D5182}"/>
            </c:ext>
          </c:extLst>
        </c:ser>
        <c:ser>
          <c:idx val="1"/>
          <c:order val="1"/>
          <c:tx>
            <c:strRef>
              <c:f>Sheet1!$C$1</c:f>
              <c:strCache>
                <c:ptCount val="1"/>
                <c:pt idx="0">
                  <c:v>Paskelbtos diseratcijos temos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Biologija (N010)</c:v>
                </c:pt>
                <c:pt idx="1">
                  <c:v>Ekologija ir aplinkotyra (N012)</c:v>
                </c:pt>
                <c:pt idx="2">
                  <c:v>Geologija (N005)</c:v>
                </c:pt>
                <c:pt idx="3">
                  <c:v>Zoologija (N014)</c:v>
                </c:pt>
                <c:pt idx="4">
                  <c:v>Fizinė geografija (N006)</c:v>
                </c:pt>
                <c:pt idx="5">
                  <c:v>Iš viso</c:v>
                </c:pt>
              </c:strCache>
            </c:strRef>
          </c:cat>
          <c:val>
            <c:numRef>
              <c:f>Sheet1!$C$2:$C$7</c:f>
              <c:numCache>
                <c:formatCode>0</c:formatCode>
                <c:ptCount val="6"/>
                <c:pt idx="0">
                  <c:v>8</c:v>
                </c:pt>
                <c:pt idx="1">
                  <c:v>15</c:v>
                </c:pt>
                <c:pt idx="2">
                  <c:v>4</c:v>
                </c:pt>
                <c:pt idx="3">
                  <c:v>5</c:v>
                </c:pt>
                <c:pt idx="4">
                  <c:v>2</c:v>
                </c:pt>
                <c:pt idx="5">
                  <c:v>34</c:v>
                </c:pt>
              </c:numCache>
            </c:numRef>
          </c:val>
          <c:extLst>
            <c:ext xmlns:c16="http://schemas.microsoft.com/office/drawing/2014/chart" uri="{C3380CC4-5D6E-409C-BE32-E72D297353CC}">
              <c16:uniqueId val="{00000001-731D-4D7D-9984-21DD126D5182}"/>
            </c:ext>
          </c:extLst>
        </c:ser>
        <c:ser>
          <c:idx val="2"/>
          <c:order val="2"/>
          <c:tx>
            <c:strRef>
              <c:f>Sheet1!$D$1</c:f>
              <c:strCache>
                <c:ptCount val="1"/>
                <c:pt idx="0">
                  <c:v>Priimta doktorantų GTC per pagrindinį priėmimą</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Biologija (N010)</c:v>
                </c:pt>
                <c:pt idx="1">
                  <c:v>Ekologija ir aplinkotyra (N012)</c:v>
                </c:pt>
                <c:pt idx="2">
                  <c:v>Geologija (N005)</c:v>
                </c:pt>
                <c:pt idx="3">
                  <c:v>Zoologija (N014)</c:v>
                </c:pt>
                <c:pt idx="4">
                  <c:v>Fizinė geografija (N006)</c:v>
                </c:pt>
                <c:pt idx="5">
                  <c:v>Iš viso</c:v>
                </c:pt>
              </c:strCache>
            </c:strRef>
          </c:cat>
          <c:val>
            <c:numRef>
              <c:f>Sheet1!$D$2:$D$7</c:f>
              <c:numCache>
                <c:formatCode>General</c:formatCode>
                <c:ptCount val="6"/>
                <c:pt idx="0">
                  <c:v>3</c:v>
                </c:pt>
                <c:pt idx="1">
                  <c:v>6</c:v>
                </c:pt>
                <c:pt idx="2">
                  <c:v>1</c:v>
                </c:pt>
                <c:pt idx="3">
                  <c:v>1</c:v>
                </c:pt>
                <c:pt idx="4">
                  <c:v>2</c:v>
                </c:pt>
                <c:pt idx="5" formatCode="0">
                  <c:v>13</c:v>
                </c:pt>
              </c:numCache>
            </c:numRef>
          </c:val>
          <c:extLst>
            <c:ext xmlns:c16="http://schemas.microsoft.com/office/drawing/2014/chart" uri="{C3380CC4-5D6E-409C-BE32-E72D297353CC}">
              <c16:uniqueId val="{00000002-731D-4D7D-9984-21DD126D5182}"/>
            </c:ext>
          </c:extLst>
        </c:ser>
        <c:dLbls>
          <c:dLblPos val="outEnd"/>
          <c:showLegendKey val="0"/>
          <c:showVal val="1"/>
          <c:showCatName val="0"/>
          <c:showSerName val="0"/>
          <c:showPercent val="0"/>
          <c:showBubbleSize val="0"/>
        </c:dLbls>
        <c:gapWidth val="219"/>
        <c:overlap val="-27"/>
        <c:axId val="1427270144"/>
        <c:axId val="1427251008"/>
      </c:barChart>
      <c:catAx>
        <c:axId val="142727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27251008"/>
        <c:crosses val="autoZero"/>
        <c:auto val="1"/>
        <c:lblAlgn val="ctr"/>
        <c:lblOffset val="100"/>
        <c:noMultiLvlLbl val="0"/>
      </c:catAx>
      <c:valAx>
        <c:axId val="142725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2727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39921603170343E-2"/>
          <c:y val="2.7243486124320645E-2"/>
          <c:w val="0.95364992608750543"/>
          <c:h val="0.68073088703436491"/>
        </c:manualLayout>
      </c:layout>
      <c:barChart>
        <c:barDir val="col"/>
        <c:grouping val="clustered"/>
        <c:varyColors val="0"/>
        <c:ser>
          <c:idx val="0"/>
          <c:order val="0"/>
          <c:tx>
            <c:strRef>
              <c:f>Sheet1!$B$9</c:f>
              <c:strCache>
                <c:ptCount val="1"/>
                <c:pt idx="0">
                  <c:v>Liko nepanaudotų doktorantūros vietų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4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Biologija (N010)</c:v>
                </c:pt>
                <c:pt idx="1">
                  <c:v>Ekologija ir aplinkotyra (N012)</c:v>
                </c:pt>
                <c:pt idx="2">
                  <c:v>Geologija (N005)</c:v>
                </c:pt>
                <c:pt idx="3">
                  <c:v>Zoologija (N014)</c:v>
                </c:pt>
                <c:pt idx="4">
                  <c:v>Fizinė geografija (N006)</c:v>
                </c:pt>
              </c:strCache>
            </c:strRef>
          </c:cat>
          <c:val>
            <c:numRef>
              <c:f>Sheet1!$B$10:$B$14</c:f>
              <c:numCache>
                <c:formatCode>0</c:formatCode>
                <c:ptCount val="5"/>
                <c:pt idx="0">
                  <c:v>2</c:v>
                </c:pt>
                <c:pt idx="1">
                  <c:v>1</c:v>
                </c:pt>
                <c:pt idx="2">
                  <c:v>3</c:v>
                </c:pt>
                <c:pt idx="3">
                  <c:v>2</c:v>
                </c:pt>
                <c:pt idx="4">
                  <c:v>1</c:v>
                </c:pt>
              </c:numCache>
            </c:numRef>
          </c:val>
          <c:extLst>
            <c:ext xmlns:c16="http://schemas.microsoft.com/office/drawing/2014/chart" uri="{C3380CC4-5D6E-409C-BE32-E72D297353CC}">
              <c16:uniqueId val="{00000000-D8DF-4558-BB8E-4450328403E7}"/>
            </c:ext>
          </c:extLst>
        </c:ser>
        <c:ser>
          <c:idx val="1"/>
          <c:order val="1"/>
          <c:tx>
            <c:strRef>
              <c:f>Sheet1!$C$9</c:f>
              <c:strCache>
                <c:ptCount val="1"/>
                <c:pt idx="0">
                  <c:v>Paduota paraiškų, paskelbus papildomą temų ir vadovų konkursą</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Biologija (N010)</c:v>
                </c:pt>
                <c:pt idx="1">
                  <c:v>Ekologija ir aplinkotyra (N012)</c:v>
                </c:pt>
                <c:pt idx="2">
                  <c:v>Geologija (N005)</c:v>
                </c:pt>
                <c:pt idx="3">
                  <c:v>Zoologija (N014)</c:v>
                </c:pt>
                <c:pt idx="4">
                  <c:v>Fizinė geografija (N006)</c:v>
                </c:pt>
              </c:strCache>
            </c:strRef>
          </c:cat>
          <c:val>
            <c:numRef>
              <c:f>Sheet1!$C$10:$C$14</c:f>
              <c:numCache>
                <c:formatCode>General</c:formatCode>
                <c:ptCount val="5"/>
              </c:numCache>
            </c:numRef>
          </c:val>
          <c:extLst>
            <c:ext xmlns:c16="http://schemas.microsoft.com/office/drawing/2014/chart" uri="{C3380CC4-5D6E-409C-BE32-E72D297353CC}">
              <c16:uniqueId val="{00000001-D8DF-4558-BB8E-4450328403E7}"/>
            </c:ext>
          </c:extLst>
        </c:ser>
        <c:dLbls>
          <c:dLblPos val="outEnd"/>
          <c:showLegendKey val="0"/>
          <c:showVal val="1"/>
          <c:showCatName val="0"/>
          <c:showSerName val="0"/>
          <c:showPercent val="0"/>
          <c:showBubbleSize val="0"/>
        </c:dLbls>
        <c:gapWidth val="219"/>
        <c:overlap val="-27"/>
        <c:axId val="1584704128"/>
        <c:axId val="1584707040"/>
      </c:barChart>
      <c:catAx>
        <c:axId val="158470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84707040"/>
        <c:crosses val="autoZero"/>
        <c:auto val="1"/>
        <c:lblAlgn val="ctr"/>
        <c:lblOffset val="100"/>
        <c:noMultiLvlLbl val="0"/>
      </c:catAx>
      <c:valAx>
        <c:axId val="158470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84704128"/>
        <c:crosses val="autoZero"/>
        <c:crossBetween val="between"/>
      </c:valAx>
      <c:spPr>
        <a:noFill/>
        <a:ln>
          <a:noFill/>
        </a:ln>
        <a:effectLst/>
      </c:spPr>
    </c:plotArea>
    <c:legend>
      <c:legendPos val="b"/>
      <c:legendEntry>
        <c:idx val="1"/>
        <c:delete val="1"/>
      </c:legendEntry>
      <c:layout>
        <c:manualLayout>
          <c:xMode val="edge"/>
          <c:yMode val="edge"/>
          <c:x val="7.7968100376350685E-2"/>
          <c:y val="0.90389216080163182"/>
          <c:w val="0.86056338058666193"/>
          <c:h val="9.610783919836817E-2"/>
        </c:manualLayout>
      </c:layou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EEC9F28-55F4-4533-8435-1078F97B1C77}" type="datetimeFigureOut">
              <a:rPr lang="en-US" smtClean="0"/>
              <a:t>10/4/2023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76888EE-D2A6-4982-88F3-F3ED576A0EA6}" type="slidenum">
              <a:rPr lang="en-US" smtClean="0"/>
              <a:t>‹#›</a:t>
            </a:fld>
            <a:endParaRPr lang="en-US"/>
          </a:p>
        </p:txBody>
      </p:sp>
    </p:spTree>
    <p:extLst>
      <p:ext uri="{BB962C8B-B14F-4D97-AF65-F5344CB8AC3E}">
        <p14:creationId xmlns:p14="http://schemas.microsoft.com/office/powerpoint/2010/main" val="227001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2</a:t>
            </a:fld>
            <a:endParaRPr lang="en-US"/>
          </a:p>
        </p:txBody>
      </p:sp>
    </p:spTree>
    <p:extLst>
      <p:ext uri="{BB962C8B-B14F-4D97-AF65-F5344CB8AC3E}">
        <p14:creationId xmlns:p14="http://schemas.microsoft.com/office/powerpoint/2010/main" val="13933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6C083CC-03DF-48B8-9743-6BCAD836E30B}" type="slidenum">
              <a:rPr lang="lt-LT" smtClean="0"/>
              <a:t>32</a:t>
            </a:fld>
            <a:endParaRPr lang="lt-LT"/>
          </a:p>
        </p:txBody>
      </p:sp>
    </p:spTree>
    <p:extLst>
      <p:ext uri="{BB962C8B-B14F-4D97-AF65-F5344CB8AC3E}">
        <p14:creationId xmlns:p14="http://schemas.microsoft.com/office/powerpoint/2010/main" val="307438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47F8F5A-2AA9-44C5-9E7F-F8F25551D1BB}" type="slidenum">
              <a:rPr lang="lt-LT" smtClean="0"/>
              <a:t>35</a:t>
            </a:fld>
            <a:endParaRPr lang="lt-LT"/>
          </a:p>
        </p:txBody>
      </p:sp>
    </p:spTree>
    <p:extLst>
      <p:ext uri="{BB962C8B-B14F-4D97-AF65-F5344CB8AC3E}">
        <p14:creationId xmlns:p14="http://schemas.microsoft.com/office/powerpoint/2010/main" val="137397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31608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73028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58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10963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82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87837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76617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28139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65480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3984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EEE6D6-1A2B-47FD-825F-A983F168FB9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66393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EE6D6-1A2B-47FD-825F-A983F168FB9E}"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53640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EEE6D6-1A2B-47FD-825F-A983F168FB9E}"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43300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EE6D6-1A2B-47FD-825F-A983F168FB9E}"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15848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08364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4794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EEE6D6-1A2B-47FD-825F-A983F168FB9E}" type="datetimeFigureOut">
              <a:rPr lang="en-US" smtClean="0"/>
              <a:t>10/4/2023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07358F-9F33-4C1C-A6E4-274F057B9668}" type="slidenum">
              <a:rPr lang="en-US" smtClean="0"/>
              <a:t>‹#›</a:t>
            </a:fld>
            <a:endParaRPr lang="en-US"/>
          </a:p>
        </p:txBody>
      </p:sp>
    </p:spTree>
    <p:extLst>
      <p:ext uri="{BB962C8B-B14F-4D97-AF65-F5344CB8AC3E}">
        <p14:creationId xmlns:p14="http://schemas.microsoft.com/office/powerpoint/2010/main" val="146448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lmt.lt/lt/naujienos/2444/nuo-paraisku-rengimo-iki-sekmes-istoriju-metinis-europos-horizonto-programos-forumas:1297"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slideLayout" Target="../slideLayouts/slideLayout7.xml"/><Relationship Id="rId20" Type="http://schemas.openxmlformats.org/officeDocument/2006/relationships/tags" Target="../tags/tag20.xml"/><Relationship Id="rId41" Type="http://schemas.openxmlformats.org/officeDocument/2006/relationships/tags" Target="../tags/tag4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lmt.lt/visuomenes-informavimas/renginiai/2315/kvieciame-i-diskusija-lyciu-lygybes-ir-itraukties-mokslo-ir-studiju-institucijose-stiprinimas/r293" TargetMode="External"/><Relationship Id="rId2" Type="http://schemas.openxmlformats.org/officeDocument/2006/relationships/hyperlink" Target="https://www.lmt.lt/naujienos/2444/marie-skodowska-curie-personalo-mainai-kaip-praplesti-horizontus:1280"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am.lrv.lt/lt/naujienos/kvieciame-dalyvauti-konkurse-europos-bures-2023" TargetMode="External"/><Relationship Id="rId2" Type="http://schemas.openxmlformats.org/officeDocument/2006/relationships/hyperlink" Target="https://lammc.lt/lt/naujienu-archyvas/diskusija-seminaras-misko-medziu-selekcija-genetiniai-istekliai-ju-apsauga-ir-naudojimas/4205"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horizon-widera2024.b2match.io/signup" TargetMode="External"/><Relationship Id="rId2" Type="http://schemas.openxmlformats.org/officeDocument/2006/relationships/hyperlink" Target="https://www.ncpwideranet.eu/" TargetMode="External"/><Relationship Id="rId1" Type="http://schemas.openxmlformats.org/officeDocument/2006/relationships/slideLayout" Target="../slideLayouts/slideLayout8.xml"/><Relationship Id="rId4" Type="http://schemas.openxmlformats.org/officeDocument/2006/relationships/hyperlink" Target="https://www.lmt.lt/visuomenes-informavimas/renginiai/2315/era-kviecia-i-informacine-diena-ir-partneriu-paieskos-rengini/r294"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accent5">
                <a:lumMod val="40000"/>
                <a:lumOff val="60000"/>
              </a:schemeClr>
            </a:gs>
            <a:gs pos="0">
              <a:schemeClr val="bg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AAE2-2EFA-AC2C-E93B-98AD1F73A0F9}"/>
              </a:ext>
            </a:extLst>
          </p:cNvPr>
          <p:cNvSpPr>
            <a:spLocks noGrp="1"/>
          </p:cNvSpPr>
          <p:nvPr>
            <p:ph type="ctrTitle"/>
          </p:nvPr>
        </p:nvSpPr>
        <p:spPr>
          <a:xfrm>
            <a:off x="2475738" y="928179"/>
            <a:ext cx="4113747" cy="4169749"/>
          </a:xfrm>
        </p:spPr>
        <p:txBody>
          <a:bodyPr>
            <a:normAutofit/>
          </a:bodyPr>
          <a:lstStyle/>
          <a:p>
            <a:r>
              <a:rPr lang="lt-LT" sz="4800" dirty="0">
                <a:latin typeface="Times New Roman" panose="02020603050405020304" pitchFamily="18" charset="0"/>
                <a:cs typeface="Times New Roman" panose="02020603050405020304" pitchFamily="18" charset="0"/>
              </a:rPr>
              <a:t>Išplėstinis administracijos posėdis</a:t>
            </a:r>
            <a:endParaRPr lang="en-US"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2E3FD4F-BC6B-DA2C-3E12-EB29F72D2564}"/>
              </a:ext>
            </a:extLst>
          </p:cNvPr>
          <p:cNvSpPr>
            <a:spLocks noGrp="1"/>
          </p:cNvSpPr>
          <p:nvPr>
            <p:ph type="subTitle" idx="1"/>
          </p:nvPr>
        </p:nvSpPr>
        <p:spPr>
          <a:xfrm>
            <a:off x="2475739" y="5131511"/>
            <a:ext cx="3710018" cy="915561"/>
          </a:xfrm>
        </p:spPr>
        <p:txBody>
          <a:bodyPr>
            <a:normAutofit lnSpcReduction="10000"/>
          </a:bodyPr>
          <a:lstStyle/>
          <a:p>
            <a:endParaRPr lang="lt-LT" dirty="0">
              <a:latin typeface="Times New Roman" panose="02020603050405020304" pitchFamily="18" charset="0"/>
              <a:cs typeface="Times New Roman" panose="02020603050405020304" pitchFamily="18" charset="0"/>
            </a:endParaRPr>
          </a:p>
          <a:p>
            <a:r>
              <a:rPr lang="lt-LT" sz="2800" dirty="0">
                <a:solidFill>
                  <a:schemeClr val="tx1"/>
                </a:solidFill>
                <a:latin typeface="Times New Roman" panose="02020603050405020304" pitchFamily="18" charset="0"/>
                <a:cs typeface="Times New Roman" panose="02020603050405020304" pitchFamily="18" charset="0"/>
              </a:rPr>
              <a:t>2023 m. spalio 4 d.</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6" name="Picture 5" descr="A picture containing icon&#10;&#10;Description automatically generated">
            <a:extLst>
              <a:ext uri="{FF2B5EF4-FFF2-40B4-BE49-F238E27FC236}">
                <a16:creationId xmlns:a16="http://schemas.microsoft.com/office/drawing/2014/main" id="{60278039-03E7-7A3E-F638-CD85F41B5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275" y="1545583"/>
            <a:ext cx="4509716" cy="4345996"/>
          </a:xfrm>
          <a:prstGeom prst="rect">
            <a:avLst/>
          </a:prstGeom>
        </p:spPr>
      </p:pic>
    </p:spTree>
    <p:extLst>
      <p:ext uri="{BB962C8B-B14F-4D97-AF65-F5344CB8AC3E}">
        <p14:creationId xmlns:p14="http://schemas.microsoft.com/office/powerpoint/2010/main" val="7377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1DD25F-77C6-1B95-3BD4-19701B08E4C1}"/>
              </a:ext>
            </a:extLst>
          </p:cNvPr>
          <p:cNvSpPr txBox="1"/>
          <p:nvPr/>
        </p:nvSpPr>
        <p:spPr>
          <a:xfrm>
            <a:off x="2961564" y="91700"/>
            <a:ext cx="9230436" cy="830997"/>
          </a:xfrm>
          <a:prstGeom prst="rect">
            <a:avLst/>
          </a:prstGeom>
          <a:no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MTEP veiklos ekonominis ir socialinis poveikis mokslo srities lygmeniu </a:t>
            </a:r>
          </a:p>
          <a:p>
            <a:pPr algn="r"/>
            <a:r>
              <a:rPr lang="lt-LT" sz="2400" b="1" u="sng" dirty="0">
                <a:latin typeface="Calibri" panose="020F0502020204030204" pitchFamily="34" charset="0"/>
                <a:cs typeface="Calibri" panose="020F0502020204030204" pitchFamily="34" charset="0"/>
              </a:rPr>
              <a:t>(svorio koeficientas 0,2)</a:t>
            </a:r>
            <a:r>
              <a:rPr lang="lt-LT" altLang="lt-LT" sz="2400" b="1" u="sng" dirty="0">
                <a:latin typeface="Calibri" panose="020F0502020204030204" pitchFamily="34" charset="0"/>
                <a:cs typeface="Calibri" panose="020F0502020204030204" pitchFamily="34" charset="0"/>
              </a:rPr>
              <a:t> </a:t>
            </a:r>
            <a:endParaRPr lang="en-GB" sz="2400" b="1" u="sng" dirty="0">
              <a:latin typeface="Calibri" panose="020F0502020204030204" pitchFamily="34" charset="0"/>
              <a:cs typeface="Calibri" panose="020F0502020204030204" pitchFamily="34" charset="0"/>
            </a:endParaRPr>
          </a:p>
        </p:txBody>
      </p:sp>
      <p:graphicFrame>
        <p:nvGraphicFramePr>
          <p:cNvPr id="9" name="Lentelė 8">
            <a:extLst>
              <a:ext uri="{FF2B5EF4-FFF2-40B4-BE49-F238E27FC236}">
                <a16:creationId xmlns:a16="http://schemas.microsoft.com/office/drawing/2014/main" id="{73A87781-DE41-F97B-6157-959BECBA1171}"/>
              </a:ext>
            </a:extLst>
          </p:cNvPr>
          <p:cNvGraphicFramePr>
            <a:graphicFrameLocks noGrp="1"/>
          </p:cNvGraphicFramePr>
          <p:nvPr/>
        </p:nvGraphicFramePr>
        <p:xfrm>
          <a:off x="40391" y="4713497"/>
          <a:ext cx="12111217" cy="2144503"/>
        </p:xfrm>
        <a:graphic>
          <a:graphicData uri="http://schemas.openxmlformats.org/drawingml/2006/table">
            <a:tbl>
              <a:tblPr/>
              <a:tblGrid>
                <a:gridCol w="1229571">
                  <a:extLst>
                    <a:ext uri="{9D8B030D-6E8A-4147-A177-3AD203B41FA5}">
                      <a16:colId xmlns:a16="http://schemas.microsoft.com/office/drawing/2014/main" val="200893300"/>
                    </a:ext>
                  </a:extLst>
                </a:gridCol>
                <a:gridCol w="1030237">
                  <a:extLst>
                    <a:ext uri="{9D8B030D-6E8A-4147-A177-3AD203B41FA5}">
                      <a16:colId xmlns:a16="http://schemas.microsoft.com/office/drawing/2014/main" val="2098724636"/>
                    </a:ext>
                  </a:extLst>
                </a:gridCol>
                <a:gridCol w="9851409">
                  <a:extLst>
                    <a:ext uri="{9D8B030D-6E8A-4147-A177-3AD203B41FA5}">
                      <a16:colId xmlns:a16="http://schemas.microsoft.com/office/drawing/2014/main" val="618041620"/>
                    </a:ext>
                  </a:extLst>
                </a:gridCol>
              </a:tblGrid>
              <a:tr h="178728">
                <a:tc>
                  <a:txBody>
                    <a:bodyPr/>
                    <a:lstStyle/>
                    <a:p>
                      <a:pPr marL="0" marR="0">
                        <a:spcBef>
                          <a:spcPts val="0"/>
                        </a:spcBef>
                        <a:spcAft>
                          <a:spcPts val="0"/>
                        </a:spcAft>
                      </a:pPr>
                      <a:r>
                        <a:rPr lang="lt-LT" sz="1400" b="1" dirty="0">
                          <a:effectLst/>
                          <a:latin typeface="Times New Roman" panose="02020603050405020304" pitchFamily="18" charset="0"/>
                        </a:rPr>
                        <a:t>Balas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marL="0" marR="0" algn="ctr">
                        <a:spcBef>
                          <a:spcPts val="0"/>
                        </a:spcBef>
                        <a:spcAft>
                          <a:spcPts val="0"/>
                        </a:spcAft>
                      </a:pPr>
                      <a:r>
                        <a:rPr lang="lt-LT" sz="1400" b="1" dirty="0">
                          <a:effectLst/>
                          <a:latin typeface="Times New Roman" panose="02020603050405020304" pitchFamily="18" charset="0"/>
                        </a:rPr>
                        <a:t>Reikšmė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1521303216"/>
                  </a:ext>
                </a:extLst>
              </a:tr>
              <a:tr h="764260">
                <a:tc>
                  <a:txBody>
                    <a:bodyPr/>
                    <a:lstStyle/>
                    <a:p>
                      <a:pPr marL="0" marR="0" algn="ctr">
                        <a:spcBef>
                          <a:spcPts val="0"/>
                        </a:spcBef>
                        <a:spcAft>
                          <a:spcPts val="0"/>
                        </a:spcAft>
                      </a:pPr>
                      <a:r>
                        <a:rPr lang="lt-LT" sz="1400" b="1" dirty="0">
                          <a:effectLst/>
                          <a:latin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dirty="0">
                          <a:effectLst/>
                          <a:latin typeface="Times New Roman" panose="02020603050405020304" pitchFamily="18" charset="0"/>
                        </a:rPr>
                        <a:t>Puikiai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vykdo išskirtinės svarbos mokslinius tyrimus ir yra ypač svarbus partneris MTEP klausimais už akademinės bendruomenės ribų.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Vertinamasis vienetas teigiamai veikia visuomenės plėtrą ir yra labai vertinamas partneris MTEP plėtros klausimais ne tik akademinėje bendruomenėje, bet ir už jos ribų. Institucijos darbuotojai vertinami kaip ekspertai viešajame ir privačiame sektoriuose.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40020041"/>
                  </a:ext>
                </a:extLst>
              </a:tr>
              <a:tr h="600502">
                <a:tc>
                  <a:txBody>
                    <a:bodyPr/>
                    <a:lstStyle/>
                    <a:p>
                      <a:pPr marL="0" marR="0" algn="ctr">
                        <a:spcBef>
                          <a:spcPts val="0"/>
                        </a:spcBef>
                        <a:spcAft>
                          <a:spcPts val="0"/>
                        </a:spcAft>
                      </a:pPr>
                      <a:r>
                        <a:rPr lang="lt-LT" sz="1400" b="1">
                          <a:effectLst/>
                          <a:latin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a:effectLst/>
                          <a:latin typeface="Times New Roman" panose="02020603050405020304" pitchFamily="18" charset="0"/>
                        </a:rPr>
                        <a:t>Labai 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vykdo labai svarbius mokslinius tyrimus ir yra labai svarbus partneris MTEP klausimais už akademinės bendruomenės ribų.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itin svarbūs visuomenei. Vertinamasis vienetas glaudžiai susijęs ne tik su akademine bendruomene, bet ir verslu, sprendimų priėmėjais, visuomene.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52872044"/>
                  </a:ext>
                </a:extLst>
              </a:tr>
              <a:tr h="566381">
                <a:tc>
                  <a:txBody>
                    <a:bodyPr/>
                    <a:lstStyle/>
                    <a:p>
                      <a:pPr marL="0" marR="0" algn="ctr">
                        <a:spcBef>
                          <a:spcPts val="0"/>
                        </a:spcBef>
                        <a:spcAft>
                          <a:spcPts val="0"/>
                        </a:spcAft>
                      </a:pPr>
                      <a:r>
                        <a:rPr lang="lt-LT" sz="1400" b="1" dirty="0">
                          <a:effectLst/>
                          <a:latin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a:effectLst/>
                          <a:latin typeface="Times New Roman" panose="02020603050405020304" pitchFamily="18" charset="0"/>
                        </a:rPr>
                        <a:t>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vykdo svarbius mokslinius tyrimus ir yra svarbus partneris MTEP klausimais už akademinės bendruomenės ribų.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svarbūs visuomenei. Santykis su verslu, sprendimų priėmėjais ir visuomene yra toks, koks dera pripažintai akademine veikla užsiimančiai įstaigai.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88799868"/>
                  </a:ext>
                </a:extLst>
              </a:tr>
            </a:tbl>
          </a:graphicData>
        </a:graphic>
      </p:graphicFrame>
      <p:graphicFrame>
        <p:nvGraphicFramePr>
          <p:cNvPr id="10" name="Lentelė 6">
            <a:extLst>
              <a:ext uri="{FF2B5EF4-FFF2-40B4-BE49-F238E27FC236}">
                <a16:creationId xmlns:a16="http://schemas.microsoft.com/office/drawing/2014/main" id="{95D2EEE8-0AC8-99A0-6890-D8AC50F1DEA1}"/>
              </a:ext>
            </a:extLst>
          </p:cNvPr>
          <p:cNvGraphicFramePr>
            <a:graphicFrameLocks noGrp="1"/>
          </p:cNvGraphicFramePr>
          <p:nvPr>
            <p:extLst>
              <p:ext uri="{D42A27DB-BD31-4B8C-83A1-F6EECF244321}">
                <p14:modId xmlns:p14="http://schemas.microsoft.com/office/powerpoint/2010/main" val="3050346114"/>
              </p:ext>
            </p:extLst>
          </p:nvPr>
        </p:nvGraphicFramePr>
        <p:xfrm>
          <a:off x="40391" y="1707182"/>
          <a:ext cx="12192000" cy="2468880"/>
        </p:xfrm>
        <a:graphic>
          <a:graphicData uri="http://schemas.openxmlformats.org/drawingml/2006/table">
            <a:tbl>
              <a:tblPr firstRow="1" bandRow="1">
                <a:tableStyleId>{5C22544A-7EE6-4342-B048-85BDC9FD1C3A}</a:tableStyleId>
              </a:tblPr>
              <a:tblGrid>
                <a:gridCol w="3460260">
                  <a:extLst>
                    <a:ext uri="{9D8B030D-6E8A-4147-A177-3AD203B41FA5}">
                      <a16:colId xmlns:a16="http://schemas.microsoft.com/office/drawing/2014/main" val="3108306535"/>
                    </a:ext>
                  </a:extLst>
                </a:gridCol>
                <a:gridCol w="8731740">
                  <a:extLst>
                    <a:ext uri="{9D8B030D-6E8A-4147-A177-3AD203B41FA5}">
                      <a16:colId xmlns:a16="http://schemas.microsoft.com/office/drawing/2014/main" val="2610762367"/>
                    </a:ext>
                  </a:extLst>
                </a:gridCol>
              </a:tblGrid>
              <a:tr h="370840">
                <a:tc>
                  <a:txBody>
                    <a:bodyPr/>
                    <a:lstStyle/>
                    <a:p>
                      <a:r>
                        <a:rPr lang="lt-LT" sz="2400" dirty="0">
                          <a:solidFill>
                            <a:schemeClr val="tx1"/>
                          </a:solidFill>
                          <a:latin typeface="Calibri" panose="020F0502020204030204" pitchFamily="34" charset="0"/>
                          <a:cs typeface="Calibri" panose="020F0502020204030204" pitchFamily="34" charset="0"/>
                        </a:rPr>
                        <a:t>VERTINAMIEJI</a:t>
                      </a:r>
                      <a:r>
                        <a:rPr lang="lt-LT" sz="2400" dirty="0">
                          <a:latin typeface="Calibri" panose="020F0502020204030204" pitchFamily="34" charset="0"/>
                          <a:cs typeface="Calibri" panose="020F0502020204030204" pitchFamily="34" charset="0"/>
                        </a:rPr>
                        <a:t> </a:t>
                      </a:r>
                      <a:r>
                        <a:rPr lang="lt-LT" sz="2400" dirty="0">
                          <a:solidFill>
                            <a:schemeClr val="tx1"/>
                          </a:solidFill>
                          <a:latin typeface="Calibri" panose="020F0502020204030204" pitchFamily="34" charset="0"/>
                          <a:cs typeface="Calibri" panose="020F0502020204030204" pitchFamily="34" charset="0"/>
                        </a:rPr>
                        <a:t>VIENETAI</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r>
                        <a:rPr lang="lt-LT" sz="2400" dirty="0">
                          <a:solidFill>
                            <a:schemeClr val="tx1"/>
                          </a:solidFill>
                          <a:latin typeface="Calibri" panose="020F0502020204030204" pitchFamily="34" charset="0"/>
                          <a:cs typeface="Calibri" panose="020F0502020204030204" pitchFamily="34" charset="0"/>
                        </a:rPr>
                        <a:t>MOKSLO SRITIS (GAMTOS MOKSLAI)</a:t>
                      </a: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6484799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err="1">
                          <a:solidFill>
                            <a:schemeClr val="tx1"/>
                          </a:solidFill>
                          <a:latin typeface="Calibri" panose="020F0502020204030204" pitchFamily="34" charset="0"/>
                          <a:cs typeface="Calibri" panose="020F0502020204030204" pitchFamily="34" charset="0"/>
                        </a:rPr>
                        <a:t>Biomokslai</a:t>
                      </a:r>
                      <a:r>
                        <a:rPr lang="lt-LT" sz="2400" b="1" dirty="0">
                          <a:solidFill>
                            <a:schemeClr val="tx1"/>
                          </a:solidFill>
                          <a:latin typeface="Calibri" panose="020F0502020204030204" pitchFamily="34" charset="0"/>
                          <a:cs typeface="Calibri" panose="020F0502020204030204" pitchFamily="34" charset="0"/>
                        </a:rPr>
                        <a:t> (</a:t>
                      </a:r>
                      <a:r>
                        <a:rPr lang="lt-LT" sz="2400" b="1" dirty="0" err="1">
                          <a:solidFill>
                            <a:schemeClr val="tx1"/>
                          </a:solidFill>
                          <a:latin typeface="Calibri" panose="020F0502020204030204" pitchFamily="34" charset="0"/>
                          <a:cs typeface="Calibri" panose="020F0502020204030204" pitchFamily="34" charset="0"/>
                        </a:rPr>
                        <a:t>Bio</a:t>
                      </a:r>
                      <a:r>
                        <a:rPr lang="lt-LT" sz="2400" b="1" dirty="0">
                          <a:solidFill>
                            <a:schemeClr val="tx1"/>
                          </a:solidFill>
                          <a:latin typeface="Calibri" panose="020F0502020204030204" pitchFamily="34" charset="0"/>
                          <a:cs typeface="Calibri" panose="020F0502020204030204" pitchFamily="34" charset="0"/>
                        </a:rPr>
                        <a:t> </a:t>
                      </a:r>
                      <a:r>
                        <a:rPr lang="lt-LT" sz="2400" b="1" dirty="0" err="1">
                          <a:solidFill>
                            <a:schemeClr val="tx1"/>
                          </a:solidFill>
                          <a:latin typeface="Calibri" panose="020F0502020204030204" pitchFamily="34" charset="0"/>
                          <a:cs typeface="Calibri" panose="020F0502020204030204" pitchFamily="34" charset="0"/>
                        </a:rPr>
                        <a:t>Sciences</a:t>
                      </a:r>
                      <a:r>
                        <a:rPr lang="lt-LT" sz="2400" b="1" dirty="0">
                          <a:solidFill>
                            <a:schemeClr val="tx1"/>
                          </a:solidFill>
                          <a:latin typeface="Calibri" panose="020F0502020204030204" pitchFamily="34" charset="0"/>
                          <a:cs typeface="Calibri" panose="020F0502020204030204" pitchFamily="34" charset="0"/>
                        </a:rPr>
                        <a:t>)</a:t>
                      </a:r>
                      <a:endParaRPr lang="lt-LT" sz="2400" b="1" dirty="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lt-LT" sz="2400" b="1" dirty="0">
                        <a:latin typeface="Calibri" panose="020F0502020204030204" pitchFamily="34" charset="0"/>
                        <a:cs typeface="Calibri" panose="020F0502020204030204" pitchFamily="34" charset="0"/>
                      </a:endParaRPr>
                    </a:p>
                  </a:txBody>
                  <a:tcPr anchor="ctr"/>
                </a:tc>
                <a:tc>
                  <a:txBody>
                    <a:bodyPr/>
                    <a:lstStyle/>
                    <a:p>
                      <a:pPr algn="ctr"/>
                      <a:r>
                        <a:rPr lang="lt-LT" sz="2400" b="1" kern="1200" dirty="0">
                          <a:solidFill>
                            <a:schemeClr val="tx1"/>
                          </a:solidFill>
                          <a:latin typeface="Calibri" panose="020F0502020204030204" pitchFamily="34" charset="0"/>
                          <a:ea typeface="+mn-ea"/>
                          <a:cs typeface="Calibri" panose="020F0502020204030204" pitchFamily="34" charset="0"/>
                        </a:rPr>
                        <a:t>3,5</a:t>
                      </a:r>
                      <a:endParaRPr lang="en-GB" sz="2400" b="1" kern="1200" dirty="0">
                        <a:solidFill>
                          <a:schemeClr val="tx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88048260"/>
                  </a:ext>
                </a:extLst>
              </a:tr>
              <a:tr h="111946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t-LT" sz="2400" b="1" dirty="0">
                          <a:solidFill>
                            <a:schemeClr val="tx1"/>
                          </a:solidFill>
                          <a:latin typeface="Calibri" panose="020F0502020204030204" pitchFamily="34" charset="0"/>
                          <a:cs typeface="Calibri" panose="020F0502020204030204" pitchFamily="34" charset="0"/>
                        </a:rPr>
                        <a:t>Gamtinės aplinkos tyrimai (</a:t>
                      </a:r>
                      <a:r>
                        <a:rPr lang="lt-LT" sz="2400" b="1" dirty="0" err="1">
                          <a:solidFill>
                            <a:schemeClr val="tx1"/>
                          </a:solidFill>
                          <a:latin typeface="Calibri" panose="020F0502020204030204" pitchFamily="34" charset="0"/>
                          <a:cs typeface="Calibri" panose="020F0502020204030204" pitchFamily="34" charset="0"/>
                        </a:rPr>
                        <a:t>Environmental</a:t>
                      </a:r>
                      <a:r>
                        <a:rPr lang="lt-LT" sz="2400" b="1" dirty="0">
                          <a:solidFill>
                            <a:schemeClr val="tx1"/>
                          </a:solidFill>
                          <a:latin typeface="Calibri" panose="020F0502020204030204" pitchFamily="34" charset="0"/>
                          <a:cs typeface="Calibri" panose="020F0502020204030204" pitchFamily="34" charset="0"/>
                        </a:rPr>
                        <a:t> </a:t>
                      </a:r>
                      <a:r>
                        <a:rPr lang="lt-LT" sz="2400" b="1" dirty="0" err="1">
                          <a:solidFill>
                            <a:schemeClr val="tx1"/>
                          </a:solidFill>
                          <a:latin typeface="Calibri" panose="020F0502020204030204" pitchFamily="34" charset="0"/>
                          <a:cs typeface="Calibri" panose="020F0502020204030204" pitchFamily="34" charset="0"/>
                        </a:rPr>
                        <a:t>Sciences</a:t>
                      </a:r>
                      <a:r>
                        <a:rPr lang="lt-LT" sz="2400" b="1" dirty="0">
                          <a:solidFill>
                            <a:schemeClr val="tx1"/>
                          </a:solidFill>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txBody>
                  <a:tcPr anchor="ctr"/>
                </a:tc>
                <a:tc>
                  <a:txBody>
                    <a:bodyPr/>
                    <a:lstStyle/>
                    <a:p>
                      <a:pPr algn="ctr" fontAlgn="t"/>
                      <a:r>
                        <a:rPr lang="lt-LT" sz="2400" b="1" kern="1200" dirty="0">
                          <a:solidFill>
                            <a:schemeClr val="tx1"/>
                          </a:solidFill>
                          <a:latin typeface="Calibri" panose="020F0502020204030204" pitchFamily="34" charset="0"/>
                          <a:ea typeface="+mn-ea"/>
                          <a:cs typeface="Calibri" panose="020F0502020204030204" pitchFamily="34" charset="0"/>
                        </a:rPr>
                        <a:t>3,5</a:t>
                      </a:r>
                    </a:p>
                  </a:txBody>
                  <a:tcPr marL="0" marR="0" marT="0" marB="0" anchor="ctr"/>
                </a:tc>
                <a:extLst>
                  <a:ext uri="{0D108BD9-81ED-4DB2-BD59-A6C34878D82A}">
                    <a16:rowId xmlns:a16="http://schemas.microsoft.com/office/drawing/2014/main" val="1019757952"/>
                  </a:ext>
                </a:extLst>
              </a:tr>
            </a:tbl>
          </a:graphicData>
        </a:graphic>
      </p:graphicFrame>
      <p:sp>
        <p:nvSpPr>
          <p:cNvPr id="11" name="Stačiakampis 10">
            <a:extLst>
              <a:ext uri="{FF2B5EF4-FFF2-40B4-BE49-F238E27FC236}">
                <a16:creationId xmlns:a16="http://schemas.microsoft.com/office/drawing/2014/main" id="{84A8900F-A557-5DDE-AC7A-12CB36A2D41E}"/>
              </a:ext>
            </a:extLst>
          </p:cNvPr>
          <p:cNvSpPr/>
          <p:nvPr/>
        </p:nvSpPr>
        <p:spPr>
          <a:xfrm>
            <a:off x="40391" y="5684293"/>
            <a:ext cx="12111217" cy="11737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987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E10BC1-B814-771F-A828-FDAB165E7BB7}"/>
              </a:ext>
            </a:extLst>
          </p:cNvPr>
          <p:cNvSpPr txBox="1"/>
          <p:nvPr/>
        </p:nvSpPr>
        <p:spPr>
          <a:xfrm>
            <a:off x="1999397" y="741570"/>
            <a:ext cx="10567915" cy="461665"/>
          </a:xfrm>
          <a:prstGeom prst="rect">
            <a:avLst/>
          </a:prstGeom>
          <a:noFill/>
        </p:spPr>
        <p:txBody>
          <a:bodyPr wrap="square">
            <a:spAutoFit/>
          </a:bodyPr>
          <a:lstStyle/>
          <a:p>
            <a:r>
              <a:rPr lang="lt-LT" altLang="lt-LT" sz="2400" b="1" u="sng" dirty="0">
                <a:latin typeface="Calibri" panose="020F0502020204030204" pitchFamily="34" charset="0"/>
                <a:cs typeface="Calibri" panose="020F0502020204030204" pitchFamily="34" charset="0"/>
              </a:rPr>
              <a:t>MTEP veiklos perspektyvumas mokslo srities lygmeniu </a:t>
            </a:r>
            <a:r>
              <a:rPr lang="lt-LT" sz="2400" b="1" u="sng" dirty="0">
                <a:latin typeface="Calibri" panose="020F0502020204030204" pitchFamily="34" charset="0"/>
                <a:cs typeface="Calibri" panose="020F0502020204030204" pitchFamily="34" charset="0"/>
              </a:rPr>
              <a:t>(svorio koeficientas 0,15)</a:t>
            </a:r>
            <a:endParaRPr lang="en-GB" sz="2400" b="1" u="sng" dirty="0">
              <a:latin typeface="Calibri" panose="020F0502020204030204" pitchFamily="34" charset="0"/>
              <a:cs typeface="Calibri" panose="020F0502020204030204" pitchFamily="34" charset="0"/>
            </a:endParaRPr>
          </a:p>
        </p:txBody>
      </p:sp>
      <p:graphicFrame>
        <p:nvGraphicFramePr>
          <p:cNvPr id="9" name="Lentelė 6">
            <a:extLst>
              <a:ext uri="{FF2B5EF4-FFF2-40B4-BE49-F238E27FC236}">
                <a16:creationId xmlns:a16="http://schemas.microsoft.com/office/drawing/2014/main" id="{70995831-770C-0B38-285D-CD7C5B25914B}"/>
              </a:ext>
            </a:extLst>
          </p:cNvPr>
          <p:cNvGraphicFramePr>
            <a:graphicFrameLocks noGrp="1"/>
          </p:cNvGraphicFramePr>
          <p:nvPr>
            <p:extLst>
              <p:ext uri="{D42A27DB-BD31-4B8C-83A1-F6EECF244321}">
                <p14:modId xmlns:p14="http://schemas.microsoft.com/office/powerpoint/2010/main" val="3245577793"/>
              </p:ext>
            </p:extLst>
          </p:nvPr>
        </p:nvGraphicFramePr>
        <p:xfrm>
          <a:off x="0" y="1851297"/>
          <a:ext cx="12192000" cy="2834640"/>
        </p:xfrm>
        <a:graphic>
          <a:graphicData uri="http://schemas.openxmlformats.org/drawingml/2006/table">
            <a:tbl>
              <a:tblPr firstRow="1" bandRow="1">
                <a:tableStyleId>{5C22544A-7EE6-4342-B048-85BDC9FD1C3A}</a:tableStyleId>
              </a:tblPr>
              <a:tblGrid>
                <a:gridCol w="3336878">
                  <a:extLst>
                    <a:ext uri="{9D8B030D-6E8A-4147-A177-3AD203B41FA5}">
                      <a16:colId xmlns:a16="http://schemas.microsoft.com/office/drawing/2014/main" val="3108306535"/>
                    </a:ext>
                  </a:extLst>
                </a:gridCol>
                <a:gridCol w="8855122">
                  <a:extLst>
                    <a:ext uri="{9D8B030D-6E8A-4147-A177-3AD203B41FA5}">
                      <a16:colId xmlns:a16="http://schemas.microsoft.com/office/drawing/2014/main" val="2610762367"/>
                    </a:ext>
                  </a:extLst>
                </a:gridCol>
              </a:tblGrid>
              <a:tr h="370840">
                <a:tc>
                  <a:txBody>
                    <a:bodyPr/>
                    <a:lstStyle/>
                    <a:p>
                      <a:r>
                        <a:rPr lang="lt-LT" sz="2400" dirty="0">
                          <a:solidFill>
                            <a:schemeClr val="tx1"/>
                          </a:solidFill>
                          <a:latin typeface="Calibri" panose="020F0502020204030204" pitchFamily="34" charset="0"/>
                          <a:cs typeface="Calibri" panose="020F0502020204030204" pitchFamily="34" charset="0"/>
                        </a:rPr>
                        <a:t>VERTINAMIEJI</a:t>
                      </a:r>
                      <a:r>
                        <a:rPr lang="lt-LT" sz="2400" dirty="0">
                          <a:latin typeface="Calibri" panose="020F0502020204030204" pitchFamily="34" charset="0"/>
                          <a:cs typeface="Calibri" panose="020F0502020204030204" pitchFamily="34" charset="0"/>
                        </a:rPr>
                        <a:t> </a:t>
                      </a:r>
                      <a:r>
                        <a:rPr lang="lt-LT" sz="2400" dirty="0">
                          <a:solidFill>
                            <a:schemeClr val="tx1"/>
                          </a:solidFill>
                          <a:latin typeface="Calibri" panose="020F0502020204030204" pitchFamily="34" charset="0"/>
                          <a:cs typeface="Calibri" panose="020F0502020204030204" pitchFamily="34" charset="0"/>
                        </a:rPr>
                        <a:t>VIENETAI</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r>
                        <a:rPr lang="lt-LT" sz="2400" dirty="0">
                          <a:solidFill>
                            <a:schemeClr val="tx1"/>
                          </a:solidFill>
                          <a:latin typeface="Calibri" panose="020F0502020204030204" pitchFamily="34" charset="0"/>
                          <a:cs typeface="Calibri" panose="020F0502020204030204" pitchFamily="34" charset="0"/>
                        </a:rPr>
                        <a:t>MOKSLO SRITIS (GAMTOS MOKSLAI)</a:t>
                      </a: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6484799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err="1">
                          <a:solidFill>
                            <a:schemeClr val="tx1"/>
                          </a:solidFill>
                          <a:latin typeface="Calibri" panose="020F0502020204030204" pitchFamily="34" charset="0"/>
                          <a:cs typeface="Calibri" panose="020F0502020204030204" pitchFamily="34" charset="0"/>
                        </a:rPr>
                        <a:t>Biomokslai</a:t>
                      </a:r>
                      <a:r>
                        <a:rPr lang="lt-LT" sz="2400" b="1" dirty="0">
                          <a:solidFill>
                            <a:schemeClr val="tx1"/>
                          </a:solidFill>
                          <a:latin typeface="Calibri" panose="020F0502020204030204" pitchFamily="34" charset="0"/>
                          <a:cs typeface="Calibri" panose="020F0502020204030204" pitchFamily="34" charset="0"/>
                        </a:rPr>
                        <a:t> (</a:t>
                      </a:r>
                      <a:r>
                        <a:rPr lang="lt-LT" sz="2400" b="1" dirty="0" err="1">
                          <a:solidFill>
                            <a:schemeClr val="tx1"/>
                          </a:solidFill>
                          <a:latin typeface="Calibri" panose="020F0502020204030204" pitchFamily="34" charset="0"/>
                          <a:cs typeface="Calibri" panose="020F0502020204030204" pitchFamily="34" charset="0"/>
                        </a:rPr>
                        <a:t>Bio</a:t>
                      </a:r>
                      <a:r>
                        <a:rPr lang="lt-LT" sz="2400" b="1" dirty="0">
                          <a:solidFill>
                            <a:schemeClr val="tx1"/>
                          </a:solidFill>
                          <a:latin typeface="Calibri" panose="020F0502020204030204" pitchFamily="34" charset="0"/>
                          <a:cs typeface="Calibri" panose="020F0502020204030204" pitchFamily="34" charset="0"/>
                        </a:rPr>
                        <a:t> </a:t>
                      </a:r>
                      <a:r>
                        <a:rPr lang="lt-LT" sz="2400" b="1" dirty="0" err="1">
                          <a:solidFill>
                            <a:schemeClr val="tx1"/>
                          </a:solidFill>
                          <a:latin typeface="Calibri" panose="020F0502020204030204" pitchFamily="34" charset="0"/>
                          <a:cs typeface="Calibri" panose="020F0502020204030204" pitchFamily="34" charset="0"/>
                        </a:rPr>
                        <a:t>Sciences</a:t>
                      </a:r>
                      <a:r>
                        <a:rPr lang="lt-LT" sz="2400" b="1" dirty="0">
                          <a:solidFill>
                            <a:schemeClr val="tx1"/>
                          </a:solidFill>
                          <a:latin typeface="Calibri" panose="020F0502020204030204" pitchFamily="34" charset="0"/>
                          <a:cs typeface="Calibri" panose="020F0502020204030204" pitchFamily="34" charset="0"/>
                        </a:rPr>
                        <a:t>)</a:t>
                      </a:r>
                      <a:endParaRPr lang="lt-LT" sz="2400" b="1" dirty="0">
                        <a:latin typeface="Calibri" panose="020F0502020204030204" pitchFamily="34" charset="0"/>
                        <a:cs typeface="Calibri" panose="020F0502020204030204" pitchFamily="34" charset="0"/>
                      </a:endParaRPr>
                    </a:p>
                  </a:txBody>
                  <a:tcPr anchor="ctr"/>
                </a:tc>
                <a:tc>
                  <a:txBody>
                    <a:bodyPr/>
                    <a:lstStyle/>
                    <a:p>
                      <a:pPr algn="ctr"/>
                      <a:r>
                        <a:rPr lang="lt-LT" sz="2400" b="1" kern="1200" dirty="0">
                          <a:solidFill>
                            <a:schemeClr val="tx1"/>
                          </a:solidFill>
                          <a:latin typeface="Calibri" panose="020F0502020204030204" pitchFamily="34" charset="0"/>
                          <a:ea typeface="+mn-ea"/>
                          <a:cs typeface="Calibri" panose="020F0502020204030204" pitchFamily="34" charset="0"/>
                        </a:rPr>
                        <a:t>3</a:t>
                      </a:r>
                      <a:endParaRPr lang="en-GB" sz="2400" b="1" kern="1200" dirty="0">
                        <a:solidFill>
                          <a:schemeClr val="tx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88048260"/>
                  </a:ext>
                </a:extLst>
              </a:tr>
              <a:tr h="111946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t-LT" sz="2400" b="1" dirty="0">
                          <a:solidFill>
                            <a:schemeClr val="tx1"/>
                          </a:solidFill>
                          <a:latin typeface="Calibri" panose="020F0502020204030204" pitchFamily="34" charset="0"/>
                          <a:cs typeface="Calibri" panose="020F0502020204030204" pitchFamily="34" charset="0"/>
                        </a:rPr>
                        <a:t>Gamtinės aplinkos tyrimai (</a:t>
                      </a:r>
                      <a:r>
                        <a:rPr lang="lt-LT" sz="2400" b="1" dirty="0" err="1">
                          <a:solidFill>
                            <a:schemeClr val="tx1"/>
                          </a:solidFill>
                          <a:latin typeface="Calibri" panose="020F0502020204030204" pitchFamily="34" charset="0"/>
                          <a:cs typeface="Calibri" panose="020F0502020204030204" pitchFamily="34" charset="0"/>
                        </a:rPr>
                        <a:t>Environmental</a:t>
                      </a:r>
                      <a:r>
                        <a:rPr lang="lt-LT" sz="2400" b="1" dirty="0">
                          <a:solidFill>
                            <a:schemeClr val="tx1"/>
                          </a:solidFill>
                          <a:latin typeface="Calibri" panose="020F0502020204030204" pitchFamily="34" charset="0"/>
                          <a:cs typeface="Calibri" panose="020F0502020204030204" pitchFamily="34" charset="0"/>
                        </a:rPr>
                        <a:t> </a:t>
                      </a:r>
                      <a:r>
                        <a:rPr lang="lt-LT" sz="2400" b="1" dirty="0" err="1">
                          <a:solidFill>
                            <a:schemeClr val="tx1"/>
                          </a:solidFill>
                          <a:latin typeface="Calibri" panose="020F0502020204030204" pitchFamily="34" charset="0"/>
                          <a:cs typeface="Calibri" panose="020F0502020204030204" pitchFamily="34" charset="0"/>
                        </a:rPr>
                        <a:t>Sciences</a:t>
                      </a:r>
                      <a:r>
                        <a:rPr lang="lt-LT" sz="2400" b="1" dirty="0">
                          <a:solidFill>
                            <a:schemeClr val="tx1"/>
                          </a:solidFill>
                          <a:latin typeface="Calibri" panose="020F0502020204030204" pitchFamily="34" charset="0"/>
                          <a:cs typeface="Calibri" panose="020F0502020204030204" pitchFamily="34" charset="0"/>
                        </a:rPr>
                        <a:t>)</a:t>
                      </a:r>
                    </a:p>
                    <a:p>
                      <a:pPr algn="ctr"/>
                      <a:endParaRPr lang="en-GB" sz="2400" dirty="0">
                        <a:latin typeface="Calibri" panose="020F0502020204030204" pitchFamily="34" charset="0"/>
                        <a:cs typeface="Calibri" panose="020F0502020204030204" pitchFamily="34" charset="0"/>
                      </a:endParaRPr>
                    </a:p>
                  </a:txBody>
                  <a:tcPr anchor="ctr"/>
                </a:tc>
                <a:tc>
                  <a:txBody>
                    <a:bodyPr/>
                    <a:lstStyle/>
                    <a:p>
                      <a:pPr algn="ctr" fontAlgn="t"/>
                      <a:r>
                        <a:rPr lang="lt-LT" sz="2400" b="1" kern="1200" dirty="0">
                          <a:solidFill>
                            <a:schemeClr val="tx1"/>
                          </a:solidFill>
                          <a:latin typeface="Calibri" panose="020F0502020204030204" pitchFamily="34" charset="0"/>
                          <a:ea typeface="+mn-ea"/>
                          <a:cs typeface="Calibri" panose="020F0502020204030204" pitchFamily="34" charset="0"/>
                        </a:rPr>
                        <a:t>3,5</a:t>
                      </a:r>
                    </a:p>
                  </a:txBody>
                  <a:tcPr marL="0" marR="0" marT="0" marB="0" anchor="ctr"/>
                </a:tc>
                <a:extLst>
                  <a:ext uri="{0D108BD9-81ED-4DB2-BD59-A6C34878D82A}">
                    <a16:rowId xmlns:a16="http://schemas.microsoft.com/office/drawing/2014/main" val="1019757952"/>
                  </a:ext>
                </a:extLst>
              </a:tr>
            </a:tbl>
          </a:graphicData>
        </a:graphic>
      </p:graphicFrame>
      <p:graphicFrame>
        <p:nvGraphicFramePr>
          <p:cNvPr id="10" name="Lentelė 9">
            <a:extLst>
              <a:ext uri="{FF2B5EF4-FFF2-40B4-BE49-F238E27FC236}">
                <a16:creationId xmlns:a16="http://schemas.microsoft.com/office/drawing/2014/main" id="{4D81CA70-431D-5014-8D77-38C1D70E92AF}"/>
              </a:ext>
            </a:extLst>
          </p:cNvPr>
          <p:cNvGraphicFramePr>
            <a:graphicFrameLocks noGrp="1"/>
          </p:cNvGraphicFramePr>
          <p:nvPr>
            <p:extLst>
              <p:ext uri="{D42A27DB-BD31-4B8C-83A1-F6EECF244321}">
                <p14:modId xmlns:p14="http://schemas.microsoft.com/office/powerpoint/2010/main" val="1112559012"/>
              </p:ext>
            </p:extLst>
          </p:nvPr>
        </p:nvGraphicFramePr>
        <p:xfrm>
          <a:off x="0" y="4721189"/>
          <a:ext cx="12192000" cy="1859280"/>
        </p:xfrm>
        <a:graphic>
          <a:graphicData uri="http://schemas.openxmlformats.org/drawingml/2006/table">
            <a:tbl>
              <a:tblPr/>
              <a:tblGrid>
                <a:gridCol w="1237773">
                  <a:extLst>
                    <a:ext uri="{9D8B030D-6E8A-4147-A177-3AD203B41FA5}">
                      <a16:colId xmlns:a16="http://schemas.microsoft.com/office/drawing/2014/main" val="65542040"/>
                    </a:ext>
                  </a:extLst>
                </a:gridCol>
                <a:gridCol w="1943291">
                  <a:extLst>
                    <a:ext uri="{9D8B030D-6E8A-4147-A177-3AD203B41FA5}">
                      <a16:colId xmlns:a16="http://schemas.microsoft.com/office/drawing/2014/main" val="1958305645"/>
                    </a:ext>
                  </a:extLst>
                </a:gridCol>
                <a:gridCol w="9010936">
                  <a:extLst>
                    <a:ext uri="{9D8B030D-6E8A-4147-A177-3AD203B41FA5}">
                      <a16:colId xmlns:a16="http://schemas.microsoft.com/office/drawing/2014/main" val="3879116408"/>
                    </a:ext>
                  </a:extLst>
                </a:gridCol>
              </a:tblGrid>
              <a:tr h="174625">
                <a:tc>
                  <a:txBody>
                    <a:bodyPr/>
                    <a:lstStyle/>
                    <a:p>
                      <a:pPr marL="0" marR="0">
                        <a:spcBef>
                          <a:spcPts val="0"/>
                        </a:spcBef>
                        <a:spcAft>
                          <a:spcPts val="0"/>
                        </a:spcAft>
                      </a:pPr>
                      <a:r>
                        <a:rPr lang="lt-LT" sz="1400" b="1" dirty="0">
                          <a:effectLst/>
                          <a:latin typeface="Times New Roman" panose="02020603050405020304" pitchFamily="18" charset="0"/>
                        </a:rPr>
                        <a:t>Balas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marL="0" marR="0" algn="ctr">
                        <a:spcBef>
                          <a:spcPts val="0"/>
                        </a:spcBef>
                        <a:spcAft>
                          <a:spcPts val="0"/>
                        </a:spcAft>
                      </a:pPr>
                      <a:r>
                        <a:rPr lang="lt-LT" sz="1400" b="1" dirty="0">
                          <a:effectLst/>
                          <a:latin typeface="Times New Roman" panose="02020603050405020304" pitchFamily="18" charset="0"/>
                        </a:rPr>
                        <a:t>Reikšmė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092311134"/>
                  </a:ext>
                </a:extLst>
              </a:tr>
              <a:tr h="0">
                <a:tc>
                  <a:txBody>
                    <a:bodyPr/>
                    <a:lstStyle/>
                    <a:p>
                      <a:pPr marL="0" marR="0" algn="ctr">
                        <a:spcBef>
                          <a:spcPts val="0"/>
                        </a:spcBef>
                        <a:spcAft>
                          <a:spcPts val="0"/>
                        </a:spcAft>
                      </a:pPr>
                      <a:r>
                        <a:rPr lang="lt-LT" sz="1400" b="1" dirty="0">
                          <a:effectLst/>
                          <a:latin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dirty="0">
                          <a:effectLst/>
                          <a:latin typeface="Times New Roman" panose="02020603050405020304" pitchFamily="18" charset="0"/>
                        </a:rPr>
                        <a:t>Puikiai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turi potencialą veikti puikiai.</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Vertinamojo vieneto žmonių ištekliai, strategija, veiklos organizavimas ir infrastruktūra artimiausių penkerių metų laikotarpiu, atsižvelgiant į dabartinius rezultatus, užtikrins sąlygas puikiems vertinamojo vieneto veiklos rezultatams.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98852831"/>
                  </a:ext>
                </a:extLst>
              </a:tr>
              <a:tr h="0">
                <a:tc>
                  <a:txBody>
                    <a:bodyPr/>
                    <a:lstStyle/>
                    <a:p>
                      <a:pPr marL="0" marR="0" algn="ctr">
                        <a:spcBef>
                          <a:spcPts val="0"/>
                        </a:spcBef>
                        <a:spcAft>
                          <a:spcPts val="0"/>
                        </a:spcAft>
                      </a:pPr>
                      <a:r>
                        <a:rPr lang="lt-LT" sz="1400" b="1">
                          <a:effectLst/>
                          <a:latin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dirty="0">
                          <a:effectLst/>
                          <a:latin typeface="Times New Roman" panose="02020603050405020304" pitchFamily="18" charset="0"/>
                        </a:rPr>
                        <a:t>Labai 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turi potencialą veikti labai gerai.</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Vertinamojo vieneto žmonių ištekliai, veiklos organizavimas ir infrastruktūra artimiausių penkerių metų laikotarpiu, atsižvelgiant į dabartinius rezultatus, užtikrins sąlygas labai geriems vertinamojo vieneto veiklos rezultatams.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97905420"/>
                  </a:ext>
                </a:extLst>
              </a:tr>
              <a:tr h="0">
                <a:tc>
                  <a:txBody>
                    <a:bodyPr/>
                    <a:lstStyle/>
                    <a:p>
                      <a:pPr marL="0" marR="0" algn="ctr">
                        <a:spcBef>
                          <a:spcPts val="0"/>
                        </a:spcBef>
                        <a:spcAft>
                          <a:spcPts val="0"/>
                        </a:spcAft>
                      </a:pPr>
                      <a:r>
                        <a:rPr lang="lt-LT" sz="1400" b="1" dirty="0">
                          <a:effectLst/>
                          <a:latin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dirty="0">
                          <a:effectLst/>
                          <a:latin typeface="Times New Roman" panose="02020603050405020304" pitchFamily="18" charset="0"/>
                        </a:rPr>
                        <a:t>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turi potencialą veikti gerai.</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Vertinamojo vieneto žmonių ištekliai, veiklos organizavimas ir infrastruktūra artimiausių penkerių metų laikotarpiu, atsižvelgiant į dabartinius rezultatus, užtikrins sąlygas geriems vertinamojo vieneto veiklos rezultatams.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76497968"/>
                  </a:ext>
                </a:extLst>
              </a:tr>
            </a:tbl>
          </a:graphicData>
        </a:graphic>
      </p:graphicFrame>
      <p:sp>
        <p:nvSpPr>
          <p:cNvPr id="11" name="Stačiakampis 10">
            <a:extLst>
              <a:ext uri="{FF2B5EF4-FFF2-40B4-BE49-F238E27FC236}">
                <a16:creationId xmlns:a16="http://schemas.microsoft.com/office/drawing/2014/main" id="{F6B72C5E-0A4E-1F95-D7EC-65F08546192A}"/>
              </a:ext>
            </a:extLst>
          </p:cNvPr>
          <p:cNvSpPr/>
          <p:nvPr/>
        </p:nvSpPr>
        <p:spPr>
          <a:xfrm>
            <a:off x="0" y="5479576"/>
            <a:ext cx="12192000" cy="110089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399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EF2B8D88-1640-A529-00DE-DDB38C8C902C}"/>
              </a:ext>
            </a:extLst>
          </p:cNvPr>
          <p:cNvGraphicFramePr>
            <a:graphicFrameLocks/>
          </p:cNvGraphicFramePr>
          <p:nvPr>
            <p:extLst>
              <p:ext uri="{D42A27DB-BD31-4B8C-83A1-F6EECF244321}">
                <p14:modId xmlns:p14="http://schemas.microsoft.com/office/powerpoint/2010/main" val="2238627143"/>
              </p:ext>
            </p:extLst>
          </p:nvPr>
        </p:nvGraphicFramePr>
        <p:xfrm>
          <a:off x="6382567" y="3023138"/>
          <a:ext cx="5809433" cy="3745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a 6">
            <a:extLst>
              <a:ext uri="{FF2B5EF4-FFF2-40B4-BE49-F238E27FC236}">
                <a16:creationId xmlns:a16="http://schemas.microsoft.com/office/drawing/2014/main" id="{7E118487-7B33-4D6D-2D17-B569A82899EB}"/>
              </a:ext>
            </a:extLst>
          </p:cNvPr>
          <p:cNvGraphicFramePr>
            <a:graphicFrameLocks/>
          </p:cNvGraphicFramePr>
          <p:nvPr>
            <p:extLst>
              <p:ext uri="{D42A27DB-BD31-4B8C-83A1-F6EECF244321}">
                <p14:modId xmlns:p14="http://schemas.microsoft.com/office/powerpoint/2010/main" val="1471313638"/>
              </p:ext>
            </p:extLst>
          </p:nvPr>
        </p:nvGraphicFramePr>
        <p:xfrm>
          <a:off x="0" y="1685925"/>
          <a:ext cx="6320790" cy="34861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E29DD85-C1A2-28EF-75FE-894E78E34A6E}"/>
              </a:ext>
            </a:extLst>
          </p:cNvPr>
          <p:cNvSpPr txBox="1"/>
          <p:nvPr/>
        </p:nvSpPr>
        <p:spPr>
          <a:xfrm rot="16200000">
            <a:off x="1225938" y="3649825"/>
            <a:ext cx="1311449" cy="307777"/>
          </a:xfrm>
          <a:prstGeom prst="rect">
            <a:avLst/>
          </a:prstGeom>
          <a:noFill/>
        </p:spPr>
        <p:txBody>
          <a:bodyPr wrap="none" rtlCol="0">
            <a:spAutoFit/>
          </a:bodyPr>
          <a:lstStyle/>
          <a:p>
            <a:r>
              <a:rPr lang="lt-LT" sz="1400" b="1" dirty="0"/>
              <a:t>Mokslo kokybė</a:t>
            </a:r>
            <a:endParaRPr lang="en-GB" sz="1400" b="1" dirty="0"/>
          </a:p>
        </p:txBody>
      </p:sp>
      <p:sp>
        <p:nvSpPr>
          <p:cNvPr id="10" name="TextBox 9">
            <a:extLst>
              <a:ext uri="{FF2B5EF4-FFF2-40B4-BE49-F238E27FC236}">
                <a16:creationId xmlns:a16="http://schemas.microsoft.com/office/drawing/2014/main" id="{F79F0E3A-D2DC-71CC-E417-31C06E70D037}"/>
              </a:ext>
            </a:extLst>
          </p:cNvPr>
          <p:cNvSpPr txBox="1"/>
          <p:nvPr/>
        </p:nvSpPr>
        <p:spPr>
          <a:xfrm rot="16200000">
            <a:off x="6380242" y="5508906"/>
            <a:ext cx="1311449" cy="307777"/>
          </a:xfrm>
          <a:prstGeom prst="rect">
            <a:avLst/>
          </a:prstGeom>
          <a:noFill/>
        </p:spPr>
        <p:txBody>
          <a:bodyPr wrap="none" rtlCol="0">
            <a:spAutoFit/>
          </a:bodyPr>
          <a:lstStyle/>
          <a:p>
            <a:r>
              <a:rPr lang="lt-LT" sz="1400" b="1" dirty="0"/>
              <a:t>Mokslo kokybė</a:t>
            </a:r>
            <a:endParaRPr lang="en-GB" sz="1400" b="1" dirty="0"/>
          </a:p>
        </p:txBody>
      </p:sp>
      <p:sp>
        <p:nvSpPr>
          <p:cNvPr id="11" name="Pavadinimas 1">
            <a:extLst>
              <a:ext uri="{FF2B5EF4-FFF2-40B4-BE49-F238E27FC236}">
                <a16:creationId xmlns:a16="http://schemas.microsoft.com/office/drawing/2014/main" id="{8256535A-9447-CC6A-D381-CF29A793B2D7}"/>
              </a:ext>
            </a:extLst>
          </p:cNvPr>
          <p:cNvSpPr>
            <a:spLocks noGrp="1"/>
          </p:cNvSpPr>
          <p:nvPr>
            <p:ph type="ctrTitle"/>
          </p:nvPr>
        </p:nvSpPr>
        <p:spPr>
          <a:xfrm>
            <a:off x="395926" y="393012"/>
            <a:ext cx="11488056" cy="623935"/>
          </a:xfrm>
        </p:spPr>
        <p:txBody>
          <a:bodyPr>
            <a:normAutofit fontScale="90000"/>
          </a:bodyPr>
          <a:lstStyle/>
          <a:p>
            <a:r>
              <a:rPr lang="lt-LT" sz="1800" b="1" dirty="0">
                <a:solidFill>
                  <a:srgbClr val="000000"/>
                </a:solidFill>
                <a:effectLst/>
                <a:latin typeface="Calibri" panose="020F0502020204030204" pitchFamily="34" charset="0"/>
                <a:ea typeface="Calibri" panose="020F0502020204030204" pitchFamily="34" charset="0"/>
              </a:rPr>
              <a:t>2013–2017 m. ir 2018–2022 m</a:t>
            </a:r>
            <a:r>
              <a:rPr lang="lt-LT" sz="1800" b="1" dirty="0">
                <a:solidFill>
                  <a:srgbClr val="000000"/>
                </a:solidFill>
                <a:latin typeface="Calibri" panose="020F0502020204030204" pitchFamily="34" charset="0"/>
                <a:ea typeface="Calibri" panose="020F0502020204030204" pitchFamily="34" charset="0"/>
              </a:rPr>
              <a:t>. palyginamojo ekspertinio  </a:t>
            </a:r>
            <a:r>
              <a:rPr lang="lt-LT" sz="1800" b="1" dirty="0">
                <a:solidFill>
                  <a:srgbClr val="000000"/>
                </a:solidFill>
                <a:effectLst/>
                <a:latin typeface="Calibri" panose="020F0502020204030204" pitchFamily="34" charset="0"/>
                <a:ea typeface="Calibri" panose="020F0502020204030204" pitchFamily="34" charset="0"/>
              </a:rPr>
              <a:t>mokslinių tyrimų ir eksperimentinės plėtros vertinimo rezultatų palyginimas </a:t>
            </a:r>
            <a:endParaRPr lang="en-GB" b="1" dirty="0"/>
          </a:p>
        </p:txBody>
      </p:sp>
    </p:spTree>
    <p:extLst>
      <p:ext uri="{BB962C8B-B14F-4D97-AF65-F5344CB8AC3E}">
        <p14:creationId xmlns:p14="http://schemas.microsoft.com/office/powerpoint/2010/main" val="14229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D8BB77-5301-A769-2535-9AAD3EF1F207}"/>
              </a:ext>
            </a:extLst>
          </p:cNvPr>
          <p:cNvSpPr txBox="1"/>
          <p:nvPr/>
        </p:nvSpPr>
        <p:spPr>
          <a:xfrm>
            <a:off x="-4975" y="55252"/>
            <a:ext cx="12196976" cy="1200329"/>
          </a:xfrm>
          <a:prstGeom prst="rect">
            <a:avLst/>
          </a:prstGeom>
          <a:solidFill>
            <a:srgbClr val="FFFF0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Environmental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(Gamtinės aplinkos tyrimai)</a:t>
            </a:r>
          </a:p>
          <a:p>
            <a:pPr algn="r"/>
            <a:r>
              <a:rPr lang="lt-LT" altLang="lt-LT" sz="2400" b="1" u="sng" dirty="0">
                <a:latin typeface="Calibri" panose="020F0502020204030204" pitchFamily="34" charset="0"/>
                <a:cs typeface="Calibri" panose="020F0502020204030204" pitchFamily="34" charset="0"/>
              </a:rPr>
              <a:t>Mokslo kryptis – </a:t>
            </a:r>
            <a:r>
              <a:rPr lang="lt-LT" altLang="lt-LT" sz="2400" b="1" i="1" u="sng" dirty="0" err="1">
                <a:latin typeface="Calibri" panose="020F0502020204030204" pitchFamily="34" charset="0"/>
                <a:cs typeface="Calibri" panose="020F0502020204030204" pitchFamily="34" charset="0"/>
              </a:rPr>
              <a:t>Ecology</a:t>
            </a:r>
            <a:r>
              <a:rPr lang="lt-LT" altLang="lt-LT" sz="2400" b="1" i="1" u="sng" dirty="0">
                <a:latin typeface="Calibri" panose="020F0502020204030204" pitchFamily="34" charset="0"/>
                <a:cs typeface="Calibri" panose="020F0502020204030204" pitchFamily="34" charset="0"/>
              </a:rPr>
              <a:t> (Ekologija ir aplinkotyra)</a:t>
            </a: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4</a:t>
            </a:r>
          </a:p>
        </p:txBody>
      </p:sp>
      <p:sp>
        <p:nvSpPr>
          <p:cNvPr id="4" name="TextBox 3">
            <a:extLst>
              <a:ext uri="{FF2B5EF4-FFF2-40B4-BE49-F238E27FC236}">
                <a16:creationId xmlns:a16="http://schemas.microsoft.com/office/drawing/2014/main" id="{E8E5FC52-1201-81DA-7B3B-3F6B60CA8E6D}"/>
              </a:ext>
            </a:extLst>
          </p:cNvPr>
          <p:cNvSpPr txBox="1"/>
          <p:nvPr/>
        </p:nvSpPr>
        <p:spPr>
          <a:xfrm>
            <a:off x="0" y="3646340"/>
            <a:ext cx="12192000" cy="646331"/>
          </a:xfrm>
          <a:prstGeom prst="rect">
            <a:avLst/>
          </a:prstGeom>
          <a:solidFill>
            <a:schemeClr val="bg1"/>
          </a:solidFill>
        </p:spPr>
        <p:txBody>
          <a:bodyPr wrap="square">
            <a:spAutoFit/>
          </a:bodyPr>
          <a:lstStyle/>
          <a:p>
            <a:pPr algn="just"/>
            <a:r>
              <a:rPr lang="lt-LT" dirty="0">
                <a:latin typeface="Calibri" panose="020F0502020204030204" pitchFamily="34" charset="0"/>
                <a:ea typeface="Calibri" panose="020F0502020204030204" pitchFamily="34" charset="0"/>
                <a:cs typeface="Times New Roman" panose="02020603050405020304" pitchFamily="18" charset="0"/>
              </a:rPr>
              <a:t>Group </a:t>
            </a:r>
            <a:r>
              <a:rPr lang="lt-LT" dirty="0" err="1">
                <a:latin typeface="Calibri" panose="020F0502020204030204" pitchFamily="34" charset="0"/>
                <a:ea typeface="Calibri" panose="020F0502020204030204" pitchFamily="34" charset="0"/>
                <a:cs typeface="Times New Roman" panose="02020603050405020304" pitchFamily="18" charset="0"/>
              </a:rPr>
              <a:t>is</a:t>
            </a:r>
            <a:r>
              <a:rPr lang="lt-LT" dirty="0">
                <a:latin typeface="Calibri" panose="020F0502020204030204" pitchFamily="34" charset="0"/>
                <a:ea typeface="Calibri" panose="020F0502020204030204" pitchFamily="34" charset="0"/>
                <a:cs typeface="Times New Roman" panose="02020603050405020304" pitchFamily="18" charset="0"/>
              </a:rPr>
              <a:t> r</a:t>
            </a:r>
            <a:r>
              <a:rPr lang="en-GB" dirty="0" err="1">
                <a:effectLst/>
                <a:latin typeface="Calibri" panose="020F0502020204030204" pitchFamily="34" charset="0"/>
                <a:ea typeface="Calibri" panose="020F0502020204030204" pitchFamily="34" charset="0"/>
                <a:cs typeface="Times New Roman" panose="02020603050405020304" pitchFamily="18" charset="0"/>
              </a:rPr>
              <a:t>ecognised</a:t>
            </a:r>
            <a:r>
              <a:rPr lang="en-GB" dirty="0">
                <a:effectLst/>
                <a:latin typeface="Calibri" panose="020F0502020204030204" pitchFamily="34" charset="0"/>
                <a:ea typeface="Calibri" panose="020F0502020204030204" pitchFamily="34" charset="0"/>
                <a:cs typeface="Times New Roman" panose="02020603050405020304" pitchFamily="18" charset="0"/>
              </a:rPr>
              <a:t> internationally for contributing a comprehensive and sustained contribution to international, peer-reviewed journals and internationally relevant reports. </a:t>
            </a:r>
            <a:endParaRPr lang="en-GB" dirty="0"/>
          </a:p>
        </p:txBody>
      </p:sp>
      <p:sp>
        <p:nvSpPr>
          <p:cNvPr id="6" name="TextBox 5">
            <a:extLst>
              <a:ext uri="{FF2B5EF4-FFF2-40B4-BE49-F238E27FC236}">
                <a16:creationId xmlns:a16="http://schemas.microsoft.com/office/drawing/2014/main" id="{B35269F7-37A8-AE76-A20E-DBBDB4581145}"/>
              </a:ext>
            </a:extLst>
          </p:cNvPr>
          <p:cNvSpPr txBox="1"/>
          <p:nvPr/>
        </p:nvSpPr>
        <p:spPr>
          <a:xfrm>
            <a:off x="7451677" y="1795913"/>
            <a:ext cx="4603844" cy="1815882"/>
          </a:xfrm>
          <a:prstGeom prst="rect">
            <a:avLst/>
          </a:prstGeom>
          <a:solidFill>
            <a:srgbClr val="FFFF00"/>
          </a:solidFill>
        </p:spPr>
        <p:txBody>
          <a:bodyPr wrap="square">
            <a:spAutoFit/>
          </a:bodyPr>
          <a:lstStyle/>
          <a:p>
            <a:pPr algn="r" fontAlgn="t"/>
            <a:r>
              <a:rPr lang="lt-LT" sz="1600" u="none" strike="noStrike" kern="1200" dirty="0" err="1">
                <a:solidFill>
                  <a:schemeClr val="dk1"/>
                </a:solidFill>
                <a:effectLst/>
                <a:latin typeface="Calibri" panose="020F0502020204030204" pitchFamily="34" charset="0"/>
                <a:ea typeface="+mn-ea"/>
                <a:cs typeface="Calibri" panose="020F0502020204030204" pitchFamily="34" charset="0"/>
              </a:rPr>
              <a:t>Algologijos</a:t>
            </a: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 ir mikroorganizmų ekologijos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600" u="none" strike="noStrike" kern="1200" dirty="0" err="1">
                <a:solidFill>
                  <a:schemeClr val="dk1"/>
                </a:solidFill>
                <a:effectLst/>
                <a:latin typeface="Calibri" panose="020F0502020204030204" pitchFamily="34" charset="0"/>
                <a:ea typeface="+mn-ea"/>
                <a:cs typeface="Calibri" panose="020F0502020204030204" pitchFamily="34" charset="0"/>
              </a:rPr>
              <a:t>Biodestruktorių</a:t>
            </a: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 tyrimo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Cheminės ekologijos ir elgsenos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600" u="none" strike="noStrike" kern="1200" dirty="0" err="1">
                <a:solidFill>
                  <a:schemeClr val="dk1"/>
                </a:solidFill>
                <a:effectLst/>
                <a:latin typeface="Calibri" panose="020F0502020204030204" pitchFamily="34" charset="0"/>
                <a:ea typeface="+mn-ea"/>
                <a:cs typeface="Calibri" panose="020F0502020204030204" pitchFamily="34" charset="0"/>
              </a:rPr>
              <a:t>Ekotoksikologijos</a:t>
            </a: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600" u="none" strike="noStrike" kern="1200" dirty="0" err="1">
                <a:solidFill>
                  <a:schemeClr val="dk1"/>
                </a:solidFill>
                <a:effectLst/>
                <a:latin typeface="Calibri" panose="020F0502020204030204" pitchFamily="34" charset="0"/>
                <a:ea typeface="+mn-ea"/>
                <a:cs typeface="Calibri" panose="020F0502020204030204" pitchFamily="34" charset="0"/>
              </a:rPr>
              <a:t>Hidrobiontų</a:t>
            </a: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 evoliucinės ekologijos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Paukščių ekologijos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600" u="none" strike="noStrike" kern="1200" dirty="0">
                <a:solidFill>
                  <a:schemeClr val="dk1"/>
                </a:solidFill>
                <a:effectLst/>
                <a:latin typeface="Calibri" panose="020F0502020204030204" pitchFamily="34" charset="0"/>
                <a:ea typeface="+mn-ea"/>
                <a:cs typeface="Calibri" panose="020F0502020204030204" pitchFamily="34" charset="0"/>
              </a:rPr>
              <a:t>Žuvų ekologijos laboratorija</a:t>
            </a:r>
            <a:endParaRPr lang="en-GB" sz="1600" dirty="0"/>
          </a:p>
        </p:txBody>
      </p:sp>
      <p:sp>
        <p:nvSpPr>
          <p:cNvPr id="7" name="TextBox 6">
            <a:extLst>
              <a:ext uri="{FF2B5EF4-FFF2-40B4-BE49-F238E27FC236}">
                <a16:creationId xmlns:a16="http://schemas.microsoft.com/office/drawing/2014/main" id="{30DD8BF1-1504-0575-DE6F-D6F1B01D4280}"/>
              </a:ext>
            </a:extLst>
          </p:cNvPr>
          <p:cNvSpPr txBox="1"/>
          <p:nvPr/>
        </p:nvSpPr>
        <p:spPr>
          <a:xfrm>
            <a:off x="-4976" y="4925562"/>
            <a:ext cx="12192000" cy="646331"/>
          </a:xfrm>
          <a:prstGeom prst="rect">
            <a:avLst/>
          </a:prstGeom>
          <a:solidFill>
            <a:schemeClr val="bg1"/>
          </a:solidFill>
        </p:spPr>
        <p:txBody>
          <a:bodyPr wrap="square">
            <a:spAutoFit/>
          </a:bodyPr>
          <a:lstStyle/>
          <a:p>
            <a:pPr algn="just"/>
            <a:r>
              <a:rPr lang="lt-LT" dirty="0">
                <a:latin typeface="Calibri" panose="020F0502020204030204" pitchFamily="34" charset="0"/>
                <a:ea typeface="Calibri" panose="020F0502020204030204" pitchFamily="34" charset="0"/>
                <a:cs typeface="Times New Roman" panose="02020603050405020304" pitchFamily="18" charset="0"/>
              </a:rPr>
              <a:t>G</a:t>
            </a:r>
            <a:r>
              <a:rPr lang="lt-LT" dirty="0">
                <a:effectLst/>
                <a:latin typeface="Calibri" panose="020F0502020204030204" pitchFamily="34" charset="0"/>
                <a:ea typeface="Calibri" panose="020F0502020204030204" pitchFamily="34" charset="0"/>
                <a:cs typeface="Times New Roman" panose="02020603050405020304" pitchFamily="18" charset="0"/>
              </a:rPr>
              <a:t>roup</a:t>
            </a:r>
            <a:r>
              <a:rPr lang="en-GB" dirty="0">
                <a:effectLst/>
                <a:latin typeface="Calibri" panose="020F0502020204030204" pitchFamily="34" charset="0"/>
                <a:ea typeface="Calibri" panose="020F0502020204030204" pitchFamily="34" charset="0"/>
                <a:cs typeface="Times New Roman" panose="02020603050405020304" pitchFamily="18" charset="0"/>
              </a:rPr>
              <a:t> has extensive engagement in international research with a good level of funding.</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Funding</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very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good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and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comes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from</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various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national</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international</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and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bilateral</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funding</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mechanisms</a:t>
            </a:r>
            <a:r>
              <a:rPr lang="lt-LT" dirty="0">
                <a:latin typeface="Calibri" panose="020F0502020204030204" pitchFamily="34" charset="0"/>
                <a:cs typeface="Times New Roman" panose="02020603050405020304" pitchFamily="18" charset="0"/>
              </a:rPr>
              <a:t>.</a:t>
            </a:r>
            <a:endParaRPr lang="en-GB" dirty="0"/>
          </a:p>
        </p:txBody>
      </p:sp>
      <p:sp>
        <p:nvSpPr>
          <p:cNvPr id="8" name="TextBox 7">
            <a:extLst>
              <a:ext uri="{FF2B5EF4-FFF2-40B4-BE49-F238E27FC236}">
                <a16:creationId xmlns:a16="http://schemas.microsoft.com/office/drawing/2014/main" id="{B7C6AC26-9368-C9D1-2B6C-446C25930CC4}"/>
              </a:ext>
            </a:extLst>
          </p:cNvPr>
          <p:cNvSpPr txBox="1"/>
          <p:nvPr/>
        </p:nvSpPr>
        <p:spPr>
          <a:xfrm>
            <a:off x="0" y="4424450"/>
            <a:ext cx="4662558" cy="369332"/>
          </a:xfrm>
          <a:prstGeom prst="rect">
            <a:avLst/>
          </a:prstGeom>
          <a:solidFill>
            <a:schemeClr val="bg1"/>
          </a:solidFill>
        </p:spPr>
        <p:txBody>
          <a:bodyPr wrap="none" rtlCol="0">
            <a:sp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The group runs a very strong doctoral program</a:t>
            </a:r>
            <a:r>
              <a:rPr lang="lt-LT"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9" name="TextBox 8">
            <a:extLst>
              <a:ext uri="{FF2B5EF4-FFF2-40B4-BE49-F238E27FC236}">
                <a16:creationId xmlns:a16="http://schemas.microsoft.com/office/drawing/2014/main" id="{A37A2955-2A3F-82E3-7E94-92A87E0F1C87}"/>
              </a:ext>
            </a:extLst>
          </p:cNvPr>
          <p:cNvSpPr txBox="1"/>
          <p:nvPr/>
        </p:nvSpPr>
        <p:spPr>
          <a:xfrm>
            <a:off x="-4976" y="5726791"/>
            <a:ext cx="12192000" cy="646331"/>
          </a:xfrm>
          <a:prstGeom prst="rect">
            <a:avLst/>
          </a:prstGeom>
          <a:solidFill>
            <a:schemeClr val="bg1"/>
          </a:solidFill>
        </p:spPr>
        <p:txBody>
          <a:bodyPr wrap="square" rtlCol="0">
            <a:spAutoFit/>
          </a:bodyPr>
          <a:lstStyle/>
          <a:p>
            <a:r>
              <a:rPr lang="en-GB" dirty="0">
                <a:latin typeface="Calibri" panose="020F0502020204030204" pitchFamily="34" charset="0"/>
                <a:cs typeface="Times New Roman" panose="02020603050405020304" pitchFamily="18" charset="0"/>
              </a:rPr>
              <a:t>Group members are active in presenting their research in international conferences, symposia and meetings</a:t>
            </a:r>
            <a:r>
              <a:rPr lang="lt-LT" dirty="0">
                <a:latin typeface="Calibri" panose="020F0502020204030204" pitchFamily="34" charset="0"/>
                <a:cs typeface="Times New Roman" panose="02020603050405020304" pitchFamily="18" charset="0"/>
              </a:rPr>
              <a:t> </a:t>
            </a:r>
            <a:r>
              <a:rPr lang="en-GB" dirty="0">
                <a:latin typeface="Calibri" panose="020F0502020204030204" pitchFamily="34" charset="0"/>
                <a:cs typeface="Times New Roman" panose="02020603050405020304" pitchFamily="18" charset="0"/>
              </a:rPr>
              <a:t>organized in Europe and beyond</a:t>
            </a:r>
            <a:r>
              <a:rPr lang="lt-LT" dirty="0">
                <a:latin typeface="Calibri" panose="020F0502020204030204" pitchFamily="34" charset="0"/>
                <a:cs typeface="Times New Roman" panose="02020603050405020304" pitchFamily="18" charset="0"/>
              </a:rPr>
              <a:t>.</a:t>
            </a:r>
            <a:endParaRPr lang="en-GB" dirty="0"/>
          </a:p>
        </p:txBody>
      </p:sp>
      <p:sp>
        <p:nvSpPr>
          <p:cNvPr id="12" name="TextBox 11">
            <a:extLst>
              <a:ext uri="{FF2B5EF4-FFF2-40B4-BE49-F238E27FC236}">
                <a16:creationId xmlns:a16="http://schemas.microsoft.com/office/drawing/2014/main" id="{81C9EEC1-09FD-8D6E-B228-65BD3B155960}"/>
              </a:ext>
            </a:extLst>
          </p:cNvPr>
          <p:cNvSpPr txBox="1"/>
          <p:nvPr/>
        </p:nvSpPr>
        <p:spPr>
          <a:xfrm>
            <a:off x="0" y="6402943"/>
            <a:ext cx="12192000" cy="369332"/>
          </a:xfrm>
          <a:prstGeom prst="rect">
            <a:avLst/>
          </a:prstGeom>
          <a:solidFill>
            <a:schemeClr val="bg1"/>
          </a:solidFill>
        </p:spPr>
        <p:txBody>
          <a:bodyPr wrap="square">
            <a:spAutoFit/>
          </a:bodyPr>
          <a:lstStyle/>
          <a:p>
            <a:pPr algn="r"/>
            <a:r>
              <a:rPr lang="lt-LT" b="1" dirty="0">
                <a:latin typeface="Times New Roman" panose="02020603050405020304" pitchFamily="18" charset="0"/>
                <a:ea typeface="Times New Roman" panose="02020603050405020304" pitchFamily="18" charset="0"/>
              </a:rPr>
              <a:t>T</a:t>
            </a:r>
            <a:r>
              <a:rPr lang="en-GB" sz="1800" b="1" dirty="0">
                <a:effectLst/>
                <a:latin typeface="Times New Roman" panose="02020603050405020304" pitchFamily="18" charset="0"/>
                <a:ea typeface="Times New Roman" panose="02020603050405020304" pitchFamily="18" charset="0"/>
              </a:rPr>
              <a:t>his </a:t>
            </a:r>
            <a:r>
              <a:rPr lang="en-GB" sz="1800" b="1" dirty="0" err="1">
                <a:effectLst/>
                <a:latin typeface="Times New Roman" panose="02020603050405020304" pitchFamily="18" charset="0"/>
                <a:ea typeface="Times New Roman" panose="02020603050405020304" pitchFamily="18" charset="0"/>
              </a:rPr>
              <a:t>UoA</a:t>
            </a:r>
            <a:r>
              <a:rPr lang="en-GB" sz="1800" b="1" dirty="0">
                <a:effectLst/>
                <a:latin typeface="Times New Roman" panose="02020603050405020304" pitchFamily="18" charset="0"/>
                <a:ea typeface="Times New Roman" panose="02020603050405020304" pitchFamily="18" charset="0"/>
              </a:rPr>
              <a:t> branch is highly qualified in national research with significant international collaboration and recognition.</a:t>
            </a:r>
            <a:endParaRPr lang="lt-LT" sz="18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2286F39C-FE87-F73C-5B0A-9BCAABE3395C}"/>
              </a:ext>
            </a:extLst>
          </p:cNvPr>
          <p:cNvSpPr txBox="1"/>
          <p:nvPr/>
        </p:nvSpPr>
        <p:spPr>
          <a:xfrm>
            <a:off x="-4976" y="1368911"/>
            <a:ext cx="12189512" cy="338554"/>
          </a:xfrm>
          <a:prstGeom prst="rect">
            <a:avLst/>
          </a:prstGeom>
          <a:solidFill>
            <a:srgbClr val="FFFF00"/>
          </a:solidFill>
        </p:spPr>
        <p:txBody>
          <a:bodyPr wrap="square">
            <a:spAutoFit/>
          </a:bodyPr>
          <a:lstStyle/>
          <a:p>
            <a:pPr marL="0" marR="0" algn="r">
              <a:spcBef>
                <a:spcPts val="0"/>
              </a:spcBef>
              <a:spcAft>
                <a:spcPts val="0"/>
              </a:spcAft>
            </a:pPr>
            <a:r>
              <a:rPr lang="lt-LT" sz="1600" b="1" dirty="0">
                <a:effectLst/>
                <a:latin typeface="Times New Roman" panose="02020603050405020304" pitchFamily="18" charset="0"/>
              </a:rPr>
              <a:t>Vertinamasis vienetas (mokslo krypties ar mokslo srities mokslo krypčių grupėje) yra stiprus tarptautiniu mastu.</a:t>
            </a:r>
            <a:endParaRPr lang="lt-LT" sz="1600" dirty="0">
              <a:effectLst/>
              <a:latin typeface="Times New Roman" panose="02020603050405020304" pitchFamily="18" charset="0"/>
            </a:endParaRPr>
          </a:p>
        </p:txBody>
      </p:sp>
    </p:spTree>
    <p:extLst>
      <p:ext uri="{BB962C8B-B14F-4D97-AF65-F5344CB8AC3E}">
        <p14:creationId xmlns:p14="http://schemas.microsoft.com/office/powerpoint/2010/main" val="208448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CE8BB9-80A5-24D2-AA85-C14BE2B6CFA6}"/>
              </a:ext>
            </a:extLst>
          </p:cNvPr>
          <p:cNvSpPr txBox="1"/>
          <p:nvPr/>
        </p:nvSpPr>
        <p:spPr>
          <a:xfrm>
            <a:off x="0" y="3318870"/>
            <a:ext cx="8993874" cy="369332"/>
          </a:xfrm>
          <a:prstGeom prst="rect">
            <a:avLst/>
          </a:prstGeom>
          <a:solidFill>
            <a:schemeClr val="bg1"/>
          </a:solidFill>
        </p:spPr>
        <p:txBody>
          <a:bodyPr wrap="square">
            <a:spAutoFit/>
          </a:bodyPr>
          <a:lstStyle/>
          <a:p>
            <a:pPr algn="just"/>
            <a:r>
              <a:rPr lang="lt-LT" dirty="0">
                <a:effectLst/>
                <a:latin typeface="Calibri" panose="020F0502020204030204" pitchFamily="34" charset="0"/>
                <a:ea typeface="Calibri" panose="020F0502020204030204" pitchFamily="34" charset="0"/>
                <a:cs typeface="Times New Roman" panose="02020603050405020304" pitchFamily="18" charset="0"/>
              </a:rPr>
              <a:t>The </a:t>
            </a:r>
            <a:r>
              <a:rPr lang="lt-LT" dirty="0" err="1">
                <a:effectLst/>
                <a:latin typeface="Calibri" panose="020F0502020204030204" pitchFamily="34" charset="0"/>
                <a:ea typeface="Calibri" panose="020F0502020204030204" pitchFamily="34" charset="0"/>
                <a:cs typeface="Times New Roman" panose="02020603050405020304" pitchFamily="18" charset="0"/>
              </a:rPr>
              <a:t>UoA</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branch</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of</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Geology</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in</a:t>
            </a:r>
            <a:r>
              <a:rPr lang="lt-LT" dirty="0">
                <a:effectLst/>
                <a:latin typeface="Calibri" panose="020F0502020204030204" pitchFamily="34" charset="0"/>
                <a:ea typeface="Calibri" panose="020F0502020204030204" pitchFamily="34" charset="0"/>
                <a:cs typeface="Times New Roman" panose="02020603050405020304" pitchFamily="18" charset="0"/>
              </a:rPr>
              <a:t> GTC-Aplinka </a:t>
            </a:r>
            <a:r>
              <a:rPr lang="lt-LT" dirty="0" err="1">
                <a:effectLst/>
                <a:latin typeface="Calibri" panose="020F0502020204030204" pitchFamily="34" charset="0"/>
                <a:ea typeface="Calibri" panose="020F0502020204030204" pitchFamily="34" charset="0"/>
                <a:cs typeface="Times New Roman" panose="02020603050405020304" pitchFamily="18" charset="0"/>
              </a:rPr>
              <a:t>conducts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its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on</a:t>
            </a:r>
            <a:r>
              <a:rPr lang="lt-LT" dirty="0">
                <a:effectLst/>
                <a:latin typeface="Calibri" panose="020F0502020204030204" pitchFamily="34" charset="0"/>
                <a:ea typeface="Calibri" panose="020F0502020204030204" pitchFamily="34" charset="0"/>
                <a:cs typeface="Times New Roman" panose="02020603050405020304" pitchFamily="18" charset="0"/>
              </a:rPr>
              <a:t> a </a:t>
            </a:r>
            <a:r>
              <a:rPr lang="lt-LT" dirty="0" err="1">
                <a:effectLst/>
                <a:latin typeface="Calibri" panose="020F0502020204030204" pitchFamily="34" charset="0"/>
                <a:ea typeface="Calibri" panose="020F0502020204030204" pitchFamily="34" charset="0"/>
                <a:cs typeface="Times New Roman" panose="02020603050405020304" pitchFamily="18" charset="0"/>
              </a:rPr>
              <a:t>good</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level</a:t>
            </a:r>
            <a:r>
              <a:rPr lang="lt-LT" dirty="0">
                <a:effectLst/>
                <a:latin typeface="Calibri" panose="020F0502020204030204" pitchFamily="34" charset="0"/>
                <a:ea typeface="Calibri" panose="020F0502020204030204" pitchFamily="34" charset="0"/>
                <a:cs typeface="Times New Roman" panose="02020603050405020304" pitchFamily="18" charset="0"/>
              </a:rPr>
              <a:t>. </a:t>
            </a:r>
            <a:endParaRPr lang="lt-LT"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5722472-8BD7-DB20-84E4-57113A3F36DA}"/>
              </a:ext>
            </a:extLst>
          </p:cNvPr>
          <p:cNvSpPr txBox="1"/>
          <p:nvPr/>
        </p:nvSpPr>
        <p:spPr>
          <a:xfrm>
            <a:off x="-4975" y="59888"/>
            <a:ext cx="12192000" cy="1200329"/>
          </a:xfrm>
          <a:prstGeom prst="rect">
            <a:avLst/>
          </a:prstGeom>
          <a:solidFill>
            <a:srgbClr val="FFFF0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Environmental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(Gamtinės aplinkos tyrimai)</a:t>
            </a:r>
          </a:p>
          <a:p>
            <a:pPr algn="r"/>
            <a:r>
              <a:rPr lang="lt-LT" altLang="lt-LT" sz="2400" b="1" u="sng" dirty="0">
                <a:latin typeface="Calibri" panose="020F0502020204030204" pitchFamily="34" charset="0"/>
                <a:cs typeface="Calibri" panose="020F0502020204030204" pitchFamily="34" charset="0"/>
              </a:rPr>
              <a:t>Mokslo kryptis – </a:t>
            </a:r>
            <a:r>
              <a:rPr lang="lt-LT" altLang="lt-LT" sz="2400" b="1" i="1" u="sng" dirty="0" err="1">
                <a:latin typeface="Calibri" panose="020F0502020204030204" pitchFamily="34" charset="0"/>
                <a:cs typeface="Calibri" panose="020F0502020204030204" pitchFamily="34" charset="0"/>
              </a:rPr>
              <a:t>Geology</a:t>
            </a:r>
            <a:r>
              <a:rPr lang="lt-LT" altLang="lt-LT" sz="2400" b="1" i="1" u="sng" dirty="0">
                <a:latin typeface="Calibri" panose="020F0502020204030204" pitchFamily="34" charset="0"/>
                <a:cs typeface="Calibri" panose="020F0502020204030204" pitchFamily="34" charset="0"/>
              </a:rPr>
              <a:t> (Geologija)</a:t>
            </a: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a:t>
            </a:r>
          </a:p>
        </p:txBody>
      </p:sp>
      <p:sp>
        <p:nvSpPr>
          <p:cNvPr id="6" name="TextBox 5">
            <a:extLst>
              <a:ext uri="{FF2B5EF4-FFF2-40B4-BE49-F238E27FC236}">
                <a16:creationId xmlns:a16="http://schemas.microsoft.com/office/drawing/2014/main" id="{976FED47-AED7-743F-1DE3-157278D2B831}"/>
              </a:ext>
            </a:extLst>
          </p:cNvPr>
          <p:cNvSpPr txBox="1"/>
          <p:nvPr/>
        </p:nvSpPr>
        <p:spPr>
          <a:xfrm>
            <a:off x="-2488" y="3870590"/>
            <a:ext cx="9587561" cy="369332"/>
          </a:xfrm>
          <a:prstGeom prst="rect">
            <a:avLst/>
          </a:prstGeom>
          <a:solidFill>
            <a:schemeClr val="bg1"/>
          </a:solidFill>
        </p:spPr>
        <p:txBody>
          <a:bodyPr wrap="none" rtlCol="0">
            <a:spAutoFit/>
          </a:bodyPr>
          <a:lstStyle/>
          <a:p>
            <a:r>
              <a:rPr lang="lt-LT" dirty="0">
                <a:latin typeface="Calibri" panose="020F0502020204030204" pitchFamily="34" charset="0"/>
                <a:cs typeface="Times New Roman" panose="02020603050405020304" pitchFamily="18" charset="0"/>
              </a:rPr>
              <a:t>The </a:t>
            </a:r>
            <a:r>
              <a:rPr lang="lt-LT" dirty="0" err="1">
                <a:latin typeface="Calibri" panose="020F0502020204030204" pitchFamily="34" charset="0"/>
                <a:cs typeface="Times New Roman" panose="02020603050405020304" pitchFamily="18" charset="0"/>
              </a:rPr>
              <a:t>number</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of</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doctoral</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students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within</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Geology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low</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compared</a:t>
            </a:r>
            <a:r>
              <a:rPr lang="lt-LT" dirty="0">
                <a:latin typeface="Calibri" panose="020F0502020204030204" pitchFamily="34" charset="0"/>
                <a:cs typeface="Times New Roman" panose="02020603050405020304" pitchFamily="18" charset="0"/>
              </a:rPr>
              <a:t> to </a:t>
            </a:r>
            <a:r>
              <a:rPr lang="lt-LT" dirty="0" err="1">
                <a:latin typeface="Calibri" panose="020F0502020204030204" pitchFamily="34" charset="0"/>
                <a:cs typeface="Times New Roman" panose="02020603050405020304" pitchFamily="18" charset="0"/>
              </a:rPr>
              <a:t>other</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groups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with</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lower</a:t>
            </a:r>
            <a:r>
              <a:rPr lang="lt-LT" dirty="0">
                <a:latin typeface="Calibri" panose="020F0502020204030204" pitchFamily="34" charset="0"/>
                <a:cs typeface="Times New Roman" panose="02020603050405020304" pitchFamily="18" charset="0"/>
              </a:rPr>
              <a:t> FTE.</a:t>
            </a:r>
            <a:endParaRPr lang="en-GB" dirty="0">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D4025F1-CA8F-50FC-1194-CE975578BA15}"/>
              </a:ext>
            </a:extLst>
          </p:cNvPr>
          <p:cNvSpPr txBox="1"/>
          <p:nvPr/>
        </p:nvSpPr>
        <p:spPr>
          <a:xfrm>
            <a:off x="0" y="5780782"/>
            <a:ext cx="12192000" cy="1200329"/>
          </a:xfrm>
          <a:prstGeom prst="rect">
            <a:avLst/>
          </a:prstGeom>
          <a:solidFill>
            <a:schemeClr val="bg1"/>
          </a:solidFill>
        </p:spPr>
        <p:txBody>
          <a:bodyPr wrap="square" rtlCol="0">
            <a:spAutoFit/>
          </a:bodyPr>
          <a:lstStyle/>
          <a:p>
            <a:pPr algn="r"/>
            <a:r>
              <a:rPr lang="en-GB" b="1" dirty="0">
                <a:latin typeface="Calibri" panose="020F0502020204030204" pitchFamily="34" charset="0"/>
                <a:cs typeface="Times New Roman" panose="02020603050405020304" pitchFamily="18" charset="0"/>
              </a:rPr>
              <a:t>In Conclusion, this </a:t>
            </a:r>
            <a:r>
              <a:rPr lang="en-GB" b="1" dirty="0" err="1">
                <a:latin typeface="Calibri" panose="020F0502020204030204" pitchFamily="34" charset="0"/>
                <a:cs typeface="Times New Roman" panose="02020603050405020304" pitchFamily="18" charset="0"/>
              </a:rPr>
              <a:t>UoA</a:t>
            </a:r>
            <a:r>
              <a:rPr lang="en-GB" b="1" dirty="0">
                <a:latin typeface="Calibri" panose="020F0502020204030204" pitchFamily="34" charset="0"/>
                <a:cs typeface="Times New Roman" panose="02020603050405020304" pitchFamily="18" charset="0"/>
              </a:rPr>
              <a:t> branch is highly qualified in national research with international collaboration, but has few PhD students. </a:t>
            </a:r>
            <a:endParaRPr lang="lt-LT" b="1" dirty="0">
              <a:latin typeface="Calibri" panose="020F0502020204030204" pitchFamily="34" charset="0"/>
              <a:cs typeface="Times New Roman" panose="02020603050405020304" pitchFamily="18" charset="0"/>
            </a:endParaRPr>
          </a:p>
          <a:p>
            <a:pPr algn="r"/>
            <a:r>
              <a:rPr lang="en-GB" b="1" dirty="0">
                <a:latin typeface="Calibri" panose="020F0502020204030204" pitchFamily="34" charset="0"/>
                <a:cs typeface="Times New Roman" panose="02020603050405020304" pitchFamily="18" charset="0"/>
              </a:rPr>
              <a:t>It is anticipated that scientific productivity would be higher if wages were high enough for researchers not to see externally paid work as a necessity.</a:t>
            </a:r>
            <a:endParaRPr lang="en-GB" b="1" dirty="0"/>
          </a:p>
        </p:txBody>
      </p:sp>
      <p:sp>
        <p:nvSpPr>
          <p:cNvPr id="10" name="TextBox 9">
            <a:extLst>
              <a:ext uri="{FF2B5EF4-FFF2-40B4-BE49-F238E27FC236}">
                <a16:creationId xmlns:a16="http://schemas.microsoft.com/office/drawing/2014/main" id="{D5DE907A-021A-7B20-997D-FEAE34ADEF00}"/>
              </a:ext>
            </a:extLst>
          </p:cNvPr>
          <p:cNvSpPr txBox="1"/>
          <p:nvPr/>
        </p:nvSpPr>
        <p:spPr>
          <a:xfrm>
            <a:off x="6967182" y="1984480"/>
            <a:ext cx="5219842" cy="923330"/>
          </a:xfrm>
          <a:prstGeom prst="rect">
            <a:avLst/>
          </a:prstGeom>
          <a:solidFill>
            <a:srgbClr val="FFFF00"/>
          </a:solidFill>
        </p:spPr>
        <p:txBody>
          <a:bodyPr wrap="square">
            <a:spAutoFit/>
          </a:bodyPr>
          <a:lstStyle/>
          <a:p>
            <a:pPr algn="r" fontAlgn="b"/>
            <a:r>
              <a:rPr lang="lt-LT" u="none" strike="noStrike" kern="1200" dirty="0">
                <a:solidFill>
                  <a:schemeClr val="dk1"/>
                </a:solidFill>
                <a:effectLst/>
                <a:latin typeface="Calibri" panose="020F0502020204030204" pitchFamily="34" charset="0"/>
                <a:ea typeface="+mn-ea"/>
                <a:cs typeface="Calibri" panose="020F0502020204030204" pitchFamily="34" charset="0"/>
              </a:rPr>
              <a:t>Branduolinės geofizikos ir </a:t>
            </a:r>
            <a:r>
              <a:rPr lang="lt-LT" u="none" strike="noStrike" kern="1200" dirty="0" err="1">
                <a:solidFill>
                  <a:schemeClr val="dk1"/>
                </a:solidFill>
                <a:effectLst/>
                <a:latin typeface="Calibri" panose="020F0502020204030204" pitchFamily="34" charset="0"/>
                <a:ea typeface="+mn-ea"/>
                <a:cs typeface="Calibri" panose="020F0502020204030204" pitchFamily="34" charset="0"/>
              </a:rPr>
              <a:t>radioekologijos</a:t>
            </a:r>
            <a:r>
              <a:rPr lang="lt-LT" u="none" strike="noStrike" kern="1200" dirty="0">
                <a:solidFill>
                  <a:schemeClr val="dk1"/>
                </a:solidFill>
                <a:effectLst/>
                <a:latin typeface="Calibri" panose="020F0502020204030204" pitchFamily="34" charset="0"/>
                <a:ea typeface="+mn-ea"/>
                <a:cs typeface="Calibri" panose="020F0502020204030204" pitchFamily="34" charset="0"/>
              </a:rPr>
              <a:t> laboratorija</a:t>
            </a:r>
          </a:p>
          <a:p>
            <a:pPr marL="0" marR="0" lvl="0" indent="0" algn="r" defTabSz="914400" rtl="0" eaLnBrk="1" fontAlgn="b" latinLnBrk="0" hangingPunct="1">
              <a:lnSpc>
                <a:spcPct val="100000"/>
              </a:lnSpc>
              <a:spcBef>
                <a:spcPts val="0"/>
              </a:spcBef>
              <a:spcAft>
                <a:spcPts val="0"/>
              </a:spcAft>
              <a:buClrTx/>
              <a:buSzTx/>
              <a:buFontTx/>
              <a:buNone/>
              <a:tabLst/>
              <a:defRPr/>
            </a:pPr>
            <a:r>
              <a:rPr lang="lt-LT" u="none" strike="noStrike" kern="1200" dirty="0">
                <a:solidFill>
                  <a:schemeClr val="dk1"/>
                </a:solidFill>
                <a:effectLst/>
                <a:latin typeface="Calibri" panose="020F0502020204030204" pitchFamily="34" charset="0"/>
                <a:ea typeface="+mn-ea"/>
                <a:cs typeface="Calibri" panose="020F0502020204030204" pitchFamily="34" charset="0"/>
              </a:rPr>
              <a:t>Kvartero tyrimų laboratorija</a:t>
            </a:r>
          </a:p>
          <a:p>
            <a:pPr marL="0" marR="0" lvl="0" indent="0" algn="r" defTabSz="914400" rtl="0" eaLnBrk="1" fontAlgn="b" latinLnBrk="0" hangingPunct="1">
              <a:lnSpc>
                <a:spcPct val="100000"/>
              </a:lnSpc>
              <a:spcBef>
                <a:spcPts val="0"/>
              </a:spcBef>
              <a:spcAft>
                <a:spcPts val="0"/>
              </a:spcAft>
              <a:buClrTx/>
              <a:buSzTx/>
              <a:buFontTx/>
              <a:buNone/>
              <a:tabLst/>
              <a:defRPr/>
            </a:pPr>
            <a:r>
              <a:rPr lang="lt-LT" u="none" strike="noStrike" kern="1200" dirty="0">
                <a:solidFill>
                  <a:schemeClr val="dk1"/>
                </a:solidFill>
                <a:effectLst/>
                <a:latin typeface="Calibri" panose="020F0502020204030204" pitchFamily="34" charset="0"/>
                <a:ea typeface="+mn-ea"/>
                <a:cs typeface="Calibri" panose="020F0502020204030204" pitchFamily="34" charset="0"/>
              </a:rPr>
              <a:t>Giluminės geologijos laboratorija</a:t>
            </a:r>
          </a:p>
        </p:txBody>
      </p:sp>
      <p:sp>
        <p:nvSpPr>
          <p:cNvPr id="11" name="TextBox 10">
            <a:extLst>
              <a:ext uri="{FF2B5EF4-FFF2-40B4-BE49-F238E27FC236}">
                <a16:creationId xmlns:a16="http://schemas.microsoft.com/office/drawing/2014/main" id="{30A28F75-F427-E439-5A9A-020288773E4D}"/>
              </a:ext>
            </a:extLst>
          </p:cNvPr>
          <p:cNvSpPr txBox="1"/>
          <p:nvPr/>
        </p:nvSpPr>
        <p:spPr>
          <a:xfrm>
            <a:off x="-2488" y="5052480"/>
            <a:ext cx="11112016" cy="369332"/>
          </a:xfrm>
          <a:prstGeom prst="rect">
            <a:avLst/>
          </a:prstGeom>
          <a:solidFill>
            <a:schemeClr val="bg1"/>
          </a:solidFill>
        </p:spPr>
        <p:txBody>
          <a:bodyPr wrap="none" rtlCol="0">
            <a:spAutoFit/>
          </a:bodyPr>
          <a:lstStyle/>
          <a:p>
            <a:r>
              <a:rPr lang="lt-LT" dirty="0">
                <a:latin typeface="Calibri" panose="020F0502020204030204" pitchFamily="34" charset="0"/>
                <a:cs typeface="Times New Roman" panose="02020603050405020304" pitchFamily="18" charset="0"/>
              </a:rPr>
              <a:t>Group </a:t>
            </a:r>
            <a:r>
              <a:rPr lang="lt-LT" dirty="0" err="1">
                <a:latin typeface="Calibri" panose="020F0502020204030204" pitchFamily="34" charset="0"/>
                <a:cs typeface="Times New Roman" panose="02020603050405020304" pitchFamily="18" charset="0"/>
              </a:rPr>
              <a:t>members</a:t>
            </a:r>
            <a:r>
              <a:rPr lang="lt-LT" dirty="0">
                <a:latin typeface="Calibri" panose="020F0502020204030204" pitchFamily="34" charset="0"/>
                <a:cs typeface="Times New Roman" panose="02020603050405020304" pitchFamily="18" charset="0"/>
              </a:rPr>
              <a:t> are </a:t>
            </a:r>
            <a:r>
              <a:rPr lang="lt-LT" dirty="0" err="1">
                <a:latin typeface="Calibri" panose="020F0502020204030204" pitchFamily="34" charset="0"/>
                <a:cs typeface="Times New Roman" panose="02020603050405020304" pitchFamily="18" charset="0"/>
              </a:rPr>
              <a:t>substantially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active</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publishing</a:t>
            </a:r>
            <a:r>
              <a:rPr lang="lt-LT" dirty="0">
                <a:latin typeface="Calibri" panose="020F0502020204030204" pitchFamily="34" charset="0"/>
                <a:cs typeface="Times New Roman" panose="02020603050405020304" pitchFamily="18" charset="0"/>
              </a:rPr>
              <a:t> papers </a:t>
            </a:r>
            <a:r>
              <a:rPr lang="lt-LT" dirty="0" err="1">
                <a:latin typeface="Calibri" panose="020F0502020204030204" pitchFamily="34" charset="0"/>
                <a:cs typeface="Times New Roman" panose="02020603050405020304" pitchFamily="18" charset="0"/>
              </a:rPr>
              <a:t>and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presenting</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their</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work</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international</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conferences</a:t>
            </a:r>
            <a:r>
              <a:rPr lang="lt-LT" dirty="0">
                <a:latin typeface="Calibri" panose="020F0502020204030204" pitchFamily="34" charset="0"/>
                <a:cs typeface="Times New Roman" panose="02020603050405020304" pitchFamily="18" charset="0"/>
              </a:rPr>
              <a:t>. </a:t>
            </a:r>
            <a:endParaRPr lang="en-GB" dirty="0">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E5DCF2C-3638-79EC-A352-33530DD2F8DA}"/>
              </a:ext>
            </a:extLst>
          </p:cNvPr>
          <p:cNvSpPr txBox="1"/>
          <p:nvPr/>
        </p:nvSpPr>
        <p:spPr>
          <a:xfrm>
            <a:off x="0" y="4456354"/>
            <a:ext cx="8717579" cy="369332"/>
          </a:xfrm>
          <a:prstGeom prst="rect">
            <a:avLst/>
          </a:prstGeom>
          <a:solidFill>
            <a:schemeClr val="bg1"/>
          </a:solidFill>
        </p:spPr>
        <p:txBody>
          <a:bodyPr wrap="none" rtlCol="0">
            <a:spAutoFit/>
          </a:bodyPr>
          <a:lstStyle/>
          <a:p>
            <a:r>
              <a:rPr lang="lt-LT" dirty="0" err="1">
                <a:effectLst/>
                <a:latin typeface="Calibri" panose="020F0502020204030204" pitchFamily="34" charset="0"/>
                <a:ea typeface="Calibri" panose="020F0502020204030204" pitchFamily="34" charset="0"/>
                <a:cs typeface="Times New Roman" panose="02020603050405020304" pitchFamily="18" charset="0"/>
              </a:rPr>
              <a:t>Funding</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mainly</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comes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from</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national</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sources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and</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consists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of</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projects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of</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relatively</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small</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size</a:t>
            </a:r>
            <a:r>
              <a:rPr lang="lt-LT"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3" name="TextBox 12">
            <a:extLst>
              <a:ext uri="{FF2B5EF4-FFF2-40B4-BE49-F238E27FC236}">
                <a16:creationId xmlns:a16="http://schemas.microsoft.com/office/drawing/2014/main" id="{98619A11-A072-78D0-95FE-82FEA7AF5ED9}"/>
              </a:ext>
            </a:extLst>
          </p:cNvPr>
          <p:cNvSpPr txBox="1"/>
          <p:nvPr/>
        </p:nvSpPr>
        <p:spPr>
          <a:xfrm>
            <a:off x="-2488" y="1421810"/>
            <a:ext cx="12189512" cy="338554"/>
          </a:xfrm>
          <a:prstGeom prst="rect">
            <a:avLst/>
          </a:prstGeom>
          <a:solidFill>
            <a:srgbClr val="FFFF00"/>
          </a:solidFill>
        </p:spPr>
        <p:txBody>
          <a:bodyPr wrap="square">
            <a:spAutoFit/>
          </a:bodyPr>
          <a:lstStyle/>
          <a:p>
            <a:pPr marL="0" marR="0" algn="r">
              <a:spcBef>
                <a:spcPts val="0"/>
              </a:spcBef>
              <a:spcAft>
                <a:spcPts val="0"/>
              </a:spcAft>
            </a:pPr>
            <a:r>
              <a:rPr lang="lt-LT" sz="1600" b="1" dirty="0">
                <a:effectLst/>
                <a:latin typeface="Times New Roman" panose="02020603050405020304" pitchFamily="18" charset="0"/>
              </a:rPr>
              <a:t>Vertinamasis vienetas (mokslo krypties ar mokslo srities mokslo krypčių grupėje) yra stiprus su ribotu tarptautiniu pripažinimu</a:t>
            </a:r>
            <a:endParaRPr lang="lt-LT" sz="1600" dirty="0">
              <a:effectLst/>
              <a:latin typeface="Times New Roman" panose="02020603050405020304" pitchFamily="18" charset="0"/>
            </a:endParaRPr>
          </a:p>
        </p:txBody>
      </p:sp>
    </p:spTree>
    <p:extLst>
      <p:ext uri="{BB962C8B-B14F-4D97-AF65-F5344CB8AC3E}">
        <p14:creationId xmlns:p14="http://schemas.microsoft.com/office/powerpoint/2010/main" val="659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B9A89-0C7B-3F47-B0F4-C0AEC5B1D4BC}"/>
              </a:ext>
            </a:extLst>
          </p:cNvPr>
          <p:cNvSpPr txBox="1"/>
          <p:nvPr/>
        </p:nvSpPr>
        <p:spPr>
          <a:xfrm>
            <a:off x="4976" y="170682"/>
            <a:ext cx="12139257" cy="1200329"/>
          </a:xfrm>
          <a:prstGeom prst="rect">
            <a:avLst/>
          </a:prstGeom>
          <a:solidFill>
            <a:srgbClr val="FFFF0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Environmental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(Gamtinės aplinkos tyrimai)</a:t>
            </a:r>
          </a:p>
          <a:p>
            <a:pPr algn="r"/>
            <a:r>
              <a:rPr lang="lt-LT" altLang="lt-LT" sz="2400" b="1" u="sng" dirty="0">
                <a:latin typeface="Calibri" panose="020F0502020204030204" pitchFamily="34" charset="0"/>
                <a:cs typeface="Calibri" panose="020F0502020204030204" pitchFamily="34" charset="0"/>
              </a:rPr>
              <a:t>Mokslo kryptis – </a:t>
            </a:r>
            <a:r>
              <a:rPr lang="lt-LT" altLang="lt-LT" sz="2400" b="1" i="1" u="sng" dirty="0" err="1">
                <a:latin typeface="Calibri" panose="020F0502020204030204" pitchFamily="34" charset="0"/>
                <a:cs typeface="Calibri" panose="020F0502020204030204" pitchFamily="34" charset="0"/>
              </a:rPr>
              <a:t>Physical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Geography</a:t>
            </a:r>
            <a:r>
              <a:rPr lang="lt-LT" altLang="lt-LT" sz="2400" b="1" i="1" u="sng" dirty="0">
                <a:latin typeface="Calibri" panose="020F0502020204030204" pitchFamily="34" charset="0"/>
                <a:cs typeface="Calibri" panose="020F0502020204030204" pitchFamily="34" charset="0"/>
              </a:rPr>
              <a:t> (Fizinė geografija)</a:t>
            </a: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a:t>
            </a:r>
          </a:p>
        </p:txBody>
      </p:sp>
      <p:sp>
        <p:nvSpPr>
          <p:cNvPr id="3" name="TextBox 2">
            <a:extLst>
              <a:ext uri="{FF2B5EF4-FFF2-40B4-BE49-F238E27FC236}">
                <a16:creationId xmlns:a16="http://schemas.microsoft.com/office/drawing/2014/main" id="{3EDE58BC-D02D-5B04-0846-DDD766A429DA}"/>
              </a:ext>
            </a:extLst>
          </p:cNvPr>
          <p:cNvSpPr txBox="1"/>
          <p:nvPr/>
        </p:nvSpPr>
        <p:spPr>
          <a:xfrm>
            <a:off x="-2488" y="1526932"/>
            <a:ext cx="12189512" cy="338554"/>
          </a:xfrm>
          <a:prstGeom prst="rect">
            <a:avLst/>
          </a:prstGeom>
          <a:solidFill>
            <a:srgbClr val="FFFF00"/>
          </a:solidFill>
        </p:spPr>
        <p:txBody>
          <a:bodyPr wrap="square">
            <a:spAutoFit/>
          </a:bodyPr>
          <a:lstStyle/>
          <a:p>
            <a:pPr marL="0" marR="0" algn="r">
              <a:spcBef>
                <a:spcPts val="0"/>
              </a:spcBef>
              <a:spcAft>
                <a:spcPts val="0"/>
              </a:spcAft>
            </a:pPr>
            <a:r>
              <a:rPr lang="lt-LT" sz="1600" b="1" dirty="0">
                <a:effectLst/>
                <a:latin typeface="Times New Roman" panose="02020603050405020304" pitchFamily="18" charset="0"/>
              </a:rPr>
              <a:t>Vertinamasis vienetas (mokslo krypties ar mokslo srities mokslo krypčių grupėje) yra stiprus su ribotu tarptautiniu pripažinimu</a:t>
            </a:r>
            <a:endParaRPr lang="lt-LT" sz="1600" dirty="0">
              <a:effectLst/>
              <a:latin typeface="Times New Roman" panose="02020603050405020304" pitchFamily="18" charset="0"/>
            </a:endParaRPr>
          </a:p>
        </p:txBody>
      </p:sp>
      <p:sp>
        <p:nvSpPr>
          <p:cNvPr id="5" name="TextBox 4">
            <a:extLst>
              <a:ext uri="{FF2B5EF4-FFF2-40B4-BE49-F238E27FC236}">
                <a16:creationId xmlns:a16="http://schemas.microsoft.com/office/drawing/2014/main" id="{36FA4175-0849-C1D2-4606-3D56C4986157}"/>
              </a:ext>
            </a:extLst>
          </p:cNvPr>
          <p:cNvSpPr txBox="1"/>
          <p:nvPr/>
        </p:nvSpPr>
        <p:spPr>
          <a:xfrm>
            <a:off x="8359254" y="2247022"/>
            <a:ext cx="3855684" cy="646331"/>
          </a:xfrm>
          <a:prstGeom prst="rect">
            <a:avLst/>
          </a:prstGeom>
          <a:solidFill>
            <a:srgbClr val="FFFF00"/>
          </a:solidFill>
        </p:spPr>
        <p:txBody>
          <a:bodyPr wrap="square">
            <a:spAutoFit/>
          </a:bodyPr>
          <a:lstStyle/>
          <a:p>
            <a:pPr marL="0" algn="r" defTabSz="914400" rtl="0" eaLnBrk="1" fontAlgn="b" latinLnBrk="0" hangingPunct="1"/>
            <a:r>
              <a:rPr lang="lt-LT" sz="1800" u="none" strike="noStrike" kern="1200" dirty="0">
                <a:solidFill>
                  <a:schemeClr val="dk1"/>
                </a:solidFill>
                <a:effectLst/>
                <a:latin typeface="Calibri" panose="020F0502020204030204" pitchFamily="34" charset="0"/>
                <a:ea typeface="+mn-ea"/>
                <a:cs typeface="Calibri" panose="020F0502020204030204" pitchFamily="34" charset="0"/>
              </a:rPr>
              <a:t>Klimato ir vandens tyrimų laboratorija</a:t>
            </a:r>
          </a:p>
          <a:p>
            <a:pPr marL="0" marR="0" lvl="0" indent="0" algn="r" defTabSz="914400" rtl="0" eaLnBrk="1" fontAlgn="b" latinLnBrk="0" hangingPunct="1">
              <a:lnSpc>
                <a:spcPct val="100000"/>
              </a:lnSpc>
              <a:spcBef>
                <a:spcPts val="0"/>
              </a:spcBef>
              <a:spcAft>
                <a:spcPts val="0"/>
              </a:spcAft>
              <a:buClrTx/>
              <a:buSzTx/>
              <a:buFontTx/>
              <a:buNone/>
              <a:tabLst/>
              <a:defRPr/>
            </a:pPr>
            <a:r>
              <a:rPr lang="lt-LT" sz="1800" u="none" strike="noStrike" kern="1200" dirty="0" err="1">
                <a:solidFill>
                  <a:schemeClr val="dk1"/>
                </a:solidFill>
                <a:effectLst/>
                <a:latin typeface="Calibri" panose="020F0502020204030204" pitchFamily="34" charset="0"/>
                <a:ea typeface="+mn-ea"/>
                <a:cs typeface="Calibri" panose="020F0502020204030204" pitchFamily="34" charset="0"/>
              </a:rPr>
              <a:t>Geoaplinkos</a:t>
            </a:r>
            <a:r>
              <a:rPr lang="lt-LT" sz="1800" u="none" strike="noStrike" kern="1200" dirty="0">
                <a:solidFill>
                  <a:schemeClr val="dk1"/>
                </a:solidFill>
                <a:effectLst/>
                <a:latin typeface="Calibri" panose="020F0502020204030204" pitchFamily="34" charset="0"/>
                <a:ea typeface="+mn-ea"/>
                <a:cs typeface="Calibri" panose="020F0502020204030204" pitchFamily="34" charset="0"/>
              </a:rPr>
              <a:t> tyrimų laboratorija</a:t>
            </a:r>
          </a:p>
        </p:txBody>
      </p:sp>
      <p:sp>
        <p:nvSpPr>
          <p:cNvPr id="6" name="TextBox 5">
            <a:extLst>
              <a:ext uri="{FF2B5EF4-FFF2-40B4-BE49-F238E27FC236}">
                <a16:creationId xmlns:a16="http://schemas.microsoft.com/office/drawing/2014/main" id="{ED75ACB7-83E1-BB1D-50F4-D6220F02348A}"/>
              </a:ext>
            </a:extLst>
          </p:cNvPr>
          <p:cNvSpPr txBox="1"/>
          <p:nvPr/>
        </p:nvSpPr>
        <p:spPr>
          <a:xfrm>
            <a:off x="-2488" y="3379685"/>
            <a:ext cx="12189512" cy="646331"/>
          </a:xfrm>
          <a:prstGeom prst="rect">
            <a:avLst/>
          </a:prstGeom>
          <a:solidFill>
            <a:schemeClr val="bg1"/>
          </a:solidFill>
        </p:spPr>
        <p:txBody>
          <a:bodyPr wrap="square" rtlCol="0">
            <a:spAutoFit/>
          </a:bodyPr>
          <a:lstStyle/>
          <a:p>
            <a:r>
              <a:rPr lang="lt-LT" dirty="0" err="1">
                <a:effectLst/>
                <a:latin typeface="Calibri" panose="020F0502020204030204" pitchFamily="34" charset="0"/>
                <a:ea typeface="Calibri" panose="020F0502020204030204" pitchFamily="34" charset="0"/>
                <a:cs typeface="Times New Roman" panose="02020603050405020304" pitchFamily="18" charset="0"/>
              </a:rPr>
              <a:t>Despite</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the</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small</a:t>
            </a:r>
            <a:r>
              <a:rPr lang="lt-LT" dirty="0">
                <a:effectLst/>
                <a:latin typeface="Calibri" panose="020F0502020204030204" pitchFamily="34" charset="0"/>
                <a:ea typeface="Calibri" panose="020F0502020204030204" pitchFamily="34" charset="0"/>
                <a:cs typeface="Times New Roman" panose="02020603050405020304" pitchFamily="18" charset="0"/>
              </a:rPr>
              <a:t> to </a:t>
            </a:r>
            <a:r>
              <a:rPr lang="lt-LT" dirty="0" err="1">
                <a:effectLst/>
                <a:latin typeface="Calibri" panose="020F0502020204030204" pitchFamily="34" charset="0"/>
                <a:ea typeface="Calibri" panose="020F0502020204030204" pitchFamily="34" charset="0"/>
                <a:cs typeface="Times New Roman" panose="02020603050405020304" pitchFamily="18" charset="0"/>
              </a:rPr>
              <a:t>medium</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size</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the</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group</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has</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published</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good</a:t>
            </a:r>
            <a:r>
              <a:rPr lang="lt-LT" dirty="0">
                <a:effectLst/>
                <a:latin typeface="Calibri" panose="020F0502020204030204" pitchFamily="34" charset="0"/>
                <a:ea typeface="Calibri" panose="020F0502020204030204" pitchFamily="34" charset="0"/>
                <a:cs typeface="Times New Roman" panose="02020603050405020304" pitchFamily="18" charset="0"/>
              </a:rPr>
              <a:t> papers </a:t>
            </a:r>
            <a:r>
              <a:rPr lang="lt-LT" dirty="0" err="1">
                <a:effectLst/>
                <a:latin typeface="Calibri" panose="020F0502020204030204" pitchFamily="34" charset="0"/>
                <a:ea typeface="Calibri" panose="020F0502020204030204" pitchFamily="34" charset="0"/>
                <a:cs typeface="Times New Roman" panose="02020603050405020304" pitchFamily="18" charset="0"/>
              </a:rPr>
              <a:t>with</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recognized</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contribution</a:t>
            </a:r>
            <a:r>
              <a:rPr lang="lt-LT" dirty="0">
                <a:effectLst/>
                <a:latin typeface="Calibri" panose="020F0502020204030204" pitchFamily="34" charset="0"/>
                <a:ea typeface="Calibri" panose="020F0502020204030204" pitchFamily="34" charset="0"/>
                <a:cs typeface="Times New Roman" panose="02020603050405020304" pitchFamily="18" charset="0"/>
              </a:rPr>
              <a:t> to </a:t>
            </a:r>
            <a:r>
              <a:rPr lang="lt-LT"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lt-LT" dirty="0">
                <a:effectLst/>
                <a:latin typeface="Calibri" panose="020F0502020204030204" pitchFamily="34" charset="0"/>
                <a:ea typeface="Calibri" panose="020F0502020204030204" pitchFamily="34" charset="0"/>
                <a:cs typeface="Times New Roman" panose="02020603050405020304" pitchFamily="18" charset="0"/>
              </a:rPr>
              <a:t>, </a:t>
            </a:r>
          </a:p>
          <a:p>
            <a:r>
              <a:rPr lang="lt-LT" dirty="0" err="1">
                <a:effectLst/>
                <a:latin typeface="Calibri" panose="020F0502020204030204" pitchFamily="34" charset="0"/>
                <a:ea typeface="Calibri" panose="020F0502020204030204" pitchFamily="34" charset="0"/>
                <a:cs typeface="Times New Roman" panose="02020603050405020304" pitchFamily="18" charset="0"/>
              </a:rPr>
              <a:t>peer-reviewed</a:t>
            </a:r>
            <a:r>
              <a:rPr lang="lt-LT"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effectLst/>
                <a:latin typeface="Calibri" panose="020F0502020204030204" pitchFamily="34" charset="0"/>
                <a:ea typeface="Calibri" panose="020F0502020204030204" pitchFamily="34" charset="0"/>
                <a:cs typeface="Times New Roman" panose="02020603050405020304" pitchFamily="18" charset="0"/>
              </a:rPr>
              <a:t>journals</a:t>
            </a:r>
            <a:r>
              <a:rPr lang="lt-LT"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p>
        </p:txBody>
      </p:sp>
      <p:sp>
        <p:nvSpPr>
          <p:cNvPr id="7" name="TextBox 6">
            <a:extLst>
              <a:ext uri="{FF2B5EF4-FFF2-40B4-BE49-F238E27FC236}">
                <a16:creationId xmlns:a16="http://schemas.microsoft.com/office/drawing/2014/main" id="{C2323897-B85B-E170-A6B8-7489A2DC39E1}"/>
              </a:ext>
            </a:extLst>
          </p:cNvPr>
          <p:cNvSpPr txBox="1"/>
          <p:nvPr/>
        </p:nvSpPr>
        <p:spPr>
          <a:xfrm>
            <a:off x="-2488" y="4243831"/>
            <a:ext cx="3563155" cy="369332"/>
          </a:xfrm>
          <a:prstGeom prst="rect">
            <a:avLst/>
          </a:prstGeom>
          <a:solidFill>
            <a:schemeClr val="bg1"/>
          </a:solidFill>
        </p:spPr>
        <p:txBody>
          <a:bodyPr wrap="none" rtlCol="0">
            <a:spAutoFit/>
          </a:bodyPr>
          <a:lstStyle/>
          <a:p>
            <a:r>
              <a:rPr lang="lt-LT" sz="1800" dirty="0">
                <a:effectLst/>
                <a:latin typeface="Calibri" panose="020F0502020204030204" pitchFamily="34" charset="0"/>
                <a:ea typeface="Calibri" panose="020F0502020204030204" pitchFamily="34" charset="0"/>
                <a:cs typeface="Times New Roman" panose="02020603050405020304" pitchFamily="18" charset="0"/>
              </a:rPr>
              <a:t>The PhD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pipeline</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lt-LT"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9" name="TextBox 8">
            <a:extLst>
              <a:ext uri="{FF2B5EF4-FFF2-40B4-BE49-F238E27FC236}">
                <a16:creationId xmlns:a16="http://schemas.microsoft.com/office/drawing/2014/main" id="{E7971FBA-694B-B818-5A78-CBCDC79126BD}"/>
              </a:ext>
            </a:extLst>
          </p:cNvPr>
          <p:cNvSpPr txBox="1"/>
          <p:nvPr/>
        </p:nvSpPr>
        <p:spPr>
          <a:xfrm>
            <a:off x="-2488" y="6169075"/>
            <a:ext cx="12189512" cy="369332"/>
          </a:xfrm>
          <a:prstGeom prst="rect">
            <a:avLst/>
          </a:prstGeom>
          <a:solidFill>
            <a:schemeClr val="bg1"/>
          </a:solidFill>
        </p:spPr>
        <p:txBody>
          <a:bodyPr wrap="square">
            <a:spAutoFit/>
          </a:bodyPr>
          <a:lstStyle/>
          <a:p>
            <a:pPr algn="r"/>
            <a:r>
              <a:rPr lang="en-GB" sz="1800" b="1" dirty="0">
                <a:effectLst/>
                <a:latin typeface="Times New Roman" panose="02020603050405020304" pitchFamily="18" charset="0"/>
                <a:ea typeface="Times New Roman" panose="02020603050405020304" pitchFamily="18" charset="0"/>
              </a:rPr>
              <a:t>Concluding, this </a:t>
            </a:r>
            <a:r>
              <a:rPr lang="en-GB" sz="1800" b="1" dirty="0" err="1">
                <a:effectLst/>
                <a:latin typeface="Times New Roman" panose="02020603050405020304" pitchFamily="18" charset="0"/>
                <a:ea typeface="Times New Roman" panose="02020603050405020304" pitchFamily="18" charset="0"/>
              </a:rPr>
              <a:t>UoA</a:t>
            </a:r>
            <a:r>
              <a:rPr lang="en-GB" sz="1800" b="1" dirty="0">
                <a:effectLst/>
                <a:latin typeface="Times New Roman" panose="02020603050405020304" pitchFamily="18" charset="0"/>
                <a:ea typeface="Times New Roman" panose="02020603050405020304" pitchFamily="18" charset="0"/>
              </a:rPr>
              <a:t> branch is highly qualified in national research with limited international collaboration.</a:t>
            </a:r>
            <a:endParaRPr lang="lt-LT"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6865EC3-0F37-C403-8D4C-C8A553A89825}"/>
              </a:ext>
            </a:extLst>
          </p:cNvPr>
          <p:cNvSpPr txBox="1"/>
          <p:nvPr/>
        </p:nvSpPr>
        <p:spPr>
          <a:xfrm>
            <a:off x="4976" y="4905473"/>
            <a:ext cx="12187024" cy="369332"/>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Times New Roman" panose="02020603050405020304" pitchFamily="18" charset="0"/>
              </a:rPr>
              <a:t>Funding</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mainly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came</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sources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consisted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relatively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small</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lt-LT"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4" name="TextBox 13">
            <a:extLst>
              <a:ext uri="{FF2B5EF4-FFF2-40B4-BE49-F238E27FC236}">
                <a16:creationId xmlns:a16="http://schemas.microsoft.com/office/drawing/2014/main" id="{138C29F2-B629-95D1-EF62-2B715AD002ED}"/>
              </a:ext>
            </a:extLst>
          </p:cNvPr>
          <p:cNvSpPr txBox="1"/>
          <p:nvPr/>
        </p:nvSpPr>
        <p:spPr>
          <a:xfrm>
            <a:off x="-2488" y="5555941"/>
            <a:ext cx="11226748" cy="369332"/>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Times New Roman" panose="02020603050405020304" pitchFamily="18" charset="0"/>
              </a:rPr>
              <a:t>Participation</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events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evidenced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conferences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symposia</a:t>
            </a:r>
            <a:r>
              <a:rPr lang="lt-LT"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209881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54274-A605-3C64-298B-2E809A61711C}"/>
              </a:ext>
            </a:extLst>
          </p:cNvPr>
          <p:cNvSpPr txBox="1"/>
          <p:nvPr/>
        </p:nvSpPr>
        <p:spPr>
          <a:xfrm>
            <a:off x="1" y="99950"/>
            <a:ext cx="12192000" cy="1200329"/>
          </a:xfrm>
          <a:prstGeom prst="rect">
            <a:avLst/>
          </a:prstGeom>
          <a:solidFill>
            <a:srgbClr val="FFFF0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Environmental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(Gamtinės aplinkos tyrimai)</a:t>
            </a:r>
          </a:p>
          <a:p>
            <a:pPr algn="r"/>
            <a:r>
              <a:rPr lang="lt-LT" sz="2400" b="1" u="sng" dirty="0">
                <a:latin typeface="Calibri" panose="020F0502020204030204" pitchFamily="34" charset="0"/>
                <a:cs typeface="Calibri" panose="020F0502020204030204" pitchFamily="34" charset="0"/>
              </a:rPr>
              <a:t>Vertinamojo vieneto MTEP veiklos ekonominis ir socialinis poveikis </a:t>
            </a:r>
            <a:endParaRPr lang="lt-LT" altLang="lt-LT" sz="2400" b="1" u="sng" dirty="0">
              <a:latin typeface="Calibri" panose="020F0502020204030204" pitchFamily="34" charset="0"/>
              <a:cs typeface="Calibri" panose="020F0502020204030204" pitchFamily="34" charset="0"/>
            </a:endParaRP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3,5</a:t>
            </a:r>
          </a:p>
        </p:txBody>
      </p:sp>
      <p:sp>
        <p:nvSpPr>
          <p:cNvPr id="4" name="TextBox 3">
            <a:extLst>
              <a:ext uri="{FF2B5EF4-FFF2-40B4-BE49-F238E27FC236}">
                <a16:creationId xmlns:a16="http://schemas.microsoft.com/office/drawing/2014/main" id="{7E6A6025-93C5-DB64-F449-F13829EBA5B3}"/>
              </a:ext>
            </a:extLst>
          </p:cNvPr>
          <p:cNvSpPr txBox="1"/>
          <p:nvPr/>
        </p:nvSpPr>
        <p:spPr>
          <a:xfrm>
            <a:off x="23884" y="2765356"/>
            <a:ext cx="12192000" cy="923330"/>
          </a:xfrm>
          <a:prstGeom prst="rect">
            <a:avLst/>
          </a:prstGeom>
          <a:solidFill>
            <a:schemeClr val="bg1"/>
          </a:solidFill>
        </p:spPr>
        <p:txBody>
          <a:bodyPr wrap="square">
            <a:spAutoFit/>
          </a:bodyPr>
          <a:lstStyle/>
          <a:p>
            <a:pPr algn="ct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Economic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social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impact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R&amp;D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GTC-Aplinka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has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a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very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level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r>
              <a:rPr lang="lt-LT" b="1" u="sng" dirty="0">
                <a:latin typeface="Calibri" panose="020F0502020204030204" pitchFamily="34" charset="0"/>
                <a:ea typeface="Calibri" panose="020F0502020204030204" pitchFamily="34" charset="0"/>
                <a:cs typeface="Times New Roman" panose="02020603050405020304" pitchFamily="18" charset="0"/>
              </a:rPr>
              <a:t>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he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carried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out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important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society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closely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related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academic</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community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decision-makers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society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6" name="TextBox 5">
            <a:extLst>
              <a:ext uri="{FF2B5EF4-FFF2-40B4-BE49-F238E27FC236}">
                <a16:creationId xmlns:a16="http://schemas.microsoft.com/office/drawing/2014/main" id="{2E7F43BE-6A07-5BB5-9044-4DEC4AC45E99}"/>
              </a:ext>
            </a:extLst>
          </p:cNvPr>
          <p:cNvSpPr txBox="1"/>
          <p:nvPr/>
        </p:nvSpPr>
        <p:spPr>
          <a:xfrm>
            <a:off x="23884" y="3885804"/>
            <a:ext cx="12168116" cy="646331"/>
          </a:xfrm>
          <a:prstGeom prst="rect">
            <a:avLst/>
          </a:prstGeom>
          <a:solidFill>
            <a:schemeClr val="bg1"/>
          </a:solidFill>
        </p:spPr>
        <p:txBody>
          <a:bodyPr wrap="square">
            <a:spAutoFit/>
          </a:bodyPr>
          <a:lstStyle/>
          <a:p>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Consultations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have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well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been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widely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provided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public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entities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Lithuania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topics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with</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highly</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important</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social</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and</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economic</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impact</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in</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the</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country</a:t>
            </a:r>
            <a:r>
              <a:rPr lang="lt-LT" b="1" dirty="0">
                <a:latin typeface="Calibri" panose="020F0502020204030204" pitchFamily="34" charset="0"/>
                <a:ea typeface="Calibri" panose="020F0502020204030204" pitchFamily="34" charset="0"/>
                <a:cs typeface="Times New Roman" panose="02020603050405020304" pitchFamily="18" charset="0"/>
              </a:rPr>
              <a:t>, </a:t>
            </a:r>
            <a:r>
              <a:rPr lang="lt-LT" b="1" dirty="0" err="1">
                <a:latin typeface="Calibri" panose="020F0502020204030204" pitchFamily="34" charset="0"/>
                <a:ea typeface="Calibri" panose="020F0502020204030204" pitchFamily="34" charset="0"/>
                <a:cs typeface="Times New Roman" panose="02020603050405020304" pitchFamily="18" charset="0"/>
              </a:rPr>
              <a:t>bringing</a:t>
            </a:r>
            <a:r>
              <a:rPr lang="lt-LT" b="1" dirty="0">
                <a:latin typeface="Calibri" panose="020F0502020204030204" pitchFamily="34" charset="0"/>
                <a:ea typeface="Calibri" panose="020F0502020204030204" pitchFamily="34" charset="0"/>
                <a:cs typeface="Times New Roman" panose="02020603050405020304" pitchFamily="18" charset="0"/>
              </a:rPr>
              <a:t> </a:t>
            </a:r>
            <a:r>
              <a:rPr lang="lt-LT" b="1" dirty="0" err="1">
                <a:latin typeface="Calibri" panose="020F0502020204030204" pitchFamily="34" charset="0"/>
                <a:ea typeface="Calibri" panose="020F0502020204030204" pitchFamily="34" charset="0"/>
                <a:cs typeface="Times New Roman" panose="02020603050405020304" pitchFamily="18" charset="0"/>
              </a:rPr>
              <a:t>science</a:t>
            </a:r>
            <a:r>
              <a:rPr lang="lt-LT" b="1" dirty="0">
                <a:latin typeface="Calibri" panose="020F0502020204030204" pitchFamily="34" charset="0"/>
                <a:ea typeface="Calibri" panose="020F0502020204030204" pitchFamily="34" charset="0"/>
                <a:cs typeface="Times New Roman" panose="02020603050405020304" pitchFamily="18" charset="0"/>
              </a:rPr>
              <a:t> to </a:t>
            </a:r>
            <a:r>
              <a:rPr lang="lt-LT" b="1" dirty="0" err="1">
                <a:latin typeface="Calibri" panose="020F0502020204030204" pitchFamily="34" charset="0"/>
                <a:ea typeface="Calibri" panose="020F0502020204030204" pitchFamily="34" charset="0"/>
                <a:cs typeface="Times New Roman" panose="02020603050405020304" pitchFamily="18" charset="0"/>
              </a:rPr>
              <a:t>application</a:t>
            </a:r>
            <a:r>
              <a:rPr lang="lt-LT" b="1"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while</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consulting</a:t>
            </a:r>
            <a:r>
              <a:rPr lang="lt-LT" b="1" u="sng" dirty="0">
                <a:latin typeface="Calibri" panose="020F0502020204030204" pitchFamily="34" charset="0"/>
                <a:ea typeface="Calibri" panose="020F0502020204030204" pitchFamily="34" charset="0"/>
                <a:cs typeface="Times New Roman" panose="02020603050405020304" pitchFamily="18" charset="0"/>
              </a:rPr>
              <a:t> to </a:t>
            </a:r>
            <a:r>
              <a:rPr lang="lt-LT" b="1" u="sng" dirty="0" err="1">
                <a:latin typeface="Calibri" panose="020F0502020204030204" pitchFamily="34" charset="0"/>
                <a:ea typeface="Calibri" panose="020F0502020204030204" pitchFamily="34" charset="0"/>
                <a:cs typeface="Times New Roman" panose="02020603050405020304" pitchFamily="18" charset="0"/>
              </a:rPr>
              <a:t>the</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private</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sector</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is</a:t>
            </a:r>
            <a:r>
              <a:rPr lang="lt-LT" b="1" u="sng" dirty="0">
                <a:latin typeface="Calibri" panose="020F0502020204030204" pitchFamily="34" charset="0"/>
                <a:ea typeface="Calibri" panose="020F0502020204030204" pitchFamily="34" charset="0"/>
                <a:cs typeface="Times New Roman" panose="02020603050405020304" pitchFamily="18" charset="0"/>
              </a:rPr>
              <a:t> </a:t>
            </a:r>
            <a:r>
              <a:rPr lang="lt-LT" b="1" u="sng" dirty="0" err="1">
                <a:latin typeface="Calibri" panose="020F0502020204030204" pitchFamily="34" charset="0"/>
                <a:ea typeface="Calibri" panose="020F0502020204030204" pitchFamily="34" charset="0"/>
                <a:cs typeface="Times New Roman" panose="02020603050405020304" pitchFamily="18" charset="0"/>
              </a:rPr>
              <a:t>limited</a:t>
            </a:r>
            <a:r>
              <a:rPr lang="lt-LT"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0" name="TextBox 9">
            <a:extLst>
              <a:ext uri="{FF2B5EF4-FFF2-40B4-BE49-F238E27FC236}">
                <a16:creationId xmlns:a16="http://schemas.microsoft.com/office/drawing/2014/main" id="{6377C0F9-5B0F-A66C-9EC7-2DE9DD840C19}"/>
              </a:ext>
            </a:extLst>
          </p:cNvPr>
          <p:cNvSpPr txBox="1"/>
          <p:nvPr/>
        </p:nvSpPr>
        <p:spPr>
          <a:xfrm>
            <a:off x="23884" y="5416969"/>
            <a:ext cx="12192000" cy="369332"/>
          </a:xfrm>
          <a:prstGeom prst="rect">
            <a:avLst/>
          </a:prstGeom>
          <a:solidFill>
            <a:schemeClr val="bg1"/>
          </a:solidFill>
        </p:spPr>
        <p:txBody>
          <a:bodyPr wrap="square">
            <a:spAutoFit/>
          </a:bodyPr>
          <a:lstStyle/>
          <a:p>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members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are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mainly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involved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organization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events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regional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national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2" name="TextBox 11">
            <a:extLst>
              <a:ext uri="{FF2B5EF4-FFF2-40B4-BE49-F238E27FC236}">
                <a16:creationId xmlns:a16="http://schemas.microsoft.com/office/drawing/2014/main" id="{0CD8D55D-EA95-81D7-5584-DA178E932AD3}"/>
              </a:ext>
            </a:extLst>
          </p:cNvPr>
          <p:cNvSpPr txBox="1"/>
          <p:nvPr/>
        </p:nvSpPr>
        <p:spPr>
          <a:xfrm>
            <a:off x="0" y="5983419"/>
            <a:ext cx="12192000" cy="646331"/>
          </a:xfrm>
          <a:prstGeom prst="rect">
            <a:avLst/>
          </a:prstGeom>
          <a:solidFill>
            <a:schemeClr val="bg1"/>
          </a:solidFill>
        </p:spPr>
        <p:txBody>
          <a:bodyPr wrap="square">
            <a:spAutoFit/>
          </a:bodyPr>
          <a:lstStyle/>
          <a:p>
            <a:r>
              <a:rPr lang="lt-LT" sz="1800" b="1" u="sng" dirty="0">
                <a:effectLst/>
                <a:latin typeface="Calibri" panose="020F0502020204030204" pitchFamily="34" charset="0"/>
                <a:ea typeface="Calibri" panose="020F0502020204030204" pitchFamily="34" charset="0"/>
                <a:cs typeface="Times New Roman" panose="02020603050405020304" pitchFamily="18" charset="0"/>
              </a:rPr>
              <a:t>Science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popularization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national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regional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levels</a:t>
            </a:r>
            <a:r>
              <a:rPr lang="lt-LT" sz="1800"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are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given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serious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consideration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effort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by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members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b="1" dirty="0"/>
          </a:p>
        </p:txBody>
      </p:sp>
      <p:sp>
        <p:nvSpPr>
          <p:cNvPr id="5" name="TextBox 4">
            <a:extLst>
              <a:ext uri="{FF2B5EF4-FFF2-40B4-BE49-F238E27FC236}">
                <a16:creationId xmlns:a16="http://schemas.microsoft.com/office/drawing/2014/main" id="{F7E1C3D4-35EE-F458-1D27-1303F3EEF36A}"/>
              </a:ext>
            </a:extLst>
          </p:cNvPr>
          <p:cNvSpPr txBox="1"/>
          <p:nvPr/>
        </p:nvSpPr>
        <p:spPr>
          <a:xfrm>
            <a:off x="0" y="1595882"/>
            <a:ext cx="12192000" cy="646331"/>
          </a:xfrm>
          <a:prstGeom prst="rect">
            <a:avLst/>
          </a:prstGeom>
          <a:solidFill>
            <a:srgbClr val="FFFF00"/>
          </a:solidFill>
        </p:spPr>
        <p:txBody>
          <a:bodyPr wrap="square">
            <a:spAutoFit/>
          </a:bodyPr>
          <a:lstStyle/>
          <a:p>
            <a:pPr marL="0" marR="0" algn="r">
              <a:spcBef>
                <a:spcPts val="0"/>
              </a:spcBef>
              <a:spcAft>
                <a:spcPts val="0"/>
              </a:spcAft>
            </a:pPr>
            <a:r>
              <a:rPr lang="lt-LT" sz="1800" b="1" dirty="0">
                <a:effectLst/>
                <a:latin typeface="Times New Roman" panose="02020603050405020304" pitchFamily="18" charset="0"/>
              </a:rPr>
              <a:t>Vertinamasis vienetas vykdo svarbius (ir dar svarbesnius...) mokslinius tyrimus ir yra labai svarbus partneris MTEP klausimais už akademinės bendruomenės ribų (ir dar daugiau...)</a:t>
            </a:r>
            <a:endParaRPr lang="lt-LT" sz="1800" dirty="0">
              <a:effectLst/>
              <a:latin typeface="Times New Roman" panose="02020603050405020304" pitchFamily="18" charset="0"/>
            </a:endParaRPr>
          </a:p>
        </p:txBody>
      </p:sp>
      <p:sp>
        <p:nvSpPr>
          <p:cNvPr id="8" name="TextBox 7">
            <a:extLst>
              <a:ext uri="{FF2B5EF4-FFF2-40B4-BE49-F238E27FC236}">
                <a16:creationId xmlns:a16="http://schemas.microsoft.com/office/drawing/2014/main" id="{EDBCDB5F-9C9A-3FA9-EB74-6D76B88B7B4E}"/>
              </a:ext>
            </a:extLst>
          </p:cNvPr>
          <p:cNvSpPr txBox="1"/>
          <p:nvPr/>
        </p:nvSpPr>
        <p:spPr>
          <a:xfrm>
            <a:off x="-23884" y="4729253"/>
            <a:ext cx="12215884" cy="369332"/>
          </a:xfrm>
          <a:prstGeom prst="rect">
            <a:avLst/>
          </a:prstGeom>
          <a:solidFill>
            <a:schemeClr val="bg1"/>
          </a:solidFill>
        </p:spPr>
        <p:txBody>
          <a:bodyPr wrap="square">
            <a:spAutoFit/>
          </a:bodyPr>
          <a:lstStyle/>
          <a:p>
            <a:pPr algn="just"/>
            <a:r>
              <a:rPr lang="en-GB" b="1" dirty="0">
                <a:latin typeface="Calibri" panose="020F0502020204030204" pitchFamily="34" charset="0"/>
                <a:cs typeface="Times New Roman" panose="02020603050405020304" pitchFamily="18" charset="0"/>
              </a:rPr>
              <a:t>There is </a:t>
            </a:r>
            <a:r>
              <a:rPr lang="en-GB" b="1" u="sng" dirty="0">
                <a:latin typeface="Calibri" panose="020F0502020204030204" pitchFamily="34" charset="0"/>
                <a:cs typeface="Times New Roman" panose="02020603050405020304" pitchFamily="18" charset="0"/>
              </a:rPr>
              <a:t>no evidence of collaboration agreements or memoranda of understanding </a:t>
            </a:r>
            <a:r>
              <a:rPr lang="en-GB" b="1" dirty="0">
                <a:latin typeface="Calibri" panose="020F0502020204030204" pitchFamily="34" charset="0"/>
                <a:cs typeface="Times New Roman" panose="02020603050405020304" pitchFamily="18" charset="0"/>
              </a:rPr>
              <a:t>between the </a:t>
            </a:r>
            <a:r>
              <a:rPr lang="en-GB" b="1" dirty="0" err="1">
                <a:latin typeface="Calibri" panose="020F0502020204030204" pitchFamily="34" charset="0"/>
                <a:cs typeface="Times New Roman" panose="02020603050405020304" pitchFamily="18" charset="0"/>
              </a:rPr>
              <a:t>UoA</a:t>
            </a:r>
            <a:r>
              <a:rPr lang="en-GB" b="1" dirty="0">
                <a:latin typeface="Calibri" panose="020F0502020204030204" pitchFamily="34" charset="0"/>
                <a:cs typeface="Times New Roman" panose="02020603050405020304" pitchFamily="18" charset="0"/>
              </a:rPr>
              <a:t> and various entities.</a:t>
            </a:r>
            <a:endParaRPr lang="lt-LT"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42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B738B0-0D63-889F-642B-1DDE580018B5}"/>
              </a:ext>
            </a:extLst>
          </p:cNvPr>
          <p:cNvSpPr txBox="1"/>
          <p:nvPr/>
        </p:nvSpPr>
        <p:spPr>
          <a:xfrm>
            <a:off x="1" y="87188"/>
            <a:ext cx="12192000" cy="1200329"/>
          </a:xfrm>
          <a:prstGeom prst="rect">
            <a:avLst/>
          </a:prstGeom>
          <a:solidFill>
            <a:srgbClr val="FFFF0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Environmental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(Gamtinės aplinkos tyrimai)</a:t>
            </a:r>
          </a:p>
          <a:p>
            <a:pPr algn="r"/>
            <a:r>
              <a:rPr lang="lt-LT" sz="2400" b="1" u="sng" dirty="0">
                <a:latin typeface="Calibri" panose="020F0502020204030204" pitchFamily="34" charset="0"/>
                <a:cs typeface="Calibri" panose="020F0502020204030204" pitchFamily="34" charset="0"/>
              </a:rPr>
              <a:t>Vertinamojo vieneto MTEP veiklos perspektyvumas </a:t>
            </a:r>
            <a:endParaRPr lang="lt-LT" altLang="lt-LT" sz="2400" b="1" u="sng" dirty="0">
              <a:latin typeface="Calibri" panose="020F0502020204030204" pitchFamily="34" charset="0"/>
              <a:cs typeface="Calibri" panose="020F0502020204030204" pitchFamily="34" charset="0"/>
            </a:endParaRP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 3,5</a:t>
            </a:r>
          </a:p>
        </p:txBody>
      </p:sp>
      <p:sp>
        <p:nvSpPr>
          <p:cNvPr id="4" name="TextBox 3">
            <a:extLst>
              <a:ext uri="{FF2B5EF4-FFF2-40B4-BE49-F238E27FC236}">
                <a16:creationId xmlns:a16="http://schemas.microsoft.com/office/drawing/2014/main" id="{BABE6C52-A36E-7B24-FBBD-EDF81909EA45}"/>
              </a:ext>
            </a:extLst>
          </p:cNvPr>
          <p:cNvSpPr txBox="1"/>
          <p:nvPr/>
        </p:nvSpPr>
        <p:spPr>
          <a:xfrm>
            <a:off x="0" y="2210952"/>
            <a:ext cx="12192000" cy="923330"/>
          </a:xfrm>
          <a:prstGeom prst="rect">
            <a:avLst/>
          </a:prstGeom>
          <a:solidFill>
            <a:schemeClr val="bg1"/>
          </a:solidFill>
        </p:spPr>
        <p:txBody>
          <a:bodyPr wrap="square">
            <a:spAutoFit/>
          </a:bodyPr>
          <a:lstStyle/>
          <a:p>
            <a:pPr algn="ct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potential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GTC-Aplinka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very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with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skilled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scientists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well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wide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with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laboratory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facilities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field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work</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equipment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lt-LT" b="1" dirty="0">
                <a:latin typeface="Calibri" panose="020F0502020204030204" pitchFamily="34" charset="0"/>
                <a:ea typeface="Calibri" panose="020F0502020204030204" pitchFamily="34" charset="0"/>
                <a:cs typeface="Times New Roman" panose="02020603050405020304" pitchFamily="18" charset="0"/>
              </a:rPr>
              <a:t>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he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has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potential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progress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ratings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next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5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years</a:t>
            </a:r>
            <a:endParaRPr lang="en-GB" dirty="0"/>
          </a:p>
        </p:txBody>
      </p:sp>
      <p:sp>
        <p:nvSpPr>
          <p:cNvPr id="6" name="TextBox 5">
            <a:extLst>
              <a:ext uri="{FF2B5EF4-FFF2-40B4-BE49-F238E27FC236}">
                <a16:creationId xmlns:a16="http://schemas.microsoft.com/office/drawing/2014/main" id="{6EF566DB-615D-8920-7CDD-3F7C4A844862}"/>
              </a:ext>
            </a:extLst>
          </p:cNvPr>
          <p:cNvSpPr txBox="1"/>
          <p:nvPr/>
        </p:nvSpPr>
        <p:spPr>
          <a:xfrm>
            <a:off x="47767" y="3429000"/>
            <a:ext cx="12144233" cy="369332"/>
          </a:xfrm>
          <a:prstGeom prst="rect">
            <a:avLst/>
          </a:prstGeom>
          <a:solidFill>
            <a:schemeClr val="bg1"/>
          </a:solidFill>
        </p:spPr>
        <p:txBody>
          <a:bodyPr wrap="square">
            <a:spAutoFit/>
          </a:bodyPr>
          <a:lstStyle/>
          <a:p>
            <a:pPr algn="ctr"/>
            <a:r>
              <a:rPr lang="lt-LT" sz="1800" b="1"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working</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force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comprises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160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academic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staff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members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with</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very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age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gender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balance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8" name="TextBox 7">
            <a:extLst>
              <a:ext uri="{FF2B5EF4-FFF2-40B4-BE49-F238E27FC236}">
                <a16:creationId xmlns:a16="http://schemas.microsoft.com/office/drawing/2014/main" id="{CC4B50B8-BBC5-7281-E80D-BD9537EA3497}"/>
              </a:ext>
            </a:extLst>
          </p:cNvPr>
          <p:cNvSpPr txBox="1"/>
          <p:nvPr/>
        </p:nvSpPr>
        <p:spPr>
          <a:xfrm>
            <a:off x="76200" y="4168844"/>
            <a:ext cx="12115800" cy="923330"/>
          </a:xfrm>
          <a:prstGeom prst="rect">
            <a:avLst/>
          </a:prstGeom>
          <a:solidFill>
            <a:schemeClr val="bg1"/>
          </a:solidFill>
        </p:spPr>
        <p:txBody>
          <a:bodyPr wrap="square">
            <a:spAutoFit/>
          </a:bodyPr>
          <a:lstStyle/>
          <a:p>
            <a:pPr algn="ct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Focusing</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Ecological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Sciences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strategic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plan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institution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since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management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protection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restoration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natural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still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are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emerging</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topics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with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clear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implications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economy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society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10" name="TextBox 9">
            <a:extLst>
              <a:ext uri="{FF2B5EF4-FFF2-40B4-BE49-F238E27FC236}">
                <a16:creationId xmlns:a16="http://schemas.microsoft.com/office/drawing/2014/main" id="{E8DF7BC9-A6B7-1159-CB93-16FEE7C7484D}"/>
              </a:ext>
            </a:extLst>
          </p:cNvPr>
          <p:cNvSpPr txBox="1"/>
          <p:nvPr/>
        </p:nvSpPr>
        <p:spPr>
          <a:xfrm>
            <a:off x="76200" y="5536330"/>
            <a:ext cx="12115800" cy="923330"/>
          </a:xfrm>
          <a:prstGeom prst="rect">
            <a:avLst/>
          </a:prstGeom>
          <a:solidFill>
            <a:schemeClr val="bg1"/>
          </a:solidFill>
        </p:spPr>
        <p:txBody>
          <a:bodyPr wrap="square">
            <a:spAutoFit/>
          </a:bodyPr>
          <a:lstStyle/>
          <a:p>
            <a:pPr algn="ctr"/>
            <a:r>
              <a:rPr lang="en-GB" sz="1800" b="1" u="sng" dirty="0">
                <a:effectLst/>
                <a:latin typeface="Calibri" panose="020F0502020204030204" pitchFamily="34" charset="0"/>
                <a:ea typeface="Times New Roman" panose="02020603050405020304" pitchFamily="18" charset="0"/>
                <a:cs typeface="Calibri" panose="020F0502020204030204" pitchFamily="34" charset="0"/>
              </a:rPr>
              <a:t>The development of a higher level of interdisciplinarity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would be very beneficial not only in terms of strengthening the key research areas but mainly in terms of sharing knowledge with other disciplines, and not just with the Natural Sciences expertise in the Centre, and particularly with the Social Sciences and Humanities.</a:t>
            </a:r>
            <a:endParaRPr lang="lt-L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181D8A0D-413A-C17E-D60A-968228C02774}"/>
              </a:ext>
            </a:extLst>
          </p:cNvPr>
          <p:cNvSpPr txBox="1"/>
          <p:nvPr/>
        </p:nvSpPr>
        <p:spPr>
          <a:xfrm>
            <a:off x="0" y="1509595"/>
            <a:ext cx="12192000" cy="369332"/>
          </a:xfrm>
          <a:prstGeom prst="rect">
            <a:avLst/>
          </a:prstGeom>
          <a:solidFill>
            <a:srgbClr val="FFFF00"/>
          </a:solidFill>
        </p:spPr>
        <p:txBody>
          <a:bodyPr wrap="square">
            <a:spAutoFit/>
          </a:bodyPr>
          <a:lstStyle/>
          <a:p>
            <a:pPr marL="0" marR="0" algn="r">
              <a:spcBef>
                <a:spcPts val="0"/>
              </a:spcBef>
              <a:spcAft>
                <a:spcPts val="0"/>
              </a:spcAft>
            </a:pPr>
            <a:r>
              <a:rPr lang="lt-LT" sz="1800" b="1" dirty="0">
                <a:effectLst/>
                <a:latin typeface="Times New Roman" panose="02020603050405020304" pitchFamily="18" charset="0"/>
              </a:rPr>
              <a:t>Vertinamasis vienetas turi potencialą veikti gerai (ir dar geriau...)</a:t>
            </a:r>
            <a:endParaRPr lang="lt-LT" sz="1800" dirty="0">
              <a:effectLst/>
              <a:latin typeface="Times New Roman" panose="02020603050405020304" pitchFamily="18" charset="0"/>
            </a:endParaRPr>
          </a:p>
        </p:txBody>
      </p:sp>
    </p:spTree>
    <p:extLst>
      <p:ext uri="{BB962C8B-B14F-4D97-AF65-F5344CB8AC3E}">
        <p14:creationId xmlns:p14="http://schemas.microsoft.com/office/powerpoint/2010/main" val="349399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4AAE5-398E-933D-77E2-D7E19B6F4275}"/>
              </a:ext>
            </a:extLst>
          </p:cNvPr>
          <p:cNvSpPr txBox="1"/>
          <p:nvPr/>
        </p:nvSpPr>
        <p:spPr>
          <a:xfrm>
            <a:off x="-4974" y="116227"/>
            <a:ext cx="12189512" cy="1200329"/>
          </a:xfrm>
          <a:prstGeom prst="rect">
            <a:avLst/>
          </a:prstGeom>
          <a:solidFill>
            <a:srgbClr val="92D05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Biological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Biomokslai</a:t>
            </a:r>
            <a:r>
              <a:rPr lang="lt-LT" altLang="lt-LT" sz="2400" b="1" i="1" u="sng" dirty="0">
                <a:latin typeface="Calibri" panose="020F0502020204030204" pitchFamily="34" charset="0"/>
                <a:cs typeface="Calibri" panose="020F0502020204030204" pitchFamily="34" charset="0"/>
              </a:rPr>
              <a:t>)</a:t>
            </a:r>
          </a:p>
          <a:p>
            <a:pPr algn="r"/>
            <a:r>
              <a:rPr lang="lt-LT" altLang="lt-LT" sz="2400" b="1" u="sng" dirty="0">
                <a:latin typeface="Calibri" panose="020F0502020204030204" pitchFamily="34" charset="0"/>
                <a:cs typeface="Calibri" panose="020F0502020204030204" pitchFamily="34" charset="0"/>
              </a:rPr>
              <a:t>Mokslo kryptis – </a:t>
            </a:r>
            <a:r>
              <a:rPr lang="lt-LT" altLang="lt-LT" sz="2400" b="1" i="1" u="sng" dirty="0" err="1">
                <a:latin typeface="Calibri" panose="020F0502020204030204" pitchFamily="34" charset="0"/>
                <a:cs typeface="Calibri" panose="020F0502020204030204" pitchFamily="34" charset="0"/>
              </a:rPr>
              <a:t>Zoology</a:t>
            </a:r>
            <a:r>
              <a:rPr lang="lt-LT" altLang="lt-LT" sz="2400" b="1" i="1" u="sng" dirty="0">
                <a:latin typeface="Calibri" panose="020F0502020204030204" pitchFamily="34" charset="0"/>
                <a:cs typeface="Calibri" panose="020F0502020204030204" pitchFamily="34" charset="0"/>
              </a:rPr>
              <a:t> (Zoologija)</a:t>
            </a: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4</a:t>
            </a:r>
          </a:p>
        </p:txBody>
      </p:sp>
      <p:sp>
        <p:nvSpPr>
          <p:cNvPr id="4" name="TextBox 3">
            <a:extLst>
              <a:ext uri="{FF2B5EF4-FFF2-40B4-BE49-F238E27FC236}">
                <a16:creationId xmlns:a16="http://schemas.microsoft.com/office/drawing/2014/main" id="{B2C77C20-9103-14B4-DACD-623DB3051831}"/>
              </a:ext>
            </a:extLst>
          </p:cNvPr>
          <p:cNvSpPr txBox="1"/>
          <p:nvPr/>
        </p:nvSpPr>
        <p:spPr>
          <a:xfrm>
            <a:off x="-4975" y="3367469"/>
            <a:ext cx="12191999" cy="369332"/>
          </a:xfrm>
          <a:prstGeom prst="rect">
            <a:avLst/>
          </a:prstGeom>
          <a:solidFill>
            <a:schemeClr val="bg1"/>
          </a:solidFill>
        </p:spPr>
        <p:txBody>
          <a:bodyPr wrap="square">
            <a:spAutoFit/>
          </a:bodyPr>
          <a:lstStyle/>
          <a:p>
            <a:r>
              <a:rPr lang="lt-LT" dirty="0">
                <a:latin typeface="Calibri" panose="020F0502020204030204" pitchFamily="34" charset="0"/>
                <a:ea typeface="Calibri" panose="020F0502020204030204" pitchFamily="34" charset="0"/>
                <a:cs typeface="Times New Roman" panose="02020603050405020304" pitchFamily="18" charset="0"/>
              </a:rPr>
              <a:t>T</a:t>
            </a:r>
            <a:r>
              <a:rPr lang="lt-LT" sz="1800" dirty="0">
                <a:effectLst/>
                <a:latin typeface="Calibri" panose="020F0502020204030204" pitchFamily="34" charset="0"/>
                <a:ea typeface="Calibri" panose="020F0502020204030204" pitchFamily="34" charset="0"/>
                <a:cs typeface="Times New Roman" panose="02020603050405020304" pitchFamily="18" charset="0"/>
              </a:rPr>
              <a:t>he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scientific</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level</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produced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results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outputs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by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dirty="0">
                <a:effectLst/>
                <a:latin typeface="Calibri" panose="020F0502020204030204" pitchFamily="34" charset="0"/>
                <a:ea typeface="Calibri" panose="020F0502020204030204" pitchFamily="34" charset="0"/>
                <a:cs typeface="Times New Roman" panose="02020603050405020304" pitchFamily="18" charset="0"/>
              </a:rPr>
              <a:t> GTC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Zoology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field</a:t>
            </a:r>
            <a:r>
              <a:rPr lang="lt-LT" sz="1800" dirty="0">
                <a:effectLst/>
                <a:latin typeface="Calibri" panose="020F0502020204030204" pitchFamily="34" charset="0"/>
                <a:ea typeface="Calibri" panose="020F0502020204030204" pitchFamily="34" charset="0"/>
                <a:cs typeface="Times New Roman" panose="02020603050405020304" pitchFamily="18" charset="0"/>
              </a:rPr>
              <a:t> are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6" name="TextBox 5">
            <a:extLst>
              <a:ext uri="{FF2B5EF4-FFF2-40B4-BE49-F238E27FC236}">
                <a16:creationId xmlns:a16="http://schemas.microsoft.com/office/drawing/2014/main" id="{E548AEED-5DF0-7999-E465-1188FB52CA24}"/>
              </a:ext>
            </a:extLst>
          </p:cNvPr>
          <p:cNvSpPr txBox="1"/>
          <p:nvPr/>
        </p:nvSpPr>
        <p:spPr>
          <a:xfrm>
            <a:off x="8304662" y="2050976"/>
            <a:ext cx="3887335" cy="923330"/>
          </a:xfrm>
          <a:prstGeom prst="rect">
            <a:avLst/>
          </a:prstGeom>
          <a:solidFill>
            <a:srgbClr val="92D050"/>
          </a:solidFill>
        </p:spPr>
        <p:txBody>
          <a:bodyPr wrap="square">
            <a:spAutoFit/>
          </a:bodyPr>
          <a:lstStyle/>
          <a:p>
            <a:pPr algn="r" fontAlgn="t"/>
            <a:r>
              <a:rPr lang="lt-LT" sz="1800" u="none" strike="noStrike" dirty="0">
                <a:effectLst/>
                <a:latin typeface="Calibri" panose="020F0502020204030204" pitchFamily="34" charset="0"/>
                <a:cs typeface="Calibri" panose="020F0502020204030204" pitchFamily="34" charset="0"/>
              </a:rPr>
              <a:t>Entomologijos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it-IT" sz="1800" u="none" strike="noStrike" dirty="0">
                <a:effectLst/>
                <a:latin typeface="Calibri" panose="020F0502020204030204" pitchFamily="34" charset="0"/>
                <a:cs typeface="Calibri" panose="020F0502020204030204" pitchFamily="34" charset="0"/>
              </a:rPr>
              <a:t>P. B. Šivickio parazitologijos laboratorija</a:t>
            </a:r>
            <a:endParaRPr lang="lt-LT" sz="1800" u="none" strike="noStrike" dirty="0">
              <a:effectLst/>
              <a:latin typeface="Calibri" panose="020F0502020204030204" pitchFamily="34" charset="0"/>
              <a:cs typeface="Calibri" panose="020F0502020204030204" pitchFamily="34" charset="0"/>
            </a:endParaRPr>
          </a:p>
          <a:p>
            <a:pPr marL="0" marR="0" lvl="0" indent="0" algn="r" defTabSz="914400" rtl="0" eaLnBrk="1" fontAlgn="t" latinLnBrk="0" hangingPunct="1">
              <a:lnSpc>
                <a:spcPct val="100000"/>
              </a:lnSpc>
              <a:spcBef>
                <a:spcPts val="0"/>
              </a:spcBef>
              <a:spcAft>
                <a:spcPts val="0"/>
              </a:spcAft>
              <a:buClrTx/>
              <a:buSzTx/>
              <a:buFontTx/>
              <a:buNone/>
              <a:tabLst/>
              <a:defRPr/>
            </a:pPr>
            <a:r>
              <a:rPr lang="lt-LT" sz="1800" u="none" strike="noStrike" dirty="0">
                <a:effectLst/>
                <a:latin typeface="Calibri" panose="020F0502020204030204" pitchFamily="34" charset="0"/>
                <a:cs typeface="Calibri" panose="020F0502020204030204" pitchFamily="34" charset="0"/>
              </a:rPr>
              <a:t>Žinduolių ekologijos laboratorija</a:t>
            </a:r>
            <a:endParaRPr lang="lt-LT" sz="18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DA21E84-04FA-6A91-2EFE-359D1990FCC4}"/>
              </a:ext>
            </a:extLst>
          </p:cNvPr>
          <p:cNvSpPr txBox="1"/>
          <p:nvPr/>
        </p:nvSpPr>
        <p:spPr>
          <a:xfrm>
            <a:off x="0" y="6076707"/>
            <a:ext cx="12220432" cy="646331"/>
          </a:xfrm>
          <a:prstGeom prst="rect">
            <a:avLst/>
          </a:prstGeom>
          <a:solidFill>
            <a:schemeClr val="bg1"/>
          </a:solidFill>
        </p:spPr>
        <p:txBody>
          <a:bodyPr wrap="square">
            <a:spAutoFit/>
          </a:bodyPr>
          <a:lstStyle/>
          <a:p>
            <a:pPr algn="ct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All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presented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outputs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are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very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indicate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that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Zoology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field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GTC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strong</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R&amp;D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carried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out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high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internationally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recognised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b="1" dirty="0"/>
          </a:p>
        </p:txBody>
      </p:sp>
      <p:sp>
        <p:nvSpPr>
          <p:cNvPr id="10" name="TextBox 9">
            <a:extLst>
              <a:ext uri="{FF2B5EF4-FFF2-40B4-BE49-F238E27FC236}">
                <a16:creationId xmlns:a16="http://schemas.microsoft.com/office/drawing/2014/main" id="{92B678F4-C836-CC96-3794-0497993664E3}"/>
              </a:ext>
            </a:extLst>
          </p:cNvPr>
          <p:cNvSpPr txBox="1"/>
          <p:nvPr/>
        </p:nvSpPr>
        <p:spPr>
          <a:xfrm>
            <a:off x="-28433" y="4028998"/>
            <a:ext cx="12191998" cy="646331"/>
          </a:xfrm>
          <a:prstGeom prst="rect">
            <a:avLst/>
          </a:prstGeom>
          <a:solidFill>
            <a:schemeClr val="bg1"/>
          </a:solidFill>
        </p:spPr>
        <p:txBody>
          <a:bodyPr wrap="square">
            <a:spAutoFit/>
          </a:bodyPr>
          <a:lstStyle/>
          <a:p>
            <a:r>
              <a:rPr lang="lt-LT" sz="1800" dirty="0">
                <a:effectLst/>
                <a:latin typeface="Calibri" panose="020F0502020204030204" pitchFamily="34" charset="0"/>
                <a:ea typeface="Calibri" panose="020F0502020204030204" pitchFamily="34" charset="0"/>
                <a:cs typeface="Times New Roman" panose="02020603050405020304" pitchFamily="18" charset="0"/>
              </a:rPr>
              <a:t>The best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outputs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Zoology</a:t>
            </a:r>
            <a:r>
              <a:rPr lang="lt-LT" sz="1800" dirty="0">
                <a:effectLst/>
                <a:latin typeface="Calibri" panose="020F0502020204030204" pitchFamily="34" charset="0"/>
                <a:ea typeface="Calibri" panose="020F0502020204030204" pitchFamily="34" charset="0"/>
                <a:cs typeface="Times New Roman" panose="02020603050405020304" pitchFamily="18" charset="0"/>
              </a:rPr>
              <a:t> are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published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top</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reputable</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journals</a:t>
            </a:r>
            <a:r>
              <a:rPr lang="lt-LT" dirty="0">
                <a:latin typeface="Calibri" panose="020F0502020204030204" pitchFamily="34" charset="0"/>
                <a:cs typeface="Times New Roman" panose="02020603050405020304" pitchFamily="18" charset="0"/>
              </a:rPr>
              <a:t>, are </a:t>
            </a:r>
            <a:r>
              <a:rPr lang="lt-LT" dirty="0" err="1">
                <a:latin typeface="Calibri" panose="020F0502020204030204" pitchFamily="34" charset="0"/>
                <a:cs typeface="Times New Roman" panose="02020603050405020304" pitchFamily="18" charset="0"/>
              </a:rPr>
              <a:t>of</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good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quality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and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visible</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internationally</a:t>
            </a:r>
            <a:r>
              <a:rPr lang="lt-LT" dirty="0">
                <a:latin typeface="Calibri" panose="020F0502020204030204" pitchFamily="34" charset="0"/>
                <a:cs typeface="Times New Roman" panose="02020603050405020304" pitchFamily="18" charset="0"/>
              </a:rPr>
              <a:t>. </a:t>
            </a:r>
            <a:endParaRPr lang="en-GB" dirty="0">
              <a:latin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F64D74C-A704-6DC9-E08C-82332BDE98F5}"/>
              </a:ext>
            </a:extLst>
          </p:cNvPr>
          <p:cNvSpPr txBox="1"/>
          <p:nvPr/>
        </p:nvSpPr>
        <p:spPr>
          <a:xfrm>
            <a:off x="-4974" y="1488536"/>
            <a:ext cx="12189512" cy="338554"/>
          </a:xfrm>
          <a:prstGeom prst="rect">
            <a:avLst/>
          </a:prstGeom>
          <a:solidFill>
            <a:srgbClr val="92D050"/>
          </a:solidFill>
        </p:spPr>
        <p:txBody>
          <a:bodyPr wrap="square">
            <a:spAutoFit/>
          </a:bodyPr>
          <a:lstStyle/>
          <a:p>
            <a:pPr marL="0" marR="0" algn="r">
              <a:spcBef>
                <a:spcPts val="0"/>
              </a:spcBef>
              <a:spcAft>
                <a:spcPts val="0"/>
              </a:spcAft>
            </a:pPr>
            <a:r>
              <a:rPr lang="lt-LT" sz="1600" b="1" dirty="0">
                <a:effectLst/>
                <a:latin typeface="Times New Roman" panose="02020603050405020304" pitchFamily="18" charset="0"/>
              </a:rPr>
              <a:t>Vertinamasis vienetas (mokslo krypties ar mokslo srities mokslo krypčių grupėje) yra stiprus tarptautiniu mastu.</a:t>
            </a:r>
            <a:endParaRPr lang="lt-LT" sz="1600" dirty="0">
              <a:effectLst/>
              <a:latin typeface="Times New Roman" panose="02020603050405020304" pitchFamily="18" charset="0"/>
            </a:endParaRPr>
          </a:p>
        </p:txBody>
      </p:sp>
      <p:sp>
        <p:nvSpPr>
          <p:cNvPr id="13" name="TextBox 12">
            <a:extLst>
              <a:ext uri="{FF2B5EF4-FFF2-40B4-BE49-F238E27FC236}">
                <a16:creationId xmlns:a16="http://schemas.microsoft.com/office/drawing/2014/main" id="{C2814745-5CA8-E50E-64C6-8A1D6F528A3C}"/>
              </a:ext>
            </a:extLst>
          </p:cNvPr>
          <p:cNvSpPr txBox="1"/>
          <p:nvPr/>
        </p:nvSpPr>
        <p:spPr>
          <a:xfrm>
            <a:off x="14216" y="5017355"/>
            <a:ext cx="12177784" cy="646331"/>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dirty="0">
                <a:effectLst/>
                <a:latin typeface="Calibri" panose="020F0502020204030204" pitchFamily="34" charset="0"/>
                <a:ea typeface="Calibri" panose="020F0502020204030204" pitchFamily="34" charset="0"/>
                <a:cs typeface="Times New Roman" panose="02020603050405020304" pitchFamily="18" charset="0"/>
              </a:rPr>
              <a:t> GTC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field</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Zoology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very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good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achievement</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terms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of</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international</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interaction</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and</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productivity</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of</a:t>
            </a:r>
            <a:r>
              <a:rPr lang="lt-LT" dirty="0">
                <a:latin typeface="Calibri" panose="020F0502020204030204" pitchFamily="34" charset="0"/>
                <a:cs typeface="Times New Roman" panose="02020603050405020304" pitchFamily="18" charset="0"/>
              </a:rPr>
              <a:t> PhD </a:t>
            </a:r>
            <a:r>
              <a:rPr lang="lt-LT" dirty="0" err="1">
                <a:latin typeface="Calibri" panose="020F0502020204030204" pitchFamily="34" charset="0"/>
                <a:cs typeface="Times New Roman" panose="02020603050405020304" pitchFamily="18" charset="0"/>
              </a:rPr>
              <a:t>studies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was</a:t>
            </a:r>
            <a:r>
              <a:rPr lang="lt-LT" dirty="0">
                <a:latin typeface="Calibri" panose="020F0502020204030204" pitchFamily="34" charset="0"/>
                <a:cs typeface="Times New Roman" panose="02020603050405020304" pitchFamily="18" charset="0"/>
              </a:rPr>
              <a:t> </a:t>
            </a:r>
            <a:r>
              <a:rPr lang="lt-LT" dirty="0" err="1">
                <a:latin typeface="Calibri" panose="020F0502020204030204" pitchFamily="34" charset="0"/>
                <a:cs typeface="Times New Roman" panose="02020603050405020304" pitchFamily="18" charset="0"/>
              </a:rPr>
              <a:t>shown</a:t>
            </a:r>
            <a:r>
              <a:rPr lang="lt-LT" dirty="0">
                <a:latin typeface="Calibri" panose="020F0502020204030204" pitchFamily="34" charset="0"/>
                <a:cs typeface="Times New Roman" panose="02020603050405020304" pitchFamily="18" charset="0"/>
              </a:rPr>
              <a:t>. </a:t>
            </a:r>
            <a:endParaRPr lang="en-GB"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24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BAFE4-BD32-9663-4F8B-C4783FB69194}"/>
              </a:ext>
            </a:extLst>
          </p:cNvPr>
          <p:cNvSpPr txBox="1"/>
          <p:nvPr/>
        </p:nvSpPr>
        <p:spPr>
          <a:xfrm>
            <a:off x="1" y="116227"/>
            <a:ext cx="12220431" cy="1200329"/>
          </a:xfrm>
          <a:prstGeom prst="rect">
            <a:avLst/>
          </a:prstGeom>
          <a:solidFill>
            <a:srgbClr val="92D05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Biological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Biomokslai</a:t>
            </a:r>
            <a:r>
              <a:rPr lang="lt-LT" altLang="lt-LT" sz="2400" b="1" i="1" u="sng" dirty="0">
                <a:latin typeface="Calibri" panose="020F0502020204030204" pitchFamily="34" charset="0"/>
                <a:cs typeface="Calibri" panose="020F0502020204030204" pitchFamily="34" charset="0"/>
              </a:rPr>
              <a:t>)</a:t>
            </a:r>
          </a:p>
          <a:p>
            <a:pPr algn="r"/>
            <a:r>
              <a:rPr lang="lt-LT" altLang="lt-LT" sz="2400" b="1" u="sng" dirty="0">
                <a:latin typeface="Calibri" panose="020F0502020204030204" pitchFamily="34" charset="0"/>
                <a:cs typeface="Calibri" panose="020F0502020204030204" pitchFamily="34" charset="0"/>
              </a:rPr>
              <a:t>Mokslo kryptis – </a:t>
            </a:r>
            <a:r>
              <a:rPr lang="lt-LT" altLang="lt-LT" sz="2400" b="1" i="1" u="sng" dirty="0">
                <a:latin typeface="Calibri" panose="020F0502020204030204" pitchFamily="34" charset="0"/>
                <a:cs typeface="Calibri" panose="020F0502020204030204" pitchFamily="34" charset="0"/>
              </a:rPr>
              <a:t>Biologija (</a:t>
            </a:r>
            <a:r>
              <a:rPr lang="lt-LT" altLang="lt-LT" sz="2400" b="1" i="1" u="sng" dirty="0" err="1">
                <a:latin typeface="Calibri" panose="020F0502020204030204" pitchFamily="34" charset="0"/>
                <a:cs typeface="Calibri" panose="020F0502020204030204" pitchFamily="34" charset="0"/>
              </a:rPr>
              <a:t>Biology</a:t>
            </a:r>
            <a:r>
              <a:rPr lang="lt-LT" altLang="lt-LT" sz="2400" b="1" i="1" u="sng" dirty="0">
                <a:latin typeface="Calibri" panose="020F0502020204030204" pitchFamily="34" charset="0"/>
                <a:cs typeface="Calibri" panose="020F0502020204030204" pitchFamily="34" charset="0"/>
              </a:rPr>
              <a:t>)</a:t>
            </a: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a:t>
            </a:r>
          </a:p>
        </p:txBody>
      </p:sp>
      <p:sp>
        <p:nvSpPr>
          <p:cNvPr id="4" name="TextBox 3">
            <a:extLst>
              <a:ext uri="{FF2B5EF4-FFF2-40B4-BE49-F238E27FC236}">
                <a16:creationId xmlns:a16="http://schemas.microsoft.com/office/drawing/2014/main" id="{469795DC-871C-ED7F-F0AF-AF27032DD3D3}"/>
              </a:ext>
            </a:extLst>
          </p:cNvPr>
          <p:cNvSpPr txBox="1"/>
          <p:nvPr/>
        </p:nvSpPr>
        <p:spPr>
          <a:xfrm>
            <a:off x="8679976" y="1985100"/>
            <a:ext cx="3512024" cy="1200329"/>
          </a:xfrm>
          <a:prstGeom prst="rect">
            <a:avLst/>
          </a:prstGeom>
          <a:solidFill>
            <a:srgbClr val="92D050"/>
          </a:solidFill>
        </p:spPr>
        <p:txBody>
          <a:bodyPr wrap="square">
            <a:spAutoFit/>
          </a:bodyPr>
          <a:lstStyle/>
          <a:p>
            <a:pPr algn="r" fontAlgn="t"/>
            <a:r>
              <a:rPr lang="lt-LT" sz="1800" u="none" strike="noStrike" dirty="0">
                <a:effectLst/>
                <a:latin typeface="Calibri" panose="020F0502020204030204" pitchFamily="34" charset="0"/>
                <a:cs typeface="Calibri" panose="020F0502020204030204" pitchFamily="34" charset="0"/>
              </a:rPr>
              <a:t>Augalų fiziologijos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800" u="none" strike="noStrike" dirty="0">
                <a:effectLst/>
                <a:latin typeface="Calibri" panose="020F0502020204030204" pitchFamily="34" charset="0"/>
                <a:cs typeface="Calibri" panose="020F0502020204030204" pitchFamily="34" charset="0"/>
              </a:rPr>
              <a:t>Augalų patologijos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800" u="none" strike="noStrike" dirty="0">
                <a:effectLst/>
                <a:latin typeface="Calibri" panose="020F0502020204030204" pitchFamily="34" charset="0"/>
                <a:cs typeface="Calibri" panose="020F0502020204030204" pitchFamily="34" charset="0"/>
              </a:rPr>
              <a:t>Genetikos laboratorija</a:t>
            </a:r>
          </a:p>
          <a:p>
            <a:pPr marL="0" marR="0" lvl="0" indent="0" algn="r" defTabSz="914400" rtl="0" eaLnBrk="1" fontAlgn="t" latinLnBrk="0" hangingPunct="1">
              <a:lnSpc>
                <a:spcPct val="100000"/>
              </a:lnSpc>
              <a:spcBef>
                <a:spcPts val="0"/>
              </a:spcBef>
              <a:spcAft>
                <a:spcPts val="0"/>
              </a:spcAft>
              <a:buClrTx/>
              <a:buSzTx/>
              <a:buFontTx/>
              <a:buNone/>
              <a:tabLst/>
              <a:defRPr/>
            </a:pPr>
            <a:r>
              <a:rPr lang="lt-LT" sz="1800" u="none" strike="noStrike" dirty="0">
                <a:effectLst/>
                <a:latin typeface="Calibri" panose="020F0502020204030204" pitchFamily="34" charset="0"/>
                <a:cs typeface="Calibri" panose="020F0502020204030204" pitchFamily="34" charset="0"/>
              </a:rPr>
              <a:t>Molekulinės ekologijos laboratorija</a:t>
            </a:r>
            <a:endParaRPr lang="en-GB" dirty="0"/>
          </a:p>
        </p:txBody>
      </p:sp>
      <p:sp>
        <p:nvSpPr>
          <p:cNvPr id="6" name="TextBox 5">
            <a:extLst>
              <a:ext uri="{FF2B5EF4-FFF2-40B4-BE49-F238E27FC236}">
                <a16:creationId xmlns:a16="http://schemas.microsoft.com/office/drawing/2014/main" id="{9838C255-93ED-C7C2-B3AC-9F1A1EC067F4}"/>
              </a:ext>
            </a:extLst>
          </p:cNvPr>
          <p:cNvSpPr txBox="1"/>
          <p:nvPr/>
        </p:nvSpPr>
        <p:spPr>
          <a:xfrm>
            <a:off x="0" y="3341095"/>
            <a:ext cx="12192000" cy="369332"/>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Calibri" panose="020F0502020204030204" pitchFamily="34" charset="0"/>
              </a:rPr>
              <a:t>Articles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in</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specialised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and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low</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impact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journals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mostly</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from</a:t>
            </a:r>
            <a:r>
              <a:rPr lang="lt-LT" sz="1800" dirty="0">
                <a:effectLst/>
                <a:latin typeface="Calibri" panose="020F0502020204030204" pitchFamily="34" charset="0"/>
                <a:ea typeface="Calibri" panose="020F0502020204030204" pitchFamily="34" charset="0"/>
                <a:cs typeface="Calibri" panose="020F0502020204030204" pitchFamily="34" charset="0"/>
              </a:rPr>
              <a:t> MDPI </a:t>
            </a:r>
            <a:r>
              <a:rPr lang="lt-LT" sz="1800" dirty="0" err="1">
                <a:effectLst/>
                <a:latin typeface="Calibri" panose="020F0502020204030204" pitchFamily="34" charset="0"/>
                <a:ea typeface="Calibri" panose="020F0502020204030204" pitchFamily="34" charset="0"/>
                <a:cs typeface="Calibri" panose="020F0502020204030204" pitchFamily="34" charset="0"/>
              </a:rPr>
              <a:t>that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noted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for</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light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touch</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peer</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review</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predominate</a:t>
            </a:r>
            <a:r>
              <a:rPr lang="lt-LT" sz="1800" dirty="0">
                <a:effectLst/>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110A03-5398-E024-0B4A-BBA730BDA648}"/>
              </a:ext>
            </a:extLst>
          </p:cNvPr>
          <p:cNvSpPr txBox="1"/>
          <p:nvPr/>
        </p:nvSpPr>
        <p:spPr>
          <a:xfrm>
            <a:off x="-37532" y="4543638"/>
            <a:ext cx="6161964" cy="369332"/>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Calibri" panose="020F0502020204030204" pitchFamily="34" charset="0"/>
              </a:rPr>
              <a:t>There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extensive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attendance</a:t>
            </a:r>
            <a:r>
              <a:rPr lang="lt-LT" sz="1800" dirty="0">
                <a:effectLst/>
                <a:latin typeface="Calibri" panose="020F0502020204030204" pitchFamily="34" charset="0"/>
                <a:ea typeface="Calibri" panose="020F0502020204030204" pitchFamily="34" charset="0"/>
                <a:cs typeface="Calibri" panose="020F0502020204030204" pitchFamily="34" charset="0"/>
              </a:rPr>
              <a:t> at </a:t>
            </a:r>
            <a:r>
              <a:rPr lang="lt-LT" sz="1800" dirty="0" err="1">
                <a:effectLst/>
                <a:latin typeface="Calibri" panose="020F0502020204030204" pitchFamily="34" charset="0"/>
                <a:ea typeface="Calibri" panose="020F0502020204030204" pitchFamily="34" charset="0"/>
                <a:cs typeface="Calibri" panose="020F0502020204030204" pitchFamily="34" charset="0"/>
              </a:rPr>
              <a:t>conferences</a:t>
            </a:r>
            <a:r>
              <a:rPr lang="lt-LT" sz="1800" dirty="0">
                <a:effectLst/>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700EAD8-53F6-4641-2CDE-A73B69C749F1}"/>
              </a:ext>
            </a:extLst>
          </p:cNvPr>
          <p:cNvSpPr txBox="1"/>
          <p:nvPr/>
        </p:nvSpPr>
        <p:spPr>
          <a:xfrm>
            <a:off x="0" y="5236134"/>
            <a:ext cx="6823881" cy="369332"/>
          </a:xfrm>
          <a:prstGeom prst="rect">
            <a:avLst/>
          </a:prstGeom>
          <a:solidFill>
            <a:schemeClr val="bg1"/>
          </a:solidFill>
        </p:spPr>
        <p:txBody>
          <a:bodyPr wrap="square">
            <a:spAutoFit/>
          </a:bodyPr>
          <a:lstStyle/>
          <a:p>
            <a:r>
              <a:rPr lang="lt-LT" sz="1800" dirty="0">
                <a:effectLst/>
                <a:latin typeface="Calibri" panose="020F0502020204030204" pitchFamily="34" charset="0"/>
                <a:ea typeface="Calibri" panose="020F0502020204030204" pitchFamily="34" charset="0"/>
                <a:cs typeface="Calibri" panose="020F0502020204030204" pitchFamily="34" charset="0"/>
              </a:rPr>
              <a:t>The </a:t>
            </a:r>
            <a:r>
              <a:rPr lang="lt-LT" sz="1800" dirty="0" err="1">
                <a:effectLst/>
                <a:latin typeface="Calibri" panose="020F0502020204030204" pitchFamily="34" charset="0"/>
                <a:ea typeface="Calibri" panose="020F0502020204030204" pitchFamily="34" charset="0"/>
                <a:cs typeface="Calibri" panose="020F0502020204030204" pitchFamily="34" charset="0"/>
              </a:rPr>
              <a:t>small</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research</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output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reflected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by</a:t>
            </a:r>
            <a:r>
              <a:rPr lang="lt-LT" sz="1800" dirty="0">
                <a:effectLst/>
                <a:latin typeface="Calibri" panose="020F0502020204030204" pitchFamily="34" charset="0"/>
                <a:ea typeface="Calibri" panose="020F0502020204030204" pitchFamily="34" charset="0"/>
                <a:cs typeface="Calibri" panose="020F0502020204030204" pitchFamily="34" charset="0"/>
              </a:rPr>
              <a:t> a </a:t>
            </a:r>
            <a:r>
              <a:rPr lang="lt-LT" sz="1800" dirty="0" err="1">
                <a:effectLst/>
                <a:latin typeface="Calibri" panose="020F0502020204030204" pitchFamily="34" charset="0"/>
                <a:ea typeface="Calibri" panose="020F0502020204030204" pitchFamily="34" charset="0"/>
                <a:cs typeface="Calibri" panose="020F0502020204030204" pitchFamily="34" charset="0"/>
              </a:rPr>
              <a:t>lack</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of</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grant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funding</a:t>
            </a:r>
            <a:r>
              <a:rPr lang="lt-LT" sz="1800" dirty="0">
                <a:effectLst/>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885AEAD-0775-61BF-76F4-46B70E3F3A43}"/>
              </a:ext>
            </a:extLst>
          </p:cNvPr>
          <p:cNvSpPr txBox="1"/>
          <p:nvPr/>
        </p:nvSpPr>
        <p:spPr>
          <a:xfrm>
            <a:off x="-4976" y="3897379"/>
            <a:ext cx="12192000" cy="369332"/>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Calibri" panose="020F0502020204030204" pitchFamily="34" charset="0"/>
              </a:rPr>
              <a:t>There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 </a:t>
            </a:r>
            <a:r>
              <a:rPr lang="lt-LT" sz="1800" dirty="0" err="1">
                <a:effectLst/>
                <a:latin typeface="Calibri" panose="020F0502020204030204" pitchFamily="34" charset="0"/>
                <a:ea typeface="Calibri" panose="020F0502020204030204" pitchFamily="34" charset="0"/>
                <a:cs typeface="Calibri" panose="020F0502020204030204" pitchFamily="34" charset="0"/>
              </a:rPr>
              <a:t>small</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doctoral</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cohort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Nevertheless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the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quality</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of</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the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theses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produced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seems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good</a:t>
            </a:r>
            <a:r>
              <a:rPr lang="lt-LT" sz="1800" dirty="0">
                <a:effectLst/>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00424D9-0338-1B97-BF08-6080931FC7AB}"/>
              </a:ext>
            </a:extLst>
          </p:cNvPr>
          <p:cNvSpPr txBox="1"/>
          <p:nvPr/>
        </p:nvSpPr>
        <p:spPr>
          <a:xfrm>
            <a:off x="28432" y="5950918"/>
            <a:ext cx="12192000" cy="646331"/>
          </a:xfrm>
          <a:prstGeom prst="rect">
            <a:avLst/>
          </a:prstGeom>
          <a:solidFill>
            <a:schemeClr val="bg1"/>
          </a:solidFill>
        </p:spPr>
        <p:txBody>
          <a:bodyPr wrap="square">
            <a:spAutoFit/>
          </a:bodyPr>
          <a:lstStyle/>
          <a:p>
            <a:r>
              <a:rPr lang="lt-LT" sz="1800" dirty="0">
                <a:effectLst/>
                <a:latin typeface="Calibri" panose="020F0502020204030204" pitchFamily="34" charset="0"/>
                <a:ea typeface="Calibri" panose="020F0502020204030204" pitchFamily="34" charset="0"/>
                <a:cs typeface="Calibri" panose="020F0502020204030204" pitchFamily="34" charset="0"/>
              </a:rPr>
              <a:t>The </a:t>
            </a:r>
            <a:r>
              <a:rPr lang="lt-LT" sz="1800" dirty="0" err="1">
                <a:effectLst/>
                <a:latin typeface="Calibri" panose="020F0502020204030204" pitchFamily="34" charset="0"/>
                <a:ea typeface="Calibri" panose="020F0502020204030204" pitchFamily="34" charset="0"/>
                <a:cs typeface="Calibri" panose="020F0502020204030204" pitchFamily="34" charset="0"/>
              </a:rPr>
              <a:t>infrastructure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available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in</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terms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of</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laboratories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and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equipment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although</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some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of</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the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equipment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seems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quite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old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and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out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of</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date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good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and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could</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support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more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research</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activities</a:t>
            </a:r>
            <a:r>
              <a:rPr lang="lt-LT" sz="1800" dirty="0">
                <a:effectLst/>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F557392-6D93-C501-7A07-083EF40BF583}"/>
              </a:ext>
            </a:extLst>
          </p:cNvPr>
          <p:cNvSpPr txBox="1"/>
          <p:nvPr/>
        </p:nvSpPr>
        <p:spPr>
          <a:xfrm>
            <a:off x="-2488" y="1526932"/>
            <a:ext cx="12189512" cy="338554"/>
          </a:xfrm>
          <a:prstGeom prst="rect">
            <a:avLst/>
          </a:prstGeom>
          <a:solidFill>
            <a:srgbClr val="92D050"/>
          </a:solidFill>
        </p:spPr>
        <p:txBody>
          <a:bodyPr wrap="square">
            <a:spAutoFit/>
          </a:bodyPr>
          <a:lstStyle/>
          <a:p>
            <a:pPr marL="0" marR="0" algn="r">
              <a:spcBef>
                <a:spcPts val="0"/>
              </a:spcBef>
              <a:spcAft>
                <a:spcPts val="0"/>
              </a:spcAft>
            </a:pPr>
            <a:r>
              <a:rPr lang="lt-LT" sz="1600" b="1" dirty="0">
                <a:effectLst/>
                <a:latin typeface="Times New Roman" panose="02020603050405020304" pitchFamily="18" charset="0"/>
              </a:rPr>
              <a:t>Vertinamasis vienetas (mokslo krypties ar mokslo srities mokslo krypčių grupėje) yra stiprus su ribotu tarptautiniu pripažinimu</a:t>
            </a:r>
            <a:endParaRPr lang="lt-LT" sz="1600" dirty="0">
              <a:effectLst/>
              <a:latin typeface="Times New Roman" panose="02020603050405020304" pitchFamily="18" charset="0"/>
            </a:endParaRPr>
          </a:p>
        </p:txBody>
      </p:sp>
    </p:spTree>
    <p:extLst>
      <p:ext uri="{BB962C8B-B14F-4D97-AF65-F5344CB8AC3E}">
        <p14:creationId xmlns:p14="http://schemas.microsoft.com/office/powerpoint/2010/main" val="137818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B2BFB-4952-E6AE-3006-D8E50C11589C}"/>
              </a:ext>
            </a:extLst>
          </p:cNvPr>
          <p:cNvSpPr>
            <a:spLocks noGrp="1"/>
          </p:cNvSpPr>
          <p:nvPr>
            <p:ph idx="1"/>
          </p:nvPr>
        </p:nvSpPr>
        <p:spPr>
          <a:xfrm>
            <a:off x="2360129" y="213490"/>
            <a:ext cx="9332305" cy="6367932"/>
          </a:xfrm>
        </p:spPr>
        <p:txBody>
          <a:bodyPr vert="horz" lIns="91440" tIns="45720" rIns="91440" bIns="45720" rtlCol="0" anchor="t">
            <a:noAutofit/>
          </a:bodyPr>
          <a:lstStyle/>
          <a:p>
            <a:pPr marL="0" indent="0">
              <a:spcBef>
                <a:spcPts val="0"/>
              </a:spcBef>
              <a:buNone/>
            </a:pPr>
            <a:r>
              <a:rPr lang="lt-LT" sz="2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Posėdžio klausimai:</a:t>
            </a:r>
          </a:p>
          <a:p>
            <a:pPr marL="0" lvl="0" indent="0" algn="just">
              <a:lnSpc>
                <a:spcPct val="105000"/>
              </a:lnSpc>
              <a:spcBef>
                <a:spcPts val="0"/>
              </a:spcBef>
              <a:buNone/>
            </a:pPr>
            <a:endPar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Bef>
                <a:spcPts val="0"/>
              </a:spcBef>
              <a:buFont typeface="+mj-lt"/>
              <a:buAutoNum type="arabicPeriod"/>
            </a:pPr>
            <a:r>
              <a:rPr lang="lt-LT"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Dėl </a:t>
            </a:r>
            <a:r>
              <a:rPr lang="lt-LT" sz="2200" dirty="0">
                <a:solidFill>
                  <a:schemeClr val="tx1"/>
                </a:solidFill>
                <a:latin typeface="Times New Roman" panose="02020603050405020304" pitchFamily="18" charset="0"/>
                <a:cs typeface="Times New Roman" panose="02020603050405020304" pitchFamily="18" charset="0"/>
              </a:rPr>
              <a:t>GTC teisinės formos keitimo procedūrų eigos.</a:t>
            </a:r>
            <a:endParaRPr lang="lt-LT" sz="2200" kern="100" dirty="0">
              <a:solidFill>
                <a:schemeClr val="tx1"/>
              </a:solidFill>
              <a:latin typeface="Times New Roman" panose="02020603050405020304" pitchFamily="18" charset="0"/>
              <a:cs typeface="Times New Roman" panose="02020603050405020304" pitchFamily="18" charset="0"/>
            </a:endParaRPr>
          </a:p>
          <a:p>
            <a:pPr marL="342900" lvl="0" indent="-342900" algn="just">
              <a:lnSpc>
                <a:spcPct val="105000"/>
              </a:lnSpc>
              <a:spcBef>
                <a:spcPts val="0"/>
              </a:spcBef>
              <a:buFont typeface="+mj-lt"/>
              <a:buAutoNum type="arabicPeriod"/>
            </a:pPr>
            <a:r>
              <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Dėl ekspertinio vertinimo rezultatų. </a:t>
            </a:r>
          </a:p>
          <a:p>
            <a:pPr algn="just">
              <a:lnSpc>
                <a:spcPct val="105000"/>
              </a:lnSpc>
              <a:spcBef>
                <a:spcPts val="0"/>
              </a:spcBef>
              <a:buFont typeface="+mj-lt"/>
              <a:buAutoNum type="arabicPeriod"/>
            </a:pPr>
            <a:r>
              <a:rPr lang="lt-LT"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Dėl informacijos teikimo būsimiems palyginamiesiems vertinimams. </a:t>
            </a:r>
          </a:p>
          <a:p>
            <a:pPr marL="342900" lvl="0" indent="-342900" algn="just">
              <a:lnSpc>
                <a:spcPct val="105000"/>
              </a:lnSpc>
              <a:spcBef>
                <a:spcPts val="0"/>
              </a:spcBef>
              <a:buFont typeface="+mj-lt"/>
              <a:buAutoNum type="arabicPeriod"/>
            </a:pPr>
            <a:r>
              <a:rPr lang="lt-LT"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publikacijų iš </a:t>
            </a:r>
            <a:r>
              <a:rPr lang="lt-LT" sz="2200" i="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ScienceDirect</a:t>
            </a:r>
            <a:r>
              <a:rPr lang="lt-LT"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leidinių. </a:t>
            </a:r>
          </a:p>
          <a:p>
            <a:pPr marL="342900" lvl="0" indent="-342900" algn="just">
              <a:lnSpc>
                <a:spcPct val="105000"/>
              </a:lnSpc>
              <a:spcBef>
                <a:spcPts val="0"/>
              </a:spcBef>
              <a:buFont typeface="+mj-lt"/>
              <a:buAutoNum type="arabicPeriod"/>
            </a:pPr>
            <a:r>
              <a:rPr lang="lt-LT"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GTC informacijos, teikiant paraiškas Europos Komisijos interneto svetainėje.</a:t>
            </a:r>
          </a:p>
          <a:p>
            <a:pPr marL="342900" lvl="0" indent="-342900" algn="just">
              <a:lnSpc>
                <a:spcPct val="105000"/>
              </a:lnSpc>
              <a:spcBef>
                <a:spcPts val="0"/>
              </a:spcBef>
              <a:buFont typeface="+mj-lt"/>
              <a:buAutoNum type="arabicPeriod"/>
            </a:pPr>
            <a:r>
              <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Dėl informacijos pateikimo apie dalyvavimą Europos Komisijos organizuojamame „Europos horizonto“ partnerių paieškų renginyje ir informacinėse dienose.</a:t>
            </a:r>
          </a:p>
          <a:p>
            <a:pPr marL="342900" lvl="0" indent="-342900" algn="just">
              <a:lnSpc>
                <a:spcPct val="105000"/>
              </a:lnSpc>
              <a:spcBef>
                <a:spcPts val="0"/>
              </a:spcBef>
              <a:buFont typeface="+mj-lt"/>
              <a:buAutoNum type="arabicPeriod"/>
            </a:pPr>
            <a:r>
              <a:rPr lang="lt-LT" sz="22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Dėl doktorantų priėmimo.</a:t>
            </a:r>
            <a:endPar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Bef>
                <a:spcPts val="0"/>
              </a:spcBef>
              <a:buFont typeface="+mj-lt"/>
              <a:buAutoNum type="arabicPeriod"/>
            </a:pPr>
            <a:r>
              <a:rPr lang="lt-LT" sz="2200" dirty="0">
                <a:solidFill>
                  <a:schemeClr val="tx1"/>
                </a:solidFill>
                <a:effectLst/>
                <a:latin typeface="Times New Roman" panose="02020603050405020304" pitchFamily="18" charset="0"/>
                <a:ea typeface="Times New Roman" panose="02020603050405020304" pitchFamily="18" charset="0"/>
              </a:rPr>
              <a:t>Dėl VU GMC studentų baigiamųjų darbų rengimo GTC. </a:t>
            </a:r>
            <a:endPar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Bef>
                <a:spcPts val="0"/>
              </a:spcBef>
              <a:buFont typeface="+mj-lt"/>
              <a:buAutoNum type="arabicPeriod"/>
            </a:pPr>
            <a:r>
              <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Kiti:</a:t>
            </a:r>
            <a:endParaRPr lang="en-US"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05000"/>
              </a:lnSpc>
              <a:spcBef>
                <a:spcPts val="0"/>
              </a:spcBef>
              <a:buFont typeface="+mj-lt"/>
              <a:buAutoNum type="alphaLcParenR"/>
            </a:pPr>
            <a:r>
              <a:rPr lang="lt-LT" sz="22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Dėl lėšų panaudojimo iki lapkričio 30 d. </a:t>
            </a:r>
          </a:p>
          <a:p>
            <a:pPr marL="800100" lvl="1" indent="-342900" algn="just">
              <a:lnSpc>
                <a:spcPct val="105000"/>
              </a:lnSpc>
              <a:spcBef>
                <a:spcPts val="0"/>
              </a:spcBef>
              <a:buFont typeface="+mj-lt"/>
              <a:buAutoNum type="alphaLcParenR"/>
            </a:pPr>
            <a:r>
              <a:rPr lang="lt-LT" sz="22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Dėl viešųjų pirkimų aktualijų GTC. </a:t>
            </a:r>
          </a:p>
          <a:p>
            <a:pPr marL="800100" lvl="1" indent="-342900" algn="just">
              <a:lnSpc>
                <a:spcPct val="105000"/>
              </a:lnSpc>
              <a:spcBef>
                <a:spcPts val="0"/>
              </a:spcBef>
              <a:spcAft>
                <a:spcPts val="800"/>
              </a:spcAft>
              <a:buFont typeface="+mj-lt"/>
              <a:buAutoNum type="alphaLcParenR"/>
            </a:pPr>
            <a:r>
              <a:rPr lang="lt-LT" sz="2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Renginių anonsai.</a:t>
            </a: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marL="0" lvl="0" indent="-342900" algn="just">
              <a:lnSpc>
                <a:spcPct val="115000"/>
              </a:lnSpc>
              <a:spcBef>
                <a:spcPts val="0"/>
              </a:spcBef>
              <a:buFont typeface="+mj-lt"/>
              <a:buAutoNum type="arabicPeriod"/>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38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0FBA7-E42D-7C75-4CCF-4C3680E7EA42}"/>
              </a:ext>
            </a:extLst>
          </p:cNvPr>
          <p:cNvSpPr txBox="1"/>
          <p:nvPr/>
        </p:nvSpPr>
        <p:spPr>
          <a:xfrm>
            <a:off x="30921" y="116227"/>
            <a:ext cx="12156103" cy="1200329"/>
          </a:xfrm>
          <a:prstGeom prst="rect">
            <a:avLst/>
          </a:prstGeom>
          <a:solidFill>
            <a:srgbClr val="92D05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Biological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Biomokslai</a:t>
            </a:r>
            <a:r>
              <a:rPr lang="lt-LT" altLang="lt-LT" sz="2400" b="1" i="1" u="sng" dirty="0">
                <a:latin typeface="Calibri" panose="020F0502020204030204" pitchFamily="34" charset="0"/>
                <a:cs typeface="Calibri" panose="020F0502020204030204" pitchFamily="34" charset="0"/>
              </a:rPr>
              <a:t>)</a:t>
            </a:r>
          </a:p>
          <a:p>
            <a:pPr algn="r"/>
            <a:r>
              <a:rPr lang="lt-LT" altLang="lt-LT" sz="2400" b="1" u="sng" dirty="0">
                <a:latin typeface="Calibri" panose="020F0502020204030204" pitchFamily="34" charset="0"/>
                <a:cs typeface="Calibri" panose="020F0502020204030204" pitchFamily="34" charset="0"/>
              </a:rPr>
              <a:t>Mokslo kryptis – </a:t>
            </a:r>
            <a:r>
              <a:rPr lang="lt-LT" altLang="lt-LT" sz="2400" b="1" i="1" u="sng" dirty="0" err="1">
                <a:latin typeface="Calibri" panose="020F0502020204030204" pitchFamily="34" charset="0"/>
                <a:cs typeface="Calibri" panose="020F0502020204030204" pitchFamily="34" charset="0"/>
              </a:rPr>
              <a:t>Botany</a:t>
            </a:r>
            <a:r>
              <a:rPr lang="lt-LT" altLang="lt-LT" sz="2400" b="1" i="1" u="sng" dirty="0">
                <a:latin typeface="Calibri" panose="020F0502020204030204" pitchFamily="34" charset="0"/>
                <a:cs typeface="Calibri" panose="020F0502020204030204" pitchFamily="34" charset="0"/>
              </a:rPr>
              <a:t> (Botanika)</a:t>
            </a: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a:t>
            </a:r>
          </a:p>
        </p:txBody>
      </p:sp>
      <p:sp>
        <p:nvSpPr>
          <p:cNvPr id="3" name="TextBox 2">
            <a:extLst>
              <a:ext uri="{FF2B5EF4-FFF2-40B4-BE49-F238E27FC236}">
                <a16:creationId xmlns:a16="http://schemas.microsoft.com/office/drawing/2014/main" id="{B6E81804-FC45-27FD-460D-7268C6799557}"/>
              </a:ext>
            </a:extLst>
          </p:cNvPr>
          <p:cNvSpPr txBox="1"/>
          <p:nvPr/>
        </p:nvSpPr>
        <p:spPr>
          <a:xfrm>
            <a:off x="-2488" y="1526932"/>
            <a:ext cx="12189512" cy="338554"/>
          </a:xfrm>
          <a:prstGeom prst="rect">
            <a:avLst/>
          </a:prstGeom>
          <a:solidFill>
            <a:srgbClr val="92D050"/>
          </a:solidFill>
        </p:spPr>
        <p:txBody>
          <a:bodyPr wrap="square">
            <a:spAutoFit/>
          </a:bodyPr>
          <a:lstStyle/>
          <a:p>
            <a:pPr marL="0" marR="0" algn="r">
              <a:spcBef>
                <a:spcPts val="0"/>
              </a:spcBef>
              <a:spcAft>
                <a:spcPts val="0"/>
              </a:spcAft>
            </a:pPr>
            <a:r>
              <a:rPr lang="lt-LT" sz="1600" b="1" dirty="0">
                <a:effectLst/>
                <a:latin typeface="Times New Roman" panose="02020603050405020304" pitchFamily="18" charset="0"/>
              </a:rPr>
              <a:t>Vertinamasis vienetas (mokslo krypties ar mokslo srities mokslo krypčių grupėje) yra stiprus su ribotu tarptautiniu pripažinimu</a:t>
            </a:r>
            <a:endParaRPr lang="lt-LT" sz="1600" dirty="0">
              <a:effectLst/>
              <a:latin typeface="Times New Roman" panose="02020603050405020304" pitchFamily="18" charset="0"/>
            </a:endParaRPr>
          </a:p>
        </p:txBody>
      </p:sp>
      <p:sp>
        <p:nvSpPr>
          <p:cNvPr id="5" name="TextBox 4">
            <a:extLst>
              <a:ext uri="{FF2B5EF4-FFF2-40B4-BE49-F238E27FC236}">
                <a16:creationId xmlns:a16="http://schemas.microsoft.com/office/drawing/2014/main" id="{E4B0FC72-074F-969F-D538-857376BCFB73}"/>
              </a:ext>
            </a:extLst>
          </p:cNvPr>
          <p:cNvSpPr txBox="1"/>
          <p:nvPr/>
        </p:nvSpPr>
        <p:spPr>
          <a:xfrm>
            <a:off x="8707272" y="2095240"/>
            <a:ext cx="3479752" cy="923330"/>
          </a:xfrm>
          <a:prstGeom prst="rect">
            <a:avLst/>
          </a:prstGeom>
          <a:solidFill>
            <a:srgbClr val="92D050"/>
          </a:solidFill>
        </p:spPr>
        <p:txBody>
          <a:bodyPr wrap="square">
            <a:spAutoFit/>
          </a:bodyPr>
          <a:lstStyle/>
          <a:p>
            <a:pPr algn="r" fontAlgn="b"/>
            <a:r>
              <a:rPr lang="lt-LT" sz="1800" u="none" strike="noStrike" dirty="0">
                <a:effectLst/>
                <a:latin typeface="Calibri" panose="020F0502020204030204" pitchFamily="34" charset="0"/>
                <a:cs typeface="Calibri" panose="020F0502020204030204" pitchFamily="34" charset="0"/>
              </a:rPr>
              <a:t>Ekonominės botanikos laboratorija</a:t>
            </a:r>
          </a:p>
          <a:p>
            <a:pPr marL="0" marR="0" lvl="0" indent="0" algn="r" defTabSz="914400" rtl="0" eaLnBrk="1" fontAlgn="b" latinLnBrk="0" hangingPunct="1">
              <a:lnSpc>
                <a:spcPct val="100000"/>
              </a:lnSpc>
              <a:spcBef>
                <a:spcPts val="0"/>
              </a:spcBef>
              <a:spcAft>
                <a:spcPts val="0"/>
              </a:spcAft>
              <a:buClrTx/>
              <a:buSzTx/>
              <a:buFontTx/>
              <a:buNone/>
              <a:tabLst/>
              <a:defRPr/>
            </a:pPr>
            <a:r>
              <a:rPr lang="lt-LT" sz="1800" u="none" strike="noStrike" dirty="0">
                <a:effectLst/>
                <a:latin typeface="Calibri" panose="020F0502020204030204" pitchFamily="34" charset="0"/>
                <a:cs typeface="Calibri" panose="020F0502020204030204" pitchFamily="34" charset="0"/>
              </a:rPr>
              <a:t>Floros ir </a:t>
            </a:r>
            <a:r>
              <a:rPr lang="lt-LT" sz="1800" u="none" strike="noStrike" dirty="0" err="1">
                <a:effectLst/>
                <a:latin typeface="Calibri" panose="020F0502020204030204" pitchFamily="34" charset="0"/>
                <a:cs typeface="Calibri" panose="020F0502020204030204" pitchFamily="34" charset="0"/>
              </a:rPr>
              <a:t>geobotanikos</a:t>
            </a:r>
            <a:r>
              <a:rPr lang="lt-LT" sz="1800" u="none" strike="noStrike" dirty="0">
                <a:effectLst/>
                <a:latin typeface="Calibri" panose="020F0502020204030204" pitchFamily="34" charset="0"/>
                <a:cs typeface="Calibri" panose="020F0502020204030204" pitchFamily="34" charset="0"/>
              </a:rPr>
              <a:t> laboratorija</a:t>
            </a:r>
            <a:endParaRPr lang="lt-LT" sz="180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r" defTabSz="914400" rtl="0" eaLnBrk="1" fontAlgn="b" latinLnBrk="0" hangingPunct="1">
              <a:lnSpc>
                <a:spcPct val="100000"/>
              </a:lnSpc>
              <a:spcBef>
                <a:spcPts val="0"/>
              </a:spcBef>
              <a:spcAft>
                <a:spcPts val="0"/>
              </a:spcAft>
              <a:buClrTx/>
              <a:buSzTx/>
              <a:buFontTx/>
              <a:buNone/>
              <a:tabLst/>
              <a:defRPr/>
            </a:pPr>
            <a:r>
              <a:rPr lang="lt-LT" sz="1800" u="none" strike="noStrike" dirty="0">
                <a:effectLst/>
                <a:latin typeface="Calibri" panose="020F0502020204030204" pitchFamily="34" charset="0"/>
                <a:cs typeface="Calibri" panose="020F0502020204030204" pitchFamily="34" charset="0"/>
              </a:rPr>
              <a:t>Mikologijos  laboratorija</a:t>
            </a:r>
            <a:endParaRPr lang="lt-LT" sz="18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52FCC18-218C-8A31-AFEF-7CAD8DF526BF}"/>
              </a:ext>
            </a:extLst>
          </p:cNvPr>
          <p:cNvSpPr txBox="1"/>
          <p:nvPr/>
        </p:nvSpPr>
        <p:spPr>
          <a:xfrm>
            <a:off x="0" y="3786466"/>
            <a:ext cx="12156103" cy="369332"/>
          </a:xfrm>
          <a:prstGeom prst="rect">
            <a:avLst/>
          </a:prstGeom>
          <a:solidFill>
            <a:schemeClr val="bg1"/>
          </a:solidFill>
        </p:spPr>
        <p:txBody>
          <a:bodyPr wrap="square">
            <a:spAutoFit/>
          </a:bodyPr>
          <a:lstStyle/>
          <a:p>
            <a:r>
              <a:rPr lang="lt-LT" sz="1800" dirty="0" err="1">
                <a:effectLst/>
                <a:latin typeface="Calibri" panose="020F0502020204030204" pitchFamily="34" charset="0"/>
                <a:ea typeface="Calibri" panose="020F0502020204030204" pitchFamily="34" charset="0"/>
                <a:cs typeface="Calibri" panose="020F0502020204030204" pitchFamily="34" charset="0"/>
              </a:rPr>
              <a:t>There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 </a:t>
            </a:r>
            <a:r>
              <a:rPr lang="lt-LT" sz="1800" dirty="0" err="1">
                <a:effectLst/>
                <a:latin typeface="Calibri" panose="020F0502020204030204" pitchFamily="34" charset="0"/>
                <a:ea typeface="Calibri" panose="020F0502020204030204" pitchFamily="34" charset="0"/>
                <a:cs typeface="Calibri" panose="020F0502020204030204" pitchFamily="34" charset="0"/>
              </a:rPr>
              <a:t>small</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number</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in</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the</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doctoral</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cohort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which</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not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ideal</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but</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thesis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quality</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seems</a:t>
            </a:r>
            <a:r>
              <a:rPr lang="lt-LT" sz="1800" dirty="0">
                <a:effectLst/>
                <a:latin typeface="Calibri" panose="020F0502020204030204" pitchFamily="34" charset="0"/>
                <a:ea typeface="Calibri" panose="020F0502020204030204" pitchFamily="34" charset="0"/>
                <a:cs typeface="Calibri" panose="020F0502020204030204" pitchFamily="34" charset="0"/>
              </a:rPr>
              <a:t> </a:t>
            </a:r>
            <a:r>
              <a:rPr lang="lt-LT" sz="1800" dirty="0" err="1">
                <a:effectLst/>
                <a:latin typeface="Calibri" panose="020F0502020204030204" pitchFamily="34" charset="0"/>
                <a:ea typeface="Calibri" panose="020F0502020204030204" pitchFamily="34" charset="0"/>
                <a:cs typeface="Calibri" panose="020F0502020204030204" pitchFamily="34" charset="0"/>
              </a:rPr>
              <a:t>satisfactory</a:t>
            </a:r>
            <a:r>
              <a:rPr lang="lt-LT" sz="1800" dirty="0">
                <a:effectLst/>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BA7871F-660D-BA44-2511-4939E7853473}"/>
              </a:ext>
            </a:extLst>
          </p:cNvPr>
          <p:cNvSpPr txBox="1"/>
          <p:nvPr/>
        </p:nvSpPr>
        <p:spPr>
          <a:xfrm>
            <a:off x="14215" y="5998109"/>
            <a:ext cx="12189513" cy="646331"/>
          </a:xfrm>
          <a:prstGeom prst="rect">
            <a:avLst/>
          </a:prstGeom>
          <a:solidFill>
            <a:schemeClr val="bg1"/>
          </a:solidFill>
        </p:spPr>
        <p:txBody>
          <a:bodyPr wrap="square">
            <a:spAutoFit/>
          </a:bodyPr>
          <a:lstStyle/>
          <a:p>
            <a:r>
              <a:rPr lang="lt-LT" dirty="0">
                <a:latin typeface="Calibri" panose="020F0502020204030204" pitchFamily="34" charset="0"/>
                <a:cs typeface="Calibri" panose="020F0502020204030204" pitchFamily="34" charset="0"/>
              </a:rPr>
              <a:t>It </a:t>
            </a:r>
            <a:r>
              <a:rPr lang="lt-LT" dirty="0" err="1">
                <a:latin typeface="Calibri" panose="020F0502020204030204" pitchFamily="34" charset="0"/>
                <a:cs typeface="Calibri" panose="020F0502020204030204" pitchFamily="34" charset="0"/>
              </a:rPr>
              <a:t>is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noted</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that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Institutes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were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merged</a:t>
            </a:r>
            <a:r>
              <a:rPr lang="lt-LT" dirty="0">
                <a:latin typeface="Calibri" panose="020F0502020204030204" pitchFamily="34" charset="0"/>
                <a:cs typeface="Calibri" panose="020F0502020204030204" pitchFamily="34" charset="0"/>
              </a:rPr>
              <a:t> to </a:t>
            </a:r>
            <a:r>
              <a:rPr lang="lt-LT" dirty="0" err="1">
                <a:latin typeface="Calibri" panose="020F0502020204030204" pitchFamily="34" charset="0"/>
                <a:cs typeface="Calibri" panose="020F0502020204030204" pitchFamily="34" charset="0"/>
              </a:rPr>
              <a:t>form</a:t>
            </a:r>
            <a:r>
              <a:rPr lang="lt-LT" dirty="0">
                <a:latin typeface="Calibri" panose="020F0502020204030204" pitchFamily="34" charset="0"/>
                <a:cs typeface="Calibri" panose="020F0502020204030204" pitchFamily="34" charset="0"/>
              </a:rPr>
              <a:t> GTC </a:t>
            </a:r>
            <a:r>
              <a:rPr lang="lt-LT" dirty="0" err="1">
                <a:latin typeface="Calibri" panose="020F0502020204030204" pitchFamily="34" charset="0"/>
                <a:cs typeface="Calibri" panose="020F0502020204030204" pitchFamily="34" charset="0"/>
              </a:rPr>
              <a:t>in</a:t>
            </a:r>
            <a:r>
              <a:rPr lang="lt-LT" dirty="0">
                <a:latin typeface="Calibri" panose="020F0502020204030204" pitchFamily="34" charset="0"/>
                <a:cs typeface="Calibri" panose="020F0502020204030204" pitchFamily="34" charset="0"/>
              </a:rPr>
              <a:t> 2009 </a:t>
            </a:r>
            <a:r>
              <a:rPr lang="lt-LT" dirty="0" err="1">
                <a:latin typeface="Calibri" panose="020F0502020204030204" pitchFamily="34" charset="0"/>
                <a:cs typeface="Calibri" panose="020F0502020204030204" pitchFamily="34" charset="0"/>
              </a:rPr>
              <a:t>but</a:t>
            </a:r>
            <a:r>
              <a:rPr lang="lt-LT" dirty="0">
                <a:latin typeface="Calibri" panose="020F0502020204030204" pitchFamily="34" charset="0"/>
                <a:cs typeface="Calibri" panose="020F0502020204030204" pitchFamily="34" charset="0"/>
              </a:rPr>
              <a:t> it </a:t>
            </a:r>
            <a:r>
              <a:rPr lang="lt-LT" dirty="0" err="1">
                <a:latin typeface="Calibri" panose="020F0502020204030204" pitchFamily="34" charset="0"/>
                <a:cs typeface="Calibri" panose="020F0502020204030204" pitchFamily="34" charset="0"/>
              </a:rPr>
              <a:t>seems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that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integration</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with</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other</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parts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of</a:t>
            </a:r>
            <a:r>
              <a:rPr lang="lt-LT" dirty="0">
                <a:latin typeface="Calibri" panose="020F0502020204030204" pitchFamily="34" charset="0"/>
                <a:cs typeface="Calibri" panose="020F0502020204030204" pitchFamily="34" charset="0"/>
              </a:rPr>
              <a:t> GTC </a:t>
            </a:r>
            <a:r>
              <a:rPr lang="lt-LT" dirty="0" err="1">
                <a:latin typeface="Calibri" panose="020F0502020204030204" pitchFamily="34" charset="0"/>
                <a:cs typeface="Calibri" panose="020F0502020204030204" pitchFamily="34" charset="0"/>
              </a:rPr>
              <a:t>remains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imperfect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with</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little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evidence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of</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joint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projects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or</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publications</a:t>
            </a:r>
            <a:r>
              <a:rPr lang="lt-LT"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0673EF-F5C7-D544-2129-3BD81D0F4085}"/>
              </a:ext>
            </a:extLst>
          </p:cNvPr>
          <p:cNvSpPr txBox="1"/>
          <p:nvPr/>
        </p:nvSpPr>
        <p:spPr>
          <a:xfrm>
            <a:off x="-2488" y="3232468"/>
            <a:ext cx="12209983" cy="923330"/>
          </a:xfrm>
          <a:prstGeom prst="rect">
            <a:avLst/>
          </a:prstGeom>
          <a:solidFill>
            <a:schemeClr val="bg1"/>
          </a:solidFill>
        </p:spPr>
        <p:txBody>
          <a:bodyPr wrap="square">
            <a:spAutoFit/>
          </a:bodyPr>
          <a:lstStyle/>
          <a:p>
            <a:r>
              <a:rPr lang="lt-LT" dirty="0">
                <a:latin typeface="Calibri" panose="020F0502020204030204" pitchFamily="34" charset="0"/>
                <a:cs typeface="Calibri" panose="020F0502020204030204" pitchFamily="34" charset="0"/>
              </a:rPr>
              <a:t>The best </a:t>
            </a:r>
            <a:r>
              <a:rPr lang="lt-LT" dirty="0" err="1">
                <a:latin typeface="Calibri" panose="020F0502020204030204" pitchFamily="34" charset="0"/>
                <a:cs typeface="Calibri" panose="020F0502020204030204" pitchFamily="34" charset="0"/>
              </a:rPr>
              <a:t>outputs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listed</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relate</a:t>
            </a:r>
            <a:r>
              <a:rPr lang="lt-LT" dirty="0">
                <a:latin typeface="Calibri" panose="020F0502020204030204" pitchFamily="34" charset="0"/>
                <a:cs typeface="Calibri" panose="020F0502020204030204" pitchFamily="34" charset="0"/>
              </a:rPr>
              <a:t> to </a:t>
            </a:r>
            <a:r>
              <a:rPr lang="lt-LT" dirty="0" err="1">
                <a:latin typeface="Calibri" panose="020F0502020204030204" pitchFamily="34" charset="0"/>
                <a:cs typeface="Calibri" panose="020F0502020204030204" pitchFamily="34" charset="0"/>
              </a:rPr>
              <a:t>somewhat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old-fashioned</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classification</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analysis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and</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taxonomy</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of</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for</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example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lichens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Nevertheless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there</a:t>
            </a:r>
            <a:r>
              <a:rPr lang="lt-LT" dirty="0">
                <a:latin typeface="Calibri" panose="020F0502020204030204" pitchFamily="34" charset="0"/>
                <a:cs typeface="Calibri" panose="020F0502020204030204" pitchFamily="34" charset="0"/>
              </a:rPr>
              <a:t> are </a:t>
            </a:r>
            <a:r>
              <a:rPr lang="lt-LT" dirty="0" err="1">
                <a:latin typeface="Calibri" panose="020F0502020204030204" pitchFamily="34" charset="0"/>
                <a:cs typeface="Calibri" panose="020F0502020204030204" pitchFamily="34" charset="0"/>
              </a:rPr>
              <a:t>some</a:t>
            </a:r>
            <a:r>
              <a:rPr lang="lt-LT" dirty="0">
                <a:latin typeface="Calibri" panose="020F0502020204030204" pitchFamily="34" charset="0"/>
                <a:cs typeface="Calibri" panose="020F0502020204030204" pitchFamily="34" charset="0"/>
              </a:rPr>
              <a:t> papers </a:t>
            </a:r>
            <a:r>
              <a:rPr lang="lt-LT" dirty="0" err="1">
                <a:latin typeface="Calibri" panose="020F0502020204030204" pitchFamily="34" charset="0"/>
                <a:cs typeface="Calibri" panose="020F0502020204030204" pitchFamily="34" charset="0"/>
              </a:rPr>
              <a:t>describing</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work</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on</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invasive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species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which</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although</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niche</a:t>
            </a:r>
            <a:r>
              <a:rPr lang="lt-LT" dirty="0">
                <a:latin typeface="Calibri" panose="020F0502020204030204" pitchFamily="34" charset="0"/>
                <a:cs typeface="Calibri" panose="020F0502020204030204" pitchFamily="34" charset="0"/>
              </a:rPr>
              <a:t> are </a:t>
            </a:r>
            <a:r>
              <a:rPr lang="lt-LT" dirty="0" err="1">
                <a:latin typeface="Calibri" panose="020F0502020204030204" pitchFamily="34" charset="0"/>
                <a:cs typeface="Calibri" panose="020F0502020204030204" pitchFamily="34" charset="0"/>
              </a:rPr>
              <a:t>of</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good</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quality</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and</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address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increasingly</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important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questions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in</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biogeography</a:t>
            </a:r>
            <a:r>
              <a:rPr lang="lt-LT"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18CA050-6A11-9661-41BA-C1AE285E043D}"/>
              </a:ext>
            </a:extLst>
          </p:cNvPr>
          <p:cNvSpPr txBox="1"/>
          <p:nvPr/>
        </p:nvSpPr>
        <p:spPr>
          <a:xfrm>
            <a:off x="-15495" y="4386630"/>
            <a:ext cx="12222990" cy="646331"/>
          </a:xfrm>
          <a:prstGeom prst="rect">
            <a:avLst/>
          </a:prstGeom>
          <a:solidFill>
            <a:schemeClr val="bg1"/>
          </a:solidFill>
        </p:spPr>
        <p:txBody>
          <a:bodyPr wrap="square">
            <a:spAutoFit/>
          </a:bodyPr>
          <a:lstStyle/>
          <a:p>
            <a:r>
              <a:rPr lang="en-US" dirty="0">
                <a:latin typeface="Calibri" panose="020F0502020204030204" pitchFamily="34" charset="0"/>
                <a:cs typeface="Calibri" panose="020F0502020204030204" pitchFamily="34" charset="0"/>
              </a:rPr>
              <a:t>"The research output presented is quite weak, as out of the eight listed papers just four have the share of at least 0.5 and these are not in very high-level journal series." </a:t>
            </a:r>
            <a:endParaRPr lang="en-GB"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7FD7B6E-EF0A-3D6B-569A-6AF93056D6DD}"/>
              </a:ext>
            </a:extLst>
          </p:cNvPr>
          <p:cNvSpPr txBox="1"/>
          <p:nvPr/>
        </p:nvSpPr>
        <p:spPr>
          <a:xfrm>
            <a:off x="0" y="5355048"/>
            <a:ext cx="12177785" cy="369332"/>
          </a:xfrm>
          <a:prstGeom prst="rect">
            <a:avLst/>
          </a:prstGeom>
          <a:solidFill>
            <a:schemeClr val="bg1"/>
          </a:solidFill>
        </p:spPr>
        <p:txBody>
          <a:bodyPr wrap="square">
            <a:spAutoFit/>
          </a:bodyPr>
          <a:lstStyle/>
          <a:p>
            <a:r>
              <a:rPr lang="lt-LT" dirty="0" err="1">
                <a:latin typeface="Calibri" panose="020F0502020204030204" pitchFamily="34" charset="0"/>
                <a:cs typeface="Calibri" panose="020F0502020204030204" pitchFamily="34" charset="0"/>
              </a:rPr>
              <a:t>Attendance</a:t>
            </a:r>
            <a:r>
              <a:rPr lang="lt-LT" dirty="0">
                <a:latin typeface="Calibri" panose="020F0502020204030204" pitchFamily="34" charset="0"/>
                <a:cs typeface="Calibri" panose="020F0502020204030204" pitchFamily="34" charset="0"/>
              </a:rPr>
              <a:t> at </a:t>
            </a:r>
            <a:r>
              <a:rPr lang="lt-LT" dirty="0" err="1">
                <a:latin typeface="Calibri" panose="020F0502020204030204" pitchFamily="34" charset="0"/>
                <a:cs typeface="Calibri" panose="020F0502020204030204" pitchFamily="34" charset="0"/>
              </a:rPr>
              <a:t>international</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conferences</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show</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active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engagement</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with</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the</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research</a:t>
            </a:r>
            <a:r>
              <a:rPr lang="lt-LT" dirty="0">
                <a:latin typeface="Calibri" panose="020F0502020204030204" pitchFamily="34" charset="0"/>
                <a:cs typeface="Calibri" panose="020F0502020204030204" pitchFamily="34" charset="0"/>
              </a:rPr>
              <a:t> </a:t>
            </a:r>
            <a:r>
              <a:rPr lang="lt-LT" dirty="0" err="1">
                <a:latin typeface="Calibri" panose="020F0502020204030204" pitchFamily="34" charset="0"/>
                <a:cs typeface="Calibri" panose="020F0502020204030204" pitchFamily="34" charset="0"/>
              </a:rPr>
              <a:t>field</a:t>
            </a:r>
            <a:r>
              <a:rPr lang="lt-LT"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489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54274-A605-3C64-298B-2E809A61711C}"/>
              </a:ext>
            </a:extLst>
          </p:cNvPr>
          <p:cNvSpPr txBox="1"/>
          <p:nvPr/>
        </p:nvSpPr>
        <p:spPr>
          <a:xfrm>
            <a:off x="1" y="99950"/>
            <a:ext cx="12192000" cy="1200329"/>
          </a:xfrm>
          <a:prstGeom prst="rect">
            <a:avLst/>
          </a:prstGeom>
          <a:solidFill>
            <a:srgbClr val="92D05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Biological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Biomokslai</a:t>
            </a:r>
            <a:r>
              <a:rPr lang="lt-LT" altLang="lt-LT" sz="2400" b="1" i="1" u="sng" dirty="0">
                <a:latin typeface="Calibri" panose="020F0502020204030204" pitchFamily="34" charset="0"/>
                <a:cs typeface="Calibri" panose="020F0502020204030204" pitchFamily="34" charset="0"/>
              </a:rPr>
              <a:t>)</a:t>
            </a:r>
          </a:p>
          <a:p>
            <a:pPr algn="r"/>
            <a:r>
              <a:rPr lang="lt-LT" sz="2400" b="1" u="sng" dirty="0">
                <a:latin typeface="Calibri" panose="020F0502020204030204" pitchFamily="34" charset="0"/>
                <a:cs typeface="Calibri" panose="020F0502020204030204" pitchFamily="34" charset="0"/>
              </a:rPr>
              <a:t>Vertinamojo vieneto MTEP veiklos ekonominis ir socialinis poveikis </a:t>
            </a:r>
            <a:endParaRPr lang="lt-LT" altLang="lt-LT" sz="2400" b="1" u="sng" dirty="0">
              <a:latin typeface="Calibri" panose="020F0502020204030204" pitchFamily="34" charset="0"/>
              <a:cs typeface="Calibri" panose="020F0502020204030204" pitchFamily="34" charset="0"/>
            </a:endParaRP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3,5</a:t>
            </a:r>
          </a:p>
        </p:txBody>
      </p:sp>
      <p:sp>
        <p:nvSpPr>
          <p:cNvPr id="4" name="TextBox 3">
            <a:extLst>
              <a:ext uri="{FF2B5EF4-FFF2-40B4-BE49-F238E27FC236}">
                <a16:creationId xmlns:a16="http://schemas.microsoft.com/office/drawing/2014/main" id="{7E6A6025-93C5-DB64-F449-F13829EBA5B3}"/>
              </a:ext>
            </a:extLst>
          </p:cNvPr>
          <p:cNvSpPr txBox="1"/>
          <p:nvPr/>
        </p:nvSpPr>
        <p:spPr>
          <a:xfrm>
            <a:off x="23884" y="2765356"/>
            <a:ext cx="12192000" cy="646331"/>
          </a:xfrm>
          <a:prstGeom prst="rect">
            <a:avLst/>
          </a:prstGeom>
          <a:solidFill>
            <a:schemeClr val="bg1"/>
          </a:solidFill>
        </p:spPr>
        <p:txBody>
          <a:bodyPr wrap="square">
            <a:spAutoFit/>
          </a:bodyPr>
          <a:lstStyle/>
          <a:p>
            <a:r>
              <a:rPr lang="lt-LT" sz="1800" b="1"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participates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important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wide-ranging</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national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projects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p>
          <a:p>
            <a:r>
              <a:rPr lang="lt-LT" sz="1800" b="1"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Zoology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subunit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strongest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work</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avian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malaria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standard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5" name="TextBox 4">
            <a:extLst>
              <a:ext uri="{FF2B5EF4-FFF2-40B4-BE49-F238E27FC236}">
                <a16:creationId xmlns:a16="http://schemas.microsoft.com/office/drawing/2014/main" id="{F7E1C3D4-35EE-F458-1D27-1303F3EEF36A}"/>
              </a:ext>
            </a:extLst>
          </p:cNvPr>
          <p:cNvSpPr txBox="1"/>
          <p:nvPr/>
        </p:nvSpPr>
        <p:spPr>
          <a:xfrm>
            <a:off x="0" y="1595882"/>
            <a:ext cx="12192000" cy="646331"/>
          </a:xfrm>
          <a:prstGeom prst="rect">
            <a:avLst/>
          </a:prstGeom>
          <a:solidFill>
            <a:srgbClr val="92D050"/>
          </a:solidFill>
        </p:spPr>
        <p:txBody>
          <a:bodyPr wrap="square">
            <a:spAutoFit/>
          </a:bodyPr>
          <a:lstStyle/>
          <a:p>
            <a:pPr marL="0" marR="0" algn="r">
              <a:spcBef>
                <a:spcPts val="0"/>
              </a:spcBef>
              <a:spcAft>
                <a:spcPts val="0"/>
              </a:spcAft>
            </a:pPr>
            <a:r>
              <a:rPr lang="lt-LT" sz="1800" b="1" dirty="0">
                <a:effectLst/>
                <a:latin typeface="Times New Roman" panose="02020603050405020304" pitchFamily="18" charset="0"/>
              </a:rPr>
              <a:t>Vertinamasis vienetas vykdo svarbius (ir dar svarbesnius...) mokslinius tyrimus ir yra labai svarbus partneris MTEP klausimais už akademinės bendruomenės ribų</a:t>
            </a:r>
            <a:endParaRPr lang="lt-LT" sz="1800" dirty="0">
              <a:effectLst/>
              <a:latin typeface="Times New Roman" panose="02020603050405020304" pitchFamily="18" charset="0"/>
            </a:endParaRPr>
          </a:p>
        </p:txBody>
      </p:sp>
      <p:sp>
        <p:nvSpPr>
          <p:cNvPr id="7" name="TextBox 6">
            <a:extLst>
              <a:ext uri="{FF2B5EF4-FFF2-40B4-BE49-F238E27FC236}">
                <a16:creationId xmlns:a16="http://schemas.microsoft.com/office/drawing/2014/main" id="{B7851EE5-A71B-B459-89D4-55A9EF8648E5}"/>
              </a:ext>
            </a:extLst>
          </p:cNvPr>
          <p:cNvSpPr txBox="1"/>
          <p:nvPr/>
        </p:nvSpPr>
        <p:spPr>
          <a:xfrm>
            <a:off x="-1" y="4790750"/>
            <a:ext cx="12192001" cy="646331"/>
          </a:xfrm>
          <a:prstGeom prst="rect">
            <a:avLst/>
          </a:prstGeom>
          <a:solidFill>
            <a:schemeClr val="bg1"/>
          </a:solidFill>
        </p:spPr>
        <p:txBody>
          <a:bodyPr wrap="square">
            <a:spAutoFit/>
          </a:bodyPr>
          <a:lstStyle/>
          <a:p>
            <a:r>
              <a:rPr lang="lt-LT" sz="1800" b="1" dirty="0">
                <a:effectLst/>
                <a:latin typeface="Calibri" panose="020F0502020204030204" pitchFamily="34" charset="0"/>
                <a:ea typeface="Calibri" panose="020F0502020204030204" pitchFamily="34" charset="0"/>
                <a:cs typeface="Times New Roman" panose="02020603050405020304" pitchFamily="18" charset="0"/>
              </a:rPr>
              <a:t>GTC-</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Bio</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academic</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staff</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have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had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only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limited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engagement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with</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conference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while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scientists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have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taken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part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wide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range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public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consultations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public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interest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events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4" name="TextBox 13">
            <a:extLst>
              <a:ext uri="{FF2B5EF4-FFF2-40B4-BE49-F238E27FC236}">
                <a16:creationId xmlns:a16="http://schemas.microsoft.com/office/drawing/2014/main" id="{28D5D412-9584-2A11-E9BF-6EAEDA84518D}"/>
              </a:ext>
            </a:extLst>
          </p:cNvPr>
          <p:cNvSpPr txBox="1"/>
          <p:nvPr/>
        </p:nvSpPr>
        <p:spPr>
          <a:xfrm>
            <a:off x="35824" y="5761083"/>
            <a:ext cx="12168118" cy="923330"/>
          </a:xfrm>
          <a:prstGeom prst="rect">
            <a:avLst/>
          </a:prstGeom>
          <a:solidFill>
            <a:schemeClr val="bg1"/>
          </a:solidFill>
        </p:spPr>
        <p:txBody>
          <a:bodyPr wrap="square">
            <a:spAutoFit/>
          </a:bodyPr>
          <a:lstStyle/>
          <a:p>
            <a:r>
              <a:rPr lang="en-GB" sz="1800" b="1" dirty="0">
                <a:effectLst/>
                <a:latin typeface="Calibri" panose="020F0502020204030204" pitchFamily="34" charset="0"/>
                <a:ea typeface="Times New Roman" panose="02020603050405020304" pitchFamily="18" charset="0"/>
                <a:cs typeface="Calibri" panose="020F0502020204030204" pitchFamily="34" charset="0"/>
              </a:rPr>
              <a:t>The </a:t>
            </a:r>
            <a:r>
              <a:rPr lang="en-GB" sz="1800" b="1" dirty="0" err="1">
                <a:effectLst/>
                <a:latin typeface="Calibri" panose="020F0502020204030204" pitchFamily="34" charset="0"/>
                <a:ea typeface="Times New Roman" panose="02020603050405020304" pitchFamily="18" charset="0"/>
                <a:cs typeface="Calibri" panose="020F0502020204030204" pitchFamily="34" charset="0"/>
              </a:rPr>
              <a:t>UoA</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a:t>
            </a:r>
            <a:r>
              <a:rPr lang="en-GB" sz="1800" b="1" u="sng" dirty="0">
                <a:effectLst/>
                <a:latin typeface="Calibri" panose="020F0502020204030204" pitchFamily="34" charset="0"/>
                <a:ea typeface="Times New Roman" panose="02020603050405020304" pitchFamily="18" charset="0"/>
                <a:cs typeface="Calibri" panose="020F0502020204030204" pitchFamily="34" charset="0"/>
              </a:rPr>
              <a:t>carries out important scientific research and is a very important partner in R&amp;D beyond the academic community</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The </a:t>
            </a:r>
            <a:r>
              <a:rPr lang="en-GB" sz="1800" b="1" u="sng" dirty="0">
                <a:effectLst/>
                <a:latin typeface="Calibri" panose="020F0502020204030204" pitchFamily="34" charset="0"/>
                <a:ea typeface="Times New Roman" panose="02020603050405020304" pitchFamily="18" charset="0"/>
                <a:cs typeface="Calibri" panose="020F0502020204030204" pitchFamily="34" charset="0"/>
              </a:rPr>
              <a:t>research is important for society</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and the </a:t>
            </a:r>
            <a:r>
              <a:rPr lang="en-GB" sz="1800" b="1" u="sng" dirty="0" err="1">
                <a:effectLst/>
                <a:latin typeface="Calibri" panose="020F0502020204030204" pitchFamily="34" charset="0"/>
                <a:ea typeface="Times New Roman" panose="02020603050405020304" pitchFamily="18" charset="0"/>
                <a:cs typeface="Calibri" panose="020F0502020204030204" pitchFamily="34" charset="0"/>
              </a:rPr>
              <a:t>UoA</a:t>
            </a:r>
            <a:r>
              <a:rPr lang="en-GB" sz="1800" b="1" u="sng" dirty="0">
                <a:effectLst/>
                <a:latin typeface="Calibri" panose="020F0502020204030204" pitchFamily="34" charset="0"/>
                <a:ea typeface="Times New Roman" panose="02020603050405020304" pitchFamily="18" charset="0"/>
                <a:cs typeface="Calibri" panose="020F0502020204030204" pitchFamily="34" charset="0"/>
              </a:rPr>
              <a:t> is closely related with academic community and also with decision-makers, and public</a:t>
            </a:r>
            <a:r>
              <a:rPr lang="en-GB" sz="1800" b="1" dirty="0">
                <a:effectLst/>
                <a:latin typeface="Calibri" panose="020F0502020204030204" pitchFamily="34" charset="0"/>
                <a:ea typeface="Times New Roman" panose="02020603050405020304" pitchFamily="18" charset="0"/>
                <a:cs typeface="Calibri" panose="020F0502020204030204" pitchFamily="34" charset="0"/>
              </a:rPr>
              <a:t>.</a:t>
            </a:r>
            <a:endParaRPr lang="lt-L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00FFCEDF-2613-CC2B-9523-952FCD1F0BBA}"/>
              </a:ext>
            </a:extLst>
          </p:cNvPr>
          <p:cNvSpPr txBox="1"/>
          <p:nvPr/>
        </p:nvSpPr>
        <p:spPr>
          <a:xfrm>
            <a:off x="23884" y="3688069"/>
            <a:ext cx="12168116" cy="646331"/>
          </a:xfrm>
          <a:prstGeom prst="rect">
            <a:avLst/>
          </a:prstGeom>
          <a:solidFill>
            <a:schemeClr val="bg1"/>
          </a:solidFill>
        </p:spPr>
        <p:txBody>
          <a:bodyPr wrap="square">
            <a:spAutoFit/>
          </a:bodyPr>
          <a:lstStyle/>
          <a:p>
            <a:r>
              <a:rPr lang="lt-LT" b="1" dirty="0" err="1">
                <a:latin typeface="Calibri" panose="020F0502020204030204" pitchFamily="34" charset="0"/>
                <a:cs typeface="Times New Roman" panose="02020603050405020304" pitchFamily="18" charset="0"/>
              </a:rPr>
              <a:t>There</a:t>
            </a:r>
            <a:r>
              <a:rPr lang="lt-LT" b="1" dirty="0">
                <a:latin typeface="Calibri" panose="020F0502020204030204" pitchFamily="34" charset="0"/>
                <a:cs typeface="Times New Roman" panose="02020603050405020304" pitchFamily="18" charset="0"/>
              </a:rPr>
              <a:t> are </a:t>
            </a:r>
            <a:r>
              <a:rPr lang="lt-LT" b="1" dirty="0" err="1">
                <a:latin typeface="Calibri" panose="020F0502020204030204" pitchFamily="34" charset="0"/>
                <a:cs typeface="Times New Roman" panose="02020603050405020304" pitchFamily="18" charset="0"/>
              </a:rPr>
              <a:t>the</a:t>
            </a:r>
            <a:r>
              <a:rPr lang="lt-LT" b="1"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expected</a:t>
            </a:r>
            <a:r>
              <a:rPr lang="lt-LT" b="1" u="sng" dirty="0">
                <a:latin typeface="Calibri" panose="020F0502020204030204" pitchFamily="34" charset="0"/>
                <a:cs typeface="Times New Roman" panose="02020603050405020304" pitchFamily="18" charset="0"/>
              </a:rPr>
              <a:t> roles </a:t>
            </a:r>
            <a:r>
              <a:rPr lang="lt-LT" b="1" u="sng" dirty="0" err="1">
                <a:latin typeface="Calibri" panose="020F0502020204030204" pitchFamily="34" charset="0"/>
                <a:cs typeface="Times New Roman" panose="02020603050405020304" pitchFamily="18" charset="0"/>
              </a:rPr>
              <a:t>in</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nationally</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organised</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committees</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editorial</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boards</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of</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highly</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specialised</a:t>
            </a:r>
            <a:r>
              <a:rPr lang="lt-LT" b="1" u="sng" dirty="0">
                <a:latin typeface="Calibri" panose="020F0502020204030204" pitchFamily="34" charset="0"/>
                <a:cs typeface="Times New Roman" panose="02020603050405020304" pitchFamily="18" charset="0"/>
              </a:rPr>
              <a:t> </a:t>
            </a:r>
            <a:r>
              <a:rPr lang="lt-LT" b="1" u="sng" dirty="0" err="1">
                <a:latin typeface="Calibri" panose="020F0502020204030204" pitchFamily="34" charset="0"/>
                <a:cs typeface="Times New Roman" panose="02020603050405020304" pitchFamily="18" charset="0"/>
              </a:rPr>
              <a:t>journals</a:t>
            </a:r>
            <a:r>
              <a:rPr lang="lt-LT" b="1" u="sng" dirty="0">
                <a:latin typeface="Calibri" panose="020F0502020204030204" pitchFamily="34" charset="0"/>
                <a:cs typeface="Times New Roman" panose="02020603050405020304" pitchFamily="18" charset="0"/>
              </a:rPr>
              <a:t> </a:t>
            </a:r>
            <a:r>
              <a:rPr lang="lt-LT" b="1" dirty="0" err="1">
                <a:latin typeface="Calibri" panose="020F0502020204030204" pitchFamily="34" charset="0"/>
                <a:cs typeface="Times New Roman" panose="02020603050405020304" pitchFamily="18" charset="0"/>
              </a:rPr>
              <a:t>and</a:t>
            </a:r>
            <a:r>
              <a:rPr lang="lt-LT" b="1" dirty="0">
                <a:latin typeface="Calibri" panose="020F0502020204030204" pitchFamily="34" charset="0"/>
                <a:cs typeface="Times New Roman" panose="02020603050405020304" pitchFamily="18" charset="0"/>
              </a:rPr>
              <a:t> </a:t>
            </a:r>
            <a:r>
              <a:rPr lang="lt-LT" b="1" dirty="0" err="1">
                <a:latin typeface="Calibri" panose="020F0502020204030204" pitchFamily="34" charset="0"/>
                <a:cs typeface="Times New Roman" panose="02020603050405020304" pitchFamily="18" charset="0"/>
              </a:rPr>
              <a:t>similar</a:t>
            </a:r>
            <a:r>
              <a:rPr lang="lt-LT" b="1" dirty="0">
                <a:latin typeface="Calibri" panose="020F0502020204030204" pitchFamily="34" charset="0"/>
                <a:cs typeface="Times New Roman" panose="02020603050405020304" pitchFamily="18" charset="0"/>
              </a:rPr>
              <a:t> </a:t>
            </a:r>
            <a:r>
              <a:rPr lang="lt-LT" b="1" dirty="0" err="1">
                <a:latin typeface="Calibri" panose="020F0502020204030204" pitchFamily="34" charset="0"/>
                <a:cs typeface="Times New Roman" panose="02020603050405020304" pitchFamily="18" charset="0"/>
              </a:rPr>
              <a:t>conference</a:t>
            </a:r>
            <a:r>
              <a:rPr lang="lt-LT" b="1" dirty="0">
                <a:latin typeface="Calibri" panose="020F0502020204030204" pitchFamily="34" charset="0"/>
                <a:cs typeface="Times New Roman" panose="02020603050405020304" pitchFamily="18" charset="0"/>
              </a:rPr>
              <a:t> </a:t>
            </a:r>
            <a:r>
              <a:rPr lang="lt-LT" b="1" dirty="0" err="1">
                <a:latin typeface="Calibri" panose="020F0502020204030204" pitchFamily="34" charset="0"/>
                <a:cs typeface="Times New Roman" panose="02020603050405020304" pitchFamily="18" charset="0"/>
              </a:rPr>
              <a:t>organisation</a:t>
            </a:r>
            <a:r>
              <a:rPr lang="lt-LT" b="1" dirty="0">
                <a:latin typeface="Calibri" panose="020F0502020204030204" pitchFamily="34" charset="0"/>
                <a:cs typeface="Times New Roman" panose="02020603050405020304" pitchFamily="18" charset="0"/>
              </a:rPr>
              <a:t>.</a:t>
            </a:r>
            <a:endParaRPr lang="en-GB"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8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B738B0-0D63-889F-642B-1DDE580018B5}"/>
              </a:ext>
            </a:extLst>
          </p:cNvPr>
          <p:cNvSpPr txBox="1"/>
          <p:nvPr/>
        </p:nvSpPr>
        <p:spPr>
          <a:xfrm>
            <a:off x="1" y="87188"/>
            <a:ext cx="12192000" cy="1200329"/>
          </a:xfrm>
          <a:prstGeom prst="rect">
            <a:avLst/>
          </a:prstGeom>
          <a:solidFill>
            <a:srgbClr val="92D050"/>
          </a:solidFill>
        </p:spPr>
        <p:txBody>
          <a:bodyPr wrap="square">
            <a:spAutoFit/>
          </a:bodyPr>
          <a:lstStyle/>
          <a:p>
            <a:pPr algn="r"/>
            <a:r>
              <a:rPr lang="lt-LT" altLang="lt-LT" sz="2400" b="1" u="sng" dirty="0">
                <a:latin typeface="Calibri" panose="020F0502020204030204" pitchFamily="34" charset="0"/>
                <a:cs typeface="Calibri" panose="020F0502020204030204" pitchFamily="34" charset="0"/>
              </a:rPr>
              <a:t>VERTINAMASIS VIENETAS – </a:t>
            </a:r>
            <a:r>
              <a:rPr lang="lt-LT" altLang="lt-LT" sz="2400" b="1" i="1" u="sng" dirty="0" err="1">
                <a:latin typeface="Calibri" panose="020F0502020204030204" pitchFamily="34" charset="0"/>
                <a:cs typeface="Calibri" panose="020F0502020204030204" pitchFamily="34" charset="0"/>
              </a:rPr>
              <a:t>Biological</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Sciences</a:t>
            </a: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Biomokslai</a:t>
            </a:r>
            <a:r>
              <a:rPr lang="lt-LT" altLang="lt-LT" sz="2400" b="1" i="1" u="sng" dirty="0">
                <a:latin typeface="Calibri" panose="020F0502020204030204" pitchFamily="34" charset="0"/>
                <a:cs typeface="Calibri" panose="020F0502020204030204" pitchFamily="34" charset="0"/>
              </a:rPr>
              <a:t>)</a:t>
            </a:r>
          </a:p>
          <a:p>
            <a:pPr algn="r"/>
            <a:r>
              <a:rPr lang="lt-LT" sz="2400" b="1" u="sng" dirty="0">
                <a:latin typeface="Calibri" panose="020F0502020204030204" pitchFamily="34" charset="0"/>
                <a:cs typeface="Calibri" panose="020F0502020204030204" pitchFamily="34" charset="0"/>
              </a:rPr>
              <a:t>Vertinamojo vieneto MTEP veiklos perspektyvumas </a:t>
            </a:r>
            <a:endParaRPr lang="lt-LT" altLang="lt-LT" sz="2400" b="1" u="sng" dirty="0">
              <a:latin typeface="Calibri" panose="020F0502020204030204" pitchFamily="34" charset="0"/>
              <a:cs typeface="Calibri" panose="020F0502020204030204" pitchFamily="34" charset="0"/>
            </a:endParaRPr>
          </a:p>
          <a:p>
            <a:pPr algn="r"/>
            <a:r>
              <a:rPr lang="lt-LT" altLang="lt-LT" sz="2400" b="1" i="1" u="sng" dirty="0">
                <a:latin typeface="Calibri" panose="020F0502020204030204" pitchFamily="34" charset="0"/>
                <a:cs typeface="Calibri" panose="020F0502020204030204" pitchFamily="34" charset="0"/>
              </a:rPr>
              <a:t>		</a:t>
            </a:r>
            <a:r>
              <a:rPr lang="lt-LT" altLang="lt-LT" sz="2400" b="1" i="1" u="sng" dirty="0" err="1">
                <a:latin typeface="Calibri" panose="020F0502020204030204" pitchFamily="34" charset="0"/>
                <a:cs typeface="Calibri" panose="020F0502020204030204" pitchFamily="34" charset="0"/>
              </a:rPr>
              <a:t>Rating</a:t>
            </a:r>
            <a:r>
              <a:rPr lang="lt-LT" altLang="lt-LT" sz="2400" b="1" i="1" u="sng" dirty="0">
                <a:latin typeface="Calibri" panose="020F0502020204030204" pitchFamily="34" charset="0"/>
                <a:cs typeface="Calibri" panose="020F0502020204030204" pitchFamily="34" charset="0"/>
              </a:rPr>
              <a:t> (Įvertinimas) – 3</a:t>
            </a:r>
          </a:p>
        </p:txBody>
      </p:sp>
      <p:sp>
        <p:nvSpPr>
          <p:cNvPr id="6" name="TextBox 5">
            <a:extLst>
              <a:ext uri="{FF2B5EF4-FFF2-40B4-BE49-F238E27FC236}">
                <a16:creationId xmlns:a16="http://schemas.microsoft.com/office/drawing/2014/main" id="{6EF566DB-615D-8920-7CDD-3F7C4A844862}"/>
              </a:ext>
            </a:extLst>
          </p:cNvPr>
          <p:cNvSpPr txBox="1"/>
          <p:nvPr/>
        </p:nvSpPr>
        <p:spPr>
          <a:xfrm>
            <a:off x="11941" y="2417723"/>
            <a:ext cx="12168117" cy="1200329"/>
          </a:xfrm>
          <a:prstGeom prst="rect">
            <a:avLst/>
          </a:prstGeom>
          <a:solidFill>
            <a:schemeClr val="bg1"/>
          </a:solidFill>
        </p:spPr>
        <p:txBody>
          <a:bodyPr wrap="square">
            <a:spAutoFit/>
          </a:bodyPr>
          <a:lstStyle/>
          <a:p>
            <a:r>
              <a:rPr lang="lt-LT" sz="1800" b="1" dirty="0" err="1">
                <a:effectLst/>
                <a:latin typeface="Calibri" panose="020F0502020204030204" pitchFamily="34" charset="0"/>
                <a:ea typeface="Calibri" panose="020F0502020204030204" pitchFamily="34" charset="0"/>
                <a:cs typeface="Times New Roman" panose="02020603050405020304" pitchFamily="18" charset="0"/>
              </a:rPr>
              <a:t>Both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description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visit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gave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impression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that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a lot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equipment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was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quite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old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underused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access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was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organised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rather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hoc</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informal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way</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p>
          <a:p>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Upgrade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particular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future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Institution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particular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p>
          <a:p>
            <a:r>
              <a:rPr lang="lt-LT" sz="1800" b="1"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Panel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recommend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that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funding</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be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provided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significant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equipment</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upgrades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a:t>
            </a:r>
            <a:endParaRPr lang="en-GB" u="sng" dirty="0"/>
          </a:p>
        </p:txBody>
      </p:sp>
      <p:sp>
        <p:nvSpPr>
          <p:cNvPr id="8" name="TextBox 7">
            <a:extLst>
              <a:ext uri="{FF2B5EF4-FFF2-40B4-BE49-F238E27FC236}">
                <a16:creationId xmlns:a16="http://schemas.microsoft.com/office/drawing/2014/main" id="{CC4B50B8-BBC5-7281-E80D-BD9537EA3497}"/>
              </a:ext>
            </a:extLst>
          </p:cNvPr>
          <p:cNvSpPr txBox="1"/>
          <p:nvPr/>
        </p:nvSpPr>
        <p:spPr>
          <a:xfrm>
            <a:off x="0" y="3893793"/>
            <a:ext cx="12168118" cy="646331"/>
          </a:xfrm>
          <a:prstGeom prst="rect">
            <a:avLst/>
          </a:prstGeom>
          <a:solidFill>
            <a:schemeClr val="bg1"/>
          </a:solidFill>
        </p:spPr>
        <p:txBody>
          <a:bodyPr wrap="square">
            <a:spAutoFit/>
          </a:bodyPr>
          <a:lstStyle/>
          <a:p>
            <a:r>
              <a:rPr lang="lt-LT" sz="1800" b="1" dirty="0">
                <a:effectLst/>
                <a:latin typeface="Calibri" panose="020F0502020204030204" pitchFamily="34" charset="0"/>
                <a:ea typeface="Calibri" panose="020F0502020204030204" pitchFamily="34" charset="0"/>
                <a:cs typeface="Times New Roman" panose="02020603050405020304" pitchFamily="18" charset="0"/>
              </a:rPr>
              <a:t>The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age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gender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staff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GTC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seems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quite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balanced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without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demographic</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gap</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good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balance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between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doctoral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senior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researchers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assistants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0" name="TextBox 9">
            <a:extLst>
              <a:ext uri="{FF2B5EF4-FFF2-40B4-BE49-F238E27FC236}">
                <a16:creationId xmlns:a16="http://schemas.microsoft.com/office/drawing/2014/main" id="{E8DF7BC9-A6B7-1159-CB93-16FEE7C7484D}"/>
              </a:ext>
            </a:extLst>
          </p:cNvPr>
          <p:cNvSpPr txBox="1"/>
          <p:nvPr/>
        </p:nvSpPr>
        <p:spPr>
          <a:xfrm>
            <a:off x="23882" y="4874414"/>
            <a:ext cx="12191999" cy="1200329"/>
          </a:xfrm>
          <a:prstGeom prst="rect">
            <a:avLst/>
          </a:prstGeom>
          <a:solidFill>
            <a:schemeClr val="bg1"/>
          </a:solidFill>
        </p:spPr>
        <p:txBody>
          <a:bodyPr wrap="square">
            <a:spAutoFit/>
          </a:bodyPr>
          <a:lstStyle/>
          <a:p>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conclusion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developmental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potential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UoA</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currently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restricted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by</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lack</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human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resources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and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material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for</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example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noted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above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restricted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numbers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PhD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programme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Intentions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to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share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resources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with</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other</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institutions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can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partially</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overcome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these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issues</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but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in</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final</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analysis</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political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decisions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on</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the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scale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funding</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available</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are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critical</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endParaRPr lang="lt-L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181D8A0D-413A-C17E-D60A-968228C02774}"/>
              </a:ext>
            </a:extLst>
          </p:cNvPr>
          <p:cNvSpPr txBox="1"/>
          <p:nvPr/>
        </p:nvSpPr>
        <p:spPr>
          <a:xfrm>
            <a:off x="0" y="1509595"/>
            <a:ext cx="12192000" cy="369332"/>
          </a:xfrm>
          <a:prstGeom prst="rect">
            <a:avLst/>
          </a:prstGeom>
          <a:solidFill>
            <a:srgbClr val="92D050"/>
          </a:solidFill>
        </p:spPr>
        <p:txBody>
          <a:bodyPr wrap="square">
            <a:spAutoFit/>
          </a:bodyPr>
          <a:lstStyle/>
          <a:p>
            <a:pPr marL="0" marR="0" algn="r">
              <a:spcBef>
                <a:spcPts val="0"/>
              </a:spcBef>
              <a:spcAft>
                <a:spcPts val="0"/>
              </a:spcAft>
            </a:pPr>
            <a:r>
              <a:rPr lang="lt-LT" sz="1800" b="1" dirty="0">
                <a:effectLst/>
                <a:latin typeface="Times New Roman" panose="02020603050405020304" pitchFamily="18" charset="0"/>
              </a:rPr>
              <a:t>Vertinamasis vienetas turi potencialą veikti gerai</a:t>
            </a:r>
            <a:endParaRPr lang="lt-LT" sz="1800" dirty="0">
              <a:effectLst/>
              <a:latin typeface="Times New Roman" panose="02020603050405020304" pitchFamily="18" charset="0"/>
            </a:endParaRPr>
          </a:p>
        </p:txBody>
      </p:sp>
      <p:sp>
        <p:nvSpPr>
          <p:cNvPr id="7" name="TextBox 6">
            <a:extLst>
              <a:ext uri="{FF2B5EF4-FFF2-40B4-BE49-F238E27FC236}">
                <a16:creationId xmlns:a16="http://schemas.microsoft.com/office/drawing/2014/main" id="{8087F676-9A03-F55A-6C8E-5FB3670E0B79}"/>
              </a:ext>
            </a:extLst>
          </p:cNvPr>
          <p:cNvSpPr txBox="1"/>
          <p:nvPr/>
        </p:nvSpPr>
        <p:spPr>
          <a:xfrm>
            <a:off x="0" y="6298759"/>
            <a:ext cx="12180059" cy="369332"/>
          </a:xfrm>
          <a:prstGeom prst="rect">
            <a:avLst/>
          </a:prstGeom>
          <a:solidFill>
            <a:schemeClr val="bg1"/>
          </a:solidFill>
        </p:spPr>
        <p:txBody>
          <a:bodyPr wrap="square">
            <a:spAutoFit/>
          </a:bodyPr>
          <a:lstStyle/>
          <a:p>
            <a:r>
              <a:rPr lang="lt-LT" sz="1800" b="1" dirty="0" err="1">
                <a:effectLst/>
                <a:latin typeface="Calibri" panose="020F0502020204030204" pitchFamily="34" charset="0"/>
                <a:ea typeface="Calibri" panose="020F0502020204030204" pitchFamily="34" charset="0"/>
                <a:cs typeface="Times New Roman" panose="02020603050405020304" pitchFamily="18" charset="0"/>
              </a:rPr>
              <a:t>Establishment</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of</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more</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err="1">
                <a:effectLst/>
                <a:latin typeface="Calibri" panose="020F0502020204030204" pitchFamily="34" charset="0"/>
                <a:ea typeface="Calibri" panose="020F0502020204030204" pitchFamily="34" charset="0"/>
                <a:cs typeface="Times New Roman" panose="02020603050405020304" pitchFamily="18" charset="0"/>
              </a:rPr>
              <a:t>thoroughgoing</a:t>
            </a:r>
            <a:r>
              <a:rPr lang="lt-LT" sz="1800" b="1"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collaborations</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should</a:t>
            </a:r>
            <a:r>
              <a:rPr lang="lt-LT" sz="1800" b="1" u="sng" dirty="0">
                <a:effectLst/>
                <a:latin typeface="Calibri" panose="020F0502020204030204" pitchFamily="34" charset="0"/>
                <a:ea typeface="Calibri" panose="020F0502020204030204" pitchFamily="34" charset="0"/>
                <a:cs typeface="Times New Roman" panose="02020603050405020304" pitchFamily="18" charset="0"/>
              </a:rPr>
              <a:t> be </a:t>
            </a:r>
            <a:r>
              <a:rPr lang="lt-LT" sz="1800" b="1" u="sng" dirty="0" err="1">
                <a:effectLst/>
                <a:latin typeface="Calibri" panose="020F0502020204030204" pitchFamily="34" charset="0"/>
                <a:ea typeface="Calibri" panose="020F0502020204030204" pitchFamily="34" charset="0"/>
                <a:cs typeface="Times New Roman" panose="02020603050405020304" pitchFamily="18" charset="0"/>
              </a:rPr>
              <a:t>prioritised</a:t>
            </a:r>
            <a:r>
              <a:rPr lang="lt-LT"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186337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75C24-A117-25F2-E044-78BC05CA29FC}"/>
              </a:ext>
            </a:extLst>
          </p:cNvPr>
          <p:cNvSpPr txBox="1"/>
          <p:nvPr/>
        </p:nvSpPr>
        <p:spPr>
          <a:xfrm>
            <a:off x="2511188" y="661916"/>
            <a:ext cx="184731" cy="1200329"/>
          </a:xfrm>
          <a:prstGeom prst="rect">
            <a:avLst/>
          </a:prstGeom>
          <a:noFill/>
        </p:spPr>
        <p:txBody>
          <a:bodyPr wrap="none" rtlCol="0">
            <a:spAutoFit/>
          </a:bodyPr>
          <a:lstStyle/>
          <a:p>
            <a:endParaRPr lang="lt-LT" sz="2400" b="1" u="sng" dirty="0">
              <a:latin typeface="Calibri" panose="020F0502020204030204" pitchFamily="34" charset="0"/>
              <a:cs typeface="Calibri" panose="020F0502020204030204" pitchFamily="34" charset="0"/>
            </a:endParaRPr>
          </a:p>
          <a:p>
            <a:endParaRPr lang="lt-LT" sz="2400" b="1" u="sng">
              <a:latin typeface="Calibri" panose="020F0502020204030204" pitchFamily="34" charset="0"/>
              <a:cs typeface="Calibri" panose="020F0502020204030204" pitchFamily="34" charset="0"/>
            </a:endParaRPr>
          </a:p>
          <a:p>
            <a:endParaRPr lang="en-GB" sz="2400" b="1" u="sng"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BFD6A9F-FF68-4CE4-1496-1C271880F945}"/>
              </a:ext>
            </a:extLst>
          </p:cNvPr>
          <p:cNvSpPr txBox="1"/>
          <p:nvPr/>
        </p:nvSpPr>
        <p:spPr>
          <a:xfrm>
            <a:off x="23883" y="75965"/>
            <a:ext cx="12168118" cy="646331"/>
          </a:xfrm>
          <a:prstGeom prst="rect">
            <a:avLst/>
          </a:prstGeom>
          <a:solidFill>
            <a:srgbClr val="FF0000"/>
          </a:solidFill>
        </p:spPr>
        <p:txBody>
          <a:bodyPr wrap="square">
            <a:spAutoFit/>
          </a:bodyPr>
          <a:lstStyle/>
          <a:p>
            <a:pPr algn="r"/>
            <a:r>
              <a:rPr lang="lt-LT" altLang="lt-LT" sz="3600" b="1" u="sng" dirty="0">
                <a:latin typeface="Calibri" panose="020F0502020204030204" pitchFamily="34" charset="0"/>
                <a:cs typeface="Calibri" panose="020F0502020204030204" pitchFamily="34" charset="0"/>
              </a:rPr>
              <a:t>REKOMENDACIJOS</a:t>
            </a:r>
            <a:endParaRPr lang="lt-LT" altLang="lt-LT" sz="3600" b="1" i="1" u="sng"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BBD7594-6E93-3D97-FEFC-8F8B3D4053A9}"/>
              </a:ext>
            </a:extLst>
          </p:cNvPr>
          <p:cNvSpPr txBox="1"/>
          <p:nvPr/>
        </p:nvSpPr>
        <p:spPr>
          <a:xfrm>
            <a:off x="23882" y="3089145"/>
            <a:ext cx="12192000" cy="2062103"/>
          </a:xfrm>
          <a:prstGeom prst="rect">
            <a:avLst/>
          </a:prstGeom>
          <a:solidFill>
            <a:schemeClr val="bg1"/>
          </a:solidFill>
        </p:spPr>
        <p:txBody>
          <a:bodyPr wrap="square">
            <a:spAutoFit/>
          </a:bodyPr>
          <a:lstStyle/>
          <a:p>
            <a:r>
              <a:rPr lang="lt-LT" altLang="lt-LT" sz="2400" b="1" u="sng" dirty="0">
                <a:latin typeface="Calibri" panose="020F0502020204030204" pitchFamily="34" charset="0"/>
                <a:cs typeface="Calibri" panose="020F0502020204030204" pitchFamily="34" charset="0"/>
              </a:rPr>
              <a:t>Mokslo kokybės užtikrinimas:</a:t>
            </a:r>
          </a:p>
          <a:p>
            <a:r>
              <a:rPr lang="lt-LT" altLang="lt-LT" sz="2400" b="1" i="1" dirty="0">
                <a:latin typeface="Calibri" panose="020F0502020204030204" pitchFamily="34" charset="0"/>
                <a:cs typeface="Calibri" panose="020F0502020204030204" pitchFamily="34" charset="0"/>
              </a:rPr>
              <a:t>	</a:t>
            </a:r>
            <a:r>
              <a:rPr lang="lt-LT" altLang="lt-LT" sz="2000" b="1" i="1" dirty="0">
                <a:latin typeface="Calibri" panose="020F0502020204030204" pitchFamily="34" charset="0"/>
                <a:cs typeface="Calibri" panose="020F0502020204030204" pitchFamily="34" charset="0"/>
              </a:rPr>
              <a:t>Fundamentinių mokslinės veiklos prioritetų, užtikrinančių Centro kompetencijas, išsaugojimas.</a:t>
            </a:r>
          </a:p>
          <a:p>
            <a:r>
              <a:rPr lang="lt-LT" altLang="lt-LT" sz="2000" b="1" i="1" dirty="0">
                <a:latin typeface="Calibri" panose="020F0502020204030204" pitchFamily="34" charset="0"/>
                <a:cs typeface="Calibri" panose="020F0502020204030204" pitchFamily="34" charset="0"/>
              </a:rPr>
              <a:t>	Mokslinės veiklos internacionalizavimas (projektai, redakcinė veikla, dalyvavimas konferencijose ir t. t.).</a:t>
            </a:r>
          </a:p>
          <a:p>
            <a:r>
              <a:rPr lang="lt-LT" altLang="lt-LT" sz="2000" b="1" i="1" dirty="0">
                <a:latin typeface="Calibri" panose="020F0502020204030204" pitchFamily="34" charset="0"/>
                <a:cs typeface="Calibri" panose="020F0502020204030204" pitchFamily="34" charset="0"/>
              </a:rPr>
              <a:t>	Bendradarbiavimo su kitomis mokslo institucijomis plėtra (sutartys, memorandumai ir kt.).</a:t>
            </a:r>
          </a:p>
          <a:p>
            <a:r>
              <a:rPr lang="lt-LT" altLang="lt-LT" sz="2000" b="1" i="1" dirty="0">
                <a:latin typeface="Calibri" panose="020F0502020204030204" pitchFamily="34" charset="0"/>
                <a:cs typeface="Calibri" panose="020F0502020204030204" pitchFamily="34" charset="0"/>
              </a:rPr>
              <a:t>	Disertacijų anglų kalba ruošimas.</a:t>
            </a:r>
          </a:p>
          <a:p>
            <a:r>
              <a:rPr lang="lt-LT" altLang="lt-LT" sz="2000" b="1" i="1" dirty="0">
                <a:latin typeface="Calibri" panose="020F0502020204030204" pitchFamily="34" charset="0"/>
                <a:cs typeface="Calibri" panose="020F0502020204030204" pitchFamily="34" charset="0"/>
              </a:rPr>
              <a:t>	Aukštesnio (tarptautinio!) lygio mokslo renginių organizavimas.	</a:t>
            </a:r>
          </a:p>
        </p:txBody>
      </p:sp>
      <p:sp>
        <p:nvSpPr>
          <p:cNvPr id="5" name="TextBox 4">
            <a:extLst>
              <a:ext uri="{FF2B5EF4-FFF2-40B4-BE49-F238E27FC236}">
                <a16:creationId xmlns:a16="http://schemas.microsoft.com/office/drawing/2014/main" id="{B31C13C8-BB20-26D4-8656-49928EA04B64}"/>
              </a:ext>
            </a:extLst>
          </p:cNvPr>
          <p:cNvSpPr txBox="1"/>
          <p:nvPr/>
        </p:nvSpPr>
        <p:spPr>
          <a:xfrm>
            <a:off x="11941" y="5335597"/>
            <a:ext cx="12192000" cy="1446550"/>
          </a:xfrm>
          <a:prstGeom prst="rect">
            <a:avLst/>
          </a:prstGeom>
          <a:solidFill>
            <a:schemeClr val="bg1"/>
          </a:solidFill>
        </p:spPr>
        <p:txBody>
          <a:bodyPr wrap="square">
            <a:spAutoFit/>
          </a:bodyPr>
          <a:lstStyle/>
          <a:p>
            <a:r>
              <a:rPr lang="lt-LT" altLang="lt-LT" sz="2400" b="1" u="sng" dirty="0" err="1">
                <a:latin typeface="Calibri" panose="020F0502020204030204" pitchFamily="34" charset="0"/>
                <a:cs typeface="Calibri" panose="020F0502020204030204" pitchFamily="34" charset="0"/>
              </a:rPr>
              <a:t>Socioekonominio</a:t>
            </a:r>
            <a:r>
              <a:rPr lang="lt-LT" altLang="lt-LT" sz="2400" b="1" u="sng" dirty="0">
                <a:latin typeface="Calibri" panose="020F0502020204030204" pitchFamily="34" charset="0"/>
                <a:cs typeface="Calibri" panose="020F0502020204030204" pitchFamily="34" charset="0"/>
              </a:rPr>
              <a:t> poveikio didinimas:</a:t>
            </a:r>
          </a:p>
          <a:p>
            <a:r>
              <a:rPr lang="lt-LT" altLang="lt-LT" sz="2400" b="1" dirty="0">
                <a:latin typeface="Calibri" panose="020F0502020204030204" pitchFamily="34" charset="0"/>
                <a:cs typeface="Calibri" panose="020F0502020204030204" pitchFamily="34" charset="0"/>
              </a:rPr>
              <a:t>	</a:t>
            </a:r>
            <a:r>
              <a:rPr lang="lt-LT" altLang="lt-LT" sz="2000" b="1" i="1" dirty="0">
                <a:latin typeface="Calibri" panose="020F0502020204030204" pitchFamily="34" charset="0"/>
                <a:cs typeface="Calibri" panose="020F0502020204030204" pitchFamily="34" charset="0"/>
              </a:rPr>
              <a:t>Bendradarbiavimo su privačiu sektoriumi plėtra (sutartys, bendri memorandumai ir kt.).</a:t>
            </a:r>
          </a:p>
          <a:p>
            <a:r>
              <a:rPr lang="lt-LT" altLang="lt-LT" sz="2000" b="1" i="1" dirty="0">
                <a:latin typeface="Calibri" panose="020F0502020204030204" pitchFamily="34" charset="0"/>
                <a:cs typeface="Calibri" panose="020F0502020204030204" pitchFamily="34" charset="0"/>
              </a:rPr>
              <a:t>	Ryšių tarp mokslo bendruomenės ir visuomenės, tarp jų ir „gyventojų mokslo“, vystymas, mokslo žinių „reklama“.		</a:t>
            </a:r>
          </a:p>
        </p:txBody>
      </p:sp>
      <p:sp>
        <p:nvSpPr>
          <p:cNvPr id="6" name="TextBox 5">
            <a:extLst>
              <a:ext uri="{FF2B5EF4-FFF2-40B4-BE49-F238E27FC236}">
                <a16:creationId xmlns:a16="http://schemas.microsoft.com/office/drawing/2014/main" id="{8BFD797B-058D-67B3-1229-0845B1ABEBDA}"/>
              </a:ext>
            </a:extLst>
          </p:cNvPr>
          <p:cNvSpPr txBox="1"/>
          <p:nvPr/>
        </p:nvSpPr>
        <p:spPr>
          <a:xfrm>
            <a:off x="35823" y="842694"/>
            <a:ext cx="12168118" cy="2062103"/>
          </a:xfrm>
          <a:prstGeom prst="rect">
            <a:avLst/>
          </a:prstGeom>
          <a:solidFill>
            <a:schemeClr val="bg1"/>
          </a:solidFill>
        </p:spPr>
        <p:txBody>
          <a:bodyPr wrap="square">
            <a:spAutoFit/>
          </a:bodyPr>
          <a:lstStyle/>
          <a:p>
            <a:r>
              <a:rPr lang="lt-LT" altLang="lt-LT" sz="2400" b="1" u="sng" dirty="0">
                <a:latin typeface="Calibri" panose="020F0502020204030204" pitchFamily="34" charset="0"/>
                <a:cs typeface="Calibri" panose="020F0502020204030204" pitchFamily="34" charset="0"/>
              </a:rPr>
              <a:t>Strateginiai vystymo akcentai:</a:t>
            </a:r>
          </a:p>
          <a:p>
            <a:r>
              <a:rPr lang="lt-LT" altLang="lt-LT" sz="2400" b="1" dirty="0">
                <a:latin typeface="Calibri" panose="020F0502020204030204" pitchFamily="34" charset="0"/>
                <a:cs typeface="Calibri" panose="020F0502020204030204" pitchFamily="34" charset="0"/>
              </a:rPr>
              <a:t>	</a:t>
            </a:r>
            <a:r>
              <a:rPr lang="lt-LT" altLang="lt-LT" sz="2000" b="1" i="1" dirty="0">
                <a:latin typeface="Calibri" panose="020F0502020204030204" pitchFamily="34" charset="0"/>
                <a:cs typeface="Calibri" panose="020F0502020204030204" pitchFamily="34" charset="0"/>
              </a:rPr>
              <a:t>Prioritetinių veiklos krypčių plėtra, integruojant mažiau aktualius tyrimus.</a:t>
            </a:r>
          </a:p>
          <a:p>
            <a:r>
              <a:rPr lang="lt-LT" altLang="lt-LT" sz="2000" b="1" i="1" dirty="0">
                <a:latin typeface="Calibri" panose="020F0502020204030204" pitchFamily="34" charset="0"/>
                <a:cs typeface="Calibri" panose="020F0502020204030204" pitchFamily="34" charset="0"/>
              </a:rPr>
              <a:t>	Aktualių mokslinių tyrimų krypčių (</a:t>
            </a:r>
            <a:r>
              <a:rPr lang="lt-LT" altLang="lt-LT" sz="2000" b="1" i="1" dirty="0" err="1">
                <a:latin typeface="Calibri" panose="020F0502020204030204" pitchFamily="34" charset="0"/>
                <a:cs typeface="Calibri" panose="020F0502020204030204" pitchFamily="34" charset="0"/>
              </a:rPr>
              <a:t>tarpdalykinių</a:t>
            </a:r>
            <a:r>
              <a:rPr lang="lt-LT" altLang="lt-LT" sz="2000" b="1" i="1" dirty="0">
                <a:latin typeface="Calibri" panose="020F0502020204030204" pitchFamily="34" charset="0"/>
                <a:cs typeface="Calibri" panose="020F0502020204030204" pitchFamily="34" charset="0"/>
              </a:rPr>
              <a:t>!) plėtra.</a:t>
            </a:r>
          </a:p>
          <a:p>
            <a:r>
              <a:rPr lang="lt-LT" altLang="lt-LT" sz="2000" b="1" i="1" dirty="0">
                <a:latin typeface="Calibri" panose="020F0502020204030204" pitchFamily="34" charset="0"/>
                <a:cs typeface="Calibri" panose="020F0502020204030204" pitchFamily="34" charset="0"/>
              </a:rPr>
              <a:t>	Aukščiausios kvalifikacijos mokslininkų pritraukimas.</a:t>
            </a:r>
          </a:p>
          <a:p>
            <a:r>
              <a:rPr lang="lt-LT" altLang="lt-LT" sz="2000" b="1" i="1" dirty="0">
                <a:latin typeface="Calibri" panose="020F0502020204030204" pitchFamily="34" charset="0"/>
                <a:cs typeface="Calibri" panose="020F0502020204030204" pitchFamily="34" charset="0"/>
              </a:rPr>
              <a:t>	Doktorantūros ir </a:t>
            </a:r>
            <a:r>
              <a:rPr lang="lt-LT" altLang="lt-LT" sz="2000" b="1" i="1" dirty="0" err="1">
                <a:latin typeface="Calibri" panose="020F0502020204030204" pitchFamily="34" charset="0"/>
                <a:cs typeface="Calibri" panose="020F0502020204030204" pitchFamily="34" charset="0"/>
              </a:rPr>
              <a:t>podoktorantūros</a:t>
            </a:r>
            <a:r>
              <a:rPr lang="lt-LT" altLang="lt-LT" sz="2000" b="1" i="1" dirty="0">
                <a:latin typeface="Calibri" panose="020F0502020204030204" pitchFamily="34" charset="0"/>
                <a:cs typeface="Calibri" panose="020F0502020204030204" pitchFamily="34" charset="0"/>
              </a:rPr>
              <a:t> studijų prioretizavimas ir plėtra, studentų skaičiaus didinimas. 	Techninės infrastruktūros atnaujinimas.</a:t>
            </a:r>
          </a:p>
        </p:txBody>
      </p:sp>
    </p:spTree>
    <p:extLst>
      <p:ext uri="{BB962C8B-B14F-4D97-AF65-F5344CB8AC3E}">
        <p14:creationId xmlns:p14="http://schemas.microsoft.com/office/powerpoint/2010/main" val="274975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F7FB94-3E4E-5DB3-A66C-A24EFD88A16C}"/>
              </a:ext>
            </a:extLst>
          </p:cNvPr>
          <p:cNvSpPr txBox="1"/>
          <p:nvPr/>
        </p:nvSpPr>
        <p:spPr>
          <a:xfrm>
            <a:off x="4053385" y="2804615"/>
            <a:ext cx="6637651" cy="523220"/>
          </a:xfrm>
          <a:prstGeom prst="rect">
            <a:avLst/>
          </a:prstGeom>
          <a:noFill/>
        </p:spPr>
        <p:txBody>
          <a:bodyPr wrap="none" rtlCol="0">
            <a:spAutoFit/>
          </a:bodyPr>
          <a:lstStyle/>
          <a:p>
            <a:r>
              <a:rPr lang="lt-LT" sz="2800" b="1" i="1" dirty="0">
                <a:latin typeface="Calibri" panose="020F0502020204030204" pitchFamily="34" charset="0"/>
                <a:cs typeface="Calibri" panose="020F0502020204030204" pitchFamily="34" charset="0"/>
              </a:rPr>
              <a:t>Dėkoju už Jūsų dėmesį ir bendradarbiavimą</a:t>
            </a:r>
            <a:endParaRPr lang="en-GB" sz="28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201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449451" y="2925916"/>
            <a:ext cx="7554967" cy="703404"/>
          </a:xfrm>
        </p:spPr>
        <p:txBody>
          <a:bodyPr vert="horz" lIns="91440" tIns="45720" rIns="91440" bIns="45720" rtlCol="0" anchor="b">
            <a:normAutofit fontScale="90000"/>
          </a:bodyPr>
          <a:lstStyle/>
          <a:p>
            <a:pPr algn="just"/>
            <a:r>
              <a:rPr lang="lt-LT"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lt-LT"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Informacijos teikimas būsimiems palyginamiesiems vertinimams</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413" y="2174085"/>
            <a:ext cx="2516636" cy="2425272"/>
          </a:xfrm>
          <a:prstGeom prst="rect">
            <a:avLst/>
          </a:prstGeom>
        </p:spPr>
      </p:pic>
    </p:spTree>
    <p:extLst>
      <p:ext uri="{BB962C8B-B14F-4D97-AF65-F5344CB8AC3E}">
        <p14:creationId xmlns:p14="http://schemas.microsoft.com/office/powerpoint/2010/main" val="84640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related image detail. 3D White People. Overwhelmed at Work Stock Illustration - Illustration ...">
            <a:extLst>
              <a:ext uri="{FF2B5EF4-FFF2-40B4-BE49-F238E27FC236}">
                <a16:creationId xmlns:a16="http://schemas.microsoft.com/office/drawing/2014/main" id="{90C1DBD1-C6E1-611A-A0E7-813AD19BF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049" y="4870114"/>
            <a:ext cx="2041738" cy="1940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500335-200C-7DE6-8BB7-67E191F251E0}"/>
              </a:ext>
            </a:extLst>
          </p:cNvPr>
          <p:cNvSpPr txBox="1"/>
          <p:nvPr/>
        </p:nvSpPr>
        <p:spPr>
          <a:xfrm>
            <a:off x="266985" y="183215"/>
            <a:ext cx="11658027" cy="523220"/>
          </a:xfrm>
          <a:prstGeom prst="rect">
            <a:avLst/>
          </a:prstGeom>
          <a:noFill/>
        </p:spPr>
        <p:txBody>
          <a:bodyPr wrap="square">
            <a:spAutoFit/>
          </a:bodyPr>
          <a:lstStyle/>
          <a:p>
            <a:pPr algn="ctr"/>
            <a:r>
              <a:rPr lang="lt-LT" sz="2800" b="1" u="sng" cap="all" dirty="0">
                <a:effectLst/>
                <a:latin typeface="Calibri" panose="020F0502020204030204" pitchFamily="34" charset="0"/>
                <a:ea typeface="Times New Roman" panose="02020603050405020304" pitchFamily="18" charset="0"/>
                <a:cs typeface="Calibri" panose="020F0502020204030204" pitchFamily="34" charset="0"/>
              </a:rPr>
              <a:t>Informacijos teikimas būsimiems palyginamiesiems vertinimams</a:t>
            </a:r>
            <a:endParaRPr lang="en-GB" sz="2800" b="1" u="sng"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D1BDFC3-2929-0638-B6FF-026E694C659C}"/>
              </a:ext>
            </a:extLst>
          </p:cNvPr>
          <p:cNvSpPr txBox="1"/>
          <p:nvPr/>
        </p:nvSpPr>
        <p:spPr>
          <a:xfrm>
            <a:off x="1545996" y="1592293"/>
            <a:ext cx="8389856" cy="4893647"/>
          </a:xfrm>
          <a:prstGeom prst="rect">
            <a:avLst/>
          </a:prstGeom>
          <a:noFill/>
        </p:spPr>
        <p:txBody>
          <a:bodyPr wrap="square">
            <a:spAutoFit/>
          </a:bodyPr>
          <a:lstStyle/>
          <a:p>
            <a:pPr marL="342900" indent="-342900" algn="just">
              <a:buFont typeface="Arial" panose="020B0604020202020204" pitchFamily="34" charset="0"/>
              <a:buChar char="•"/>
            </a:pPr>
            <a:r>
              <a:rPr lang="lt-LT" sz="2400" i="0" dirty="0">
                <a:effectLst/>
                <a:latin typeface="Times New Roman" panose="02020603050405020304" pitchFamily="18" charset="0"/>
                <a:cs typeface="Times New Roman" panose="02020603050405020304" pitchFamily="18" charset="0"/>
              </a:rPr>
              <a:t>Konferencijose užsienyje skaitytų pranešimų sąrašas.</a:t>
            </a:r>
          </a:p>
          <a:p>
            <a:pPr marL="342900" indent="-342900" algn="just">
              <a:buFont typeface="Arial" panose="020B0604020202020204" pitchFamily="34" charset="0"/>
              <a:buChar char="•"/>
            </a:pPr>
            <a:r>
              <a:rPr lang="lt-LT" sz="2400" i="0" dirty="0">
                <a:effectLst/>
                <a:latin typeface="Times New Roman" panose="02020603050405020304" pitchFamily="18" charset="0"/>
                <a:cs typeface="Times New Roman" panose="02020603050405020304" pitchFamily="18" charset="0"/>
              </a:rPr>
              <a:t>Vertinamojo vieneto tyrėjų svarbiausių dalyvavimo valstybės valdymo institucijų, valstybės ir savivaldybių įstaigų, įmonių ir organizacijų, verslo subjektų sudarytose darbo grupėse, komisijose ar komitetuose atvejų sąrašas.</a:t>
            </a:r>
          </a:p>
          <a:p>
            <a:pPr marL="342900" indent="-342900" algn="just">
              <a:buFont typeface="Arial" panose="020B0604020202020204" pitchFamily="34" charset="0"/>
              <a:buChar char="•"/>
            </a:pPr>
            <a:r>
              <a:rPr lang="lt-LT" sz="2400" i="0" dirty="0">
                <a:effectLst/>
                <a:latin typeface="Times New Roman" panose="02020603050405020304" pitchFamily="18" charset="0"/>
                <a:cs typeface="Times New Roman" panose="02020603050405020304" pitchFamily="18" charset="0"/>
              </a:rPr>
              <a:t>Svarbiausių vertinamojo vieneto visuomenei ar ūkio subjektams suteiktų konsultacijų sąrašas.</a:t>
            </a:r>
          </a:p>
          <a:p>
            <a:pPr marL="342900" indent="-342900" algn="just">
              <a:buFont typeface="Arial" panose="020B0604020202020204" pitchFamily="34" charset="0"/>
              <a:buChar char="•"/>
            </a:pPr>
            <a:r>
              <a:rPr lang="lt-LT" sz="2400" i="0" dirty="0">
                <a:effectLst/>
                <a:latin typeface="Times New Roman" panose="02020603050405020304" pitchFamily="18" charset="0"/>
                <a:cs typeface="Times New Roman" panose="02020603050405020304" pitchFamily="18" charset="0"/>
              </a:rPr>
              <a:t>Vertinamojo vieneto tyrėjų svarbiausių narysčių mokslinių žurnalų redakcinėse kolegijose sąrašas.</a:t>
            </a:r>
          </a:p>
          <a:p>
            <a:pPr marL="342900" indent="-342900" algn="just">
              <a:buFont typeface="Arial" panose="020B0604020202020204" pitchFamily="34" charset="0"/>
              <a:buChar char="•"/>
            </a:pPr>
            <a:r>
              <a:rPr lang="lt-LT" sz="2400" i="0" dirty="0">
                <a:effectLst/>
                <a:latin typeface="Times New Roman" panose="02020603050405020304" pitchFamily="18" charset="0"/>
                <a:cs typeface="Times New Roman" panose="02020603050405020304" pitchFamily="18" charset="0"/>
              </a:rPr>
              <a:t>Vertinamojo vieneto tyrėjų svarbiausių narysčių tarptautinėse darbo grupėse, asociacijose ir pan. sąrašas.</a:t>
            </a:r>
          </a:p>
          <a:p>
            <a:pPr marL="342900" indent="-342900" algn="just">
              <a:buFont typeface="Arial" panose="020B0604020202020204" pitchFamily="34" charset="0"/>
              <a:buChar char="•"/>
            </a:pPr>
            <a:r>
              <a:rPr lang="lt-LT" sz="2400" i="0" dirty="0">
                <a:effectLst/>
                <a:latin typeface="Times New Roman" panose="02020603050405020304" pitchFamily="18" charset="0"/>
                <a:cs typeface="Times New Roman" panose="02020603050405020304" pitchFamily="18" charset="0"/>
              </a:rPr>
              <a:t>Vertinamojo vieneto svarbiausių mokslo populiarinimo veiklos rezultatų sąrašas.</a:t>
            </a:r>
          </a:p>
        </p:txBody>
      </p:sp>
      <p:sp>
        <p:nvSpPr>
          <p:cNvPr id="8" name="TextBox 7">
            <a:extLst>
              <a:ext uri="{FF2B5EF4-FFF2-40B4-BE49-F238E27FC236}">
                <a16:creationId xmlns:a16="http://schemas.microsoft.com/office/drawing/2014/main" id="{F3DDB558-40BB-47E5-87B6-97732B727157}"/>
              </a:ext>
            </a:extLst>
          </p:cNvPr>
          <p:cNvSpPr txBox="1"/>
          <p:nvPr/>
        </p:nvSpPr>
        <p:spPr>
          <a:xfrm>
            <a:off x="622169" y="706435"/>
            <a:ext cx="10906715" cy="830997"/>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Kolegos, nuolat kaupkime informaciją apie dalyvavimą toliau išvardytose veiklose!</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73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821384" y="2682910"/>
            <a:ext cx="6982690" cy="918129"/>
          </a:xfrm>
        </p:spPr>
        <p:txBody>
          <a:bodyPr vert="horz" lIns="91440" tIns="45720" rIns="91440" bIns="45720" rtlCol="0" anchor="b">
            <a:noAutofit/>
          </a:bodyPr>
          <a:lstStyle/>
          <a:p>
            <a:pPr>
              <a:lnSpc>
                <a:spcPct val="105000"/>
              </a:lnSpc>
              <a:spcBef>
                <a:spcPts val="0"/>
              </a:spcBef>
              <a:spcAft>
                <a:spcPts val="800"/>
              </a:spcAft>
            </a:pPr>
            <a:r>
              <a:rPr lang="lt-LT" sz="2400" b="1" dirty="0">
                <a:solidFill>
                  <a:schemeClr val="tx1"/>
                </a:solidFill>
                <a:effectLst/>
                <a:latin typeface="Times New Roman" panose="02020603050405020304" pitchFamily="18" charset="0"/>
                <a:ea typeface="Times New Roman" panose="02020603050405020304" pitchFamily="18" charset="0"/>
              </a:rPr>
              <a:t>4. </a:t>
            </a:r>
            <a:r>
              <a:rPr lang="lt-LT" sz="2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publikacijų iš </a:t>
            </a:r>
            <a:r>
              <a:rPr lang="lt-LT" sz="2400" b="1" i="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ScienceDirect</a:t>
            </a:r>
            <a:r>
              <a:rPr lang="lt-LT" sz="2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leidinių</a:t>
            </a:r>
            <a:endParaRPr lang="en-US" sz="2400" b="1" dirty="0">
              <a:solidFill>
                <a:schemeClr val="tx1"/>
              </a:solidFill>
              <a:effectLst/>
              <a:latin typeface="Calibri" panose="020F0502020204030204" pitchFamily="34" charset="0"/>
              <a:ea typeface="Calibri" panose="020F0502020204030204" pitchFamily="34"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344" y="2187629"/>
            <a:ext cx="2576270" cy="2482742"/>
          </a:xfrm>
          <a:prstGeom prst="rect">
            <a:avLst/>
          </a:prstGeom>
        </p:spPr>
      </p:pic>
    </p:spTree>
    <p:extLst>
      <p:ext uri="{BB962C8B-B14F-4D97-AF65-F5344CB8AC3E}">
        <p14:creationId xmlns:p14="http://schemas.microsoft.com/office/powerpoint/2010/main" val="345843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1EC3D6-6BA3-6383-350D-6CD95D7D5CA1}"/>
              </a:ext>
            </a:extLst>
          </p:cNvPr>
          <p:cNvSpPr txBox="1"/>
          <p:nvPr/>
        </p:nvSpPr>
        <p:spPr>
          <a:xfrm>
            <a:off x="411986" y="2361981"/>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85000" lnSpcReduction="10000"/>
          </a:bodyPr>
          <a:lstStyle/>
          <a:p>
            <a:pPr algn="ctr">
              <a:lnSpc>
                <a:spcPct val="90000"/>
              </a:lnSpc>
              <a:spcBef>
                <a:spcPct val="0"/>
              </a:spcBef>
              <a:spcAft>
                <a:spcPts val="600"/>
              </a:spcAft>
            </a:pPr>
            <a:r>
              <a:rPr lang="en-US" sz="2200" b="1" i="0" kern="1200" dirty="0" err="1">
                <a:solidFill>
                  <a:srgbClr val="FFFFFF"/>
                </a:solidFill>
                <a:effectLst/>
                <a:latin typeface="+mj-lt"/>
                <a:ea typeface="+mj-ea"/>
                <a:cs typeface="+mj-cs"/>
              </a:rPr>
              <a:t>Mokslinės</a:t>
            </a:r>
            <a:r>
              <a:rPr lang="en-US" sz="2200" b="1" i="0" kern="1200" dirty="0">
                <a:solidFill>
                  <a:srgbClr val="FFFFFF"/>
                </a:solidFill>
                <a:effectLst/>
                <a:latin typeface="+mj-lt"/>
                <a:ea typeface="+mj-ea"/>
                <a:cs typeface="+mj-cs"/>
              </a:rPr>
              <a:t> </a:t>
            </a:r>
            <a:r>
              <a:rPr lang="en-US" sz="2200" b="1" i="0" kern="1200" dirty="0" err="1">
                <a:solidFill>
                  <a:srgbClr val="FFFFFF"/>
                </a:solidFill>
                <a:effectLst/>
                <a:latin typeface="+mj-lt"/>
                <a:ea typeface="+mj-ea"/>
                <a:cs typeface="+mj-cs"/>
              </a:rPr>
              <a:t>informacijos</a:t>
            </a:r>
            <a:r>
              <a:rPr lang="en-US" sz="2200" b="1" i="0" kern="1200" dirty="0">
                <a:solidFill>
                  <a:srgbClr val="FFFFFF"/>
                </a:solidFill>
                <a:effectLst/>
                <a:latin typeface="+mj-lt"/>
                <a:ea typeface="+mj-ea"/>
                <a:cs typeface="+mj-cs"/>
              </a:rPr>
              <a:t> </a:t>
            </a:r>
            <a:r>
              <a:rPr lang="en-US" sz="2200" b="1" i="0" kern="1200" dirty="0" err="1">
                <a:solidFill>
                  <a:srgbClr val="FFFFFF"/>
                </a:solidFill>
                <a:effectLst/>
                <a:latin typeface="+mj-lt"/>
                <a:ea typeface="+mj-ea"/>
                <a:cs typeface="+mj-cs"/>
              </a:rPr>
              <a:t>duomenų</a:t>
            </a:r>
            <a:r>
              <a:rPr lang="en-US" sz="2200" b="1" i="0" kern="1200" dirty="0">
                <a:solidFill>
                  <a:srgbClr val="FFFFFF"/>
                </a:solidFill>
                <a:effectLst/>
                <a:latin typeface="+mj-lt"/>
                <a:ea typeface="+mj-ea"/>
                <a:cs typeface="+mj-cs"/>
              </a:rPr>
              <a:t> </a:t>
            </a:r>
            <a:r>
              <a:rPr lang="en-US" sz="2200" b="1" i="0" kern="1200" dirty="0" err="1">
                <a:solidFill>
                  <a:srgbClr val="FFFFFF"/>
                </a:solidFill>
                <a:effectLst/>
                <a:latin typeface="+mj-lt"/>
                <a:ea typeface="+mj-ea"/>
                <a:cs typeface="+mj-cs"/>
              </a:rPr>
              <a:t>bazės</a:t>
            </a:r>
            <a:r>
              <a:rPr lang="en-US" sz="2200" b="1" i="0" kern="1200" dirty="0">
                <a:solidFill>
                  <a:srgbClr val="FFFFFF"/>
                </a:solidFill>
                <a:effectLst/>
                <a:latin typeface="+mj-lt"/>
                <a:ea typeface="+mj-ea"/>
                <a:cs typeface="+mj-cs"/>
              </a:rPr>
              <a:t> </a:t>
            </a:r>
            <a:r>
              <a:rPr lang="en-US" sz="2200" b="1" i="1" kern="1200" dirty="0">
                <a:solidFill>
                  <a:srgbClr val="FFFFFF"/>
                </a:solidFill>
                <a:effectLst/>
                <a:latin typeface="+mj-lt"/>
                <a:ea typeface="+mj-ea"/>
                <a:cs typeface="+mj-cs"/>
              </a:rPr>
              <a:t>Science Direct </a:t>
            </a:r>
            <a:r>
              <a:rPr lang="en-US" sz="2200" b="1" i="0" kern="1200" dirty="0" err="1">
                <a:solidFill>
                  <a:srgbClr val="FFFFFF"/>
                </a:solidFill>
                <a:effectLst/>
                <a:latin typeface="+mj-lt"/>
                <a:ea typeface="+mj-ea"/>
                <a:cs typeface="+mj-cs"/>
              </a:rPr>
              <a:t>panaudojimas</a:t>
            </a:r>
            <a:r>
              <a:rPr lang="en-US" sz="2200" b="1" i="0" kern="1200" dirty="0">
                <a:solidFill>
                  <a:srgbClr val="FFFFFF"/>
                </a:solidFill>
                <a:effectLst/>
                <a:latin typeface="+mj-lt"/>
                <a:ea typeface="+mj-ea"/>
                <a:cs typeface="+mj-cs"/>
              </a:rPr>
              <a:t> 2021–2023 m.</a:t>
            </a:r>
            <a:endParaRPr lang="en-US" sz="2200" b="1" kern="1200" dirty="0">
              <a:solidFill>
                <a:srgbClr val="FFFFFF"/>
              </a:solidFill>
              <a:latin typeface="+mj-lt"/>
              <a:ea typeface="+mj-ea"/>
              <a:cs typeface="+mj-cs"/>
            </a:endParaRPr>
          </a:p>
        </p:txBody>
      </p:sp>
      <p:pic>
        <p:nvPicPr>
          <p:cNvPr id="6" name="Paveikslėlis 5">
            <a:extLst>
              <a:ext uri="{FF2B5EF4-FFF2-40B4-BE49-F238E27FC236}">
                <a16:creationId xmlns:a16="http://schemas.microsoft.com/office/drawing/2014/main" id="{EA67702C-169C-7387-149A-F3A658E33634}"/>
              </a:ext>
            </a:extLst>
          </p:cNvPr>
          <p:cNvPicPr>
            <a:picLocks noChangeAspect="1"/>
          </p:cNvPicPr>
          <p:nvPr/>
        </p:nvPicPr>
        <p:blipFill>
          <a:blip r:embed="rId2"/>
          <a:stretch>
            <a:fillRect/>
          </a:stretch>
        </p:blipFill>
        <p:spPr>
          <a:xfrm>
            <a:off x="3452383" y="967380"/>
            <a:ext cx="5921914" cy="2709275"/>
          </a:xfrm>
          <a:prstGeom prst="rect">
            <a:avLst/>
          </a:prstGeom>
        </p:spPr>
      </p:pic>
      <p:sp>
        <p:nvSpPr>
          <p:cNvPr id="7" name="TextBox 6">
            <a:extLst>
              <a:ext uri="{FF2B5EF4-FFF2-40B4-BE49-F238E27FC236}">
                <a16:creationId xmlns:a16="http://schemas.microsoft.com/office/drawing/2014/main" id="{10BBC520-F137-9B09-B206-3535EAAC9659}"/>
              </a:ext>
            </a:extLst>
          </p:cNvPr>
          <p:cNvSpPr txBox="1"/>
          <p:nvPr/>
        </p:nvSpPr>
        <p:spPr>
          <a:xfrm>
            <a:off x="1338606" y="283635"/>
            <a:ext cx="10556907" cy="400110"/>
          </a:xfrm>
          <a:prstGeom prst="rect">
            <a:avLst/>
          </a:prstGeom>
          <a:noFill/>
        </p:spPr>
        <p:txBody>
          <a:bodyPr wrap="square">
            <a:spAutoFit/>
          </a:bodyPr>
          <a:lstStyle/>
          <a:p>
            <a:pPr algn="just"/>
            <a:r>
              <a:rPr lang="lt-LT" sz="2000" b="1" i="0" dirty="0">
                <a:solidFill>
                  <a:srgbClr val="242424"/>
                </a:solidFill>
                <a:effectLst/>
                <a:latin typeface="Times New Roman" panose="02020603050405020304" pitchFamily="18" charset="0"/>
                <a:cs typeface="Times New Roman" panose="02020603050405020304" pitchFamily="18" charset="0"/>
              </a:rPr>
              <a:t>Mokslinės informacijos duomenų bazės </a:t>
            </a:r>
            <a:r>
              <a:rPr lang="lt-LT" sz="2000" b="1" i="1" dirty="0" err="1">
                <a:solidFill>
                  <a:srgbClr val="242424"/>
                </a:solidFill>
                <a:effectLst/>
                <a:latin typeface="Times New Roman" panose="02020603050405020304" pitchFamily="18" charset="0"/>
                <a:cs typeface="Times New Roman" panose="02020603050405020304" pitchFamily="18" charset="0"/>
              </a:rPr>
              <a:t>ScienceDirect</a:t>
            </a:r>
            <a:r>
              <a:rPr lang="lt-LT" sz="2000" b="1" i="1" dirty="0">
                <a:solidFill>
                  <a:srgbClr val="242424"/>
                </a:solidFill>
                <a:effectLst/>
                <a:latin typeface="Times New Roman" panose="02020603050405020304" pitchFamily="18" charset="0"/>
                <a:cs typeface="Times New Roman" panose="02020603050405020304" pitchFamily="18" charset="0"/>
              </a:rPr>
              <a:t> </a:t>
            </a:r>
            <a:r>
              <a:rPr lang="lt-LT" sz="2000" b="1" i="0" dirty="0">
                <a:solidFill>
                  <a:srgbClr val="242424"/>
                </a:solidFill>
                <a:effectLst/>
                <a:latin typeface="Times New Roman" panose="02020603050405020304" pitchFamily="18" charset="0"/>
                <a:cs typeface="Times New Roman" panose="02020603050405020304" pitchFamily="18" charset="0"/>
              </a:rPr>
              <a:t>panaudojimas 2021–2023 m.</a:t>
            </a:r>
            <a:endParaRPr lang="en-GB" sz="2000" b="1" dirty="0">
              <a:latin typeface="Times New Roman" panose="02020603050405020304" pitchFamily="18" charset="0"/>
              <a:cs typeface="Times New Roman" panose="02020603050405020304" pitchFamily="18" charset="0"/>
            </a:endParaRPr>
          </a:p>
        </p:txBody>
      </p:sp>
      <p:pic>
        <p:nvPicPr>
          <p:cNvPr id="9" name="Paveikslėlis 8">
            <a:extLst>
              <a:ext uri="{FF2B5EF4-FFF2-40B4-BE49-F238E27FC236}">
                <a16:creationId xmlns:a16="http://schemas.microsoft.com/office/drawing/2014/main" id="{B92D925A-C10F-3E90-7DC5-B18ACBCE4001}"/>
              </a:ext>
            </a:extLst>
          </p:cNvPr>
          <p:cNvPicPr>
            <a:picLocks noChangeAspect="1"/>
          </p:cNvPicPr>
          <p:nvPr/>
        </p:nvPicPr>
        <p:blipFill>
          <a:blip r:embed="rId3"/>
          <a:stretch>
            <a:fillRect/>
          </a:stretch>
        </p:blipFill>
        <p:spPr>
          <a:xfrm>
            <a:off x="5846619" y="3947096"/>
            <a:ext cx="6248400" cy="2857500"/>
          </a:xfrm>
          <a:prstGeom prst="rect">
            <a:avLst/>
          </a:prstGeom>
        </p:spPr>
      </p:pic>
      <p:sp>
        <p:nvSpPr>
          <p:cNvPr id="10" name="TextBox 9">
            <a:extLst>
              <a:ext uri="{FF2B5EF4-FFF2-40B4-BE49-F238E27FC236}">
                <a16:creationId xmlns:a16="http://schemas.microsoft.com/office/drawing/2014/main" id="{AE16FE1B-192E-99FA-26DA-7D7E0ACA1059}"/>
              </a:ext>
            </a:extLst>
          </p:cNvPr>
          <p:cNvSpPr txBox="1"/>
          <p:nvPr/>
        </p:nvSpPr>
        <p:spPr>
          <a:xfrm>
            <a:off x="9374296" y="1474198"/>
            <a:ext cx="2720723" cy="1569660"/>
          </a:xfrm>
          <a:prstGeom prst="rect">
            <a:avLst/>
          </a:prstGeom>
          <a:noFill/>
        </p:spPr>
        <p:txBody>
          <a:bodyPr wrap="square" rtlCol="0">
            <a:spAutoFit/>
          </a:bodyPr>
          <a:lstStyle/>
          <a:p>
            <a:r>
              <a:rPr lang="lt-LT" sz="2400" b="1" dirty="0">
                <a:solidFill>
                  <a:srgbClr val="0070C0"/>
                </a:solidFill>
                <a:latin typeface="Times New Roman" panose="02020603050405020304" pitchFamily="18" charset="0"/>
                <a:cs typeface="Times New Roman" panose="02020603050405020304" pitchFamily="18" charset="0"/>
              </a:rPr>
              <a:t>2021 m. – 4724</a:t>
            </a:r>
          </a:p>
          <a:p>
            <a:r>
              <a:rPr lang="lt-LT" sz="2400" b="1" dirty="0">
                <a:solidFill>
                  <a:srgbClr val="0070C0"/>
                </a:solidFill>
                <a:latin typeface="Times New Roman" panose="02020603050405020304" pitchFamily="18" charset="0"/>
                <a:cs typeface="Times New Roman" panose="02020603050405020304" pitchFamily="18" charset="0"/>
              </a:rPr>
              <a:t>2022 m. – 8333</a:t>
            </a:r>
          </a:p>
          <a:p>
            <a:r>
              <a:rPr lang="lt-LT" sz="2400" b="1" dirty="0">
                <a:solidFill>
                  <a:srgbClr val="0070C0"/>
                </a:solidFill>
                <a:latin typeface="Times New Roman" panose="02020603050405020304" pitchFamily="18" charset="0"/>
                <a:cs typeface="Times New Roman" panose="02020603050405020304" pitchFamily="18" charset="0"/>
              </a:rPr>
              <a:t>2023 m. – 8840 (iki rugsėjo mėn.)</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CAA514B-60DD-AEF4-7831-2F33A0DB6C07}"/>
              </a:ext>
            </a:extLst>
          </p:cNvPr>
          <p:cNvSpPr txBox="1"/>
          <p:nvPr/>
        </p:nvSpPr>
        <p:spPr>
          <a:xfrm>
            <a:off x="764865" y="5266821"/>
            <a:ext cx="5921914" cy="369332"/>
          </a:xfrm>
          <a:prstGeom prst="rect">
            <a:avLst/>
          </a:prstGeom>
          <a:noFill/>
        </p:spPr>
        <p:txBody>
          <a:bodyPr wrap="square">
            <a:spAutoFit/>
          </a:bodyPr>
          <a:lstStyle/>
          <a:p>
            <a:pPr algn="ctr"/>
            <a:r>
              <a:rPr lang="lt-LT" b="0" i="0" dirty="0">
                <a:effectLst/>
                <a:latin typeface="Helvetica Neue"/>
              </a:rPr>
              <a:t>Prenumeruojami žurnalai – </a:t>
            </a:r>
            <a:r>
              <a:rPr lang="lt-LT" b="1" i="0" dirty="0">
                <a:effectLst/>
                <a:latin typeface="Helvetica Neue"/>
              </a:rPr>
              <a:t>2321</a:t>
            </a:r>
          </a:p>
        </p:txBody>
      </p:sp>
      <p:sp>
        <p:nvSpPr>
          <p:cNvPr id="8" name="TextBox 7">
            <a:extLst>
              <a:ext uri="{FF2B5EF4-FFF2-40B4-BE49-F238E27FC236}">
                <a16:creationId xmlns:a16="http://schemas.microsoft.com/office/drawing/2014/main" id="{EB8266DD-8203-69F6-A651-F1283CF3B60F}"/>
              </a:ext>
            </a:extLst>
          </p:cNvPr>
          <p:cNvSpPr txBox="1"/>
          <p:nvPr/>
        </p:nvSpPr>
        <p:spPr>
          <a:xfrm>
            <a:off x="764865" y="5831718"/>
            <a:ext cx="6050714" cy="369332"/>
          </a:xfrm>
          <a:prstGeom prst="rect">
            <a:avLst/>
          </a:prstGeom>
          <a:noFill/>
        </p:spPr>
        <p:txBody>
          <a:bodyPr wrap="square">
            <a:spAutoFit/>
          </a:bodyPr>
          <a:lstStyle/>
          <a:p>
            <a:pPr algn="ctr"/>
            <a:r>
              <a:rPr lang="lt-LT" dirty="0">
                <a:latin typeface="Helvetica Neue"/>
              </a:rPr>
              <a:t>Prenumeruojamos knygos – </a:t>
            </a:r>
            <a:r>
              <a:rPr lang="lt-LT" b="1" dirty="0">
                <a:latin typeface="Helvetica Neue"/>
              </a:rPr>
              <a:t>2070</a:t>
            </a:r>
          </a:p>
        </p:txBody>
      </p:sp>
    </p:spTree>
    <p:extLst>
      <p:ext uri="{BB962C8B-B14F-4D97-AF65-F5344CB8AC3E}">
        <p14:creationId xmlns:p14="http://schemas.microsoft.com/office/powerpoint/2010/main" val="225500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251489" y="2620653"/>
            <a:ext cx="7824247" cy="1106858"/>
          </a:xfrm>
        </p:spPr>
        <p:txBody>
          <a:bodyPr vert="horz" lIns="91440" tIns="45720" rIns="91440" bIns="45720" rtlCol="0" anchor="b">
            <a:noAutofit/>
          </a:bodyPr>
          <a:lstStyle/>
          <a:p>
            <a:pPr algn="just">
              <a:tabLst>
                <a:tab pos="139700" algn="l"/>
                <a:tab pos="457200" algn="l"/>
              </a:tabLst>
            </a:pPr>
            <a:r>
              <a:rPr lang="lt-LT" sz="2400" b="1"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5. </a:t>
            </a:r>
            <a:r>
              <a:rPr lang="lt-LT" sz="2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GTC informacijos, teikiant paraiškas Europos Komisijos interneto svetainėje</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402" y="2279113"/>
            <a:ext cx="2386409" cy="2299773"/>
          </a:xfrm>
          <a:prstGeom prst="rect">
            <a:avLst/>
          </a:prstGeom>
        </p:spPr>
      </p:pic>
    </p:spTree>
    <p:extLst>
      <p:ext uri="{BB962C8B-B14F-4D97-AF65-F5344CB8AC3E}">
        <p14:creationId xmlns:p14="http://schemas.microsoft.com/office/powerpoint/2010/main" val="401848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3024773"/>
            <a:ext cx="7626214" cy="808451"/>
          </a:xfrm>
        </p:spPr>
        <p:txBody>
          <a:bodyPr vert="horz" lIns="91440" tIns="45720" rIns="91440" bIns="45720" rtlCol="0" anchor="b">
            <a:noAutofit/>
          </a:bodyPr>
          <a:lstStyle/>
          <a:p>
            <a:pPr>
              <a:spcBef>
                <a:spcPts val="0"/>
              </a:spcBef>
              <a:tabLst>
                <a:tab pos="139700" algn="l"/>
                <a:tab pos="457200" algn="l"/>
              </a:tabLst>
            </a:pPr>
            <a:r>
              <a:rPr lang="lt-LT"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Dėl </a:t>
            </a:r>
            <a:r>
              <a:rPr lang="lt-LT" sz="2400" b="1" dirty="0">
                <a:latin typeface="Times New Roman" panose="02020603050405020304" pitchFamily="18" charset="0"/>
                <a:cs typeface="Times New Roman" panose="02020603050405020304" pitchFamily="18" charset="0"/>
              </a:rPr>
              <a:t>Gamtos tyrimų centro teisinės formos keitimo procedūrų eigos</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2815611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ABA2C2-C32F-369E-5D16-523507B77C4B}"/>
              </a:ext>
            </a:extLst>
          </p:cNvPr>
          <p:cNvSpPr>
            <a:spLocks noGrp="1"/>
          </p:cNvSpPr>
          <p:nvPr>
            <p:ph type="ctrTitle"/>
          </p:nvPr>
        </p:nvSpPr>
        <p:spPr>
          <a:xfrm>
            <a:off x="24386" y="0"/>
            <a:ext cx="12167614" cy="935025"/>
          </a:xfrm>
          <a:solidFill>
            <a:schemeClr val="bg1"/>
          </a:solidFill>
        </p:spPr>
        <p:txBody>
          <a:bodyPr>
            <a:noAutofit/>
          </a:bodyPr>
          <a:lstStyle/>
          <a:p>
            <a:r>
              <a:rPr lang="lt-LT" sz="2800" b="1" cap="all"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GTC identifikacija, teikiant paraiškas Europos Komisijos interneto svetainėje</a:t>
            </a:r>
            <a:endParaRPr lang="en-GB" sz="2800" b="1" cap="all"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3388A5B-FD8E-CC1B-FDDF-B12B2BC0E44D}"/>
              </a:ext>
            </a:extLst>
          </p:cNvPr>
          <p:cNvSpPr txBox="1"/>
          <p:nvPr/>
        </p:nvSpPr>
        <p:spPr>
          <a:xfrm>
            <a:off x="921274" y="1275637"/>
            <a:ext cx="9557488" cy="954107"/>
          </a:xfrm>
          <a:prstGeom prst="rect">
            <a:avLst/>
          </a:prstGeom>
          <a:solidFill>
            <a:schemeClr val="bg1"/>
          </a:solidFill>
        </p:spPr>
        <p:txBody>
          <a:bodyPr wrap="none" rtlCol="0">
            <a:spAutoFit/>
          </a:bodyPr>
          <a:lstStyle/>
          <a:p>
            <a:r>
              <a:rPr lang="lt-LT" sz="2800" b="1" dirty="0">
                <a:latin typeface="Calibri" panose="020F0502020204030204" pitchFamily="34" charset="0"/>
                <a:cs typeface="Calibri" panose="020F0502020204030204" pitchFamily="34" charset="0"/>
              </a:rPr>
              <a:t>Oficialus institucijos pavadinimas – </a:t>
            </a:r>
            <a:r>
              <a:rPr lang="lt-LT" sz="2800" b="1" u="sng" dirty="0">
                <a:latin typeface="Calibri" panose="020F0502020204030204" pitchFamily="34" charset="0"/>
                <a:cs typeface="Calibri" panose="020F0502020204030204" pitchFamily="34" charset="0"/>
              </a:rPr>
              <a:t>GAMTOS TYRIMŲ CENTRAS</a:t>
            </a:r>
          </a:p>
          <a:p>
            <a:pPr algn="ctr"/>
            <a:r>
              <a:rPr lang="lt-LT" sz="2800" b="1" i="0" u="sng" dirty="0">
                <a:solidFill>
                  <a:srgbClr val="222222"/>
                </a:solidFill>
                <a:effectLst/>
                <a:latin typeface="Arial" panose="020B0604020202020204" pitchFamily="34" charset="0"/>
              </a:rPr>
              <a:t>PIC 985074383</a:t>
            </a:r>
            <a:endParaRPr lang="en-GB" sz="2800" b="1" u="sng" dirty="0"/>
          </a:p>
        </p:txBody>
      </p:sp>
      <p:sp>
        <p:nvSpPr>
          <p:cNvPr id="8" name="TextBox 7">
            <a:extLst>
              <a:ext uri="{FF2B5EF4-FFF2-40B4-BE49-F238E27FC236}">
                <a16:creationId xmlns:a16="http://schemas.microsoft.com/office/drawing/2014/main" id="{E7524681-6EFD-019B-23AF-8B4FD2EC9DF4}"/>
              </a:ext>
            </a:extLst>
          </p:cNvPr>
          <p:cNvSpPr txBox="1"/>
          <p:nvPr/>
        </p:nvSpPr>
        <p:spPr>
          <a:xfrm>
            <a:off x="0" y="4323256"/>
            <a:ext cx="4268989" cy="954107"/>
          </a:xfrm>
          <a:prstGeom prst="rect">
            <a:avLst/>
          </a:prstGeom>
          <a:solidFill>
            <a:schemeClr val="bg1"/>
          </a:solidFill>
        </p:spPr>
        <p:txBody>
          <a:bodyPr wrap="none" rtlCol="0">
            <a:spAutoFit/>
          </a:bodyPr>
          <a:lstStyle/>
          <a:p>
            <a:r>
              <a:rPr lang="lt-LT" sz="2800" b="1" dirty="0">
                <a:latin typeface="Calibri" panose="020F0502020204030204" pitchFamily="34" charset="0"/>
                <a:cs typeface="Calibri" panose="020F0502020204030204" pitchFamily="34" charset="0"/>
              </a:rPr>
              <a:t>NATURE RESEARCH CENTRE</a:t>
            </a:r>
            <a:endParaRPr lang="lt-LT" sz="2800" b="1" u="sng" dirty="0">
              <a:latin typeface="Calibri" panose="020F0502020204030204" pitchFamily="34" charset="0"/>
              <a:cs typeface="Calibri" panose="020F0502020204030204" pitchFamily="34" charset="0"/>
            </a:endParaRPr>
          </a:p>
          <a:p>
            <a:pPr algn="ctr"/>
            <a:r>
              <a:rPr lang="lt-LT" sz="2800" b="1" i="0" u="sng" dirty="0">
                <a:solidFill>
                  <a:srgbClr val="222222"/>
                </a:solidFill>
                <a:effectLst/>
                <a:latin typeface="Arial" panose="020B0604020202020204" pitchFamily="34" charset="0"/>
              </a:rPr>
              <a:t>PIC 890334483</a:t>
            </a:r>
            <a:endParaRPr lang="en-GB" sz="2800" b="1" u="sng" dirty="0"/>
          </a:p>
        </p:txBody>
      </p:sp>
      <p:cxnSp>
        <p:nvCxnSpPr>
          <p:cNvPr id="12" name="Tiesioji jungtis 11">
            <a:extLst>
              <a:ext uri="{FF2B5EF4-FFF2-40B4-BE49-F238E27FC236}">
                <a16:creationId xmlns:a16="http://schemas.microsoft.com/office/drawing/2014/main" id="{8171A57B-4D7E-1C0D-C414-ADCC6123401D}"/>
              </a:ext>
            </a:extLst>
          </p:cNvPr>
          <p:cNvCxnSpPr>
            <a:cxnSpLocks/>
          </p:cNvCxnSpPr>
          <p:nvPr/>
        </p:nvCxnSpPr>
        <p:spPr>
          <a:xfrm flipH="1" flipV="1">
            <a:off x="921274" y="4111073"/>
            <a:ext cx="1980054" cy="14712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Tiesioji jungtis 44">
            <a:extLst>
              <a:ext uri="{FF2B5EF4-FFF2-40B4-BE49-F238E27FC236}">
                <a16:creationId xmlns:a16="http://schemas.microsoft.com/office/drawing/2014/main" id="{6468E240-57E2-A48F-475E-F60C995BC18E}"/>
              </a:ext>
            </a:extLst>
          </p:cNvPr>
          <p:cNvCxnSpPr>
            <a:cxnSpLocks/>
          </p:cNvCxnSpPr>
          <p:nvPr/>
        </p:nvCxnSpPr>
        <p:spPr>
          <a:xfrm flipV="1">
            <a:off x="1414913" y="4316183"/>
            <a:ext cx="1772653" cy="1266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7" name="Paveikslėlis 56">
            <a:extLst>
              <a:ext uri="{FF2B5EF4-FFF2-40B4-BE49-F238E27FC236}">
                <a16:creationId xmlns:a16="http://schemas.microsoft.com/office/drawing/2014/main" id="{F6B47FB0-01F0-A346-6802-ABB7B6D6E278}"/>
              </a:ext>
            </a:extLst>
          </p:cNvPr>
          <p:cNvPicPr>
            <a:picLocks noChangeAspect="1"/>
          </p:cNvPicPr>
          <p:nvPr/>
        </p:nvPicPr>
        <p:blipFill rotWithShape="1">
          <a:blip r:embed="rId2"/>
          <a:srcRect l="22028" r="28340"/>
          <a:stretch/>
        </p:blipFill>
        <p:spPr>
          <a:xfrm>
            <a:off x="4555227" y="2470540"/>
            <a:ext cx="7615471" cy="4315433"/>
          </a:xfrm>
          <a:prstGeom prst="rect">
            <a:avLst/>
          </a:prstGeom>
        </p:spPr>
      </p:pic>
    </p:spTree>
    <p:extLst>
      <p:ext uri="{BB962C8B-B14F-4D97-AF65-F5344CB8AC3E}">
        <p14:creationId xmlns:p14="http://schemas.microsoft.com/office/powerpoint/2010/main" val="219905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4567381" y="2677406"/>
            <a:ext cx="7121855" cy="1569660"/>
          </a:xfrm>
          <a:prstGeom prst="rect">
            <a:avLst/>
          </a:prstGeom>
          <a:noFill/>
        </p:spPr>
        <p:txBody>
          <a:bodyPr wrap="square" lIns="91440" tIns="45720" rIns="91440" bIns="45720" anchor="t">
            <a:spAutoFit/>
          </a:bodyPr>
          <a:lstStyle/>
          <a:p>
            <a:pPr algn="just"/>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lt-LT" sz="24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Dėl informacijos pateikimo apie dalyvavimą Europos Komisijos organizuojamame „Europos horizonto“ partnerių paieškų renginyje ir informacinėse dienose</a:t>
            </a:r>
          </a:p>
        </p:txBody>
      </p:sp>
    </p:spTree>
    <p:extLst>
      <p:ext uri="{BB962C8B-B14F-4D97-AF65-F5344CB8AC3E}">
        <p14:creationId xmlns:p14="http://schemas.microsoft.com/office/powerpoint/2010/main" val="427609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6062" y="230420"/>
            <a:ext cx="9495692" cy="707886"/>
          </a:xfrm>
          <a:prstGeom prst="rect">
            <a:avLst/>
          </a:prstGeom>
          <a:noFill/>
        </p:spPr>
        <p:txBody>
          <a:bodyPr wrap="square" rtlCol="0">
            <a:spAutoFit/>
          </a:bodyPr>
          <a:lstStyle/>
          <a:p>
            <a:pPr marR="0" algn="just">
              <a:spcBef>
                <a:spcPts val="0"/>
              </a:spcBef>
              <a:spcAft>
                <a:spcPts val="0"/>
              </a:spcAft>
            </a:pPr>
            <a:endParaRPr lang="lt-LT" sz="2000" dirty="0">
              <a:solidFill>
                <a:srgbClr val="000000"/>
              </a:solidFill>
              <a:latin typeface="Times New Roman" panose="02020603050405020304" pitchFamily="18" charset="0"/>
            </a:endParaRPr>
          </a:p>
          <a:p>
            <a:pPr marL="0" marR="0" indent="540385" algn="just">
              <a:spcBef>
                <a:spcPts val="0"/>
              </a:spcBef>
              <a:spcAft>
                <a:spcPts val="0"/>
              </a:spcAft>
            </a:pPr>
            <a:endParaRPr lang="lt-LT" sz="2000" b="0" i="0" dirty="0">
              <a:solidFill>
                <a:srgbClr val="444444"/>
              </a:solidFill>
              <a:effectLst/>
              <a:latin typeface="Times New Roman" panose="02020603050405020304" pitchFamily="18" charset="0"/>
            </a:endParaRPr>
          </a:p>
        </p:txBody>
      </p:sp>
      <p:pic>
        <p:nvPicPr>
          <p:cNvPr id="6" name="Picture 5" descr="A close-up of a document&#10;&#10;Description automatically generated">
            <a:extLst>
              <a:ext uri="{FF2B5EF4-FFF2-40B4-BE49-F238E27FC236}">
                <a16:creationId xmlns:a16="http://schemas.microsoft.com/office/drawing/2014/main" id="{A0979349-9401-5D55-4395-0DD1DBD1E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004" y="0"/>
            <a:ext cx="6789992" cy="6858000"/>
          </a:xfrm>
          <a:prstGeom prst="rect">
            <a:avLst/>
          </a:prstGeom>
        </p:spPr>
      </p:pic>
    </p:spTree>
    <p:extLst>
      <p:ext uri="{BB962C8B-B14F-4D97-AF65-F5344CB8AC3E}">
        <p14:creationId xmlns:p14="http://schemas.microsoft.com/office/powerpoint/2010/main" val="3527950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working on a project&#10;&#10;Description automatically generated">
            <a:extLst>
              <a:ext uri="{FF2B5EF4-FFF2-40B4-BE49-F238E27FC236}">
                <a16:creationId xmlns:a16="http://schemas.microsoft.com/office/drawing/2014/main" id="{329C1CAD-E1FC-0B62-0C05-42EDC8B6C1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825" b="8825"/>
          <a:stretch>
            <a:fillRect/>
          </a:stretch>
        </p:blipFill>
        <p:spPr>
          <a:xfrm>
            <a:off x="6655995" y="187290"/>
            <a:ext cx="5258191" cy="2398083"/>
          </a:xfrm>
        </p:spPr>
      </p:pic>
      <p:sp>
        <p:nvSpPr>
          <p:cNvPr id="8" name="TextBox 7">
            <a:extLst>
              <a:ext uri="{FF2B5EF4-FFF2-40B4-BE49-F238E27FC236}">
                <a16:creationId xmlns:a16="http://schemas.microsoft.com/office/drawing/2014/main" id="{8AF19E86-A06D-C5B0-3732-ACCCE2859446}"/>
              </a:ext>
            </a:extLst>
          </p:cNvPr>
          <p:cNvSpPr txBox="1"/>
          <p:nvPr/>
        </p:nvSpPr>
        <p:spPr>
          <a:xfrm>
            <a:off x="1657350" y="2667000"/>
            <a:ext cx="10287000" cy="4062651"/>
          </a:xfrm>
          <a:prstGeom prst="rect">
            <a:avLst/>
          </a:prstGeom>
          <a:noFill/>
        </p:spPr>
        <p:txBody>
          <a:bodyPr wrap="square">
            <a:spAutoFit/>
          </a:bodyPr>
          <a:lstStyle/>
          <a:p>
            <a:pPr algn="just"/>
            <a:r>
              <a:rPr lang="lt-LT" sz="2000" i="0" dirty="0">
                <a:effectLst/>
                <a:latin typeface="Times New Roman" panose="02020603050405020304" pitchFamily="18" charset="0"/>
                <a:cs typeface="Times New Roman" panose="02020603050405020304" pitchFamily="18" charset="0"/>
              </a:rPr>
              <a:t>Lietuvos mokslo tarybos Nacionalinių kontaktinių asmenų (LMT NCP) grupė šiais metais, </a:t>
            </a:r>
            <a:r>
              <a:rPr lang="lt-LT" sz="2000" b="1" i="0" dirty="0">
                <a:effectLst/>
                <a:latin typeface="Times New Roman" panose="02020603050405020304" pitchFamily="18" charset="0"/>
                <a:cs typeface="Times New Roman" panose="02020603050405020304" pitchFamily="18" charset="0"/>
              </a:rPr>
              <a:t>spalio 19-ąją</a:t>
            </a:r>
            <a:r>
              <a:rPr lang="lt-LT" sz="2000" i="0" dirty="0">
                <a:effectLst/>
                <a:latin typeface="Times New Roman" panose="02020603050405020304" pitchFamily="18" charset="0"/>
                <a:cs typeface="Times New Roman" panose="02020603050405020304" pitchFamily="18" charset="0"/>
              </a:rPr>
              <a:t>, organizuoja forumą </a:t>
            </a:r>
            <a:r>
              <a:rPr lang="lt-LT" sz="2000" b="1" i="0" dirty="0">
                <a:effectLst/>
                <a:latin typeface="Times New Roman" panose="02020603050405020304" pitchFamily="18" charset="0"/>
                <a:cs typeface="Times New Roman" panose="02020603050405020304" pitchFamily="18" charset="0"/>
              </a:rPr>
              <a:t>„Europos horizontas“: iššūkiai, galimybės, pasiekimai“, </a:t>
            </a:r>
            <a:r>
              <a:rPr lang="lt-LT" sz="2000" i="0" dirty="0">
                <a:effectLst/>
                <a:latin typeface="Times New Roman" panose="02020603050405020304" pitchFamily="18" charset="0"/>
                <a:cs typeface="Times New Roman" panose="02020603050405020304" pitchFamily="18" charset="0"/>
              </a:rPr>
              <a:t>kuris suburs bendruomenę, besidominčia didžiausia bendrąja ES mokslinių tyrimų ir inovacijų programa „Europos horizontas“ (EH). </a:t>
            </a:r>
            <a:r>
              <a:rPr lang="lt-LT" sz="2000" b="1" i="0" dirty="0">
                <a:effectLst/>
                <a:latin typeface="Times New Roman" panose="02020603050405020304" pitchFamily="18" charset="0"/>
                <a:cs typeface="Times New Roman" panose="02020603050405020304" pitchFamily="18" charset="0"/>
              </a:rPr>
              <a:t> Forumas skirtas EH programos taisyklių taikymo ir dalyvavimo joje aktualijoms aptarti.</a:t>
            </a:r>
          </a:p>
          <a:p>
            <a:pPr algn="just"/>
            <a:endParaRPr lang="lt-LT" sz="2000" b="1" dirty="0">
              <a:latin typeface="Times New Roman" panose="02020603050405020304" pitchFamily="18" charset="0"/>
              <a:cs typeface="Times New Roman" panose="02020603050405020304" pitchFamily="18" charset="0"/>
            </a:endParaRPr>
          </a:p>
          <a:p>
            <a:pPr algn="just"/>
            <a:r>
              <a:rPr lang="en-US" sz="2000" b="0" i="0" dirty="0" err="1">
                <a:effectLst/>
                <a:latin typeface="Times New Roman" panose="02020603050405020304" pitchFamily="18" charset="0"/>
                <a:cs typeface="Times New Roman" panose="02020603050405020304" pitchFamily="18" charset="0"/>
              </a:rPr>
              <a:t>Forumas</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vyks</a:t>
            </a:r>
            <a:r>
              <a:rPr lang="en-US" sz="2000" b="0" i="0" dirty="0">
                <a:effectLst/>
                <a:latin typeface="Times New Roman" panose="02020603050405020304" pitchFamily="18" charset="0"/>
                <a:cs typeface="Times New Roman" panose="02020603050405020304" pitchFamily="18" charset="0"/>
              </a:rPr>
              <a:t> „Radisson Collection </a:t>
            </a:r>
            <a:r>
              <a:rPr lang="en-US" sz="2000" b="0" i="0" dirty="0" err="1">
                <a:effectLst/>
                <a:latin typeface="Times New Roman" panose="02020603050405020304" pitchFamily="18" charset="0"/>
                <a:cs typeface="Times New Roman" panose="02020603050405020304" pitchFamily="18" charset="0"/>
              </a:rPr>
              <a:t>Astorija</a:t>
            </a:r>
            <a:r>
              <a:rPr lang="en-US" sz="2000" b="0" i="0" dirty="0">
                <a:effectLst/>
                <a:latin typeface="Times New Roman" panose="02020603050405020304" pitchFamily="18" charset="0"/>
                <a:cs typeface="Times New Roman" panose="02020603050405020304" pitchFamily="18" charset="0"/>
              </a:rPr>
              <a:t> Hotel“ </a:t>
            </a:r>
            <a:r>
              <a:rPr lang="en-US" sz="2000" b="0" i="0" dirty="0" err="1">
                <a:effectLst/>
                <a:latin typeface="Times New Roman" panose="02020603050405020304" pitchFamily="18" charset="0"/>
                <a:cs typeface="Times New Roman" panose="02020603050405020304" pitchFamily="18" charset="0"/>
              </a:rPr>
              <a:t>viešbutyje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Didžioji</a:t>
            </a:r>
            <a:r>
              <a:rPr lang="en-US" sz="2000" b="0" i="0" dirty="0">
                <a:effectLst/>
                <a:latin typeface="Times New Roman" panose="02020603050405020304" pitchFamily="18" charset="0"/>
                <a:cs typeface="Times New Roman" panose="02020603050405020304" pitchFamily="18" charset="0"/>
              </a:rPr>
              <a:t> g. 35/2, Vilnius.</a:t>
            </a:r>
            <a:endParaRPr lang="lt-LT" sz="2000" b="0" i="0" dirty="0">
              <a:effectLst/>
              <a:latin typeface="Times New Roman" panose="02020603050405020304" pitchFamily="18" charset="0"/>
              <a:cs typeface="Times New Roman" panose="02020603050405020304" pitchFamily="18" charset="0"/>
            </a:endParaRPr>
          </a:p>
          <a:p>
            <a:pPr algn="just"/>
            <a:endParaRPr lang="en-US" sz="2000" b="0" i="0" dirty="0">
              <a:effectLst/>
              <a:latin typeface="Times New Roman" panose="02020603050405020304" pitchFamily="18" charset="0"/>
              <a:cs typeface="Times New Roman" panose="02020603050405020304" pitchFamily="18" charset="0"/>
            </a:endParaRPr>
          </a:p>
          <a:p>
            <a:pPr algn="just"/>
            <a:r>
              <a:rPr lang="en-US" sz="2000" b="0" i="0" dirty="0" err="1">
                <a:effectLst/>
                <a:latin typeface="Times New Roman" panose="02020603050405020304" pitchFamily="18" charset="0"/>
                <a:cs typeface="Times New Roman" panose="02020603050405020304" pitchFamily="18" charset="0"/>
              </a:rPr>
              <a:t>Registruotis</a:t>
            </a:r>
            <a:r>
              <a:rPr lang="en-US" sz="2000" b="0" i="0" dirty="0">
                <a:effectLst/>
                <a:latin typeface="Times New Roman" panose="02020603050405020304" pitchFamily="18" charset="0"/>
                <a:cs typeface="Times New Roman" panose="02020603050405020304" pitchFamily="18" charset="0"/>
              </a:rPr>
              <a:t> į </a:t>
            </a:r>
            <a:r>
              <a:rPr lang="en-US" sz="2000" b="0" i="0" dirty="0" err="1">
                <a:effectLst/>
                <a:latin typeface="Times New Roman" panose="02020603050405020304" pitchFamily="18" charset="0"/>
                <a:cs typeface="Times New Roman" panose="02020603050405020304" pitchFamily="18" charset="0"/>
              </a:rPr>
              <a:t>forumą</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galima</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iki</a:t>
            </a:r>
            <a:r>
              <a:rPr lang="en-US" sz="2000" b="0"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spalio</a:t>
            </a:r>
            <a:r>
              <a:rPr lang="en-US" sz="2000" b="1" i="0" dirty="0">
                <a:effectLst/>
                <a:latin typeface="Times New Roman" panose="02020603050405020304" pitchFamily="18" charset="0"/>
                <a:cs typeface="Times New Roman" panose="02020603050405020304" pitchFamily="18" charset="0"/>
              </a:rPr>
              <a:t> 16 d.</a:t>
            </a:r>
            <a:endParaRPr lang="lt-LT" sz="2000" b="1" i="0" dirty="0">
              <a:effectLst/>
              <a:latin typeface="Times New Roman" panose="02020603050405020304" pitchFamily="18" charset="0"/>
              <a:cs typeface="Times New Roman" panose="02020603050405020304" pitchFamily="18" charset="0"/>
            </a:endParaRPr>
          </a:p>
          <a:p>
            <a:pPr algn="just"/>
            <a:endParaRPr lang="lt-LT" sz="2000" b="1" i="0" dirty="0">
              <a:effectLst/>
              <a:latin typeface="Times New Roman" panose="02020603050405020304" pitchFamily="18" charset="0"/>
              <a:cs typeface="Times New Roman" panose="02020603050405020304" pitchFamily="18" charset="0"/>
            </a:endParaRPr>
          </a:p>
          <a:p>
            <a:pPr algn="just"/>
            <a:r>
              <a:rPr lang="en-US" sz="2000" b="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https://www.lmt.lt/lt/naujienos/2444/nuo-paraisku-rengimo-iki-sekmes-istoriju-metinis-europos-horizonto-programos-forumas:1297</a:t>
            </a:r>
            <a:endParaRPr lang="en-US" sz="2000" b="0" i="0" dirty="0">
              <a:effectLst/>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266628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4966267" y="3231403"/>
            <a:ext cx="6506154" cy="461665"/>
          </a:xfrm>
          <a:prstGeom prst="rect">
            <a:avLst/>
          </a:prstGeom>
          <a:noFill/>
        </p:spPr>
        <p:txBody>
          <a:bodyPr wrap="square" lIns="91440" tIns="45720" rIns="91440" bIns="45720" anchor="t">
            <a:spAutoFit/>
          </a:bodyPr>
          <a:lstStyle/>
          <a:p>
            <a:pPr algn="just">
              <a:tabLst>
                <a:tab pos="139700" algn="l"/>
                <a:tab pos="457200" algn="l"/>
              </a:tabLst>
            </a:pPr>
            <a:r>
              <a:rPr lang="lt-LT" sz="2400" b="1"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7. </a:t>
            </a:r>
            <a:r>
              <a:rPr lang="lt-LT" sz="2400" b="1" dirty="0">
                <a:solidFill>
                  <a:schemeClr val="tx1"/>
                </a:solidFill>
                <a:effectLst/>
                <a:latin typeface="Times New Roman" panose="02020603050405020304" pitchFamily="18" charset="0"/>
                <a:ea typeface="Times New Roman" panose="02020603050405020304" pitchFamily="18" charset="0"/>
              </a:rPr>
              <a:t>Dėl doktorantų priėmimo</a:t>
            </a:r>
            <a:endParaRPr lang="lt-LT"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68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C7A6B9A-D3F2-34D0-3EB1-0BEC6D8D36F3}"/>
              </a:ext>
            </a:extLst>
          </p:cNvPr>
          <p:cNvGraphicFramePr>
            <a:graphicFrameLocks/>
          </p:cNvGraphicFramePr>
          <p:nvPr>
            <p:extLst>
              <p:ext uri="{D42A27DB-BD31-4B8C-83A1-F6EECF244321}">
                <p14:modId xmlns:p14="http://schemas.microsoft.com/office/powerpoint/2010/main" val="246228528"/>
              </p:ext>
            </p:extLst>
          </p:nvPr>
        </p:nvGraphicFramePr>
        <p:xfrm>
          <a:off x="622170" y="0"/>
          <a:ext cx="8634952" cy="66081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85539C7-D11D-384E-9151-6E683400669A}"/>
              </a:ext>
            </a:extLst>
          </p:cNvPr>
          <p:cNvSpPr txBox="1"/>
          <p:nvPr/>
        </p:nvSpPr>
        <p:spPr>
          <a:xfrm>
            <a:off x="9199972" y="4790880"/>
            <a:ext cx="2837467" cy="1938992"/>
          </a:xfrm>
          <a:prstGeom prst="rect">
            <a:avLst/>
          </a:prstGeom>
          <a:noFill/>
        </p:spPr>
        <p:txBody>
          <a:bodyPr wrap="square" rtlCol="0">
            <a:spAutoFit/>
          </a:bodyPr>
          <a:lstStyle/>
          <a:p>
            <a:r>
              <a:rPr lang="lt-LT" sz="2400" dirty="0">
                <a:solidFill>
                  <a:srgbClr val="0070C0"/>
                </a:solidFill>
                <a:latin typeface="Times New Roman" panose="02020603050405020304" pitchFamily="18" charset="0"/>
                <a:cs typeface="Times New Roman" panose="02020603050405020304" pitchFamily="18" charset="0"/>
              </a:rPr>
              <a:t>Gauta viena papildoma doktorantūros vieta, paskirstyta konkurso būdu (LMT)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858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A4984A9-0DFE-C312-9BE5-FD597C0F7C2D}"/>
              </a:ext>
            </a:extLst>
          </p:cNvPr>
          <p:cNvGraphicFramePr>
            <a:graphicFrameLocks/>
          </p:cNvGraphicFramePr>
          <p:nvPr>
            <p:extLst>
              <p:ext uri="{D42A27DB-BD31-4B8C-83A1-F6EECF244321}">
                <p14:modId xmlns:p14="http://schemas.microsoft.com/office/powerpoint/2010/main" val="903650850"/>
              </p:ext>
            </p:extLst>
          </p:nvPr>
        </p:nvGraphicFramePr>
        <p:xfrm>
          <a:off x="1854217" y="795311"/>
          <a:ext cx="9236598" cy="5428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032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4966267" y="3231403"/>
            <a:ext cx="6506154" cy="830997"/>
          </a:xfrm>
          <a:prstGeom prst="rect">
            <a:avLst/>
          </a:prstGeom>
          <a:noFill/>
        </p:spPr>
        <p:txBody>
          <a:bodyPr wrap="square" lIns="91440" tIns="45720" rIns="91440" bIns="45720" anchor="t">
            <a:spAutoFit/>
          </a:bodyPr>
          <a:lstStyle/>
          <a:p>
            <a:pPr algn="just">
              <a:tabLst>
                <a:tab pos="139700" algn="l"/>
                <a:tab pos="457200" algn="l"/>
              </a:tabLst>
            </a:pPr>
            <a:r>
              <a:rPr lang="lt-LT" sz="2400" b="1" dirty="0">
                <a:solidFill>
                  <a:srgbClr val="1B1B1B"/>
                </a:solidFill>
                <a:latin typeface="Times New Roman" panose="02020603050405020304" pitchFamily="18" charset="0"/>
                <a:ea typeface="Calibri" panose="020F0502020204030204" pitchFamily="34" charset="0"/>
                <a:cs typeface="Times New Roman" panose="02020603050405020304" pitchFamily="18" charset="0"/>
              </a:rPr>
              <a:t>8</a:t>
            </a:r>
            <a:r>
              <a:rPr lang="lt-LT" sz="2400" b="1"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400" b="1" dirty="0">
                <a:solidFill>
                  <a:schemeClr val="tx1"/>
                </a:solidFill>
                <a:effectLst/>
                <a:latin typeface="Times New Roman" panose="02020603050405020304" pitchFamily="18" charset="0"/>
                <a:ea typeface="Times New Roman" panose="02020603050405020304" pitchFamily="18" charset="0"/>
              </a:rPr>
              <a:t>Dėl VU GMC studentų baigiamųjų darbų rengimo GTC</a:t>
            </a:r>
            <a:endParaRPr lang="lt-LT"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60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E19E-7722-112E-BEAF-B20F195D10A3}"/>
              </a:ext>
            </a:extLst>
          </p:cNvPr>
          <p:cNvSpPr>
            <a:spLocks noGrp="1"/>
          </p:cNvSpPr>
          <p:nvPr>
            <p:ph type="ctrTitle"/>
          </p:nvPr>
        </p:nvSpPr>
        <p:spPr>
          <a:xfrm>
            <a:off x="1725105" y="283378"/>
            <a:ext cx="10058400" cy="603887"/>
          </a:xfrm>
        </p:spPr>
        <p:txBody>
          <a:bodyPr>
            <a:noAutofit/>
          </a:bodyPr>
          <a:lstStyle/>
          <a:p>
            <a:r>
              <a:rPr lang="lt-LT" sz="2800" b="1" dirty="0">
                <a:solidFill>
                  <a:schemeClr val="tx1"/>
                </a:solidFill>
                <a:latin typeface="Times New Roman" panose="02020603050405020304" pitchFamily="18" charset="0"/>
                <a:cs typeface="Times New Roman" panose="02020603050405020304" pitchFamily="18" charset="0"/>
              </a:rPr>
              <a:t>Dėl VU GMC baigiamųjų darbų rengimo GTC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71B73A1-0BBB-8D1E-8A78-91217C0ED52D}"/>
              </a:ext>
            </a:extLst>
          </p:cNvPr>
          <p:cNvSpPr>
            <a:spLocks noGrp="1"/>
          </p:cNvSpPr>
          <p:nvPr>
            <p:ph type="subTitle" idx="1"/>
          </p:nvPr>
        </p:nvSpPr>
        <p:spPr>
          <a:xfrm>
            <a:off x="1725105" y="1355434"/>
            <a:ext cx="9907571" cy="5318743"/>
          </a:xfrm>
        </p:spPr>
        <p:txBody>
          <a:bodyPr>
            <a:noAutofit/>
          </a:bodyPr>
          <a:lstStyle/>
          <a:p>
            <a:pPr algn="just"/>
            <a:r>
              <a:rPr lang="lt-LT" sz="2400" dirty="0">
                <a:solidFill>
                  <a:schemeClr val="tx1"/>
                </a:solidFill>
                <a:latin typeface="Times New Roman" panose="02020603050405020304" pitchFamily="18" charset="0"/>
                <a:cs typeface="Times New Roman" panose="02020603050405020304" pitchFamily="18" charset="0"/>
              </a:rPr>
              <a:t>VU Gyvybės mokslų centras (GMC) 2023–2024 mokslo metams skyrė lėšų baigiamųjų kursų studentams, rašantiems baigiamuosius darbus GTC:</a:t>
            </a:r>
          </a:p>
          <a:p>
            <a:pPr algn="just"/>
            <a:r>
              <a:rPr lang="lt-LT" sz="2400" dirty="0">
                <a:solidFill>
                  <a:schemeClr val="tx1"/>
                </a:solidFill>
                <a:latin typeface="Times New Roman" panose="02020603050405020304" pitchFamily="18" charset="0"/>
                <a:cs typeface="Times New Roman" panose="02020603050405020304" pitchFamily="18" charset="0"/>
              </a:rPr>
              <a:t>GMC studijų programos studento </a:t>
            </a:r>
            <a:r>
              <a:rPr lang="lt-LT" sz="2400" b="1" dirty="0">
                <a:solidFill>
                  <a:schemeClr val="tx1"/>
                </a:solidFill>
                <a:latin typeface="Times New Roman" panose="02020603050405020304" pitchFamily="18" charset="0"/>
                <a:cs typeface="Times New Roman" panose="02020603050405020304" pitchFamily="18" charset="0"/>
              </a:rPr>
              <a:t>magistro</a:t>
            </a:r>
            <a:r>
              <a:rPr lang="lt-LT" sz="2400" dirty="0">
                <a:solidFill>
                  <a:schemeClr val="tx1"/>
                </a:solidFill>
                <a:latin typeface="Times New Roman" panose="02020603050405020304" pitchFamily="18" charset="0"/>
                <a:cs typeface="Times New Roman" panose="02020603050405020304" pitchFamily="18" charset="0"/>
              </a:rPr>
              <a:t> darbui vykdyti skiriama – </a:t>
            </a:r>
            <a:r>
              <a:rPr lang="lt-LT" sz="2400" b="1" dirty="0">
                <a:solidFill>
                  <a:schemeClr val="tx1"/>
                </a:solidFill>
                <a:latin typeface="Times New Roman" panose="02020603050405020304" pitchFamily="18" charset="0"/>
                <a:cs typeface="Times New Roman" panose="02020603050405020304" pitchFamily="18" charset="0"/>
              </a:rPr>
              <a:t>650 Eur</a:t>
            </a:r>
            <a:r>
              <a:rPr lang="lt-LT" sz="2400" dirty="0">
                <a:solidFill>
                  <a:schemeClr val="tx1"/>
                </a:solidFill>
                <a:latin typeface="Times New Roman" panose="02020603050405020304" pitchFamily="18" charset="0"/>
                <a:cs typeface="Times New Roman" panose="02020603050405020304" pitchFamily="18" charset="0"/>
              </a:rPr>
              <a:t>;</a:t>
            </a:r>
          </a:p>
          <a:p>
            <a:pPr algn="just"/>
            <a:r>
              <a:rPr lang="lt-LT" sz="2400" dirty="0">
                <a:solidFill>
                  <a:schemeClr val="tx1"/>
                </a:solidFill>
                <a:latin typeface="Times New Roman" panose="02020603050405020304" pitchFamily="18" charset="0"/>
                <a:cs typeface="Times New Roman" panose="02020603050405020304" pitchFamily="18" charset="0"/>
              </a:rPr>
              <a:t>GMC studijų programos studento </a:t>
            </a:r>
            <a:r>
              <a:rPr lang="lt-LT" sz="2400" b="1" dirty="0">
                <a:solidFill>
                  <a:schemeClr val="tx1"/>
                </a:solidFill>
                <a:latin typeface="Times New Roman" panose="02020603050405020304" pitchFamily="18" charset="0"/>
                <a:cs typeface="Times New Roman" panose="02020603050405020304" pitchFamily="18" charset="0"/>
              </a:rPr>
              <a:t>bakalauro</a:t>
            </a:r>
            <a:r>
              <a:rPr lang="lt-LT" sz="2400" dirty="0">
                <a:solidFill>
                  <a:schemeClr val="tx1"/>
                </a:solidFill>
                <a:latin typeface="Times New Roman" panose="02020603050405020304" pitchFamily="18" charset="0"/>
                <a:cs typeface="Times New Roman" panose="02020603050405020304" pitchFamily="18" charset="0"/>
              </a:rPr>
              <a:t> darbui vykdyti skiriama – </a:t>
            </a:r>
            <a:r>
              <a:rPr lang="lt-LT" sz="2400" b="1" dirty="0">
                <a:solidFill>
                  <a:schemeClr val="tx1"/>
                </a:solidFill>
                <a:latin typeface="Times New Roman" panose="02020603050405020304" pitchFamily="18" charset="0"/>
                <a:cs typeface="Times New Roman" panose="02020603050405020304" pitchFamily="18" charset="0"/>
              </a:rPr>
              <a:t>500 Eur</a:t>
            </a:r>
            <a:r>
              <a:rPr lang="lt-LT" sz="2400" dirty="0">
                <a:solidFill>
                  <a:schemeClr val="tx1"/>
                </a:solidFill>
                <a:latin typeface="Times New Roman" panose="02020603050405020304" pitchFamily="18" charset="0"/>
                <a:cs typeface="Times New Roman" panose="02020603050405020304" pitchFamily="18" charset="0"/>
              </a:rPr>
              <a:t>.</a:t>
            </a:r>
          </a:p>
          <a:p>
            <a:pPr algn="just"/>
            <a:r>
              <a:rPr lang="lt-LT" sz="2400" dirty="0">
                <a:solidFill>
                  <a:schemeClr val="tx1"/>
                </a:solidFill>
                <a:latin typeface="Times New Roman" panose="02020603050405020304" pitchFamily="18" charset="0"/>
                <a:cs typeface="Times New Roman" panose="02020603050405020304" pitchFamily="18" charset="0"/>
              </a:rPr>
              <a:t>2023–2024 mokslo metais baigiamuosius darbus rašys </a:t>
            </a:r>
            <a:r>
              <a:rPr lang="lt-LT" sz="2400" b="1" dirty="0">
                <a:solidFill>
                  <a:schemeClr val="tx1"/>
                </a:solidFill>
                <a:latin typeface="Times New Roman" panose="02020603050405020304" pitchFamily="18" charset="0"/>
                <a:cs typeface="Times New Roman" panose="02020603050405020304" pitchFamily="18" charset="0"/>
              </a:rPr>
              <a:t>48 studentai</a:t>
            </a:r>
            <a:r>
              <a:rPr lang="lt-LT" sz="2400" dirty="0">
                <a:solidFill>
                  <a:schemeClr val="tx1"/>
                </a:solidFill>
                <a:latin typeface="Times New Roman" panose="02020603050405020304" pitchFamily="18" charset="0"/>
                <a:cs typeface="Times New Roman" panose="02020603050405020304" pitchFamily="18" charset="0"/>
              </a:rPr>
              <a:t>, kuriems </a:t>
            </a:r>
            <a:r>
              <a:rPr lang="lt-LT" sz="2400" b="1" dirty="0">
                <a:solidFill>
                  <a:schemeClr val="tx1"/>
                </a:solidFill>
                <a:latin typeface="Times New Roman" panose="02020603050405020304" pitchFamily="18" charset="0"/>
                <a:cs typeface="Times New Roman" panose="02020603050405020304" pitchFamily="18" charset="0"/>
              </a:rPr>
              <a:t>VU GMC skiria 25 800 Eur</a:t>
            </a:r>
            <a:r>
              <a:rPr lang="lt-LT" sz="2400" dirty="0">
                <a:solidFill>
                  <a:schemeClr val="tx1"/>
                </a:solidFill>
                <a:latin typeface="Times New Roman" panose="02020603050405020304" pitchFamily="18" charset="0"/>
                <a:cs typeface="Times New Roman" panose="02020603050405020304" pitchFamily="18" charset="0"/>
              </a:rPr>
              <a:t>.</a:t>
            </a:r>
          </a:p>
          <a:p>
            <a:pPr algn="just"/>
            <a:endParaRPr lang="lt-LT" sz="2400" dirty="0">
              <a:solidFill>
                <a:schemeClr val="tx1"/>
              </a:solidFill>
              <a:latin typeface="Times New Roman" panose="02020603050405020304" pitchFamily="18" charset="0"/>
              <a:cs typeface="Times New Roman" panose="02020603050405020304" pitchFamily="18" charset="0"/>
            </a:endParaRPr>
          </a:p>
          <a:p>
            <a:pPr algn="just"/>
            <a:r>
              <a:rPr lang="lt-LT" sz="3200" dirty="0">
                <a:solidFill>
                  <a:schemeClr val="tx1"/>
                </a:solidFill>
                <a:latin typeface="Times New Roman" panose="02020603050405020304" pitchFamily="18" charset="0"/>
                <a:cs typeface="Times New Roman" panose="02020603050405020304" pitchFamily="18" charset="0"/>
              </a:rPr>
              <a:t>Artimiausiu metu bus parengtas ir paviešintas įstaigos viduje šių lėšų panaudojimo tvarkos aprašas.</a:t>
            </a:r>
            <a:r>
              <a:rPr lang="lt-LT"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08126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8A3-ADDB-57BD-3E2D-1E7B6B49AF9F}"/>
              </a:ext>
            </a:extLst>
          </p:cNvPr>
          <p:cNvSpPr>
            <a:spLocks noGrp="1"/>
          </p:cNvSpPr>
          <p:nvPr>
            <p:ph type="title"/>
          </p:nvPr>
        </p:nvSpPr>
        <p:spPr>
          <a:xfrm>
            <a:off x="1075681" y="624110"/>
            <a:ext cx="10428931" cy="1280890"/>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SVARBI INFORMACIJA</a:t>
            </a:r>
          </a:p>
        </p:txBody>
      </p:sp>
      <p:sp>
        <p:nvSpPr>
          <p:cNvPr id="3" name="Content Placeholder 2">
            <a:extLst>
              <a:ext uri="{FF2B5EF4-FFF2-40B4-BE49-F238E27FC236}">
                <a16:creationId xmlns:a16="http://schemas.microsoft.com/office/drawing/2014/main" id="{937F937C-253F-2CEE-8A78-2744013074E7}"/>
              </a:ext>
            </a:extLst>
          </p:cNvPr>
          <p:cNvSpPr>
            <a:spLocks noGrp="1"/>
          </p:cNvSpPr>
          <p:nvPr>
            <p:ph idx="1"/>
          </p:nvPr>
        </p:nvSpPr>
        <p:spPr>
          <a:xfrm>
            <a:off x="1423446" y="1756528"/>
            <a:ext cx="10081165" cy="3777622"/>
          </a:xfrm>
        </p:spPr>
        <p:txBody>
          <a:bodyPr>
            <a:normAutofit fontScale="77500" lnSpcReduction="20000"/>
          </a:bodyPr>
          <a:lstStyle/>
          <a:p>
            <a:pPr marL="0" indent="0" algn="ctr">
              <a:lnSpc>
                <a:spcPct val="150000"/>
              </a:lnSpc>
              <a:buNone/>
            </a:pPr>
            <a:r>
              <a:rPr lang="lt-LT" sz="3300" dirty="0">
                <a:solidFill>
                  <a:schemeClr val="tx1"/>
                </a:solidFill>
                <a:latin typeface="Times New Roman" panose="02020603050405020304" pitchFamily="18" charset="0"/>
                <a:cs typeface="Times New Roman" panose="02020603050405020304" pitchFamily="18" charset="0"/>
              </a:rPr>
              <a:t>VISI studentai, norintys atlikti praktiką arba rengti baigiamąjį darbą GTC,</a:t>
            </a:r>
          </a:p>
          <a:p>
            <a:pPr marL="0" indent="0" algn="ctr">
              <a:lnSpc>
                <a:spcPct val="150000"/>
              </a:lnSpc>
              <a:buNone/>
            </a:pPr>
            <a:r>
              <a:rPr lang="lt-LT" sz="4000" b="1" dirty="0">
                <a:solidFill>
                  <a:schemeClr val="tx1"/>
                </a:solidFill>
                <a:latin typeface="Times New Roman" panose="02020603050405020304" pitchFamily="18" charset="0"/>
                <a:cs typeface="Times New Roman" panose="02020603050405020304" pitchFamily="18" charset="0"/>
              </a:rPr>
              <a:t>PRIVALO</a:t>
            </a:r>
          </a:p>
          <a:p>
            <a:pPr algn="just">
              <a:lnSpc>
                <a:spcPct val="150000"/>
              </a:lnSpc>
            </a:pPr>
            <a:r>
              <a:rPr lang="lt-LT" sz="2800" dirty="0">
                <a:solidFill>
                  <a:schemeClr val="tx1"/>
                </a:solidFill>
                <a:latin typeface="Times New Roman" panose="02020603050405020304" pitchFamily="18" charset="0"/>
                <a:cs typeface="Times New Roman" panose="02020603050405020304" pitchFamily="18" charset="0"/>
              </a:rPr>
              <a:t>Parengti </a:t>
            </a:r>
            <a:r>
              <a:rPr lang="lt-LT" sz="2800" u="sng" dirty="0">
                <a:solidFill>
                  <a:schemeClr val="tx1"/>
                </a:solidFill>
                <a:latin typeface="Times New Roman" panose="02020603050405020304" pitchFamily="18" charset="0"/>
                <a:cs typeface="Times New Roman" panose="02020603050405020304" pitchFamily="18" charset="0"/>
              </a:rPr>
              <a:t>prašymą</a:t>
            </a:r>
            <a:r>
              <a:rPr lang="lt-LT" sz="2800" dirty="0">
                <a:solidFill>
                  <a:schemeClr val="tx1"/>
                </a:solidFill>
                <a:latin typeface="Times New Roman" panose="02020603050405020304" pitchFamily="18" charset="0"/>
                <a:cs typeface="Times New Roman" panose="02020603050405020304" pitchFamily="18" charset="0"/>
              </a:rPr>
              <a:t> GTC direktoriaus vardu, vizuotą laboratorijos vadovo, kuriame studentas vykdys darbus ir asmens, kuris vadovaus praktikai arba baigiamajam darbui. </a:t>
            </a:r>
          </a:p>
          <a:p>
            <a:pPr algn="just">
              <a:lnSpc>
                <a:spcPct val="150000"/>
              </a:lnSpc>
            </a:pPr>
            <a:r>
              <a:rPr lang="lt-LT" sz="2800" dirty="0">
                <a:solidFill>
                  <a:schemeClr val="tx1"/>
                </a:solidFill>
                <a:latin typeface="Times New Roman" panose="02020603050405020304" pitchFamily="18" charset="0"/>
                <a:cs typeface="Times New Roman" panose="02020603050405020304" pitchFamily="18" charset="0"/>
              </a:rPr>
              <a:t>Įvykdžius prašymą, privalo būti </a:t>
            </a:r>
            <a:r>
              <a:rPr lang="lt-LT" sz="2800" u="sng" dirty="0">
                <a:solidFill>
                  <a:schemeClr val="tx1"/>
                </a:solidFill>
                <a:latin typeface="Times New Roman" panose="02020603050405020304" pitchFamily="18" charset="0"/>
                <a:cs typeface="Times New Roman" panose="02020603050405020304" pitchFamily="18" charset="0"/>
              </a:rPr>
              <a:t>pasirašyta sutartis</a:t>
            </a:r>
            <a:r>
              <a:rPr lang="lt-LT" sz="2800" dirty="0">
                <a:solidFill>
                  <a:schemeClr val="tx1"/>
                </a:solidFill>
                <a:latin typeface="Times New Roman" panose="02020603050405020304" pitchFamily="18" charset="0"/>
                <a:cs typeface="Times New Roman" panose="02020603050405020304" pitchFamily="18" charset="0"/>
              </a:rPr>
              <a:t>.</a:t>
            </a:r>
          </a:p>
          <a:p>
            <a:endParaRPr lang="lt-LT" dirty="0">
              <a:solidFill>
                <a:schemeClr val="tx1"/>
              </a:solidFill>
            </a:endParaRPr>
          </a:p>
        </p:txBody>
      </p:sp>
    </p:spTree>
    <p:extLst>
      <p:ext uri="{BB962C8B-B14F-4D97-AF65-F5344CB8AC3E}">
        <p14:creationId xmlns:p14="http://schemas.microsoft.com/office/powerpoint/2010/main" val="236757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LSHAPE_TB_00000000000000000000000000000000_LeftEndCaps">
            <a:extLst>
              <a:ext uri="{FF2B5EF4-FFF2-40B4-BE49-F238E27FC236}">
                <a16:creationId xmlns:a16="http://schemas.microsoft.com/office/drawing/2014/main" id="{7C51D9BC-C0E6-0FF4-7B1F-99C24C1DF977}"/>
              </a:ext>
            </a:extLst>
          </p:cNvPr>
          <p:cNvSpPr txBox="1"/>
          <p:nvPr>
            <p:custDataLst>
              <p:tags r:id="rId2"/>
            </p:custDataLst>
          </p:nvPr>
        </p:nvSpPr>
        <p:spPr>
          <a:xfrm>
            <a:off x="254000" y="5130969"/>
            <a:ext cx="451662" cy="279061"/>
          </a:xfrm>
          <a:prstGeom prst="rect">
            <a:avLst/>
          </a:prstGeom>
          <a:noFill/>
        </p:spPr>
        <p:txBody>
          <a:bodyPr vert="horz" wrap="square" lIns="0" tIns="0" rIns="0" bIns="0" rtlCol="0" anchor="ctr" anchorCtr="0">
            <a:spAutoFit/>
          </a:bodyPr>
          <a:lstStyle/>
          <a:p>
            <a:pPr algn="ctr"/>
            <a:r>
              <a:rPr lang="en-US" b="1" spc="-44" dirty="0">
                <a:solidFill>
                  <a:schemeClr val="accent2"/>
                </a:solidFill>
                <a:latin typeface="Calibri" panose="020F0502020204030204" pitchFamily="34" charset="0"/>
              </a:rPr>
              <a:t>2023</a:t>
            </a:r>
          </a:p>
        </p:txBody>
      </p:sp>
      <p:sp>
        <p:nvSpPr>
          <p:cNvPr id="3" name="OTLSHAPE_TB_00000000000000000000000000000000_RightEndCaps" hidden="1">
            <a:extLst>
              <a:ext uri="{FF2B5EF4-FFF2-40B4-BE49-F238E27FC236}">
                <a16:creationId xmlns:a16="http://schemas.microsoft.com/office/drawing/2014/main" id="{1DE6465F-0733-33D1-F567-520E507E1BAF}"/>
              </a:ext>
            </a:extLst>
          </p:cNvPr>
          <p:cNvSpPr txBox="1"/>
          <p:nvPr>
            <p:custDataLst>
              <p:tags r:id="rId3"/>
            </p:custDataLst>
          </p:nvPr>
        </p:nvSpPr>
        <p:spPr>
          <a:xfrm>
            <a:off x="-221339" y="12700"/>
            <a:ext cx="469900" cy="276999"/>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2023</a:t>
            </a:r>
          </a:p>
        </p:txBody>
      </p:sp>
      <p:cxnSp>
        <p:nvCxnSpPr>
          <p:cNvPr id="17" name="OTLSHAPE_M_b136aee1458b48268f9d3406ac83edb7_Connector1">
            <a:extLst>
              <a:ext uri="{FF2B5EF4-FFF2-40B4-BE49-F238E27FC236}">
                <a16:creationId xmlns:a16="http://schemas.microsoft.com/office/drawing/2014/main" id="{911998D9-311B-D975-AF30-958704015D30}"/>
              </a:ext>
            </a:extLst>
          </p:cNvPr>
          <p:cNvCxnSpPr/>
          <p:nvPr>
            <p:custDataLst>
              <p:tags r:id="rId4"/>
            </p:custDataLst>
          </p:nvPr>
        </p:nvCxnSpPr>
        <p:spPr>
          <a:xfrm>
            <a:off x="9234632" y="4622419"/>
            <a:ext cx="0" cy="521081"/>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5ed6a5eaf49a44ee85f7cef3b7200bcb_Connector1">
            <a:extLst>
              <a:ext uri="{FF2B5EF4-FFF2-40B4-BE49-F238E27FC236}">
                <a16:creationId xmlns:a16="http://schemas.microsoft.com/office/drawing/2014/main" id="{20145A17-6898-9284-8023-A585B97DA33E}"/>
              </a:ext>
            </a:extLst>
          </p:cNvPr>
          <p:cNvCxnSpPr>
            <a:cxnSpLocks/>
            <a:stCxn id="29" idx="0"/>
          </p:cNvCxnSpPr>
          <p:nvPr>
            <p:custDataLst>
              <p:tags r:id="rId5"/>
            </p:custDataLst>
          </p:nvPr>
        </p:nvCxnSpPr>
        <p:spPr>
          <a:xfrm flipH="1">
            <a:off x="8754576" y="3799180"/>
            <a:ext cx="28597" cy="1344320"/>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1544900201824e779cef4212db3658ec_Connector1">
            <a:extLst>
              <a:ext uri="{FF2B5EF4-FFF2-40B4-BE49-F238E27FC236}">
                <a16:creationId xmlns:a16="http://schemas.microsoft.com/office/drawing/2014/main" id="{4CF6FDF7-2BAB-BA0C-2B25-2CBE22A58EC2}"/>
              </a:ext>
            </a:extLst>
          </p:cNvPr>
          <p:cNvCxnSpPr>
            <a:cxnSpLocks/>
          </p:cNvCxnSpPr>
          <p:nvPr>
            <p:custDataLst>
              <p:tags r:id="rId6"/>
            </p:custDataLst>
          </p:nvPr>
        </p:nvCxnSpPr>
        <p:spPr>
          <a:xfrm flipH="1">
            <a:off x="5185382" y="1996981"/>
            <a:ext cx="15656" cy="3146519"/>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cdbc7acdba9142f98239820d23107dde_Connector1">
            <a:extLst>
              <a:ext uri="{FF2B5EF4-FFF2-40B4-BE49-F238E27FC236}">
                <a16:creationId xmlns:a16="http://schemas.microsoft.com/office/drawing/2014/main" id="{8F64BD41-7019-BDA4-A1EB-3652E0698B5D}"/>
              </a:ext>
            </a:extLst>
          </p:cNvPr>
          <p:cNvCxnSpPr>
            <a:cxnSpLocks/>
            <a:stCxn id="35" idx="0"/>
          </p:cNvCxnSpPr>
          <p:nvPr>
            <p:custDataLst>
              <p:tags r:id="rId7"/>
            </p:custDataLst>
          </p:nvPr>
        </p:nvCxnSpPr>
        <p:spPr>
          <a:xfrm>
            <a:off x="6559286" y="3015487"/>
            <a:ext cx="0" cy="2128013"/>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5cb6f61b284b42eaa446f6ae8dd03ddf_Connector1">
            <a:extLst>
              <a:ext uri="{FF2B5EF4-FFF2-40B4-BE49-F238E27FC236}">
                <a16:creationId xmlns:a16="http://schemas.microsoft.com/office/drawing/2014/main" id="{39B44D38-6FC3-79FE-5845-001DE4A32B97}"/>
              </a:ext>
            </a:extLst>
          </p:cNvPr>
          <p:cNvCxnSpPr/>
          <p:nvPr>
            <p:custDataLst>
              <p:tags r:id="rId8"/>
            </p:custDataLst>
          </p:nvPr>
        </p:nvCxnSpPr>
        <p:spPr>
          <a:xfrm>
            <a:off x="6561907" y="4622419"/>
            <a:ext cx="0" cy="521081"/>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646ae0cfafda4d44966cd2d9844ebaac_Connector1">
            <a:extLst>
              <a:ext uri="{FF2B5EF4-FFF2-40B4-BE49-F238E27FC236}">
                <a16:creationId xmlns:a16="http://schemas.microsoft.com/office/drawing/2014/main" id="{5D15E531-8CD9-EE91-5125-4F4BA41B0D1C}"/>
              </a:ext>
            </a:extLst>
          </p:cNvPr>
          <p:cNvCxnSpPr>
            <a:cxnSpLocks/>
          </p:cNvCxnSpPr>
          <p:nvPr>
            <p:custDataLst>
              <p:tags r:id="rId9"/>
            </p:custDataLst>
          </p:nvPr>
        </p:nvCxnSpPr>
        <p:spPr>
          <a:xfrm flipH="1">
            <a:off x="2376554" y="3601039"/>
            <a:ext cx="25399" cy="1542461"/>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TLSHAPE_TB_00000000000000000000000000000000_ScaleContainer">
            <a:extLst>
              <a:ext uri="{FF2B5EF4-FFF2-40B4-BE49-F238E27FC236}">
                <a16:creationId xmlns:a16="http://schemas.microsoft.com/office/drawing/2014/main" id="{0C335FEF-C374-5E88-F718-93E069C4BE6E}"/>
              </a:ext>
            </a:extLst>
          </p:cNvPr>
          <p:cNvSpPr/>
          <p:nvPr>
            <p:custDataLst>
              <p:tags r:id="rId10"/>
            </p:custDataLst>
          </p:nvPr>
        </p:nvSpPr>
        <p:spPr>
          <a:xfrm>
            <a:off x="844465" y="5143500"/>
            <a:ext cx="10515600" cy="254000"/>
          </a:xfrm>
          <a:prstGeom prst="roundRect">
            <a:avLst/>
          </a:prstGeom>
          <a:solidFill>
            <a:schemeClr val="accent4"/>
          </a:solidFill>
          <a:ln w="12700" cap="flat" cmpd="sng" algn="ctr">
            <a:noFill/>
            <a:prstDash val="solid"/>
            <a:miter lim="800000"/>
          </a:ln>
          <a:effectLst/>
          <a:scene3d>
            <a:camera prst="orthographicFront"/>
            <a:lightRig rig="threePt" dir="t">
              <a:rot lat="0" lon="0" rev="8700000"/>
            </a:lightRig>
          </a:scene3d>
          <a:sp3d>
            <a:bevelT w="16510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E71520C6-D780-E989-472E-57D3C103DBDB}"/>
              </a:ext>
            </a:extLst>
          </p:cNvPr>
          <p:cNvSpPr/>
          <p:nvPr>
            <p:custDataLst>
              <p:tags r:id="rId11"/>
            </p:custDataLst>
          </p:nvPr>
        </p:nvSpPr>
        <p:spPr>
          <a:xfrm>
            <a:off x="844465" y="5346700"/>
            <a:ext cx="43688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LSHAPE_TB_00000000000000000000000000000000_TodayMarkerShape" hidden="1">
            <a:extLst>
              <a:ext uri="{FF2B5EF4-FFF2-40B4-BE49-F238E27FC236}">
                <a16:creationId xmlns:a16="http://schemas.microsoft.com/office/drawing/2014/main" id="{FAF875C8-EE29-B4A7-AD76-5D865321B613}"/>
              </a:ext>
            </a:extLst>
          </p:cNvPr>
          <p:cNvSpPr/>
          <p:nvPr>
            <p:custDataLst>
              <p:tags r:id="rId12"/>
            </p:custDataLst>
          </p:nvPr>
        </p:nvSpPr>
        <p:spPr>
          <a:xfrm>
            <a:off x="5164568" y="5397500"/>
            <a:ext cx="76200" cy="84667"/>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Text" hidden="1">
            <a:extLst>
              <a:ext uri="{FF2B5EF4-FFF2-40B4-BE49-F238E27FC236}">
                <a16:creationId xmlns:a16="http://schemas.microsoft.com/office/drawing/2014/main" id="{80143F85-9EC8-F206-E77E-F5B9C7D6A0AE}"/>
              </a:ext>
            </a:extLst>
          </p:cNvPr>
          <p:cNvSpPr txBox="1"/>
          <p:nvPr>
            <p:custDataLst>
              <p:tags r:id="rId13"/>
            </p:custDataLst>
          </p:nvPr>
        </p:nvSpPr>
        <p:spPr>
          <a:xfrm>
            <a:off x="-168984" y="58866"/>
            <a:ext cx="363369" cy="0"/>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8" name="OTLSHAPE_TB_00000000000000000000000000000000_TimescaleInterval1">
            <a:extLst>
              <a:ext uri="{FF2B5EF4-FFF2-40B4-BE49-F238E27FC236}">
                <a16:creationId xmlns:a16="http://schemas.microsoft.com/office/drawing/2014/main" id="{B15EA88B-5316-56A6-8747-60ECCA0072A7}"/>
              </a:ext>
            </a:extLst>
          </p:cNvPr>
          <p:cNvSpPr txBox="1"/>
          <p:nvPr>
            <p:custDataLst>
              <p:tags r:id="rId14"/>
            </p:custDataLst>
          </p:nvPr>
        </p:nvSpPr>
        <p:spPr>
          <a:xfrm>
            <a:off x="907965" y="5177472"/>
            <a:ext cx="241300" cy="186055"/>
          </a:xfrm>
          <a:prstGeom prst="rect">
            <a:avLst/>
          </a:prstGeom>
          <a:noFill/>
        </p:spPr>
        <p:txBody>
          <a:bodyPr vert="horz" wrap="none" lIns="0" tIns="0" rIns="0" bIns="0" rtlCol="0" anchor="ctr" anchorCtr="0">
            <a:noAutofit/>
          </a:bodyPr>
          <a:lstStyle/>
          <a:p>
            <a:r>
              <a:rPr lang="lt-LT" sz="1200" spc="-20">
                <a:solidFill>
                  <a:schemeClr val="lt1"/>
                </a:solidFill>
                <a:latin typeface="Calibri" panose="020F0502020204030204" pitchFamily="34" charset="0"/>
              </a:rPr>
              <a:t>Rugpjūtis</a:t>
            </a:r>
            <a:endParaRPr lang="en-US" sz="1200" spc="-20" dirty="0">
              <a:solidFill>
                <a:schemeClr val="lt1"/>
              </a:solidFill>
              <a:latin typeface="Calibri" panose="020F0502020204030204" pitchFamily="34" charset="0"/>
            </a:endParaRPr>
          </a:p>
        </p:txBody>
      </p:sp>
      <p:sp>
        <p:nvSpPr>
          <p:cNvPr id="10" name="OTLSHAPE_TB_00000000000000000000000000000000_TimescaleInterval2">
            <a:extLst>
              <a:ext uri="{FF2B5EF4-FFF2-40B4-BE49-F238E27FC236}">
                <a16:creationId xmlns:a16="http://schemas.microsoft.com/office/drawing/2014/main" id="{29685849-03C0-487B-495A-7C5121E0059A}"/>
              </a:ext>
            </a:extLst>
          </p:cNvPr>
          <p:cNvSpPr txBox="1"/>
          <p:nvPr>
            <p:custDataLst>
              <p:tags r:id="rId15"/>
            </p:custDataLst>
          </p:nvPr>
        </p:nvSpPr>
        <p:spPr>
          <a:xfrm>
            <a:off x="3036038" y="5177472"/>
            <a:ext cx="228600" cy="186055"/>
          </a:xfrm>
          <a:prstGeom prst="rect">
            <a:avLst/>
          </a:prstGeom>
          <a:noFill/>
        </p:spPr>
        <p:txBody>
          <a:bodyPr vert="horz" wrap="none" lIns="0" tIns="0" rIns="0" bIns="0" rtlCol="0" anchor="ctr" anchorCtr="0">
            <a:noAutofit/>
          </a:bodyPr>
          <a:lstStyle/>
          <a:p>
            <a:r>
              <a:rPr lang="lt-LT" sz="1200" spc="-18">
                <a:solidFill>
                  <a:schemeClr val="lt1"/>
                </a:solidFill>
                <a:latin typeface="Calibri" panose="020F0502020204030204" pitchFamily="34" charset="0"/>
              </a:rPr>
              <a:t>Rugsėjis</a:t>
            </a:r>
            <a:endParaRPr lang="en-US" sz="1200" spc="-18" dirty="0">
              <a:solidFill>
                <a:schemeClr val="lt1"/>
              </a:solidFill>
              <a:latin typeface="Calibri" panose="020F0502020204030204" pitchFamily="34" charset="0"/>
            </a:endParaRPr>
          </a:p>
        </p:txBody>
      </p:sp>
      <p:sp>
        <p:nvSpPr>
          <p:cNvPr id="12" name="OTLSHAPE_TB_00000000000000000000000000000000_TimescaleInterval3">
            <a:extLst>
              <a:ext uri="{FF2B5EF4-FFF2-40B4-BE49-F238E27FC236}">
                <a16:creationId xmlns:a16="http://schemas.microsoft.com/office/drawing/2014/main" id="{B3AC20EA-906A-09D7-6810-0DC87A1D636C}"/>
              </a:ext>
            </a:extLst>
          </p:cNvPr>
          <p:cNvSpPr txBox="1"/>
          <p:nvPr>
            <p:custDataLst>
              <p:tags r:id="rId16"/>
            </p:custDataLst>
          </p:nvPr>
        </p:nvSpPr>
        <p:spPr>
          <a:xfrm>
            <a:off x="5095464" y="5177472"/>
            <a:ext cx="211148" cy="186055"/>
          </a:xfrm>
          <a:prstGeom prst="rect">
            <a:avLst/>
          </a:prstGeom>
          <a:noFill/>
        </p:spPr>
        <p:txBody>
          <a:bodyPr vert="horz" wrap="none" lIns="0" tIns="0" rIns="0" bIns="0" rtlCol="0" anchor="ctr" anchorCtr="0">
            <a:noAutofit/>
          </a:bodyPr>
          <a:lstStyle/>
          <a:p>
            <a:r>
              <a:rPr lang="lt-LT" sz="1200" spc="-22">
                <a:solidFill>
                  <a:schemeClr val="lt1"/>
                </a:solidFill>
                <a:latin typeface="Calibri" panose="020F0502020204030204" pitchFamily="34" charset="0"/>
              </a:rPr>
              <a:t>Spalis</a:t>
            </a:r>
            <a:endParaRPr lang="en-US" sz="1200" spc="-22" dirty="0">
              <a:solidFill>
                <a:schemeClr val="lt1"/>
              </a:solidFill>
              <a:latin typeface="Calibri" panose="020F0502020204030204" pitchFamily="34" charset="0"/>
            </a:endParaRPr>
          </a:p>
        </p:txBody>
      </p:sp>
      <p:sp>
        <p:nvSpPr>
          <p:cNvPr id="14" name="OTLSHAPE_TB_00000000000000000000000000000000_TimescaleInterval4">
            <a:extLst>
              <a:ext uri="{FF2B5EF4-FFF2-40B4-BE49-F238E27FC236}">
                <a16:creationId xmlns:a16="http://schemas.microsoft.com/office/drawing/2014/main" id="{6F24FAA0-EB31-E01F-F8A2-7E2F4B52E6D3}"/>
              </a:ext>
            </a:extLst>
          </p:cNvPr>
          <p:cNvSpPr txBox="1"/>
          <p:nvPr>
            <p:custDataLst>
              <p:tags r:id="rId17"/>
            </p:custDataLst>
          </p:nvPr>
        </p:nvSpPr>
        <p:spPr>
          <a:xfrm>
            <a:off x="7223537" y="5177472"/>
            <a:ext cx="243978" cy="186055"/>
          </a:xfrm>
          <a:prstGeom prst="rect">
            <a:avLst/>
          </a:prstGeom>
          <a:noFill/>
        </p:spPr>
        <p:txBody>
          <a:bodyPr vert="horz" wrap="none" lIns="0" tIns="0" rIns="0" bIns="0" rtlCol="0" anchor="ctr" anchorCtr="0">
            <a:noAutofit/>
          </a:bodyPr>
          <a:lstStyle/>
          <a:p>
            <a:r>
              <a:rPr lang="lt-LT" sz="1200" spc="-20">
                <a:solidFill>
                  <a:schemeClr val="lt1"/>
                </a:solidFill>
                <a:latin typeface="Calibri" panose="020F0502020204030204" pitchFamily="34" charset="0"/>
              </a:rPr>
              <a:t>Lapkritis</a:t>
            </a:r>
            <a:endParaRPr lang="en-US" sz="1200" spc="-20" dirty="0">
              <a:solidFill>
                <a:schemeClr val="lt1"/>
              </a:solidFill>
              <a:latin typeface="Calibri" panose="020F0502020204030204" pitchFamily="34" charset="0"/>
            </a:endParaRPr>
          </a:p>
        </p:txBody>
      </p:sp>
      <p:sp>
        <p:nvSpPr>
          <p:cNvPr id="16" name="OTLSHAPE_TB_00000000000000000000000000000000_TimescaleInterval5">
            <a:extLst>
              <a:ext uri="{FF2B5EF4-FFF2-40B4-BE49-F238E27FC236}">
                <a16:creationId xmlns:a16="http://schemas.microsoft.com/office/drawing/2014/main" id="{91133DFC-A6F2-895E-796E-73618AF5EA7A}"/>
              </a:ext>
            </a:extLst>
          </p:cNvPr>
          <p:cNvSpPr txBox="1"/>
          <p:nvPr>
            <p:custDataLst>
              <p:tags r:id="rId18"/>
            </p:custDataLst>
          </p:nvPr>
        </p:nvSpPr>
        <p:spPr>
          <a:xfrm>
            <a:off x="9282962" y="5177472"/>
            <a:ext cx="231858" cy="186055"/>
          </a:xfrm>
          <a:prstGeom prst="rect">
            <a:avLst/>
          </a:prstGeom>
          <a:noFill/>
        </p:spPr>
        <p:txBody>
          <a:bodyPr vert="horz" wrap="none" lIns="0" tIns="0" rIns="0" bIns="0" rtlCol="0" anchor="ctr" anchorCtr="0">
            <a:noAutofit/>
          </a:bodyPr>
          <a:lstStyle/>
          <a:p>
            <a:r>
              <a:rPr lang="lt-LT" sz="1200" spc="-22">
                <a:solidFill>
                  <a:schemeClr val="lt1"/>
                </a:solidFill>
                <a:latin typeface="Calibri" panose="020F0502020204030204" pitchFamily="34" charset="0"/>
              </a:rPr>
              <a:t>Gruodis</a:t>
            </a:r>
            <a:endParaRPr lang="en-US" sz="1200" spc="-22" dirty="0">
              <a:solidFill>
                <a:schemeClr val="lt1"/>
              </a:solidFill>
              <a:latin typeface="Calibri" panose="020F0502020204030204" pitchFamily="34" charset="0"/>
            </a:endParaRPr>
          </a:p>
        </p:txBody>
      </p:sp>
      <p:cxnSp>
        <p:nvCxnSpPr>
          <p:cNvPr id="9" name="OTLSHAPE_TB_00000000000000000000000000000000_Separator1">
            <a:extLst>
              <a:ext uri="{FF2B5EF4-FFF2-40B4-BE49-F238E27FC236}">
                <a16:creationId xmlns:a16="http://schemas.microsoft.com/office/drawing/2014/main" id="{4599B92C-482B-3C6F-5D49-B44582391364}"/>
              </a:ext>
            </a:extLst>
          </p:cNvPr>
          <p:cNvCxnSpPr/>
          <p:nvPr>
            <p:custDataLst>
              <p:tags r:id="rId19"/>
            </p:custDataLst>
          </p:nvPr>
        </p:nvCxnSpPr>
        <p:spPr>
          <a:xfrm>
            <a:off x="2972538"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OTLSHAPE_TB_00000000000000000000000000000000_Separator2">
            <a:extLst>
              <a:ext uri="{FF2B5EF4-FFF2-40B4-BE49-F238E27FC236}">
                <a16:creationId xmlns:a16="http://schemas.microsoft.com/office/drawing/2014/main" id="{62FEECDE-A1B4-C535-3E10-DD0D39AF2B13}"/>
              </a:ext>
            </a:extLst>
          </p:cNvPr>
          <p:cNvCxnSpPr/>
          <p:nvPr>
            <p:custDataLst>
              <p:tags r:id="rId20"/>
            </p:custDataLst>
          </p:nvPr>
        </p:nvCxnSpPr>
        <p:spPr>
          <a:xfrm>
            <a:off x="5031963"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TB_00000000000000000000000000000000_Separator3">
            <a:extLst>
              <a:ext uri="{FF2B5EF4-FFF2-40B4-BE49-F238E27FC236}">
                <a16:creationId xmlns:a16="http://schemas.microsoft.com/office/drawing/2014/main" id="{7982934C-E912-9469-96DD-767DD7B6A382}"/>
              </a:ext>
            </a:extLst>
          </p:cNvPr>
          <p:cNvCxnSpPr/>
          <p:nvPr>
            <p:custDataLst>
              <p:tags r:id="rId21"/>
            </p:custDataLst>
          </p:nvPr>
        </p:nvCxnSpPr>
        <p:spPr>
          <a:xfrm>
            <a:off x="7160036"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OTLSHAPE_TB_00000000000000000000000000000000_Separator4">
            <a:extLst>
              <a:ext uri="{FF2B5EF4-FFF2-40B4-BE49-F238E27FC236}">
                <a16:creationId xmlns:a16="http://schemas.microsoft.com/office/drawing/2014/main" id="{33A75318-E152-DFBA-4B46-E36D23CFFBC1}"/>
              </a:ext>
            </a:extLst>
          </p:cNvPr>
          <p:cNvCxnSpPr/>
          <p:nvPr>
            <p:custDataLst>
              <p:tags r:id="rId22"/>
            </p:custDataLst>
          </p:nvPr>
        </p:nvCxnSpPr>
        <p:spPr>
          <a:xfrm>
            <a:off x="9219461"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TLSHAPE_M_b136aee1458b48268f9d3406ac83edb7_Shape">
            <a:extLst>
              <a:ext uri="{FF2B5EF4-FFF2-40B4-BE49-F238E27FC236}">
                <a16:creationId xmlns:a16="http://schemas.microsoft.com/office/drawing/2014/main" id="{F03762B4-6C93-AEDB-113C-2AD054C8D80A}"/>
              </a:ext>
            </a:extLst>
          </p:cNvPr>
          <p:cNvSpPr/>
          <p:nvPr>
            <p:custDataLst>
              <p:tags r:id="rId23"/>
            </p:custDataLst>
          </p:nvPr>
        </p:nvSpPr>
        <p:spPr>
          <a:xfrm rot="16200000">
            <a:off x="9260032" y="4622419"/>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TLSHAPE_M_5ed6a5eaf49a44ee85f7cef3b7200bcb_Shape">
            <a:extLst>
              <a:ext uri="{FF2B5EF4-FFF2-40B4-BE49-F238E27FC236}">
                <a16:creationId xmlns:a16="http://schemas.microsoft.com/office/drawing/2014/main" id="{9CBAE894-97C1-DCC7-0291-56C405A316C1}"/>
              </a:ext>
            </a:extLst>
          </p:cNvPr>
          <p:cNvSpPr/>
          <p:nvPr>
            <p:custDataLst>
              <p:tags r:id="rId24"/>
            </p:custDataLst>
          </p:nvPr>
        </p:nvSpPr>
        <p:spPr>
          <a:xfrm rot="16200000">
            <a:off x="8783173" y="3716630"/>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TLSHAPE_M_1544900201824e779cef4212db3658ec_Shape">
            <a:extLst>
              <a:ext uri="{FF2B5EF4-FFF2-40B4-BE49-F238E27FC236}">
                <a16:creationId xmlns:a16="http://schemas.microsoft.com/office/drawing/2014/main" id="{CC792A53-3A07-92A5-0E07-51D3434E3840}"/>
              </a:ext>
            </a:extLst>
          </p:cNvPr>
          <p:cNvSpPr/>
          <p:nvPr>
            <p:custDataLst>
              <p:tags r:id="rId25"/>
            </p:custDataLst>
          </p:nvPr>
        </p:nvSpPr>
        <p:spPr>
          <a:xfrm rot="16200000">
            <a:off x="5208543" y="2001703"/>
            <a:ext cx="199944" cy="1905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TLSHAPE_M_cdbc7acdba9142f98239820d23107dde_Shape">
            <a:extLst>
              <a:ext uri="{FF2B5EF4-FFF2-40B4-BE49-F238E27FC236}">
                <a16:creationId xmlns:a16="http://schemas.microsoft.com/office/drawing/2014/main" id="{3DBE276C-044F-434C-2B87-3769ABAE6142}"/>
              </a:ext>
            </a:extLst>
          </p:cNvPr>
          <p:cNvSpPr/>
          <p:nvPr>
            <p:custDataLst>
              <p:tags r:id="rId26"/>
            </p:custDataLst>
          </p:nvPr>
        </p:nvSpPr>
        <p:spPr>
          <a:xfrm rot="16200000">
            <a:off x="6559286" y="2932937"/>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TLSHAPE_M_5cb6f61b284b42eaa446f6ae8dd03ddf_Shape">
            <a:extLst>
              <a:ext uri="{FF2B5EF4-FFF2-40B4-BE49-F238E27FC236}">
                <a16:creationId xmlns:a16="http://schemas.microsoft.com/office/drawing/2014/main" id="{16031E5F-25C4-9B44-A684-6AF6C0561E6B}"/>
              </a:ext>
            </a:extLst>
          </p:cNvPr>
          <p:cNvSpPr/>
          <p:nvPr>
            <p:custDataLst>
              <p:tags r:id="rId27"/>
            </p:custDataLst>
          </p:nvPr>
        </p:nvSpPr>
        <p:spPr>
          <a:xfrm rot="16200000">
            <a:off x="6573873" y="4531281"/>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TLSHAPE_M_646ae0cfafda4d44966cd2d9844ebaac_Shape">
            <a:extLst>
              <a:ext uri="{FF2B5EF4-FFF2-40B4-BE49-F238E27FC236}">
                <a16:creationId xmlns:a16="http://schemas.microsoft.com/office/drawing/2014/main" id="{D17C6572-CB00-AC14-1C94-186009634E26}"/>
              </a:ext>
            </a:extLst>
          </p:cNvPr>
          <p:cNvSpPr/>
          <p:nvPr>
            <p:custDataLst>
              <p:tags r:id="rId28"/>
            </p:custDataLst>
          </p:nvPr>
        </p:nvSpPr>
        <p:spPr>
          <a:xfrm rot="16200000">
            <a:off x="2385682" y="3578799"/>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TLSHAPE_M_b136aee1458b48268f9d3406ac83edb7_Title">
            <a:extLst>
              <a:ext uri="{FF2B5EF4-FFF2-40B4-BE49-F238E27FC236}">
                <a16:creationId xmlns:a16="http://schemas.microsoft.com/office/drawing/2014/main" id="{FFB91B0C-ABD3-DB08-5CE6-B0B760D03233}"/>
              </a:ext>
            </a:extLst>
          </p:cNvPr>
          <p:cNvSpPr txBox="1"/>
          <p:nvPr>
            <p:custDataLst>
              <p:tags r:id="rId29"/>
            </p:custDataLst>
          </p:nvPr>
        </p:nvSpPr>
        <p:spPr>
          <a:xfrm>
            <a:off x="9241111" y="3811522"/>
            <a:ext cx="2105966" cy="646330"/>
          </a:xfrm>
          <a:prstGeom prst="rect">
            <a:avLst/>
          </a:prstGeom>
          <a:noFill/>
        </p:spPr>
        <p:txBody>
          <a:bodyPr vert="horz" wrap="square" lIns="0" tIns="0" rIns="0" bIns="0" rtlCol="0" anchor="ctr" anchorCtr="0">
            <a:noAutofit/>
          </a:bodyPr>
          <a:lstStyle/>
          <a:p>
            <a:r>
              <a:rPr lang="lt-LT" sz="1400" b="1" dirty="0">
                <a:solidFill>
                  <a:schemeClr val="dk1"/>
                </a:solidFill>
                <a:latin typeface="Calibri" panose="020F0502020204030204" pitchFamily="34" charset="0"/>
              </a:rPr>
              <a:t>LR </a:t>
            </a:r>
            <a:r>
              <a:rPr lang="pt-BR" sz="1400" b="1" dirty="0">
                <a:solidFill>
                  <a:schemeClr val="dk1"/>
                </a:solidFill>
                <a:latin typeface="Calibri" panose="020F0502020204030204" pitchFamily="34" charset="0"/>
              </a:rPr>
              <a:t>ŠMSM perduoda dokumentus</a:t>
            </a:r>
            <a:r>
              <a:rPr lang="lt-LT" sz="1400" b="1" dirty="0">
                <a:solidFill>
                  <a:schemeClr val="dk1"/>
                </a:solidFill>
                <a:latin typeface="Calibri" panose="020F0502020204030204" pitchFamily="34" charset="0"/>
              </a:rPr>
              <a:t> LR</a:t>
            </a:r>
            <a:r>
              <a:rPr lang="pt-BR" sz="1400" b="1" dirty="0">
                <a:solidFill>
                  <a:schemeClr val="dk1"/>
                </a:solidFill>
                <a:latin typeface="Calibri" panose="020F0502020204030204" pitchFamily="34" charset="0"/>
              </a:rPr>
              <a:t> Vyriausybės kanceliarijai</a:t>
            </a:r>
            <a:endParaRPr lang="en-US" sz="1400" b="1" dirty="0">
              <a:solidFill>
                <a:schemeClr val="dk1"/>
              </a:solidFill>
              <a:latin typeface="Calibri" panose="020F0502020204030204" pitchFamily="34" charset="0"/>
            </a:endParaRPr>
          </a:p>
        </p:txBody>
      </p:sp>
      <p:sp>
        <p:nvSpPr>
          <p:cNvPr id="25" name="OTLSHAPE_M_b136aee1458b48268f9d3406ac83edb7_Date">
            <a:extLst>
              <a:ext uri="{FF2B5EF4-FFF2-40B4-BE49-F238E27FC236}">
                <a16:creationId xmlns:a16="http://schemas.microsoft.com/office/drawing/2014/main" id="{36A1867E-E4EF-B5A4-944A-F669B4B7A5B5}"/>
              </a:ext>
            </a:extLst>
          </p:cNvPr>
          <p:cNvSpPr txBox="1"/>
          <p:nvPr>
            <p:custDataLst>
              <p:tags r:id="rId30"/>
            </p:custDataLst>
          </p:nvPr>
        </p:nvSpPr>
        <p:spPr>
          <a:xfrm>
            <a:off x="9242387" y="4424721"/>
            <a:ext cx="988015" cy="215444"/>
          </a:xfrm>
          <a:prstGeom prst="rect">
            <a:avLst/>
          </a:prstGeom>
          <a:noFill/>
        </p:spPr>
        <p:txBody>
          <a:bodyPr vert="horz" wrap="square" lIns="0" tIns="0" rIns="0" bIns="0" rtlCol="0" anchor="ctr" anchorCtr="0">
            <a:spAutoFit/>
          </a:bodyPr>
          <a:lstStyle/>
          <a:p>
            <a:r>
              <a:rPr lang="lt-LT" sz="1400" spc="-6">
                <a:solidFill>
                  <a:schemeClr val="dk2"/>
                </a:solidFill>
                <a:latin typeface="Calibri" panose="020F0502020204030204" pitchFamily="34" charset="0"/>
              </a:rPr>
              <a:t>2023-12-01</a:t>
            </a:r>
            <a:endParaRPr lang="en-US" sz="1400" spc="-6" dirty="0">
              <a:solidFill>
                <a:schemeClr val="dk2"/>
              </a:solidFill>
              <a:latin typeface="Calibri" panose="020F0502020204030204" pitchFamily="34" charset="0"/>
            </a:endParaRPr>
          </a:p>
        </p:txBody>
      </p:sp>
      <p:sp>
        <p:nvSpPr>
          <p:cNvPr id="27" name="OTLSHAPE_M_5ed6a5eaf49a44ee85f7cef3b7200bcb_Title">
            <a:extLst>
              <a:ext uri="{FF2B5EF4-FFF2-40B4-BE49-F238E27FC236}">
                <a16:creationId xmlns:a16="http://schemas.microsoft.com/office/drawing/2014/main" id="{5A7081F9-86D0-332E-898C-214DE108BE3C}"/>
              </a:ext>
            </a:extLst>
          </p:cNvPr>
          <p:cNvSpPr txBox="1"/>
          <p:nvPr>
            <p:custDataLst>
              <p:tags r:id="rId31"/>
            </p:custDataLst>
          </p:nvPr>
        </p:nvSpPr>
        <p:spPr>
          <a:xfrm>
            <a:off x="8751271" y="2833666"/>
            <a:ext cx="1970246" cy="646331"/>
          </a:xfrm>
          <a:prstGeom prst="rect">
            <a:avLst/>
          </a:prstGeom>
          <a:noFill/>
        </p:spPr>
        <p:txBody>
          <a:bodyPr vert="horz" wrap="square" lIns="0" tIns="0" rIns="0" bIns="0" rtlCol="0" anchor="ctr" anchorCtr="0">
            <a:spAutoFit/>
          </a:bodyPr>
          <a:lstStyle/>
          <a:p>
            <a:pPr algn="just"/>
            <a:r>
              <a:rPr lang="lt-LT" sz="1400" b="1">
                <a:solidFill>
                  <a:schemeClr val="dk1"/>
                </a:solidFill>
                <a:latin typeface="Calibri" panose="020F0502020204030204" pitchFamily="34" charset="0"/>
              </a:rPr>
              <a:t>Tikimasi gauti suderintus dokumentus ar atsakymus iš ministerijų</a:t>
            </a:r>
            <a:endParaRPr lang="en-US" sz="1400" b="1" dirty="0">
              <a:solidFill>
                <a:schemeClr val="dk1"/>
              </a:solidFill>
              <a:latin typeface="Calibri" panose="020F0502020204030204" pitchFamily="34" charset="0"/>
            </a:endParaRPr>
          </a:p>
        </p:txBody>
      </p:sp>
      <p:sp>
        <p:nvSpPr>
          <p:cNvPr id="28" name="OTLSHAPE_M_5ed6a5eaf49a44ee85f7cef3b7200bcb_Date">
            <a:extLst>
              <a:ext uri="{FF2B5EF4-FFF2-40B4-BE49-F238E27FC236}">
                <a16:creationId xmlns:a16="http://schemas.microsoft.com/office/drawing/2014/main" id="{62DEB4DF-7F81-B0E4-382D-C80E588C385C}"/>
              </a:ext>
            </a:extLst>
          </p:cNvPr>
          <p:cNvSpPr txBox="1"/>
          <p:nvPr>
            <p:custDataLst>
              <p:tags r:id="rId32"/>
            </p:custDataLst>
          </p:nvPr>
        </p:nvSpPr>
        <p:spPr>
          <a:xfrm>
            <a:off x="8783173" y="3513610"/>
            <a:ext cx="1402085" cy="215444"/>
          </a:xfrm>
          <a:prstGeom prst="rect">
            <a:avLst/>
          </a:prstGeom>
          <a:noFill/>
        </p:spPr>
        <p:txBody>
          <a:bodyPr vert="horz" wrap="square" lIns="0" tIns="0" rIns="0" bIns="0" rtlCol="0" anchor="ctr" anchorCtr="0">
            <a:spAutoFit/>
          </a:bodyPr>
          <a:lstStyle/>
          <a:p>
            <a:r>
              <a:rPr lang="lt-LT" sz="1400" spc="-6">
                <a:solidFill>
                  <a:schemeClr val="dk2"/>
                </a:solidFill>
                <a:latin typeface="Calibri" panose="020F0502020204030204" pitchFamily="34" charset="0"/>
              </a:rPr>
              <a:t>2023-11-24</a:t>
            </a:r>
            <a:endParaRPr lang="en-US" sz="1400" spc="-6" dirty="0">
              <a:solidFill>
                <a:schemeClr val="dk2"/>
              </a:solidFill>
              <a:latin typeface="Calibri" panose="020F0502020204030204" pitchFamily="34" charset="0"/>
            </a:endParaRPr>
          </a:p>
        </p:txBody>
      </p:sp>
      <p:sp>
        <p:nvSpPr>
          <p:cNvPr id="30" name="OTLSHAPE_M_1544900201824e779cef4212db3658ec_Title">
            <a:extLst>
              <a:ext uri="{FF2B5EF4-FFF2-40B4-BE49-F238E27FC236}">
                <a16:creationId xmlns:a16="http://schemas.microsoft.com/office/drawing/2014/main" id="{F7E7899D-FB69-4ADC-4FCF-36284EB8B417}"/>
              </a:ext>
            </a:extLst>
          </p:cNvPr>
          <p:cNvSpPr txBox="1"/>
          <p:nvPr>
            <p:custDataLst>
              <p:tags r:id="rId33"/>
            </p:custDataLst>
          </p:nvPr>
        </p:nvSpPr>
        <p:spPr>
          <a:xfrm>
            <a:off x="2207152" y="1552546"/>
            <a:ext cx="3598525" cy="430887"/>
          </a:xfrm>
          <a:prstGeom prst="rect">
            <a:avLst/>
          </a:prstGeom>
          <a:noFill/>
        </p:spPr>
        <p:txBody>
          <a:bodyPr vert="horz" wrap="square" lIns="0" tIns="0" rIns="0" bIns="0" rtlCol="0" anchor="ctr" anchorCtr="0">
            <a:spAutoFit/>
          </a:bodyPr>
          <a:lstStyle/>
          <a:p>
            <a:pPr algn="just"/>
            <a:r>
              <a:rPr lang="lt-LT" sz="1400" b="1">
                <a:solidFill>
                  <a:schemeClr val="dk1"/>
                </a:solidFill>
                <a:latin typeface="Calibri" panose="020F0502020204030204" pitchFamily="34" charset="0"/>
              </a:rPr>
              <a:t>Išsiųstas raštas derinti nutarimo projektą VĮ Turto bankui ir LR konkurencijos tarybai</a:t>
            </a:r>
            <a:endParaRPr lang="en-US" sz="1400" b="1" dirty="0">
              <a:solidFill>
                <a:schemeClr val="dk1"/>
              </a:solidFill>
              <a:latin typeface="Calibri" panose="020F0502020204030204" pitchFamily="34" charset="0"/>
            </a:endParaRPr>
          </a:p>
        </p:txBody>
      </p:sp>
      <p:sp>
        <p:nvSpPr>
          <p:cNvPr id="31" name="OTLSHAPE_M_1544900201824e779cef4212db3658ec_Date">
            <a:extLst>
              <a:ext uri="{FF2B5EF4-FFF2-40B4-BE49-F238E27FC236}">
                <a16:creationId xmlns:a16="http://schemas.microsoft.com/office/drawing/2014/main" id="{255922BA-45B9-BEDB-313E-A65FFE0DCA5B}"/>
              </a:ext>
            </a:extLst>
          </p:cNvPr>
          <p:cNvSpPr txBox="1"/>
          <p:nvPr>
            <p:custDataLst>
              <p:tags r:id="rId34"/>
            </p:custDataLst>
          </p:nvPr>
        </p:nvSpPr>
        <p:spPr>
          <a:xfrm>
            <a:off x="5213507" y="1770982"/>
            <a:ext cx="955459" cy="215444"/>
          </a:xfrm>
          <a:prstGeom prst="rect">
            <a:avLst/>
          </a:prstGeom>
          <a:noFill/>
        </p:spPr>
        <p:txBody>
          <a:bodyPr vert="horz" wrap="square" lIns="0" tIns="0" rIns="0" bIns="0" rtlCol="0" anchor="ctr" anchorCtr="0">
            <a:spAutoFit/>
          </a:bodyPr>
          <a:lstStyle/>
          <a:p>
            <a:r>
              <a:rPr lang="lt-LT" sz="1400" spc="-6">
                <a:solidFill>
                  <a:schemeClr val="dk2"/>
                </a:solidFill>
                <a:latin typeface="Calibri" panose="020F0502020204030204" pitchFamily="34" charset="0"/>
              </a:rPr>
              <a:t>2023-10-03</a:t>
            </a:r>
            <a:endParaRPr lang="en-US" sz="1400" spc="-6" dirty="0">
              <a:solidFill>
                <a:schemeClr val="dk2"/>
              </a:solidFill>
              <a:latin typeface="Calibri" panose="020F0502020204030204" pitchFamily="34" charset="0"/>
            </a:endParaRPr>
          </a:p>
        </p:txBody>
      </p:sp>
      <p:sp>
        <p:nvSpPr>
          <p:cNvPr id="33" name="OTLSHAPE_M_cdbc7acdba9142f98239820d23107dde_Title">
            <a:extLst>
              <a:ext uri="{FF2B5EF4-FFF2-40B4-BE49-F238E27FC236}">
                <a16:creationId xmlns:a16="http://schemas.microsoft.com/office/drawing/2014/main" id="{1CBF8BD6-7BF2-18A1-D977-218EDD056355}"/>
              </a:ext>
            </a:extLst>
          </p:cNvPr>
          <p:cNvSpPr txBox="1"/>
          <p:nvPr>
            <p:custDataLst>
              <p:tags r:id="rId35"/>
            </p:custDataLst>
          </p:nvPr>
        </p:nvSpPr>
        <p:spPr>
          <a:xfrm>
            <a:off x="5834744" y="2071867"/>
            <a:ext cx="2744852" cy="646331"/>
          </a:xfrm>
          <a:prstGeom prst="rect">
            <a:avLst/>
          </a:prstGeom>
          <a:noFill/>
        </p:spPr>
        <p:txBody>
          <a:bodyPr vert="horz" wrap="square" lIns="0" tIns="0" rIns="0" bIns="0" rtlCol="0" anchor="ctr" anchorCtr="0">
            <a:spAutoFit/>
          </a:bodyPr>
          <a:lstStyle/>
          <a:p>
            <a:pPr algn="just"/>
            <a:r>
              <a:rPr lang="lt-LT" sz="1400" b="1">
                <a:solidFill>
                  <a:schemeClr val="dk1"/>
                </a:solidFill>
                <a:latin typeface="Calibri" panose="020F0502020204030204" pitchFamily="34" charset="0"/>
              </a:rPr>
              <a:t>Numatyta perduoti dokumentų rinkinį LR ŠMSM derinti su LR VRM, LR FM, LR ŽŪM, LR TM, LR AM</a:t>
            </a:r>
            <a:endParaRPr lang="en-US" sz="1400" b="1" dirty="0">
              <a:solidFill>
                <a:schemeClr val="dk1"/>
              </a:solidFill>
              <a:latin typeface="Calibri" panose="020F0502020204030204" pitchFamily="34" charset="0"/>
            </a:endParaRPr>
          </a:p>
        </p:txBody>
      </p:sp>
      <p:sp>
        <p:nvSpPr>
          <p:cNvPr id="34" name="OTLSHAPE_M_cdbc7acdba9142f98239820d23107dde_Date">
            <a:extLst>
              <a:ext uri="{FF2B5EF4-FFF2-40B4-BE49-F238E27FC236}">
                <a16:creationId xmlns:a16="http://schemas.microsoft.com/office/drawing/2014/main" id="{32AD3CDF-D6C5-A752-CCD5-129C563FABE5}"/>
              </a:ext>
            </a:extLst>
          </p:cNvPr>
          <p:cNvSpPr txBox="1"/>
          <p:nvPr>
            <p:custDataLst>
              <p:tags r:id="rId36"/>
            </p:custDataLst>
          </p:nvPr>
        </p:nvSpPr>
        <p:spPr>
          <a:xfrm>
            <a:off x="6537927" y="2698919"/>
            <a:ext cx="929588" cy="215444"/>
          </a:xfrm>
          <a:prstGeom prst="rect">
            <a:avLst/>
          </a:prstGeom>
          <a:noFill/>
        </p:spPr>
        <p:txBody>
          <a:bodyPr vert="horz" wrap="square" lIns="0" tIns="0" rIns="0" bIns="0" rtlCol="0" anchor="ctr" anchorCtr="0">
            <a:spAutoFit/>
          </a:bodyPr>
          <a:lstStyle/>
          <a:p>
            <a:r>
              <a:rPr lang="lt-LT" sz="1400" spc="-6">
                <a:solidFill>
                  <a:schemeClr val="dk2"/>
                </a:solidFill>
                <a:latin typeface="Calibri" panose="020F0502020204030204" pitchFamily="34" charset="0"/>
              </a:rPr>
              <a:t>2023-10-23</a:t>
            </a:r>
            <a:endParaRPr lang="en-US" sz="1400" spc="-6" dirty="0">
              <a:solidFill>
                <a:schemeClr val="dk2"/>
              </a:solidFill>
              <a:latin typeface="Calibri" panose="020F0502020204030204" pitchFamily="34" charset="0"/>
            </a:endParaRPr>
          </a:p>
        </p:txBody>
      </p:sp>
      <p:sp>
        <p:nvSpPr>
          <p:cNvPr id="36" name="OTLSHAPE_M_5cb6f61b284b42eaa446f6ae8dd03ddf_Title">
            <a:extLst>
              <a:ext uri="{FF2B5EF4-FFF2-40B4-BE49-F238E27FC236}">
                <a16:creationId xmlns:a16="http://schemas.microsoft.com/office/drawing/2014/main" id="{71723885-D07F-E9EA-88B8-6339FA675CC3}"/>
              </a:ext>
            </a:extLst>
          </p:cNvPr>
          <p:cNvSpPr txBox="1"/>
          <p:nvPr>
            <p:custDataLst>
              <p:tags r:id="rId37"/>
            </p:custDataLst>
          </p:nvPr>
        </p:nvSpPr>
        <p:spPr>
          <a:xfrm>
            <a:off x="6704340" y="3652372"/>
            <a:ext cx="1642648" cy="646331"/>
          </a:xfrm>
          <a:prstGeom prst="rect">
            <a:avLst/>
          </a:prstGeom>
          <a:noFill/>
        </p:spPr>
        <p:txBody>
          <a:bodyPr vert="horz" wrap="square" lIns="0" tIns="0" rIns="0" bIns="0" rtlCol="0" anchor="ctr" anchorCtr="0">
            <a:spAutoFit/>
          </a:bodyPr>
          <a:lstStyle/>
          <a:p>
            <a:pPr algn="just"/>
            <a:r>
              <a:rPr lang="pt-BR" sz="1400" b="1" dirty="0">
                <a:solidFill>
                  <a:schemeClr val="dk1"/>
                </a:solidFill>
                <a:latin typeface="Calibri" panose="020F0502020204030204" pitchFamily="34" charset="0"/>
              </a:rPr>
              <a:t>Baigiamas turto vertinimo derinimo ataskaitos laikotarpis</a:t>
            </a:r>
            <a:endParaRPr lang="en-US" sz="1400" b="1" dirty="0">
              <a:solidFill>
                <a:schemeClr val="dk1"/>
              </a:solidFill>
              <a:latin typeface="Calibri" panose="020F0502020204030204" pitchFamily="34" charset="0"/>
            </a:endParaRPr>
          </a:p>
        </p:txBody>
      </p:sp>
      <p:sp>
        <p:nvSpPr>
          <p:cNvPr id="37" name="OTLSHAPE_M_5cb6f61b284b42eaa446f6ae8dd03ddf_Date">
            <a:extLst>
              <a:ext uri="{FF2B5EF4-FFF2-40B4-BE49-F238E27FC236}">
                <a16:creationId xmlns:a16="http://schemas.microsoft.com/office/drawing/2014/main" id="{4881DE60-A0FA-1D26-51C6-7C7A740DA19D}"/>
              </a:ext>
            </a:extLst>
          </p:cNvPr>
          <p:cNvSpPr txBox="1"/>
          <p:nvPr>
            <p:custDataLst>
              <p:tags r:id="rId38"/>
            </p:custDataLst>
          </p:nvPr>
        </p:nvSpPr>
        <p:spPr>
          <a:xfrm>
            <a:off x="6738973" y="4441043"/>
            <a:ext cx="936395" cy="215444"/>
          </a:xfrm>
          <a:prstGeom prst="rect">
            <a:avLst/>
          </a:prstGeom>
          <a:noFill/>
        </p:spPr>
        <p:txBody>
          <a:bodyPr vert="horz" wrap="square" lIns="0" tIns="0" rIns="0" bIns="0" rtlCol="0" anchor="ctr" anchorCtr="0">
            <a:spAutoFit/>
          </a:bodyPr>
          <a:lstStyle/>
          <a:p>
            <a:r>
              <a:rPr lang="lt-LT" sz="1400" spc="-6">
                <a:solidFill>
                  <a:schemeClr val="dk2"/>
                </a:solidFill>
                <a:latin typeface="Calibri" panose="020F0502020204030204" pitchFamily="34" charset="0"/>
              </a:rPr>
              <a:t>2023-10-23</a:t>
            </a:r>
            <a:endParaRPr lang="en-US" sz="1400" spc="-6" dirty="0">
              <a:solidFill>
                <a:schemeClr val="dk2"/>
              </a:solidFill>
              <a:latin typeface="Calibri" panose="020F0502020204030204" pitchFamily="34" charset="0"/>
            </a:endParaRPr>
          </a:p>
        </p:txBody>
      </p:sp>
      <p:sp>
        <p:nvSpPr>
          <p:cNvPr id="39" name="OTLSHAPE_M_646ae0cfafda4d44966cd2d9844ebaac_Title">
            <a:extLst>
              <a:ext uri="{FF2B5EF4-FFF2-40B4-BE49-F238E27FC236}">
                <a16:creationId xmlns:a16="http://schemas.microsoft.com/office/drawing/2014/main" id="{F30EAC7E-FA5B-3B82-9AFB-6D0E85487F4C}"/>
              </a:ext>
            </a:extLst>
          </p:cNvPr>
          <p:cNvSpPr txBox="1"/>
          <p:nvPr>
            <p:custDataLst>
              <p:tags r:id="rId39"/>
            </p:custDataLst>
          </p:nvPr>
        </p:nvSpPr>
        <p:spPr>
          <a:xfrm>
            <a:off x="2413844" y="2906099"/>
            <a:ext cx="1955800" cy="430887"/>
          </a:xfrm>
          <a:prstGeom prst="rect">
            <a:avLst/>
          </a:prstGeom>
          <a:noFill/>
        </p:spPr>
        <p:txBody>
          <a:bodyPr vert="horz" wrap="square" lIns="0" tIns="0" rIns="0" bIns="0" rtlCol="0" anchor="ctr" anchorCtr="0">
            <a:spAutoFit/>
          </a:bodyPr>
          <a:lstStyle/>
          <a:p>
            <a:r>
              <a:rPr lang="en-US" sz="1400" b="1" spc="-6" dirty="0" err="1">
                <a:solidFill>
                  <a:schemeClr val="dk1"/>
                </a:solidFill>
                <a:latin typeface="Calibri" panose="020F0502020204030204" pitchFamily="34" charset="0"/>
              </a:rPr>
              <a:t>Pateikta</a:t>
            </a:r>
            <a:r>
              <a:rPr lang="en-US" sz="1400" b="1" spc="-6" dirty="0">
                <a:solidFill>
                  <a:schemeClr val="dk1"/>
                </a:solidFill>
                <a:latin typeface="Calibri" panose="020F0502020204030204" pitchFamily="34" charset="0"/>
              </a:rPr>
              <a:t> </a:t>
            </a:r>
            <a:r>
              <a:rPr lang="en-US" sz="1400" b="1" spc="-6" dirty="0" err="1">
                <a:solidFill>
                  <a:schemeClr val="dk1"/>
                </a:solidFill>
                <a:latin typeface="Calibri" panose="020F0502020204030204" pitchFamily="34" charset="0"/>
              </a:rPr>
              <a:t>turto</a:t>
            </a:r>
            <a:r>
              <a:rPr lang="en-US" sz="1400" b="1" spc="-6" dirty="0">
                <a:solidFill>
                  <a:schemeClr val="dk1"/>
                </a:solidFill>
                <a:latin typeface="Calibri" panose="020F0502020204030204" pitchFamily="34" charset="0"/>
              </a:rPr>
              <a:t> </a:t>
            </a:r>
            <a:r>
              <a:rPr lang="en-US" sz="1400" b="1" spc="-6" dirty="0" err="1">
                <a:solidFill>
                  <a:schemeClr val="dk1"/>
                </a:solidFill>
                <a:latin typeface="Calibri" panose="020F0502020204030204" pitchFamily="34" charset="0"/>
              </a:rPr>
              <a:t>vertinimo</a:t>
            </a:r>
            <a:r>
              <a:rPr lang="en-US" sz="1400" b="1" spc="-6" dirty="0">
                <a:solidFill>
                  <a:schemeClr val="dk1"/>
                </a:solidFill>
                <a:latin typeface="Calibri" panose="020F0502020204030204" pitchFamily="34" charset="0"/>
              </a:rPr>
              <a:t> </a:t>
            </a:r>
            <a:r>
              <a:rPr lang="en-US" sz="1400" b="1" spc="-6" dirty="0" err="1">
                <a:solidFill>
                  <a:schemeClr val="dk1"/>
                </a:solidFill>
                <a:latin typeface="Calibri" panose="020F0502020204030204" pitchFamily="34" charset="0"/>
              </a:rPr>
              <a:t>ataskaita</a:t>
            </a:r>
            <a:endParaRPr lang="en-US" sz="1400" b="1" spc="-6" dirty="0">
              <a:solidFill>
                <a:schemeClr val="dk1"/>
              </a:solidFill>
              <a:latin typeface="Calibri" panose="020F0502020204030204" pitchFamily="34" charset="0"/>
            </a:endParaRPr>
          </a:p>
        </p:txBody>
      </p:sp>
      <p:sp>
        <p:nvSpPr>
          <p:cNvPr id="40" name="OTLSHAPE_M_646ae0cfafda4d44966cd2d9844ebaac_Date">
            <a:extLst>
              <a:ext uri="{FF2B5EF4-FFF2-40B4-BE49-F238E27FC236}">
                <a16:creationId xmlns:a16="http://schemas.microsoft.com/office/drawing/2014/main" id="{F5C055B9-F829-F515-880A-619B4BFB7707}"/>
              </a:ext>
            </a:extLst>
          </p:cNvPr>
          <p:cNvSpPr txBox="1"/>
          <p:nvPr>
            <p:custDataLst>
              <p:tags r:id="rId40"/>
            </p:custDataLst>
          </p:nvPr>
        </p:nvSpPr>
        <p:spPr>
          <a:xfrm>
            <a:off x="2408187" y="3321278"/>
            <a:ext cx="1117286" cy="215444"/>
          </a:xfrm>
          <a:prstGeom prst="rect">
            <a:avLst/>
          </a:prstGeom>
          <a:noFill/>
        </p:spPr>
        <p:txBody>
          <a:bodyPr vert="horz" wrap="square" lIns="0" tIns="0" rIns="0" bIns="0" rtlCol="0" anchor="ctr" anchorCtr="0">
            <a:spAutoFit/>
          </a:bodyPr>
          <a:lstStyle/>
          <a:p>
            <a:r>
              <a:rPr lang="lt-LT" sz="1400" spc="-6">
                <a:solidFill>
                  <a:schemeClr val="dk2"/>
                </a:solidFill>
                <a:latin typeface="Calibri" panose="020F0502020204030204" pitchFamily="34" charset="0"/>
              </a:rPr>
              <a:t>2023-08-22</a:t>
            </a:r>
            <a:endParaRPr lang="en-US" sz="1400" spc="-6" dirty="0">
              <a:solidFill>
                <a:schemeClr val="dk2"/>
              </a:solidFill>
              <a:latin typeface="Calibri" panose="020F0502020204030204" pitchFamily="34" charset="0"/>
            </a:endParaRPr>
          </a:p>
        </p:txBody>
      </p:sp>
      <p:sp>
        <p:nvSpPr>
          <p:cNvPr id="42" name="TextBox 41">
            <a:extLst>
              <a:ext uri="{FF2B5EF4-FFF2-40B4-BE49-F238E27FC236}">
                <a16:creationId xmlns:a16="http://schemas.microsoft.com/office/drawing/2014/main" id="{DC0E0569-9894-7585-6F4B-32C2D2082C75}"/>
              </a:ext>
            </a:extLst>
          </p:cNvPr>
          <p:cNvSpPr txBox="1"/>
          <p:nvPr/>
        </p:nvSpPr>
        <p:spPr>
          <a:xfrm>
            <a:off x="1700499" y="205601"/>
            <a:ext cx="9363918" cy="461665"/>
          </a:xfrm>
          <a:prstGeom prst="rect">
            <a:avLst/>
          </a:prstGeom>
          <a:noFill/>
        </p:spPr>
        <p:txBody>
          <a:bodyPr wrap="square" rtlCol="0">
            <a:spAutoFit/>
          </a:bodyPr>
          <a:lstStyle/>
          <a:p>
            <a:pPr algn="ctr"/>
            <a:r>
              <a:rPr lang="lt-LT" sz="2400" dirty="0">
                <a:latin typeface="Times New Roman" panose="02020603050405020304" pitchFamily="18" charset="0"/>
                <a:cs typeface="Times New Roman" panose="02020603050405020304" pitchFamily="18" charset="0"/>
              </a:rPr>
              <a:t>GTC teisinės formos keitimo procedūrų eiga</a:t>
            </a:r>
            <a:endParaRPr lang="en-US" sz="2400" dirty="0">
              <a:latin typeface="Times New Roman" panose="02020603050405020304" pitchFamily="18" charset="0"/>
              <a:cs typeface="Times New Roman" panose="02020603050405020304" pitchFamily="18" charset="0"/>
            </a:endParaRPr>
          </a:p>
        </p:txBody>
      </p:sp>
      <p:cxnSp>
        <p:nvCxnSpPr>
          <p:cNvPr id="45" name="OTLSHAPE_M_5ed6a5eaf49a44ee85f7cef3b7200bcb_Connector1">
            <a:extLst>
              <a:ext uri="{FF2B5EF4-FFF2-40B4-BE49-F238E27FC236}">
                <a16:creationId xmlns:a16="http://schemas.microsoft.com/office/drawing/2014/main" id="{BFACA107-7EA5-4FD3-BDB4-47CA6C5DE694}"/>
              </a:ext>
            </a:extLst>
          </p:cNvPr>
          <p:cNvCxnSpPr>
            <a:cxnSpLocks/>
          </p:cNvCxnSpPr>
          <p:nvPr>
            <p:custDataLst>
              <p:tags r:id="rId41"/>
            </p:custDataLst>
          </p:nvPr>
        </p:nvCxnSpPr>
        <p:spPr>
          <a:xfrm flipH="1">
            <a:off x="11313511" y="2691925"/>
            <a:ext cx="33566" cy="2451575"/>
          </a:xfrm>
          <a:prstGeom prst="line">
            <a:avLst/>
          </a:prstGeom>
          <a:ln w="9525" cap="flat" cmpd="sng" algn="ctr">
            <a:solidFill>
              <a:schemeClr val="accent5">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TLSHAPE_M_b136aee1458b48268f9d3406ac83edb7_Shape">
            <a:extLst>
              <a:ext uri="{FF2B5EF4-FFF2-40B4-BE49-F238E27FC236}">
                <a16:creationId xmlns:a16="http://schemas.microsoft.com/office/drawing/2014/main" id="{588966B2-37E1-F98C-FCF3-24C3D1F22FDC}"/>
              </a:ext>
            </a:extLst>
          </p:cNvPr>
          <p:cNvSpPr/>
          <p:nvPr>
            <p:custDataLst>
              <p:tags r:id="rId42"/>
            </p:custDataLst>
          </p:nvPr>
        </p:nvSpPr>
        <p:spPr>
          <a:xfrm rot="16200000">
            <a:off x="11359678" y="2533797"/>
            <a:ext cx="165100" cy="165100"/>
          </a:xfrm>
          <a:prstGeom prst="flowChartMerge">
            <a:avLst/>
          </a:prstGeom>
          <a:solidFill>
            <a:srgbClr val="0070C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TLSHAPE_M_b136aee1458b48268f9d3406ac83edb7_Date">
            <a:extLst>
              <a:ext uri="{FF2B5EF4-FFF2-40B4-BE49-F238E27FC236}">
                <a16:creationId xmlns:a16="http://schemas.microsoft.com/office/drawing/2014/main" id="{0990CAFF-0421-18D6-F774-F2327C6E45CC}"/>
              </a:ext>
            </a:extLst>
          </p:cNvPr>
          <p:cNvSpPr txBox="1"/>
          <p:nvPr>
            <p:custDataLst>
              <p:tags r:id="rId43"/>
            </p:custDataLst>
          </p:nvPr>
        </p:nvSpPr>
        <p:spPr>
          <a:xfrm>
            <a:off x="10454213" y="2312650"/>
            <a:ext cx="988015" cy="215444"/>
          </a:xfrm>
          <a:prstGeom prst="rect">
            <a:avLst/>
          </a:prstGeom>
          <a:noFill/>
        </p:spPr>
        <p:txBody>
          <a:bodyPr vert="horz" wrap="square" lIns="0" tIns="0" rIns="0" bIns="0" rtlCol="0" anchor="ctr" anchorCtr="0">
            <a:spAutoFit/>
          </a:bodyPr>
          <a:lstStyle/>
          <a:p>
            <a:r>
              <a:rPr lang="lt-LT" sz="1400" spc="-6" dirty="0">
                <a:solidFill>
                  <a:schemeClr val="dk2"/>
                </a:solidFill>
                <a:latin typeface="Calibri" panose="020F0502020204030204" pitchFamily="34" charset="0"/>
              </a:rPr>
              <a:t>2023-12-29</a:t>
            </a:r>
            <a:endParaRPr lang="en-US" sz="1400" spc="-6" dirty="0">
              <a:solidFill>
                <a:schemeClr val="dk2"/>
              </a:solidFill>
              <a:latin typeface="Calibri" panose="020F0502020204030204" pitchFamily="34" charset="0"/>
            </a:endParaRPr>
          </a:p>
        </p:txBody>
      </p:sp>
      <p:sp>
        <p:nvSpPr>
          <p:cNvPr id="50" name="OTLSHAPE_M_5ed6a5eaf49a44ee85f7cef3b7200bcb_Title">
            <a:extLst>
              <a:ext uri="{FF2B5EF4-FFF2-40B4-BE49-F238E27FC236}">
                <a16:creationId xmlns:a16="http://schemas.microsoft.com/office/drawing/2014/main" id="{9CC77C17-4306-F6D9-BB5C-C6C283A0F115}"/>
              </a:ext>
            </a:extLst>
          </p:cNvPr>
          <p:cNvSpPr txBox="1"/>
          <p:nvPr>
            <p:custDataLst>
              <p:tags r:id="rId44"/>
            </p:custDataLst>
          </p:nvPr>
        </p:nvSpPr>
        <p:spPr>
          <a:xfrm>
            <a:off x="9049575" y="1887900"/>
            <a:ext cx="2632090" cy="646331"/>
          </a:xfrm>
          <a:prstGeom prst="rect">
            <a:avLst/>
          </a:prstGeom>
          <a:noFill/>
        </p:spPr>
        <p:txBody>
          <a:bodyPr vert="horz" wrap="square" lIns="0" tIns="0" rIns="0" bIns="0" rtlCol="0" anchor="ctr" anchorCtr="0">
            <a:spAutoFit/>
          </a:bodyPr>
          <a:lstStyle/>
          <a:p>
            <a:pPr algn="just"/>
            <a:r>
              <a:rPr lang="lt-LT" sz="1400" b="1" dirty="0">
                <a:solidFill>
                  <a:schemeClr val="dk1"/>
                </a:solidFill>
                <a:latin typeface="Calibri" panose="020F0502020204030204" pitchFamily="34" charset="0"/>
              </a:rPr>
              <a:t>Numatoma, kad LR Vyriausybė priims nutarimą dėl GTC teisinės formos pakeitimo</a:t>
            </a:r>
            <a:endParaRPr lang="en-US" sz="1400" b="1" dirty="0">
              <a:solidFill>
                <a:schemeClr val="dk1"/>
              </a:solidFill>
              <a:latin typeface="Calibri" panose="020F0502020204030204" pitchFamily="34" charset="0"/>
            </a:endParaRPr>
          </a:p>
        </p:txBody>
      </p:sp>
      <p:sp>
        <p:nvSpPr>
          <p:cNvPr id="51" name="OTLSHAPE_TB_00000000000000000000000000000000_LeftEndCaps">
            <a:extLst>
              <a:ext uri="{FF2B5EF4-FFF2-40B4-BE49-F238E27FC236}">
                <a16:creationId xmlns:a16="http://schemas.microsoft.com/office/drawing/2014/main" id="{851A46C1-1C81-3B51-6D5B-96ECA039D54D}"/>
              </a:ext>
            </a:extLst>
          </p:cNvPr>
          <p:cNvSpPr txBox="1"/>
          <p:nvPr>
            <p:custDataLst>
              <p:tags r:id="rId45"/>
            </p:custDataLst>
          </p:nvPr>
        </p:nvSpPr>
        <p:spPr>
          <a:xfrm>
            <a:off x="11455834" y="5104845"/>
            <a:ext cx="451662" cy="279061"/>
          </a:xfrm>
          <a:prstGeom prst="rect">
            <a:avLst/>
          </a:prstGeom>
          <a:noFill/>
        </p:spPr>
        <p:txBody>
          <a:bodyPr vert="horz" wrap="square" lIns="0" tIns="0" rIns="0" bIns="0" rtlCol="0" anchor="ctr" anchorCtr="0">
            <a:spAutoFit/>
          </a:bodyPr>
          <a:lstStyle/>
          <a:p>
            <a:pPr algn="ctr"/>
            <a:r>
              <a:rPr lang="en-US" b="1" spc="-44" dirty="0">
                <a:solidFill>
                  <a:schemeClr val="accent2"/>
                </a:solidFill>
                <a:latin typeface="Calibri" panose="020F0502020204030204" pitchFamily="34" charset="0"/>
              </a:rPr>
              <a:t>202</a:t>
            </a:r>
            <a:r>
              <a:rPr lang="lt-LT" b="1" spc="-44" dirty="0">
                <a:solidFill>
                  <a:schemeClr val="accent2"/>
                </a:solidFill>
                <a:latin typeface="Calibri" panose="020F0502020204030204" pitchFamily="34" charset="0"/>
              </a:rPr>
              <a:t>4</a:t>
            </a:r>
            <a:endParaRPr lang="en-US" b="1" spc="-44" dirty="0">
              <a:solidFill>
                <a:schemeClr val="accent2"/>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146700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5C12D3DC-B0F1-D590-7F71-08B27831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785" y="2124911"/>
            <a:ext cx="2775408" cy="2674651"/>
          </a:xfrm>
          <a:prstGeom prst="rect">
            <a:avLst/>
          </a:prstGeom>
        </p:spPr>
      </p:pic>
      <p:sp>
        <p:nvSpPr>
          <p:cNvPr id="81" name="TextBox 80">
            <a:extLst>
              <a:ext uri="{FF2B5EF4-FFF2-40B4-BE49-F238E27FC236}">
                <a16:creationId xmlns:a16="http://schemas.microsoft.com/office/drawing/2014/main" id="{B1F43896-DA0A-876A-A661-47F306D5D146}"/>
              </a:ext>
            </a:extLst>
          </p:cNvPr>
          <p:cNvSpPr txBox="1"/>
          <p:nvPr/>
        </p:nvSpPr>
        <p:spPr>
          <a:xfrm>
            <a:off x="5154804" y="3198167"/>
            <a:ext cx="5848141" cy="461665"/>
          </a:xfrm>
          <a:prstGeom prst="rect">
            <a:avLst/>
          </a:prstGeom>
          <a:noFill/>
        </p:spPr>
        <p:txBody>
          <a:bodyPr wrap="square" lIns="91440" tIns="45720" rIns="91440" bIns="45720" anchor="t">
            <a:spAutoFit/>
          </a:bodyPr>
          <a:lstStyle/>
          <a:p>
            <a:pPr lvl="0">
              <a:tabLst>
                <a:tab pos="139700" algn="l"/>
                <a:tab pos="457200" algn="l"/>
              </a:tabLst>
            </a:pPr>
            <a:r>
              <a:rPr lang="lt-LT" sz="2400" b="1" dirty="0">
                <a:solidFill>
                  <a:srgbClr val="1B1B1B"/>
                </a:solidFill>
                <a:latin typeface="Times New Roman" panose="02020603050405020304" pitchFamily="18" charset="0"/>
                <a:ea typeface="Calibri" panose="020F0502020204030204" pitchFamily="34" charset="0"/>
                <a:cs typeface="Times New Roman" panose="02020603050405020304" pitchFamily="18" charset="0"/>
              </a:rPr>
              <a:t>9</a:t>
            </a:r>
            <a:r>
              <a:rPr lang="lt-LT" sz="2400" b="1"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 Kiti klausimai</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492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903596" y="3051988"/>
            <a:ext cx="6943411" cy="577332"/>
          </a:xfrm>
        </p:spPr>
        <p:txBody>
          <a:bodyPr vert="horz" lIns="91440" tIns="45720" rIns="91440" bIns="45720" rtlCol="0" anchor="b">
            <a:noAutofit/>
          </a:bodyPr>
          <a:lstStyle/>
          <a:p>
            <a:pPr>
              <a:buClr>
                <a:srgbClr val="1B1B1B"/>
              </a:buClr>
              <a:buSzPts val="1000"/>
            </a:pPr>
            <a:r>
              <a:rPr lang="lt-LT" sz="2400" kern="100" dirty="0">
                <a:solidFill>
                  <a:srgbClr val="1B1B1B"/>
                </a:solidFill>
                <a:latin typeface="Times New Roman" panose="02020603050405020304" pitchFamily="18" charset="0"/>
                <a:ea typeface="Times New Roman" panose="02020603050405020304" pitchFamily="18" charset="0"/>
                <a:cs typeface="Times New Roman" panose="02020603050405020304" pitchFamily="18" charset="0"/>
              </a:rPr>
              <a:t>a) </a:t>
            </a:r>
            <a:r>
              <a:rPr lang="lt-LT" sz="24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Dėl lėšų panaudojimo iki lapkričio 30 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picture containing icon&#10;&#10;Description automatically generated">
            <a:extLst>
              <a:ext uri="{FF2B5EF4-FFF2-40B4-BE49-F238E27FC236}">
                <a16:creationId xmlns:a16="http://schemas.microsoft.com/office/drawing/2014/main" id="{9A84F09A-9C51-15FD-29C2-6C18D8EAC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971" y="2135188"/>
            <a:ext cx="2685102" cy="2587623"/>
          </a:xfrm>
          <a:prstGeom prst="rect">
            <a:avLst/>
          </a:prstGeom>
        </p:spPr>
      </p:pic>
    </p:spTree>
    <p:extLst>
      <p:ext uri="{BB962C8B-B14F-4D97-AF65-F5344CB8AC3E}">
        <p14:creationId xmlns:p14="http://schemas.microsoft.com/office/powerpoint/2010/main" val="3970590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35CD-C24F-C29F-5B2B-2D35FC3DCE17}"/>
              </a:ext>
            </a:extLst>
          </p:cNvPr>
          <p:cNvSpPr>
            <a:spLocks noGrp="1"/>
          </p:cNvSpPr>
          <p:nvPr>
            <p:ph type="ctrTitle"/>
          </p:nvPr>
        </p:nvSpPr>
        <p:spPr>
          <a:xfrm>
            <a:off x="1524000" y="1122363"/>
            <a:ext cx="9144000" cy="1407192"/>
          </a:xfrm>
        </p:spPr>
        <p:txBody>
          <a:bodyPr>
            <a:normAutofit/>
          </a:bodyPr>
          <a:lstStyle/>
          <a:p>
            <a:pPr algn="ctr"/>
            <a:r>
              <a:rPr lang="lt-LT" sz="3200" b="1" dirty="0">
                <a:solidFill>
                  <a:schemeClr val="tx1"/>
                </a:solidFill>
                <a:latin typeface="Times New Roman" panose="02020603050405020304" pitchFamily="18" charset="0"/>
                <a:cs typeface="Times New Roman" panose="02020603050405020304" pitchFamily="18" charset="0"/>
              </a:rPr>
              <a:t>Lėšų panaudojimas 2023 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51B92FC-4138-A86B-0A4E-5040C00BF8BE}"/>
              </a:ext>
            </a:extLst>
          </p:cNvPr>
          <p:cNvSpPr>
            <a:spLocks noGrp="1"/>
          </p:cNvSpPr>
          <p:nvPr>
            <p:ph type="subTitle" idx="1"/>
          </p:nvPr>
        </p:nvSpPr>
        <p:spPr>
          <a:xfrm>
            <a:off x="1524000" y="2871387"/>
            <a:ext cx="9144000" cy="2386413"/>
          </a:xfrm>
        </p:spPr>
        <p:txBody>
          <a:bodyPr>
            <a:normAutofit/>
          </a:bodyPr>
          <a:lstStyle/>
          <a:p>
            <a:pPr algn="ctr"/>
            <a:r>
              <a:rPr lang="lt-LT" sz="3200" dirty="0">
                <a:solidFill>
                  <a:schemeClr val="tx1"/>
                </a:solidFill>
                <a:latin typeface="Times New Roman" panose="02020603050405020304" pitchFamily="18" charset="0"/>
                <a:cs typeface="Times New Roman" panose="02020603050405020304" pitchFamily="18" charset="0"/>
              </a:rPr>
              <a:t>Maloniai primename, kad visos viešųjų pirkimų procedūros turi būti baigtos ir planuotas turtas bei prekės įsigytos</a:t>
            </a:r>
          </a:p>
          <a:p>
            <a:pPr algn="ctr"/>
            <a:r>
              <a:rPr lang="lt-LT" sz="3200" dirty="0">
                <a:solidFill>
                  <a:schemeClr val="tx1"/>
                </a:solidFill>
                <a:latin typeface="Times New Roman" panose="02020603050405020304" pitchFamily="18" charset="0"/>
                <a:cs typeface="Times New Roman" panose="02020603050405020304" pitchFamily="18" charset="0"/>
              </a:rPr>
              <a:t> </a:t>
            </a:r>
            <a:r>
              <a:rPr lang="lt-LT" sz="3200" b="1" dirty="0">
                <a:solidFill>
                  <a:schemeClr val="tx1"/>
                </a:solidFill>
                <a:latin typeface="Times New Roman" panose="02020603050405020304" pitchFamily="18" charset="0"/>
                <a:cs typeface="Times New Roman" panose="02020603050405020304" pitchFamily="18" charset="0"/>
              </a:rPr>
              <a:t>iki š. m. lapkričio 30 d.</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380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937016" y="3194359"/>
            <a:ext cx="7072732" cy="469282"/>
          </a:xfrm>
        </p:spPr>
        <p:txBody>
          <a:bodyPr vert="horz" lIns="91440" tIns="45720" rIns="91440" bIns="45720" rtlCol="0" anchor="b">
            <a:noAutofit/>
          </a:bodyPr>
          <a:lstStyle/>
          <a:p>
            <a:r>
              <a:rPr lang="lt-LT" sz="2400" dirty="0">
                <a:latin typeface="Times New Roman" panose="02020603050405020304" pitchFamily="18" charset="0"/>
                <a:ea typeface="Times New Roman" panose="02020603050405020304" pitchFamily="18" charset="0"/>
                <a:cs typeface="Times New Roman" panose="02020603050405020304" pitchFamily="18" charset="0"/>
              </a:rPr>
              <a:t>b) </a:t>
            </a:r>
            <a:r>
              <a:rPr lang="lt-LT" sz="24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Dėl viešųjų pirkimų aktualijų GTC </a:t>
            </a:r>
            <a:r>
              <a:rPr lang="lt-LT"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picture containing icon&#10;&#10;Description automatically generated">
            <a:extLst>
              <a:ext uri="{FF2B5EF4-FFF2-40B4-BE49-F238E27FC236}">
                <a16:creationId xmlns:a16="http://schemas.microsoft.com/office/drawing/2014/main" id="{9A84F09A-9C51-15FD-29C2-6C18D8EAC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971" y="2135188"/>
            <a:ext cx="2685102" cy="2587623"/>
          </a:xfrm>
          <a:prstGeom prst="rect">
            <a:avLst/>
          </a:prstGeom>
        </p:spPr>
      </p:pic>
    </p:spTree>
    <p:extLst>
      <p:ext uri="{BB962C8B-B14F-4D97-AF65-F5344CB8AC3E}">
        <p14:creationId xmlns:p14="http://schemas.microsoft.com/office/powerpoint/2010/main" val="3107517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8035AB-D828-E05A-77F3-FB6E6BA273A0}"/>
              </a:ext>
            </a:extLst>
          </p:cNvPr>
          <p:cNvSpPr>
            <a:spLocks noGrp="1"/>
          </p:cNvSpPr>
          <p:nvPr>
            <p:ph type="title"/>
          </p:nvPr>
        </p:nvSpPr>
        <p:spPr>
          <a:xfrm>
            <a:off x="1611984" y="216816"/>
            <a:ext cx="10482606" cy="961535"/>
          </a:xfrm>
        </p:spPr>
        <p:txBody>
          <a:bodyPr>
            <a:normAutofit/>
          </a:bodyPr>
          <a:lstStyle/>
          <a:p>
            <a:pPr algn="ctr"/>
            <a:r>
              <a:rPr lang="lt-LT" sz="2400" b="1" dirty="0">
                <a:latin typeface="Times New Roman" panose="02020603050405020304" pitchFamily="18" charset="0"/>
                <a:cs typeface="Times New Roman" panose="02020603050405020304" pitchFamily="18" charset="0"/>
              </a:rPr>
              <a:t>Apie iškilusias kompiuterių priežiūros ir remonto problemas darbuotojai turi parašyti žinutę GTC tinklapio kataloge „IT DARBUOTOJŲ UŽDUOTYS“.</a:t>
            </a:r>
          </a:p>
        </p:txBody>
      </p:sp>
      <p:pic>
        <p:nvPicPr>
          <p:cNvPr id="5" name="Turinio vietos rezervavimo ženklas 4" descr="Paveikslėlis, kuriame yra tekstas, programinė įranga, Kompiuterio piktograma, Tinklalapis&#10;&#10;Automatiškai sugeneruotas aprašymas">
            <a:extLst>
              <a:ext uri="{FF2B5EF4-FFF2-40B4-BE49-F238E27FC236}">
                <a16:creationId xmlns:a16="http://schemas.microsoft.com/office/drawing/2014/main" id="{BC069AE6-0292-C358-03A8-453EB7E2E3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839" y="1320905"/>
            <a:ext cx="11090117" cy="5405120"/>
          </a:xfrm>
        </p:spPr>
      </p:pic>
    </p:spTree>
    <p:extLst>
      <p:ext uri="{BB962C8B-B14F-4D97-AF65-F5344CB8AC3E}">
        <p14:creationId xmlns:p14="http://schemas.microsoft.com/office/powerpoint/2010/main" val="164752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59EF9AE5-59B8-9C5F-0E29-2D9C326008E8}"/>
              </a:ext>
            </a:extLst>
          </p:cNvPr>
          <p:cNvSpPr>
            <a:spLocks noGrp="1"/>
          </p:cNvSpPr>
          <p:nvPr>
            <p:ph type="title"/>
          </p:nvPr>
        </p:nvSpPr>
        <p:spPr>
          <a:xfrm>
            <a:off x="1231768" y="71005"/>
            <a:ext cx="10466895" cy="1153055"/>
          </a:xfrm>
        </p:spPr>
        <p:txBody>
          <a:bodyPr>
            <a:noAutofit/>
          </a:bodyPr>
          <a:lstStyle/>
          <a:p>
            <a:pPr algn="ctr"/>
            <a:r>
              <a:rPr lang="lt-LT" sz="2800" b="1" dirty="0">
                <a:latin typeface="Times New Roman" panose="02020603050405020304" pitchFamily="18" charset="0"/>
                <a:cs typeface="Times New Roman" panose="02020603050405020304" pitchFamily="18" charset="0"/>
              </a:rPr>
              <a:t>Būtina iš anksto planuoti pirkimus, kurie nebus perkami </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pagal ilgalaikes sutartis. </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Pavyzdžiui,</a:t>
            </a:r>
            <a:r>
              <a:rPr lang="lt-LT" sz="2800" dirty="0">
                <a:latin typeface="Times New Roman" panose="02020603050405020304" pitchFamily="18" charset="0"/>
                <a:cs typeface="Times New Roman" panose="02020603050405020304" pitchFamily="18" charset="0"/>
              </a:rPr>
              <a:t> per metus planuojate nupirkti cukraus už 100 Eur be PVM.</a:t>
            </a:r>
          </a:p>
        </p:txBody>
      </p:sp>
      <p:pic>
        <p:nvPicPr>
          <p:cNvPr id="14" name="Content Placeholder 13" descr="Close-up of a document with signature&#10;&#10;Description automatically generated">
            <a:extLst>
              <a:ext uri="{FF2B5EF4-FFF2-40B4-BE49-F238E27FC236}">
                <a16:creationId xmlns:a16="http://schemas.microsoft.com/office/drawing/2014/main" id="{3015FAE5-8407-80EB-225F-A910ECFAFE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3816" y="1418303"/>
            <a:ext cx="4036287" cy="5368691"/>
          </a:xfrm>
        </p:spPr>
      </p:pic>
      <p:pic>
        <p:nvPicPr>
          <p:cNvPr id="18" name="Content Placeholder 17" descr="A close-up of a document&#10;&#10;Description automatically generated">
            <a:extLst>
              <a:ext uri="{FF2B5EF4-FFF2-40B4-BE49-F238E27FC236}">
                <a16:creationId xmlns:a16="http://schemas.microsoft.com/office/drawing/2014/main" id="{A3D3033A-0963-19CF-9E09-FDC835185E7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7055" y="1418304"/>
            <a:ext cx="4036288" cy="5368691"/>
          </a:xfrm>
        </p:spPr>
      </p:pic>
    </p:spTree>
    <p:extLst>
      <p:ext uri="{BB962C8B-B14F-4D97-AF65-F5344CB8AC3E}">
        <p14:creationId xmlns:p14="http://schemas.microsoft.com/office/powerpoint/2010/main" val="2611118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647414" y="3161343"/>
            <a:ext cx="7373031" cy="357547"/>
          </a:xfrm>
        </p:spPr>
        <p:txBody>
          <a:bodyPr vert="horz" lIns="91440" tIns="45720" rIns="91440" bIns="45720" rtlCol="0" anchor="b">
            <a:noAutofit/>
          </a:bodyPr>
          <a:lstStyle/>
          <a:p>
            <a:r>
              <a:rPr lang="lt-LT" sz="2400" dirty="0">
                <a:solidFill>
                  <a:schemeClr val="tx1"/>
                </a:solidFill>
                <a:latin typeface="Times New Roman" panose="02020603050405020304" pitchFamily="18" charset="0"/>
                <a:cs typeface="Times New Roman" panose="02020603050405020304" pitchFamily="18" charset="0"/>
              </a:rPr>
              <a:t>c) </a:t>
            </a:r>
            <a:r>
              <a:rPr lang="lt-LT"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Renginių anonsai</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picture containing icon&#10;&#10;Description automatically generated">
            <a:extLst>
              <a:ext uri="{FF2B5EF4-FFF2-40B4-BE49-F238E27FC236}">
                <a16:creationId xmlns:a16="http://schemas.microsoft.com/office/drawing/2014/main" id="{F1C704C0-1043-7B2F-86D1-9AB7E481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619" y="2113498"/>
            <a:ext cx="2545654" cy="2453238"/>
          </a:xfrm>
          <a:prstGeom prst="rect">
            <a:avLst/>
          </a:prstGeom>
        </p:spPr>
      </p:pic>
    </p:spTree>
    <p:extLst>
      <p:ext uri="{BB962C8B-B14F-4D97-AF65-F5344CB8AC3E}">
        <p14:creationId xmlns:p14="http://schemas.microsoft.com/office/powerpoint/2010/main" val="2812019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708597-35A6-6CED-D761-8EECCDAEA0B5}"/>
              </a:ext>
            </a:extLst>
          </p:cNvPr>
          <p:cNvSpPr txBox="1"/>
          <p:nvPr/>
        </p:nvSpPr>
        <p:spPr>
          <a:xfrm>
            <a:off x="1733355" y="3387784"/>
            <a:ext cx="9734745" cy="2893100"/>
          </a:xfrm>
          <a:prstGeom prst="rect">
            <a:avLst/>
          </a:prstGeom>
          <a:noFill/>
        </p:spPr>
        <p:txBody>
          <a:bodyPr wrap="square">
            <a:spAutoFit/>
          </a:bodyPr>
          <a:lstStyle/>
          <a:p>
            <a:pPr marL="0" marR="0" algn="just">
              <a:spcBef>
                <a:spcPts val="0"/>
              </a:spcBef>
              <a:spcAft>
                <a:spcPts val="0"/>
              </a:spcAft>
            </a:pPr>
            <a:endParaRPr lang="lt-LT"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Gamtos tyrimų centro ekologijos ir aplinkotyros mokslo krypties doktor</a:t>
            </a:r>
            <a:r>
              <a:rPr lang="lt-LT" sz="2800" dirty="0">
                <a:latin typeface="Times New Roman" panose="02020603050405020304" pitchFamily="18" charset="0"/>
                <a:ea typeface="Calibri" panose="020F0502020204030204" pitchFamily="34" charset="0"/>
                <a:cs typeface="Times New Roman" panose="02020603050405020304" pitchFamily="18" charset="0"/>
              </a:rPr>
              <a:t>anto</a:t>
            </a: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Vitalijaus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Stirkės</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disertacijos</a:t>
            </a:r>
            <a:r>
              <a:rPr lang="lt-LT"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Peculiarities</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Small</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Mammal</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Ecology</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Comercial</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Orchards</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Berry</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Plantaions</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Comensal</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Habitats</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gynimo posėdis vyks </a:t>
            </a:r>
            <a:r>
              <a:rPr lang="lt-LT" sz="2800" b="1" dirty="0">
                <a:effectLst/>
                <a:latin typeface="Times New Roman" panose="02020603050405020304" pitchFamily="18" charset="0"/>
                <a:ea typeface="Calibri" panose="020F0502020204030204" pitchFamily="34" charset="0"/>
                <a:cs typeface="Times New Roman" panose="02020603050405020304" pitchFamily="18" charset="0"/>
              </a:rPr>
              <a:t>2023 m. spalio 27 d. 14 val. </a:t>
            </a: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GTC Konferencijų salėje.</a:t>
            </a:r>
          </a:p>
          <a:p>
            <a:pPr marL="0" marR="0" algn="ctr">
              <a:spcBef>
                <a:spcPts val="0"/>
              </a:spcBef>
              <a:spcAft>
                <a:spcPts val="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8001C74-F9FE-EC5D-46E8-351E5A38EF8C}"/>
              </a:ext>
            </a:extLst>
          </p:cNvPr>
          <p:cNvSpPr txBox="1"/>
          <p:nvPr/>
        </p:nvSpPr>
        <p:spPr>
          <a:xfrm>
            <a:off x="1762124" y="730686"/>
            <a:ext cx="9906001" cy="2523768"/>
          </a:xfrm>
          <a:prstGeom prst="rect">
            <a:avLst/>
          </a:prstGeom>
          <a:noFill/>
        </p:spPr>
        <p:txBody>
          <a:bodyPr wrap="square">
            <a:spAutoFit/>
          </a:bodyPr>
          <a:lstStyle/>
          <a:p>
            <a:pPr algn="just"/>
            <a:r>
              <a:rPr lang="lt-LT" sz="2800" dirty="0">
                <a:solidFill>
                  <a:srgbClr val="00B0F0"/>
                </a:solidFill>
                <a:latin typeface="Times New Roman" panose="02020603050405020304" pitchFamily="18" charset="0"/>
                <a:ea typeface="+mn-lt"/>
                <a:cs typeface="Times New Roman" panose="02020603050405020304" pitchFamily="18" charset="0"/>
              </a:rPr>
              <a:t>Atvira paskaita </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t>
            </a:r>
            <a:r>
              <a:rPr lang="lt-LT" sz="2800" b="1" dirty="0">
                <a:solidFill>
                  <a:srgbClr val="00B0F0"/>
                </a:solidFill>
                <a:latin typeface="Times New Roman" panose="02020603050405020304" pitchFamily="18" charset="0"/>
                <a:ea typeface="+mn-lt"/>
                <a:cs typeface="Times New Roman" panose="02020603050405020304" pitchFamily="18" charset="0"/>
              </a:rPr>
              <a:t>enetiniai vėžio tyrimai ir jo paveldimumas</a:t>
            </a:r>
            <a:r>
              <a:rPr lang="lt-LT"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lt-LT" sz="2800" b="1" dirty="0">
              <a:solidFill>
                <a:srgbClr val="00B0F0"/>
              </a:solidFill>
              <a:latin typeface="Times New Roman" panose="02020603050405020304" pitchFamily="18" charset="0"/>
              <a:ea typeface="+mn-lt"/>
              <a:cs typeface="Times New Roman" panose="02020603050405020304" pitchFamily="18" charset="0"/>
            </a:endParaRPr>
          </a:p>
          <a:p>
            <a:pPr algn="just"/>
            <a:r>
              <a:rPr lang="lt-LT" sz="2800" dirty="0">
                <a:latin typeface="Times New Roman" panose="02020603050405020304" pitchFamily="18" charset="0"/>
                <a:ea typeface="Cambria"/>
                <a:cs typeface="Times New Roman" panose="02020603050405020304" pitchFamily="18" charset="0"/>
              </a:rPr>
              <a:t>Pranešėja dr. Rasa Sabaliauskaitė (Nacionalinis vėžio institutas, Genetinės diagnostikos laboratorija) </a:t>
            </a:r>
          </a:p>
          <a:p>
            <a:pPr algn="just"/>
            <a:r>
              <a:rPr lang="lt-LT" sz="2800" dirty="0">
                <a:solidFill>
                  <a:srgbClr val="000000"/>
                </a:solidFill>
                <a:latin typeface="Times New Roman" panose="02020603050405020304" pitchFamily="18" charset="0"/>
                <a:ea typeface="Cambria"/>
                <a:cs typeface="Times New Roman" panose="02020603050405020304" pitchFamily="18" charset="0"/>
              </a:rPr>
              <a:t>Paskaita vyks </a:t>
            </a:r>
            <a:r>
              <a:rPr lang="lt-LT" sz="2800" b="1" dirty="0">
                <a:solidFill>
                  <a:srgbClr val="000000"/>
                </a:solidFill>
                <a:latin typeface="Times New Roman" panose="02020603050405020304" pitchFamily="18" charset="0"/>
                <a:ea typeface="Cambria"/>
                <a:cs typeface="Times New Roman" panose="02020603050405020304" pitchFamily="18" charset="0"/>
              </a:rPr>
              <a:t>spalio 26 d. </a:t>
            </a:r>
            <a:r>
              <a:rPr lang="en-US" sz="2800" b="1" dirty="0">
                <a:solidFill>
                  <a:srgbClr val="000000"/>
                </a:solidFill>
                <a:latin typeface="Times New Roman" panose="02020603050405020304" pitchFamily="18" charset="0"/>
                <a:ea typeface="Cambria"/>
                <a:cs typeface="Times New Roman" panose="02020603050405020304" pitchFamily="18" charset="0"/>
              </a:rPr>
              <a:t>1</a:t>
            </a:r>
            <a:r>
              <a:rPr lang="lt-LT" sz="2800" b="1" dirty="0">
                <a:solidFill>
                  <a:srgbClr val="000000"/>
                </a:solidFill>
                <a:latin typeface="Times New Roman" panose="02020603050405020304" pitchFamily="18" charset="0"/>
                <a:ea typeface="Cambria"/>
                <a:cs typeface="Times New Roman" panose="02020603050405020304" pitchFamily="18" charset="0"/>
              </a:rPr>
              <a:t>4</a:t>
            </a:r>
            <a:r>
              <a:rPr lang="en-US" sz="2800" b="1" dirty="0">
                <a:solidFill>
                  <a:srgbClr val="000000"/>
                </a:solidFill>
                <a:latin typeface="Times New Roman" panose="02020603050405020304" pitchFamily="18" charset="0"/>
                <a:ea typeface="Cambria"/>
                <a:cs typeface="Times New Roman" panose="02020603050405020304" pitchFamily="18" charset="0"/>
              </a:rPr>
              <a:t> val</a:t>
            </a:r>
            <a:r>
              <a:rPr lang="en-US" sz="2800" dirty="0">
                <a:solidFill>
                  <a:srgbClr val="000000"/>
                </a:solidFill>
                <a:latin typeface="Times New Roman" panose="02020603050405020304" pitchFamily="18" charset="0"/>
                <a:ea typeface="Cambria"/>
                <a:cs typeface="Times New Roman" panose="02020603050405020304" pitchFamily="18" charset="0"/>
              </a:rPr>
              <a:t>.</a:t>
            </a:r>
            <a:r>
              <a:rPr lang="lt-LT" sz="2800" dirty="0">
                <a:solidFill>
                  <a:srgbClr val="000000"/>
                </a:solidFill>
                <a:latin typeface="Times New Roman" panose="02020603050405020304" pitchFamily="18" charset="0"/>
                <a:ea typeface="Cambria"/>
                <a:cs typeface="Times New Roman" panose="02020603050405020304" pitchFamily="18" charset="0"/>
              </a:rPr>
              <a:t> </a:t>
            </a: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GTC Konferencijų salėje.</a:t>
            </a:r>
          </a:p>
          <a:p>
            <a:pPr algn="just"/>
            <a:endParaRPr lang="lt-LT" sz="1800" dirty="0">
              <a:solidFill>
                <a:srgbClr val="000000"/>
              </a:solidFill>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816852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7088F0-4CC5-2BE7-032D-1CE94CAFF555}"/>
              </a:ext>
            </a:extLst>
          </p:cNvPr>
          <p:cNvSpPr txBox="1"/>
          <p:nvPr/>
        </p:nvSpPr>
        <p:spPr>
          <a:xfrm>
            <a:off x="1714501" y="929423"/>
            <a:ext cx="10239374" cy="2139047"/>
          </a:xfrm>
          <a:prstGeom prst="rect">
            <a:avLst/>
          </a:prstGeom>
          <a:noFill/>
        </p:spPr>
        <p:txBody>
          <a:bodyPr wrap="square" rtlCol="0">
            <a:spAutoFit/>
          </a:bodyPr>
          <a:lstStyle/>
          <a:p>
            <a:pPr algn="just"/>
            <a:r>
              <a:rPr lang="lt-LT" sz="1900" dirty="0">
                <a:effectLst/>
                <a:latin typeface="Times New Roman" panose="02020603050405020304" pitchFamily="18" charset="0"/>
                <a:cs typeface="Times New Roman" panose="02020603050405020304" pitchFamily="18" charset="0"/>
              </a:rPr>
              <a:t>„Europos horizonto“ nacionaliniai kontaktiniai atstovai (NCP) iš Estijos, Latvijos, Lenkijos ir Lietuvos kviečia į informacinį renginį apie </a:t>
            </a:r>
            <a:r>
              <a:rPr lang="lt-LT" sz="1900" dirty="0" err="1">
                <a:effectLst/>
                <a:latin typeface="Times New Roman" panose="02020603050405020304" pitchFamily="18" charset="0"/>
                <a:cs typeface="Times New Roman" panose="02020603050405020304" pitchFamily="18" charset="0"/>
              </a:rPr>
              <a:t>Marie</a:t>
            </a:r>
            <a:r>
              <a:rPr lang="lt-LT" sz="1900" dirty="0">
                <a:effectLst/>
                <a:latin typeface="Times New Roman" panose="02020603050405020304" pitchFamily="18" charset="0"/>
                <a:cs typeface="Times New Roman" panose="02020603050405020304" pitchFamily="18" charset="0"/>
              </a:rPr>
              <a:t> </a:t>
            </a:r>
            <a:r>
              <a:rPr lang="lt-LT" sz="1900" dirty="0" err="1">
                <a:effectLst/>
                <a:latin typeface="Times New Roman" panose="02020603050405020304" pitchFamily="18" charset="0"/>
                <a:cs typeface="Times New Roman" panose="02020603050405020304" pitchFamily="18" charset="0"/>
              </a:rPr>
              <a:t>Skłodowska-Curie</a:t>
            </a:r>
            <a:r>
              <a:rPr lang="lt-LT" sz="1900" dirty="0">
                <a:effectLst/>
                <a:latin typeface="Times New Roman" panose="02020603050405020304" pitchFamily="18" charset="0"/>
                <a:cs typeface="Times New Roman" panose="02020603050405020304" pitchFamily="18" charset="0"/>
              </a:rPr>
              <a:t> veiklų (MSCA) personalo mainus </a:t>
            </a:r>
            <a:r>
              <a:rPr lang="lt-LT" sz="1900" i="1" dirty="0">
                <a:effectLst/>
                <a:latin typeface="Times New Roman" panose="02020603050405020304" pitchFamily="18" charset="0"/>
                <a:cs typeface="Times New Roman" panose="02020603050405020304" pitchFamily="18" charset="0"/>
              </a:rPr>
              <a:t>(</a:t>
            </a:r>
            <a:r>
              <a:rPr lang="lt-LT" sz="1900" i="1" dirty="0" err="1">
                <a:effectLst/>
                <a:latin typeface="Times New Roman" panose="02020603050405020304" pitchFamily="18" charset="0"/>
                <a:cs typeface="Times New Roman" panose="02020603050405020304" pitchFamily="18" charset="0"/>
              </a:rPr>
              <a:t>Ang</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Marie</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Skłodowska-Curie</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Staff</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Exchanges</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how</a:t>
            </a:r>
            <a:r>
              <a:rPr lang="lt-LT" sz="1900" i="1" dirty="0">
                <a:effectLst/>
                <a:latin typeface="Times New Roman" panose="02020603050405020304" pitchFamily="18" charset="0"/>
                <a:cs typeface="Times New Roman" panose="02020603050405020304" pitchFamily="18" charset="0"/>
              </a:rPr>
              <a:t> to </a:t>
            </a:r>
            <a:r>
              <a:rPr lang="lt-LT" sz="1900" i="1" dirty="0" err="1">
                <a:effectLst/>
                <a:latin typeface="Times New Roman" panose="02020603050405020304" pitchFamily="18" charset="0"/>
                <a:cs typeface="Times New Roman" panose="02020603050405020304" pitchFamily="18" charset="0"/>
              </a:rPr>
              <a:t>broaden</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your</a:t>
            </a:r>
            <a:r>
              <a:rPr lang="lt-LT" sz="1900" i="1" dirty="0">
                <a:effectLst/>
                <a:latin typeface="Times New Roman" panose="02020603050405020304" pitchFamily="18" charset="0"/>
                <a:cs typeface="Times New Roman" panose="02020603050405020304" pitchFamily="18" charset="0"/>
              </a:rPr>
              <a:t> </a:t>
            </a:r>
            <a:r>
              <a:rPr lang="lt-LT" sz="1900" i="1" dirty="0" err="1">
                <a:effectLst/>
                <a:latin typeface="Times New Roman" panose="02020603050405020304" pitchFamily="18" charset="0"/>
                <a:cs typeface="Times New Roman" panose="02020603050405020304" pitchFamily="18" charset="0"/>
              </a:rPr>
              <a:t>Horizon</a:t>
            </a:r>
            <a:r>
              <a:rPr lang="lt-LT" sz="1900" i="1" dirty="0">
                <a:effectLst/>
                <a:latin typeface="Times New Roman" panose="02020603050405020304" pitchFamily="18" charset="0"/>
                <a:cs typeface="Times New Roman" panose="02020603050405020304" pitchFamily="18" charset="0"/>
              </a:rPr>
              <a:t>?)</a:t>
            </a:r>
            <a:r>
              <a:rPr lang="lt-LT" sz="1900" dirty="0">
                <a:effectLst/>
                <a:latin typeface="Times New Roman" panose="02020603050405020304" pitchFamily="18" charset="0"/>
                <a:cs typeface="Times New Roman" panose="02020603050405020304" pitchFamily="18" charset="0"/>
              </a:rPr>
              <a:t> – trumpalaikių tarptautinių ir tarpsektorinių organizacijų darbuotojų mainų finansavimo priemonę.</a:t>
            </a:r>
          </a:p>
          <a:p>
            <a:pPr algn="just"/>
            <a:r>
              <a:rPr lang="lt-LT" sz="1900" dirty="0">
                <a:effectLst/>
                <a:latin typeface="Times New Roman" panose="02020603050405020304" pitchFamily="18" charset="0"/>
                <a:cs typeface="Times New Roman" panose="02020603050405020304" pitchFamily="18" charset="0"/>
              </a:rPr>
              <a:t>Renginys vyks „MS </a:t>
            </a:r>
            <a:r>
              <a:rPr lang="lt-LT" sz="1900" dirty="0" err="1">
                <a:effectLst/>
                <a:latin typeface="Times New Roman" panose="02020603050405020304" pitchFamily="18" charset="0"/>
                <a:cs typeface="Times New Roman" panose="02020603050405020304" pitchFamily="18" charset="0"/>
              </a:rPr>
              <a:t>Teams</a:t>
            </a:r>
            <a:r>
              <a:rPr lang="lt-LT" sz="1900" dirty="0">
                <a:effectLst/>
                <a:latin typeface="Times New Roman" panose="02020603050405020304" pitchFamily="18" charset="0"/>
                <a:cs typeface="Times New Roman" panose="02020603050405020304" pitchFamily="18" charset="0"/>
              </a:rPr>
              <a:t>“ platformoje </a:t>
            </a:r>
            <a:r>
              <a:rPr lang="lt-LT" sz="1900" b="1" dirty="0">
                <a:effectLst/>
                <a:latin typeface="Times New Roman" panose="02020603050405020304" pitchFamily="18" charset="0"/>
                <a:cs typeface="Times New Roman" panose="02020603050405020304" pitchFamily="18" charset="0"/>
              </a:rPr>
              <a:t>spalio 10 d. </a:t>
            </a:r>
          </a:p>
          <a:p>
            <a:pPr algn="just"/>
            <a:r>
              <a:rPr lang="en-US" sz="1900" dirty="0">
                <a:solidFill>
                  <a:srgbClr val="00B0F0"/>
                </a:solidFill>
                <a:latin typeface="Times New Roman" panose="02020603050405020304" pitchFamily="18" charset="0"/>
                <a:cs typeface="Times New Roman" panose="02020603050405020304" pitchFamily="18" charset="0"/>
                <a:hlinkClick r:id="rId2"/>
              </a:rPr>
              <a:t>https://www.lmt.lt/naujienos/2444/marie-skodowska-curie-personalo-mainai-kaip-praplesti-horizontus:1280</a:t>
            </a:r>
            <a:endParaRPr lang="en-US" sz="1900" dirty="0">
              <a:solidFill>
                <a:srgbClr val="00B0F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35CCE2-AEF6-F28A-5419-3276B45F89F4}"/>
              </a:ext>
            </a:extLst>
          </p:cNvPr>
          <p:cNvSpPr txBox="1"/>
          <p:nvPr/>
        </p:nvSpPr>
        <p:spPr>
          <a:xfrm>
            <a:off x="1680329" y="163910"/>
            <a:ext cx="10178296" cy="830997"/>
          </a:xfrm>
          <a:prstGeom prst="rect">
            <a:avLst/>
          </a:prstGeom>
          <a:noFill/>
        </p:spPr>
        <p:txBody>
          <a:bodyPr wrap="square">
            <a:spAutoFit/>
          </a:bodyPr>
          <a:lstStyle/>
          <a:p>
            <a:pPr algn="just"/>
            <a:r>
              <a:rPr lang="lt-LT" sz="2400" b="1" dirty="0">
                <a:solidFill>
                  <a:srgbClr val="00B0F0"/>
                </a:solidFill>
                <a:effectLst/>
                <a:latin typeface="Times New Roman" panose="02020603050405020304" pitchFamily="18" charset="0"/>
                <a:cs typeface="Times New Roman" panose="02020603050405020304" pitchFamily="18" charset="0"/>
              </a:rPr>
              <a:t>Informacinis renginys apie </a:t>
            </a:r>
            <a:r>
              <a:rPr lang="lt-LT" sz="2400" b="1" dirty="0" err="1">
                <a:solidFill>
                  <a:srgbClr val="00B0F0"/>
                </a:solidFill>
                <a:effectLst/>
                <a:latin typeface="Times New Roman" panose="02020603050405020304" pitchFamily="18" charset="0"/>
                <a:cs typeface="Times New Roman" panose="02020603050405020304" pitchFamily="18" charset="0"/>
              </a:rPr>
              <a:t>Marie</a:t>
            </a:r>
            <a:r>
              <a:rPr lang="lt-LT" sz="2400" b="1" dirty="0">
                <a:solidFill>
                  <a:srgbClr val="00B0F0"/>
                </a:solidFill>
                <a:effectLst/>
                <a:latin typeface="Times New Roman" panose="02020603050405020304" pitchFamily="18" charset="0"/>
                <a:cs typeface="Times New Roman" panose="02020603050405020304" pitchFamily="18" charset="0"/>
              </a:rPr>
              <a:t> </a:t>
            </a:r>
            <a:r>
              <a:rPr lang="lt-LT" sz="2400" b="1" dirty="0" err="1">
                <a:solidFill>
                  <a:srgbClr val="00B0F0"/>
                </a:solidFill>
                <a:effectLst/>
                <a:latin typeface="Times New Roman" panose="02020603050405020304" pitchFamily="18" charset="0"/>
                <a:cs typeface="Times New Roman" panose="02020603050405020304" pitchFamily="18" charset="0"/>
              </a:rPr>
              <a:t>Skłodowska-Curie</a:t>
            </a:r>
            <a:r>
              <a:rPr lang="lt-LT" sz="2400" b="1" dirty="0">
                <a:solidFill>
                  <a:srgbClr val="00B0F0"/>
                </a:solidFill>
                <a:effectLst/>
                <a:latin typeface="Times New Roman" panose="02020603050405020304" pitchFamily="18" charset="0"/>
                <a:cs typeface="Times New Roman" panose="02020603050405020304" pitchFamily="18" charset="0"/>
              </a:rPr>
              <a:t> veiklų (MSCA) personalo mainus</a:t>
            </a:r>
            <a:endParaRPr lang="en-US" sz="2400" dirty="0">
              <a:solidFill>
                <a:srgbClr val="00B0F0"/>
              </a:solidFill>
            </a:endParaRPr>
          </a:p>
        </p:txBody>
      </p:sp>
      <p:sp>
        <p:nvSpPr>
          <p:cNvPr id="4" name="TextBox 3">
            <a:extLst>
              <a:ext uri="{FF2B5EF4-FFF2-40B4-BE49-F238E27FC236}">
                <a16:creationId xmlns:a16="http://schemas.microsoft.com/office/drawing/2014/main" id="{2A4D4D92-3AF0-AB9C-81F1-B4A60230E928}"/>
              </a:ext>
            </a:extLst>
          </p:cNvPr>
          <p:cNvSpPr txBox="1"/>
          <p:nvPr/>
        </p:nvSpPr>
        <p:spPr>
          <a:xfrm>
            <a:off x="1657349" y="3358247"/>
            <a:ext cx="10277475" cy="830997"/>
          </a:xfrm>
          <a:prstGeom prst="rect">
            <a:avLst/>
          </a:prstGeom>
          <a:noFill/>
        </p:spPr>
        <p:txBody>
          <a:bodyPr wrap="square">
            <a:spAutoFit/>
          </a:bodyPr>
          <a:lstStyle/>
          <a:p>
            <a:pPr algn="just"/>
            <a:r>
              <a:rPr lang="lt-LT" sz="2400" b="1" dirty="0">
                <a:solidFill>
                  <a:srgbClr val="00B0F0"/>
                </a:solidFill>
                <a:latin typeface="Times New Roman" panose="02020603050405020304" pitchFamily="18" charset="0"/>
                <a:cs typeface="Times New Roman" panose="02020603050405020304" pitchFamily="18" charset="0"/>
              </a:rPr>
              <a:t>Diskusija „Lyčių lygybės ir </a:t>
            </a:r>
            <a:r>
              <a:rPr lang="lt-LT" sz="2400" b="1" dirty="0" err="1">
                <a:solidFill>
                  <a:srgbClr val="00B0F0"/>
                </a:solidFill>
                <a:latin typeface="Times New Roman" panose="02020603050405020304" pitchFamily="18" charset="0"/>
                <a:cs typeface="Times New Roman" panose="02020603050405020304" pitchFamily="18" charset="0"/>
              </a:rPr>
              <a:t>įtraukties</a:t>
            </a:r>
            <a:r>
              <a:rPr lang="lt-LT" sz="2400" b="1" dirty="0">
                <a:solidFill>
                  <a:srgbClr val="00B0F0"/>
                </a:solidFill>
                <a:latin typeface="Times New Roman" panose="02020603050405020304" pitchFamily="18" charset="0"/>
                <a:cs typeface="Times New Roman" panose="02020603050405020304" pitchFamily="18" charset="0"/>
              </a:rPr>
              <a:t> mokslo ir studijų institucijose stiprinimas“</a:t>
            </a:r>
            <a:endParaRPr lang="en-US" sz="2400" dirty="0">
              <a:solidFill>
                <a:srgbClr val="00B0F0"/>
              </a:solidFill>
            </a:endParaRPr>
          </a:p>
        </p:txBody>
      </p:sp>
      <p:sp>
        <p:nvSpPr>
          <p:cNvPr id="7" name="TextBox 6">
            <a:extLst>
              <a:ext uri="{FF2B5EF4-FFF2-40B4-BE49-F238E27FC236}">
                <a16:creationId xmlns:a16="http://schemas.microsoft.com/office/drawing/2014/main" id="{26830C1D-E9C5-6710-F43E-771863F24C59}"/>
              </a:ext>
            </a:extLst>
          </p:cNvPr>
          <p:cNvSpPr txBox="1"/>
          <p:nvPr/>
        </p:nvSpPr>
        <p:spPr>
          <a:xfrm>
            <a:off x="1666875" y="4200525"/>
            <a:ext cx="10172699" cy="2431435"/>
          </a:xfrm>
          <a:prstGeom prst="rect">
            <a:avLst/>
          </a:prstGeom>
          <a:noFill/>
        </p:spPr>
        <p:txBody>
          <a:bodyPr wrap="square">
            <a:spAutoFit/>
          </a:bodyPr>
          <a:lstStyle/>
          <a:p>
            <a:pPr algn="just"/>
            <a:r>
              <a:rPr lang="lt-LT" sz="1900" dirty="0">
                <a:solidFill>
                  <a:schemeClr val="tx1"/>
                </a:solidFill>
                <a:effectLst/>
                <a:latin typeface="Times New Roman" panose="02020603050405020304" pitchFamily="18" charset="0"/>
                <a:cs typeface="Times New Roman" panose="02020603050405020304" pitchFamily="18" charset="0"/>
              </a:rPr>
              <a:t>Lietuvos mokslo taryba organizuoja diskusiją apie lyčių lygybę mokslo ir studijų institucijose bei kviečia </a:t>
            </a:r>
            <a:r>
              <a:rPr lang="lt-LT" sz="1900" b="1" dirty="0">
                <a:solidFill>
                  <a:schemeClr val="tx1"/>
                </a:solidFill>
                <a:effectLst/>
                <a:latin typeface="Times New Roman" panose="02020603050405020304" pitchFamily="18" charset="0"/>
                <a:cs typeface="Times New Roman" panose="02020603050405020304" pitchFamily="18" charset="0"/>
              </a:rPr>
              <a:t>spalio 16 d. 10 val.</a:t>
            </a:r>
            <a:r>
              <a:rPr lang="lt-LT" sz="1900" dirty="0">
                <a:solidFill>
                  <a:schemeClr val="tx1"/>
                </a:solidFill>
                <a:effectLst/>
                <a:latin typeface="Times New Roman" panose="02020603050405020304" pitchFamily="18" charset="0"/>
                <a:cs typeface="Times New Roman" panose="02020603050405020304" pitchFamily="18" charset="0"/>
              </a:rPr>
              <a:t> universitetų, mokslinių tyrimų institutų, kolegijų, mokslo organizacijų atstovus dalyvauti renginyje. Renginio tikslas – stiprinti šalies mokslo ir studijų institucijų tyrėjų kompetencijas dėl lyčių lygybės, </a:t>
            </a:r>
            <a:r>
              <a:rPr lang="lt-LT" sz="1900" dirty="0" err="1">
                <a:solidFill>
                  <a:schemeClr val="tx1"/>
                </a:solidFill>
                <a:effectLst/>
                <a:latin typeface="Times New Roman" panose="02020603050405020304" pitchFamily="18" charset="0"/>
                <a:cs typeface="Times New Roman" panose="02020603050405020304" pitchFamily="18" charset="0"/>
              </a:rPr>
              <a:t>įtraukties</a:t>
            </a:r>
            <a:r>
              <a:rPr lang="lt-LT" sz="1900" dirty="0">
                <a:solidFill>
                  <a:schemeClr val="tx1"/>
                </a:solidFill>
                <a:effectLst/>
                <a:latin typeface="Times New Roman" panose="02020603050405020304" pitchFamily="18" charset="0"/>
                <a:cs typeface="Times New Roman" panose="02020603050405020304" pitchFamily="18" charset="0"/>
              </a:rPr>
              <a:t> ir sankirtos aspektų, plėsti mokslo politikos valdyme dalyvaujančių moterų </a:t>
            </a:r>
            <a:r>
              <a:rPr lang="lt-LT" sz="1900" dirty="0" err="1">
                <a:solidFill>
                  <a:schemeClr val="tx1"/>
                </a:solidFill>
                <a:effectLst/>
                <a:latin typeface="Times New Roman" panose="02020603050405020304" pitchFamily="18" charset="0"/>
                <a:cs typeface="Times New Roman" panose="02020603050405020304" pitchFamily="18" charset="0"/>
              </a:rPr>
              <a:t>įtrauktį</a:t>
            </a:r>
            <a:r>
              <a:rPr lang="lt-LT" sz="1900" dirty="0">
                <a:solidFill>
                  <a:schemeClr val="tx1"/>
                </a:solidFill>
                <a:effectLst/>
                <a:latin typeface="Times New Roman" panose="02020603050405020304" pitchFamily="18" charset="0"/>
                <a:cs typeface="Times New Roman" panose="02020603050405020304" pitchFamily="18" charset="0"/>
              </a:rPr>
              <a:t>, aptarti lyčių lygybės politikos stebėsenos galimybes.</a:t>
            </a:r>
          </a:p>
          <a:p>
            <a:pPr algn="just"/>
            <a:r>
              <a:rPr lang="lt-LT" sz="1900" dirty="0">
                <a:solidFill>
                  <a:schemeClr val="tx1"/>
                </a:solidFill>
                <a:effectLst/>
                <a:latin typeface="Times New Roman" panose="02020603050405020304" pitchFamily="18" charset="0"/>
                <a:cs typeface="Times New Roman" panose="02020603050405020304" pitchFamily="18" charset="0"/>
              </a:rPr>
              <a:t>Renginys vyks Lietuvos mokslo tarybos Mažojoje salėje, Gedimino pr. 3, Vilnius.</a:t>
            </a:r>
          </a:p>
          <a:p>
            <a:pPr algn="just"/>
            <a:r>
              <a:rPr lang="en-US" sz="1900" dirty="0">
                <a:solidFill>
                  <a:srgbClr val="00B0F0"/>
                </a:solidFill>
                <a:latin typeface="Times New Roman" panose="02020603050405020304" pitchFamily="18" charset="0"/>
                <a:cs typeface="Times New Roman" panose="02020603050405020304" pitchFamily="18" charset="0"/>
                <a:hlinkClick r:id="rId3"/>
              </a:rPr>
              <a:t>https://www.lmt.lt/visuomenes-informavimas/renginiai/2315/kvieciame-i-diskusija-lyciu-lygybes-ir-itraukties-mokslo-ir-studiju-institucijose-stiprinimas/r293</a:t>
            </a:r>
            <a:endParaRPr lang="en-US" sz="19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993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473A-DE8F-A37E-3560-4E7BFF8BB06F}"/>
              </a:ext>
            </a:extLst>
          </p:cNvPr>
          <p:cNvSpPr>
            <a:spLocks noGrp="1"/>
          </p:cNvSpPr>
          <p:nvPr>
            <p:ph type="title"/>
          </p:nvPr>
        </p:nvSpPr>
        <p:spPr>
          <a:xfrm>
            <a:off x="1697354" y="380707"/>
            <a:ext cx="10104121" cy="800393"/>
          </a:xfrm>
        </p:spPr>
        <p:txBody>
          <a:bodyPr>
            <a:noAutofit/>
          </a:bodyPr>
          <a:lstStyle/>
          <a:p>
            <a:pPr algn="just"/>
            <a:r>
              <a:rPr lang="lt-LT" sz="2400" b="1" dirty="0">
                <a:solidFill>
                  <a:srgbClr val="00B0F0"/>
                </a:solidFill>
                <a:latin typeface="Times New Roman" panose="02020603050405020304" pitchFamily="18" charset="0"/>
                <a:cs typeface="Times New Roman" panose="02020603050405020304" pitchFamily="18" charset="0"/>
              </a:rPr>
              <a:t>Diskusija-seminaras „Miško medžių selekcija, genetiniai ištekliai, jų apsauga ir naudojimas“</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A717205-EE22-EBF0-18B3-20F9C0DC2CB9}"/>
              </a:ext>
            </a:extLst>
          </p:cNvPr>
          <p:cNvSpPr>
            <a:spLocks noGrp="1"/>
          </p:cNvSpPr>
          <p:nvPr>
            <p:ph type="body" sz="half" idx="2"/>
          </p:nvPr>
        </p:nvSpPr>
        <p:spPr>
          <a:xfrm>
            <a:off x="1762125" y="1219200"/>
            <a:ext cx="10201275" cy="1514475"/>
          </a:xfrm>
        </p:spPr>
        <p:txBody>
          <a:bodyPr>
            <a:normAutofit lnSpcReduction="10000"/>
          </a:bodyPr>
          <a:lstStyle/>
          <a:p>
            <a:pPr algn="just">
              <a:spcBef>
                <a:spcPts val="0"/>
              </a:spcBef>
            </a:pPr>
            <a:r>
              <a:rPr lang="lt-LT" sz="1900" dirty="0">
                <a:solidFill>
                  <a:schemeClr val="tx1"/>
                </a:solidFill>
                <a:latin typeface="Times New Roman" panose="02020603050405020304" pitchFamily="18" charset="0"/>
                <a:cs typeface="Times New Roman" panose="02020603050405020304" pitchFamily="18" charset="0"/>
              </a:rPr>
              <a:t>Lietuvos agrarinių ir miškų mokslų centras </a:t>
            </a:r>
            <a:r>
              <a:rPr lang="lt-LT" sz="1900" b="1" dirty="0">
                <a:solidFill>
                  <a:schemeClr val="tx1"/>
                </a:solidFill>
                <a:latin typeface="Times New Roman" panose="02020603050405020304" pitchFamily="18" charset="0"/>
                <a:cs typeface="Times New Roman" panose="02020603050405020304" pitchFamily="18" charset="0"/>
              </a:rPr>
              <a:t>lapkričio 8 d.</a:t>
            </a:r>
            <a:r>
              <a:rPr lang="lt-LT" sz="1900" dirty="0">
                <a:solidFill>
                  <a:schemeClr val="tx1"/>
                </a:solidFill>
                <a:latin typeface="Times New Roman" panose="02020603050405020304" pitchFamily="18" charset="0"/>
                <a:cs typeface="Times New Roman" panose="02020603050405020304" pitchFamily="18" charset="0"/>
              </a:rPr>
              <a:t> kviečia dalyvauti tarptautinėje diskusijoje-seminare.</a:t>
            </a:r>
          </a:p>
          <a:p>
            <a:pPr algn="just">
              <a:spcBef>
                <a:spcPts val="0"/>
              </a:spcBef>
            </a:pPr>
            <a:r>
              <a:rPr lang="lt-LT" sz="1900" dirty="0">
                <a:solidFill>
                  <a:schemeClr val="tx1"/>
                </a:solidFill>
                <a:latin typeface="Times New Roman" panose="02020603050405020304" pitchFamily="18" charset="0"/>
                <a:cs typeface="Times New Roman" panose="02020603050405020304" pitchFamily="18" charset="0"/>
              </a:rPr>
              <a:t>Registracija</a:t>
            </a:r>
            <a:r>
              <a:rPr lang="lt-LT" sz="1900" b="1" dirty="0">
                <a:solidFill>
                  <a:schemeClr val="tx1"/>
                </a:solidFill>
                <a:latin typeface="Times New Roman" panose="02020603050405020304" pitchFamily="18" charset="0"/>
                <a:cs typeface="Times New Roman" panose="02020603050405020304" pitchFamily="18" charset="0"/>
              </a:rPr>
              <a:t> iki spalio 31 d.</a:t>
            </a:r>
            <a:r>
              <a:rPr lang="lt-LT" sz="1900" dirty="0">
                <a:solidFill>
                  <a:schemeClr val="tx1"/>
                </a:solidFill>
                <a:latin typeface="Times New Roman" panose="02020603050405020304" pitchFamily="18" charset="0"/>
                <a:cs typeface="Times New Roman" panose="02020603050405020304" pitchFamily="18" charset="0"/>
              </a:rPr>
              <a:t>: </a:t>
            </a:r>
            <a:r>
              <a:rPr lang="lt-LT" sz="1900" dirty="0" err="1">
                <a:solidFill>
                  <a:schemeClr val="tx1"/>
                </a:solidFill>
                <a:latin typeface="Times New Roman" panose="02020603050405020304" pitchFamily="18" charset="0"/>
                <a:cs typeface="Times New Roman" panose="02020603050405020304" pitchFamily="18" charset="0"/>
              </a:rPr>
              <a:t>darius.kavaliauskas@lammc.lt</a:t>
            </a:r>
            <a:r>
              <a:rPr lang="lt-LT" sz="1900" dirty="0">
                <a:solidFill>
                  <a:schemeClr val="tx1"/>
                </a:solidFill>
                <a:latin typeface="Times New Roman" panose="02020603050405020304" pitchFamily="18" charset="0"/>
                <a:cs typeface="Times New Roman" panose="02020603050405020304" pitchFamily="18" charset="0"/>
              </a:rPr>
              <a:t>, </a:t>
            </a:r>
            <a:r>
              <a:rPr lang="lt-LT" sz="1900" dirty="0" err="1">
                <a:solidFill>
                  <a:schemeClr val="tx1"/>
                </a:solidFill>
                <a:latin typeface="Times New Roman" panose="02020603050405020304" pitchFamily="18" charset="0"/>
                <a:cs typeface="Times New Roman" panose="02020603050405020304" pitchFamily="18" charset="0"/>
              </a:rPr>
              <a:t>ausra.juskauskaite@lammc.lt</a:t>
            </a:r>
            <a:endParaRPr lang="lt-LT" sz="1900"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en-US" sz="1900" dirty="0">
                <a:solidFill>
                  <a:srgbClr val="00B0F0"/>
                </a:solidFill>
                <a:latin typeface="Times New Roman" panose="02020603050405020304" pitchFamily="18" charset="0"/>
                <a:cs typeface="Times New Roman" panose="02020603050405020304" pitchFamily="18" charset="0"/>
                <a:hlinkClick r:id="rId2"/>
              </a:rPr>
              <a:t>https://lammc.lt/lt/naujienu-archyvas/diskusija-seminaras-misko-medziu-selekcija-genetiniai-istekliai-ju-apsauga-ir-naudojimas/4205</a:t>
            </a:r>
            <a:endParaRPr lang="en-US" sz="1900" dirty="0">
              <a:solidFill>
                <a:srgbClr val="00B0F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671C04-20E3-CE43-1B4F-1B998D2AEEFA}"/>
              </a:ext>
            </a:extLst>
          </p:cNvPr>
          <p:cNvSpPr txBox="1"/>
          <p:nvPr/>
        </p:nvSpPr>
        <p:spPr>
          <a:xfrm>
            <a:off x="1790701" y="2990850"/>
            <a:ext cx="9915524" cy="461665"/>
          </a:xfrm>
          <a:prstGeom prst="rect">
            <a:avLst/>
          </a:prstGeom>
          <a:noFill/>
        </p:spPr>
        <p:txBody>
          <a:bodyPr wrap="square">
            <a:spAutoFit/>
          </a:bodyPr>
          <a:lstStyle/>
          <a:p>
            <a:r>
              <a:rPr lang="nn-NO" sz="2400" b="1" dirty="0">
                <a:solidFill>
                  <a:srgbClr val="00B0F0"/>
                </a:solidFill>
                <a:latin typeface="Times New Roman" panose="02020603050405020304" pitchFamily="18" charset="0"/>
                <a:cs typeface="Times New Roman" panose="02020603050405020304" pitchFamily="18" charset="0"/>
              </a:rPr>
              <a:t>Kvie</a:t>
            </a:r>
            <a:r>
              <a:rPr lang="lt-LT" sz="2400" b="1" dirty="0" err="1">
                <a:solidFill>
                  <a:srgbClr val="00B0F0"/>
                </a:solidFill>
                <a:latin typeface="Times New Roman" panose="02020603050405020304" pitchFamily="18" charset="0"/>
                <a:cs typeface="Times New Roman" panose="02020603050405020304" pitchFamily="18" charset="0"/>
              </a:rPr>
              <a:t>timas</a:t>
            </a:r>
            <a:r>
              <a:rPr lang="nn-NO" sz="2400" b="1" dirty="0">
                <a:solidFill>
                  <a:srgbClr val="00B0F0"/>
                </a:solidFill>
                <a:latin typeface="Times New Roman" panose="02020603050405020304" pitchFamily="18" charset="0"/>
                <a:cs typeface="Times New Roman" panose="02020603050405020304" pitchFamily="18" charset="0"/>
              </a:rPr>
              <a:t> dalyvauti konkurse „Europos burės 2023</a:t>
            </a:r>
            <a:r>
              <a:rPr lang="lt-LT" sz="2400" b="1" dirty="0">
                <a:solidFill>
                  <a:srgbClr val="00B0F0"/>
                </a:solidFill>
                <a:latin typeface="Times New Roman" panose="02020603050405020304" pitchFamily="18" charset="0"/>
                <a:cs typeface="Times New Roman" panose="02020603050405020304" pitchFamily="18" charset="0"/>
              </a:rPr>
              <a:t>“</a:t>
            </a:r>
            <a:endParaRPr lang="en-US" sz="2400" dirty="0">
              <a:solidFill>
                <a:srgbClr val="00B0F0"/>
              </a:solidFill>
            </a:endParaRPr>
          </a:p>
        </p:txBody>
      </p:sp>
      <p:sp>
        <p:nvSpPr>
          <p:cNvPr id="8" name="TextBox 7">
            <a:extLst>
              <a:ext uri="{FF2B5EF4-FFF2-40B4-BE49-F238E27FC236}">
                <a16:creationId xmlns:a16="http://schemas.microsoft.com/office/drawing/2014/main" id="{CAFE4DD1-87E4-B2AF-D834-E174CCA61922}"/>
              </a:ext>
            </a:extLst>
          </p:cNvPr>
          <p:cNvSpPr txBox="1"/>
          <p:nvPr/>
        </p:nvSpPr>
        <p:spPr>
          <a:xfrm>
            <a:off x="1781176" y="3415903"/>
            <a:ext cx="9210674" cy="2416046"/>
          </a:xfrm>
          <a:prstGeom prst="rect">
            <a:avLst/>
          </a:prstGeom>
          <a:noFill/>
        </p:spPr>
        <p:txBody>
          <a:bodyPr wrap="square">
            <a:spAutoFit/>
          </a:bodyPr>
          <a:lstStyle/>
          <a:p>
            <a:pPr algn="just"/>
            <a:r>
              <a:rPr lang="lt-LT" sz="1900" dirty="0">
                <a:solidFill>
                  <a:schemeClr val="tx1"/>
                </a:solidFill>
                <a:latin typeface="Times New Roman" panose="02020603050405020304" pitchFamily="18" charset="0"/>
                <a:cs typeface="Times New Roman" panose="02020603050405020304" pitchFamily="18" charset="0"/>
              </a:rPr>
              <a:t>Finansų ministerija inicijuoja geriausių Europos Sąjungos struktūrinių fondų investicijų Lietuvoje projektų – „Europos burės 2023“ rinkimus. </a:t>
            </a:r>
            <a:r>
              <a:rPr lang="en-US" sz="1900" dirty="0" err="1">
                <a:solidFill>
                  <a:schemeClr val="tx1"/>
                </a:solidFill>
                <a:latin typeface="Times New Roman" panose="02020603050405020304" pitchFamily="18" charset="0"/>
                <a:cs typeface="Times New Roman" panose="02020603050405020304" pitchFamily="18" charset="0"/>
              </a:rPr>
              <a:t>Dalyviai</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varžysis</a:t>
            </a:r>
            <a:r>
              <a:rPr lang="en-US" sz="1900" dirty="0">
                <a:solidFill>
                  <a:schemeClr val="tx1"/>
                </a:solidFill>
                <a:latin typeface="Times New Roman" panose="02020603050405020304" pitchFamily="18" charset="0"/>
                <a:cs typeface="Times New Roman" panose="02020603050405020304" pitchFamily="18" charset="0"/>
              </a:rPr>
              <a:t> ir bus </a:t>
            </a:r>
            <a:r>
              <a:rPr lang="en-US" sz="1900" dirty="0" err="1">
                <a:solidFill>
                  <a:schemeClr val="tx1"/>
                </a:solidFill>
                <a:latin typeface="Times New Roman" panose="02020603050405020304" pitchFamily="18" charset="0"/>
                <a:cs typeface="Times New Roman" panose="02020603050405020304" pitchFamily="18" charset="0"/>
              </a:rPr>
              <a:t>apdovanoti</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septyniose</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kategorijose</a:t>
            </a:r>
            <a:r>
              <a:rPr lang="en-US" sz="1900" dirty="0">
                <a:solidFill>
                  <a:schemeClr val="tx1"/>
                </a:solidFill>
                <a:latin typeface="Times New Roman" panose="02020603050405020304" pitchFamily="18" charset="0"/>
                <a:cs typeface="Times New Roman" panose="02020603050405020304" pitchFamily="18" charset="0"/>
              </a:rPr>
              <a:t>: </a:t>
            </a:r>
            <a:r>
              <a:rPr lang="lt-LT" sz="1900" dirty="0">
                <a:solidFill>
                  <a:schemeClr val="tx1"/>
                </a:solidFill>
                <a:latin typeface="Times New Roman" panose="02020603050405020304" pitchFamily="18" charset="0"/>
                <a:cs typeface="Times New Roman" panose="02020603050405020304" pitchFamily="18" charset="0"/>
              </a:rPr>
              <a:t>už investicijas į inovatyvius sprendimus, už investicijas į darnią aplinką, už investicijas į šiuolaikinę mokyklą, už investicijas į šiuolaikinę mediciną, už investicijas į žmogų, už investicijas į bendruomeniškumą, už investicijas į inovacijas versle. </a:t>
            </a:r>
          </a:p>
          <a:p>
            <a:pPr algn="just"/>
            <a:r>
              <a:rPr lang="lt-LT" sz="1900" dirty="0">
                <a:solidFill>
                  <a:schemeClr val="tx1"/>
                </a:solidFill>
                <a:latin typeface="Times New Roman" panose="02020603050405020304" pitchFamily="18" charset="0"/>
                <a:cs typeface="Times New Roman" panose="02020603050405020304" pitchFamily="18" charset="0"/>
              </a:rPr>
              <a:t>Konkursas „Europos burės 2023“ vyksta </a:t>
            </a:r>
            <a:r>
              <a:rPr lang="lt-LT" sz="1900" b="1" dirty="0">
                <a:solidFill>
                  <a:schemeClr val="tx1"/>
                </a:solidFill>
                <a:latin typeface="Times New Roman" panose="02020603050405020304" pitchFamily="18" charset="0"/>
                <a:cs typeface="Times New Roman" panose="02020603050405020304" pitchFamily="18" charset="0"/>
              </a:rPr>
              <a:t>rugsėjo 18 d. – lapkričio 10 d.</a:t>
            </a:r>
          </a:p>
          <a:p>
            <a:pPr algn="just"/>
            <a:r>
              <a:rPr lang="en-US" sz="1900" dirty="0">
                <a:solidFill>
                  <a:srgbClr val="00B0F0"/>
                </a:solidFill>
                <a:latin typeface="Times New Roman" panose="02020603050405020304" pitchFamily="18" charset="0"/>
                <a:cs typeface="Times New Roman" panose="02020603050405020304" pitchFamily="18" charset="0"/>
                <a:hlinkClick r:id="rId3"/>
              </a:rPr>
              <a:t>https://am.lrv.lt/lt/naujienos/kvieciame-dalyvauti-konkurse-europos-bures-2023</a:t>
            </a:r>
            <a:endParaRPr lang="en-US" sz="1900" dirty="0">
              <a:solidFill>
                <a:srgbClr val="00B0F0"/>
              </a:solidFill>
              <a:latin typeface="Times New Roman" panose="02020603050405020304" pitchFamily="18" charset="0"/>
              <a:cs typeface="Times New Roman" panose="02020603050405020304" pitchFamily="18" charset="0"/>
            </a:endParaRPr>
          </a:p>
          <a:p>
            <a:pPr algn="just"/>
            <a:endParaRPr lang="lt-LT"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1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4374108" y="3024773"/>
            <a:ext cx="7817892" cy="808451"/>
          </a:xfrm>
        </p:spPr>
        <p:txBody>
          <a:bodyPr vert="horz" lIns="91440" tIns="45720" rIns="91440" bIns="45720" rtlCol="0" anchor="b">
            <a:noAutofit/>
          </a:bodyPr>
          <a:lstStyle/>
          <a:p>
            <a:pPr>
              <a:spcBef>
                <a:spcPts val="0"/>
              </a:spcBef>
              <a:tabLst>
                <a:tab pos="139700" algn="l"/>
                <a:tab pos="457200" algn="l"/>
              </a:tabLst>
            </a:pPr>
            <a:r>
              <a:rPr lang="lt-LT"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r>
              <a:rPr lang="lt-LT"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Dėl ekspertinio vertinimo rezultatų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Tree>
    <p:extLst>
      <p:ext uri="{BB962C8B-B14F-4D97-AF65-F5344CB8AC3E}">
        <p14:creationId xmlns:p14="http://schemas.microsoft.com/office/powerpoint/2010/main" val="428836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DE04-9472-AE83-FEFC-C13CC57CF543}"/>
              </a:ext>
            </a:extLst>
          </p:cNvPr>
          <p:cNvSpPr>
            <a:spLocks noGrp="1"/>
          </p:cNvSpPr>
          <p:nvPr>
            <p:ph type="title"/>
          </p:nvPr>
        </p:nvSpPr>
        <p:spPr>
          <a:xfrm>
            <a:off x="2181226" y="338384"/>
            <a:ext cx="9344024" cy="680792"/>
          </a:xfrm>
        </p:spPr>
        <p:txBody>
          <a:bodyPr>
            <a:noAutofit/>
          </a:bodyPr>
          <a:lstStyle/>
          <a:p>
            <a:r>
              <a:rPr lang="lt-LT" sz="2400" b="1" dirty="0">
                <a:solidFill>
                  <a:srgbClr val="00B0F0"/>
                </a:solidFill>
                <a:latin typeface="Times New Roman" panose="02020603050405020304" pitchFamily="18" charset="0"/>
                <a:cs typeface="Times New Roman" panose="02020603050405020304" pitchFamily="18" charset="0"/>
              </a:rPr>
              <a:t>ERA kviečia į informacinę dieną ir partnerių paieškos renginį</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C793B88-3E9C-F15C-73DC-5DB5D3F76FAC}"/>
              </a:ext>
            </a:extLst>
          </p:cNvPr>
          <p:cNvSpPr>
            <a:spLocks noGrp="1"/>
          </p:cNvSpPr>
          <p:nvPr>
            <p:ph type="body" sz="half" idx="2"/>
          </p:nvPr>
        </p:nvSpPr>
        <p:spPr>
          <a:xfrm>
            <a:off x="2114549" y="1135195"/>
            <a:ext cx="9486901" cy="4262436"/>
          </a:xfrm>
        </p:spPr>
        <p:txBody>
          <a:bodyPr>
            <a:noAutofit/>
          </a:bodyPr>
          <a:lstStyle/>
          <a:p>
            <a:pPr algn="just">
              <a:spcBef>
                <a:spcPts val="0"/>
              </a:spcBef>
            </a:pPr>
            <a:r>
              <a:rPr lang="lt-LT" sz="2000" dirty="0">
                <a:solidFill>
                  <a:schemeClr val="tx1"/>
                </a:solidFill>
                <a:latin typeface="Times New Roman" panose="02020603050405020304" pitchFamily="18" charset="0"/>
                <a:cs typeface="Times New Roman" panose="02020603050405020304" pitchFamily="18" charset="0"/>
              </a:rPr>
              <a:t>Pažangos sklaidos ir Europos mokslinių tyrimų erdvės plėtros (angl. </a:t>
            </a:r>
            <a:r>
              <a:rPr lang="lt-LT" sz="2000" i="1" dirty="0" err="1">
                <a:solidFill>
                  <a:schemeClr val="tx1"/>
                </a:solidFill>
                <a:latin typeface="Times New Roman" panose="02020603050405020304" pitchFamily="18" charset="0"/>
                <a:cs typeface="Times New Roman" panose="02020603050405020304" pitchFamily="18" charset="0"/>
              </a:rPr>
              <a:t>Widening</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Participation</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and</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Strengtening</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the</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European</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Research</a:t>
            </a:r>
            <a:r>
              <a:rPr lang="lt-LT" sz="2000" i="1" dirty="0">
                <a:solidFill>
                  <a:schemeClr val="tx1"/>
                </a:solidFill>
                <a:latin typeface="Times New Roman" panose="02020603050405020304" pitchFamily="18" charset="0"/>
                <a:cs typeface="Times New Roman" panose="02020603050405020304" pitchFamily="18" charset="0"/>
              </a:rPr>
              <a:t> </a:t>
            </a:r>
            <a:r>
              <a:rPr lang="lt-LT" sz="2000" i="1" dirty="0" err="1">
                <a:solidFill>
                  <a:schemeClr val="tx1"/>
                </a:solidFill>
                <a:latin typeface="Times New Roman" panose="02020603050405020304" pitchFamily="18" charset="0"/>
                <a:cs typeface="Times New Roman" panose="02020603050405020304" pitchFamily="18" charset="0"/>
              </a:rPr>
              <a:t>Area</a:t>
            </a:r>
            <a:r>
              <a:rPr lang="lt-LT" sz="2000" dirty="0">
                <a:solidFill>
                  <a:schemeClr val="tx1"/>
                </a:solidFill>
                <a:latin typeface="Times New Roman" panose="02020603050405020304" pitchFamily="18" charset="0"/>
                <a:cs typeface="Times New Roman" panose="02020603050405020304" pitchFamily="18" charset="0"/>
              </a:rPr>
              <a:t>) (toliau – ERA) nacionalinių kontaktinių atstovų tinklas „</a:t>
            </a:r>
            <a:r>
              <a:rPr lang="lt-LT" sz="20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NCP_WIDERA.NET</a:t>
            </a:r>
            <a:r>
              <a:rPr lang="lt-LT" sz="2000" dirty="0">
                <a:solidFill>
                  <a:schemeClr val="tx1"/>
                </a:solidFill>
                <a:latin typeface="Times New Roman" panose="02020603050405020304" pitchFamily="18" charset="0"/>
                <a:cs typeface="Times New Roman" panose="02020603050405020304" pitchFamily="18" charset="0"/>
              </a:rPr>
              <a:t>“ kviečia į informacinę dieną ir partnerių paieškos renginį, dedikuotą 2024 m. ERA kvietimams.</a:t>
            </a:r>
          </a:p>
          <a:p>
            <a:pPr algn="just">
              <a:spcBef>
                <a:spcPts val="0"/>
              </a:spcBef>
            </a:pPr>
            <a:endParaRPr lang="lt-LT" sz="2000"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lt-LT" sz="2000" b="1" dirty="0">
                <a:solidFill>
                  <a:schemeClr val="tx1"/>
                </a:solidFill>
                <a:latin typeface="Times New Roman" panose="02020603050405020304" pitchFamily="18" charset="0"/>
                <a:cs typeface="Times New Roman" panose="02020603050405020304" pitchFamily="18" charset="0"/>
              </a:rPr>
              <a:t>Renginys vyks lapkričio 9 d.</a:t>
            </a:r>
          </a:p>
          <a:p>
            <a:pPr algn="just">
              <a:spcBef>
                <a:spcPts val="0"/>
              </a:spcBef>
            </a:pPr>
            <a:r>
              <a:rPr lang="lt-LT" sz="2000" dirty="0">
                <a:solidFill>
                  <a:schemeClr val="tx1"/>
                </a:solidFill>
                <a:latin typeface="Times New Roman" panose="02020603050405020304" pitchFamily="18" charset="0"/>
                <a:cs typeface="Times New Roman" panose="02020603050405020304" pitchFamily="18" charset="0"/>
              </a:rPr>
              <a:t>Renginio tikslas – suburti visus, kurie ketina teikti paraiškas ERA 2024 kvietimuose.</a:t>
            </a:r>
          </a:p>
          <a:p>
            <a:pPr algn="just">
              <a:spcBef>
                <a:spcPts val="0"/>
              </a:spcBef>
            </a:pPr>
            <a:r>
              <a:rPr lang="lt-LT" sz="2000" dirty="0">
                <a:solidFill>
                  <a:schemeClr val="tx1"/>
                </a:solidFill>
                <a:latin typeface="Times New Roman" panose="02020603050405020304" pitchFamily="18" charset="0"/>
                <a:cs typeface="Times New Roman" panose="02020603050405020304" pitchFamily="18" charset="0"/>
              </a:rPr>
              <a:t>Dalyvavimas renginyje – nemokamas, tačiau privaloma išankstinė </a:t>
            </a:r>
            <a:r>
              <a:rPr lang="lt-LT" sz="20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registracija</a:t>
            </a:r>
            <a:r>
              <a:rPr lang="lt-LT" sz="2000" dirty="0">
                <a:solidFill>
                  <a:schemeClr val="tx1"/>
                </a:solidFill>
                <a:latin typeface="Times New Roman" panose="02020603050405020304" pitchFamily="18" charset="0"/>
                <a:cs typeface="Times New Roman" panose="02020603050405020304" pitchFamily="18" charset="0"/>
              </a:rPr>
              <a:t>. </a:t>
            </a:r>
          </a:p>
          <a:p>
            <a:pPr algn="just">
              <a:spcBef>
                <a:spcPts val="0"/>
              </a:spcBef>
            </a:pPr>
            <a:r>
              <a:rPr lang="lt-LT" sz="2000" dirty="0">
                <a:solidFill>
                  <a:schemeClr val="tx1"/>
                </a:solidFill>
                <a:latin typeface="Times New Roman" panose="02020603050405020304" pitchFamily="18" charset="0"/>
                <a:cs typeface="Times New Roman" panose="02020603050405020304" pitchFamily="18" charset="0"/>
              </a:rPr>
              <a:t>Registracija vyks iki š. m. lapkričio 2 d.</a:t>
            </a:r>
          </a:p>
          <a:p>
            <a:pPr algn="just">
              <a:spcBef>
                <a:spcPts val="0"/>
              </a:spcBef>
            </a:pPr>
            <a:r>
              <a:rPr lang="en-US" sz="2000" dirty="0">
                <a:solidFill>
                  <a:srgbClr val="00B0F0"/>
                </a:solidFill>
                <a:latin typeface="Times New Roman" panose="02020603050405020304" pitchFamily="18" charset="0"/>
                <a:cs typeface="Times New Roman" panose="02020603050405020304" pitchFamily="18" charset="0"/>
                <a:hlinkClick r:id="rId4"/>
              </a:rPr>
              <a:t>https://www.lmt.lt/visuomenes-informavimas/renginiai/2315/era-kviecia-i-informacine-diena-ir-partneriu-paieskos-rengini/r294</a:t>
            </a:r>
            <a:endParaRPr lang="en-US" sz="2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65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373062" y="1864866"/>
            <a:ext cx="8131550" cy="2003750"/>
          </a:xfrm>
        </p:spPr>
        <p:txBody>
          <a:bodyPr vert="horz" lIns="91440" tIns="45720" rIns="91440" bIns="45720" rtlCol="0" anchor="b">
            <a:normAutofit/>
          </a:bodyPr>
          <a:lstStyle/>
          <a:p>
            <a:r>
              <a:rPr lang="en-US" sz="5400" dirty="0" err="1">
                <a:latin typeface="Times New Roman" panose="02020603050405020304" pitchFamily="18" charset="0"/>
                <a:cs typeface="Times New Roman" panose="02020603050405020304" pitchFamily="18" charset="0"/>
              </a:rPr>
              <a:t>Ačiū</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už</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dėmesį</a:t>
            </a:r>
            <a:r>
              <a:rPr lang="en-US" sz="5400" dirty="0">
                <a:latin typeface="Times New Roman" panose="02020603050405020304" pitchFamily="18" charset="0"/>
                <a:cs typeface="Times New Roman" panose="02020603050405020304" pitchFamily="18" charset="0"/>
              </a:rPr>
              <a:t>!</a:t>
            </a:r>
          </a:p>
        </p:txBody>
      </p:sp>
      <p:pic>
        <p:nvPicPr>
          <p:cNvPr id="4" name="Picture 3" descr="A picture containing icon&#10;&#10;Description automatically generated">
            <a:extLst>
              <a:ext uri="{FF2B5EF4-FFF2-40B4-BE49-F238E27FC236}">
                <a16:creationId xmlns:a16="http://schemas.microsoft.com/office/drawing/2014/main" id="{4D1AB712-E3F8-0FC9-C8CE-1FCC42E6E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3" y="229389"/>
            <a:ext cx="2334364" cy="2249619"/>
          </a:xfrm>
          <a:prstGeom prst="rect">
            <a:avLst/>
          </a:prstGeom>
        </p:spPr>
      </p:pic>
    </p:spTree>
    <p:extLst>
      <p:ext uri="{BB962C8B-B14F-4D97-AF65-F5344CB8AC3E}">
        <p14:creationId xmlns:p14="http://schemas.microsoft.com/office/powerpoint/2010/main" val="241018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70EE6FD3-6A74-241F-4985-3B1F2516FFA0}"/>
              </a:ext>
            </a:extLst>
          </p:cNvPr>
          <p:cNvSpPr txBox="1">
            <a:spLocks/>
          </p:cNvSpPr>
          <p:nvPr/>
        </p:nvSpPr>
        <p:spPr>
          <a:xfrm>
            <a:off x="137242" y="2398275"/>
            <a:ext cx="12146325" cy="316386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algn="ctr"/>
            <a:r>
              <a:rPr lang="lt-LT" sz="4000" b="1" dirty="0">
                <a:solidFill>
                  <a:schemeClr val="tx1"/>
                </a:solidFill>
                <a:latin typeface="Calibri" panose="020F0502020204030204" pitchFamily="34" charset="0"/>
                <a:cs typeface="Calibri" panose="020F0502020204030204" pitchFamily="34" charset="0"/>
              </a:rPr>
              <a:t>PALYGINAMOJO EKSPERTINIO </a:t>
            </a:r>
          </a:p>
          <a:p>
            <a:pPr algn="ctr"/>
            <a:r>
              <a:rPr lang="lt-LT" sz="4000" b="1" dirty="0">
                <a:solidFill>
                  <a:schemeClr val="tx1"/>
                </a:solidFill>
                <a:latin typeface="Calibri" panose="020F0502020204030204" pitchFamily="34" charset="0"/>
                <a:cs typeface="Calibri" panose="020F0502020204030204" pitchFamily="34" charset="0"/>
              </a:rPr>
              <a:t>2018–2022 M. </a:t>
            </a:r>
          </a:p>
          <a:p>
            <a:pPr algn="ctr"/>
            <a:r>
              <a:rPr lang="lt-LT" sz="4000" b="1" dirty="0">
                <a:solidFill>
                  <a:schemeClr val="tx1"/>
                </a:solidFill>
                <a:latin typeface="Calibri" panose="020F0502020204030204" pitchFamily="34" charset="0"/>
                <a:cs typeface="Calibri" panose="020F0502020204030204" pitchFamily="34" charset="0"/>
              </a:rPr>
              <a:t>MOKSLINIŲ TYRIMŲ IR EKSPERIMENTINĖS PLĖTROS VERTINIMO REZULTATAI</a:t>
            </a:r>
          </a:p>
          <a:p>
            <a:pPr algn="ctr"/>
            <a:endParaRPr lang="lt-LT" sz="4000" dirty="0">
              <a:solidFill>
                <a:schemeClr val="tx1"/>
              </a:solidFill>
            </a:endParaRPr>
          </a:p>
          <a:p>
            <a:pPr algn="ctr"/>
            <a:r>
              <a:rPr lang="lt-LT" sz="1600" b="1" dirty="0">
                <a:solidFill>
                  <a:schemeClr val="tx1"/>
                </a:solidFill>
                <a:latin typeface="Calibri" panose="020F0502020204030204" pitchFamily="34" charset="0"/>
                <a:cs typeface="Calibri" panose="020F0502020204030204" pitchFamily="34" charset="0"/>
              </a:rPr>
              <a:t>Dr. Miglė Stančikaitė</a:t>
            </a:r>
          </a:p>
          <a:p>
            <a:pPr algn="ctr"/>
            <a:r>
              <a:rPr lang="lt-LT" sz="1600" b="1" dirty="0">
                <a:solidFill>
                  <a:schemeClr val="tx1"/>
                </a:solidFill>
                <a:latin typeface="Calibri" panose="020F0502020204030204" pitchFamily="34" charset="0"/>
                <a:cs typeface="Calibri" panose="020F0502020204030204" pitchFamily="34" charset="0"/>
              </a:rPr>
              <a:t>2023-10-04</a:t>
            </a:r>
            <a:endParaRPr lang="en-GB"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55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60A20D9-2FA2-D63E-016A-FF6B6A78B339}"/>
              </a:ext>
            </a:extLst>
          </p:cNvPr>
          <p:cNvSpPr>
            <a:spLocks noGrp="1"/>
          </p:cNvSpPr>
          <p:nvPr>
            <p:ph type="title"/>
          </p:nvPr>
        </p:nvSpPr>
        <p:spPr>
          <a:xfrm>
            <a:off x="0" y="2964038"/>
            <a:ext cx="12192000" cy="1683024"/>
          </a:xfrm>
          <a:solidFill>
            <a:srgbClr val="FFFF00"/>
          </a:solidFill>
        </p:spPr>
        <p:txBody>
          <a:bodyPr>
            <a:noAutofit/>
          </a:bodyPr>
          <a:lstStyle/>
          <a:p>
            <a:pPr algn="ctr"/>
            <a:r>
              <a:rPr lang="lt-LT" sz="3600" dirty="0">
                <a:latin typeface="Calibri" panose="020F0502020204030204" pitchFamily="34" charset="0"/>
                <a:cs typeface="Calibri" panose="020F0502020204030204" pitchFamily="34" charset="0"/>
              </a:rPr>
              <a:t>PALYGINAMOJO VERTINIMO REZULTATAIS PAGRĮSTAS FINANSAVIMAS SUDARO </a:t>
            </a:r>
            <a:br>
              <a:rPr lang="lt-LT" sz="3600" dirty="0">
                <a:latin typeface="Calibri" panose="020F0502020204030204" pitchFamily="34" charset="0"/>
                <a:cs typeface="Calibri" panose="020F0502020204030204" pitchFamily="34" charset="0"/>
              </a:rPr>
            </a:br>
            <a:r>
              <a:rPr lang="lt-LT" sz="3600" dirty="0">
                <a:latin typeface="Calibri" panose="020F0502020204030204" pitchFamily="34" charset="0"/>
                <a:cs typeface="Calibri" panose="020F0502020204030204" pitchFamily="34" charset="0"/>
              </a:rPr>
              <a:t>IKI </a:t>
            </a:r>
            <a:r>
              <a:rPr lang="lt-LT" sz="3600" b="1" dirty="0">
                <a:latin typeface="Calibri" panose="020F0502020204030204" pitchFamily="34" charset="0"/>
                <a:cs typeface="Calibri" panose="020F0502020204030204" pitchFamily="34" charset="0"/>
              </a:rPr>
              <a:t>60 </a:t>
            </a:r>
            <a:r>
              <a:rPr lang="en-US" sz="3600" b="1" dirty="0">
                <a:latin typeface="Calibri" panose="020F0502020204030204" pitchFamily="34" charset="0"/>
                <a:cs typeface="Calibri" panose="020F0502020204030204" pitchFamily="34" charset="0"/>
              </a:rPr>
              <a:t>%</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882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entelė 1">
            <a:extLst>
              <a:ext uri="{FF2B5EF4-FFF2-40B4-BE49-F238E27FC236}">
                <a16:creationId xmlns:a16="http://schemas.microsoft.com/office/drawing/2014/main" id="{95EB3564-87CF-B2D1-1654-D1506FB44D2D}"/>
              </a:ext>
            </a:extLst>
          </p:cNvPr>
          <p:cNvGraphicFramePr>
            <a:graphicFrameLocks noGrp="1"/>
          </p:cNvGraphicFramePr>
          <p:nvPr>
            <p:extLst>
              <p:ext uri="{D42A27DB-BD31-4B8C-83A1-F6EECF244321}">
                <p14:modId xmlns:p14="http://schemas.microsoft.com/office/powerpoint/2010/main" val="2750140839"/>
              </p:ext>
            </p:extLst>
          </p:nvPr>
        </p:nvGraphicFramePr>
        <p:xfrm>
          <a:off x="80783" y="398329"/>
          <a:ext cx="5329990" cy="2334442"/>
        </p:xfrm>
        <a:graphic>
          <a:graphicData uri="http://schemas.openxmlformats.org/drawingml/2006/table">
            <a:tbl>
              <a:tblPr/>
              <a:tblGrid>
                <a:gridCol w="512895">
                  <a:extLst>
                    <a:ext uri="{9D8B030D-6E8A-4147-A177-3AD203B41FA5}">
                      <a16:colId xmlns:a16="http://schemas.microsoft.com/office/drawing/2014/main" val="3918217736"/>
                    </a:ext>
                  </a:extLst>
                </a:gridCol>
                <a:gridCol w="675564">
                  <a:extLst>
                    <a:ext uri="{9D8B030D-6E8A-4147-A177-3AD203B41FA5}">
                      <a16:colId xmlns:a16="http://schemas.microsoft.com/office/drawing/2014/main" val="3380797632"/>
                    </a:ext>
                  </a:extLst>
                </a:gridCol>
                <a:gridCol w="4141531">
                  <a:extLst>
                    <a:ext uri="{9D8B030D-6E8A-4147-A177-3AD203B41FA5}">
                      <a16:colId xmlns:a16="http://schemas.microsoft.com/office/drawing/2014/main" val="4109715910"/>
                    </a:ext>
                  </a:extLst>
                </a:gridCol>
              </a:tblGrid>
              <a:tr h="154645">
                <a:tc>
                  <a:txBody>
                    <a:bodyPr/>
                    <a:lstStyle/>
                    <a:p>
                      <a:pPr marL="0" marR="0">
                        <a:spcBef>
                          <a:spcPts val="0"/>
                        </a:spcBef>
                        <a:spcAft>
                          <a:spcPts val="0"/>
                        </a:spcAft>
                      </a:pPr>
                      <a:r>
                        <a:rPr lang="lt-LT" sz="1200" b="1" dirty="0">
                          <a:effectLst/>
                          <a:latin typeface="Times New Roman" panose="02020603050405020304" pitchFamily="18" charset="0"/>
                        </a:rPr>
                        <a:t>Balas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lt-LT" sz="1200" b="1" dirty="0">
                          <a:effectLst/>
                          <a:latin typeface="Times New Roman" panose="02020603050405020304" pitchFamily="18" charset="0"/>
                        </a:rPr>
                        <a:t>Reikšmė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176865154"/>
                  </a:ext>
                </a:extLst>
              </a:tr>
              <a:tr h="618581">
                <a:tc>
                  <a:txBody>
                    <a:bodyPr/>
                    <a:lstStyle/>
                    <a:p>
                      <a:pPr marL="0" marR="0" algn="ctr">
                        <a:spcBef>
                          <a:spcPts val="0"/>
                        </a:spcBef>
                        <a:spcAft>
                          <a:spcPts val="0"/>
                        </a:spcAft>
                      </a:pPr>
                      <a:r>
                        <a:rPr lang="lt-LT" sz="1200" b="1" dirty="0">
                          <a:effectLst/>
                          <a:latin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Puikiai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(mokslo krypties ar mokslo srities mokslo krypčių grupėje) yra tarp tarptautinio masto lyderių.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MTEP yra aukščiausio tarptautinio lygio.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2109549"/>
                  </a:ext>
                </a:extLst>
              </a:tr>
              <a:tr h="618581">
                <a:tc>
                  <a:txBody>
                    <a:bodyPr/>
                    <a:lstStyle/>
                    <a:p>
                      <a:pPr marL="0" marR="0" algn="ctr">
                        <a:spcBef>
                          <a:spcPts val="0"/>
                        </a:spcBef>
                        <a:spcAft>
                          <a:spcPts val="0"/>
                        </a:spcAft>
                      </a:pPr>
                      <a:r>
                        <a:rPr lang="lt-LT" sz="1200" b="1">
                          <a:effectLst/>
                          <a:latin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a:effectLst/>
                          <a:latin typeface="Times New Roman" panose="02020603050405020304" pitchFamily="18" charset="0"/>
                        </a:rPr>
                        <a:t>Labai 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(mokslo krypties ar mokslo srities mokslo krypčių grupėje) yra stiprus tarptautiniu mastu.</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yra aukšto lygio ir pripažinti tarptautiniu mastu.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2574442"/>
                  </a:ext>
                </a:extLst>
              </a:tr>
              <a:tr h="773227">
                <a:tc>
                  <a:txBody>
                    <a:bodyPr/>
                    <a:lstStyle/>
                    <a:p>
                      <a:pPr marL="0" marR="0" algn="ctr">
                        <a:spcBef>
                          <a:spcPts val="0"/>
                        </a:spcBef>
                        <a:spcAft>
                          <a:spcPts val="0"/>
                        </a:spcAft>
                      </a:pPr>
                      <a:r>
                        <a:rPr lang="lt-LT" sz="1200" b="1" dirty="0">
                          <a:effectLst/>
                          <a:latin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(mokslo krypties ar mokslo srities mokslo krypčių grupėje) yra stiprus su ribotu tarptautiniu pripažinimu.</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yra aukšto lygio ir pripažinti nacionaliniu mastu.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7830178"/>
                  </a:ext>
                </a:extLst>
              </a:tr>
            </a:tbl>
          </a:graphicData>
        </a:graphic>
      </p:graphicFrame>
      <p:sp>
        <p:nvSpPr>
          <p:cNvPr id="3" name="TextBox 2">
            <a:extLst>
              <a:ext uri="{FF2B5EF4-FFF2-40B4-BE49-F238E27FC236}">
                <a16:creationId xmlns:a16="http://schemas.microsoft.com/office/drawing/2014/main" id="{FE938705-02DC-0A3C-466A-EFDA7962EB68}"/>
              </a:ext>
            </a:extLst>
          </p:cNvPr>
          <p:cNvSpPr txBox="1"/>
          <p:nvPr/>
        </p:nvSpPr>
        <p:spPr>
          <a:xfrm>
            <a:off x="80784" y="28997"/>
            <a:ext cx="4695932" cy="338554"/>
          </a:xfrm>
          <a:prstGeom prst="rect">
            <a:avLst/>
          </a:prstGeom>
          <a:noFill/>
        </p:spPr>
        <p:txBody>
          <a:bodyPr wrap="square" rtlCol="0">
            <a:spAutoFit/>
          </a:bodyPr>
          <a:lstStyle/>
          <a:p>
            <a:r>
              <a:rPr lang="lt-LT" sz="1600" b="1" u="sng" dirty="0">
                <a:latin typeface="Calibri" panose="020F0502020204030204" pitchFamily="34" charset="0"/>
                <a:cs typeface="Calibri" panose="020F0502020204030204" pitchFamily="34" charset="0"/>
              </a:rPr>
              <a:t>Mokslo kokybė (svorio koeficientas 0,65)</a:t>
            </a:r>
            <a:endParaRPr lang="en-GB" sz="1600" b="1" u="sng" dirty="0">
              <a:latin typeface="Calibri" panose="020F0502020204030204" pitchFamily="34" charset="0"/>
              <a:cs typeface="Calibri" panose="020F0502020204030204" pitchFamily="34" charset="0"/>
            </a:endParaRPr>
          </a:p>
        </p:txBody>
      </p:sp>
      <p:graphicFrame>
        <p:nvGraphicFramePr>
          <p:cNvPr id="4" name="Lentelė 3">
            <a:extLst>
              <a:ext uri="{FF2B5EF4-FFF2-40B4-BE49-F238E27FC236}">
                <a16:creationId xmlns:a16="http://schemas.microsoft.com/office/drawing/2014/main" id="{B99E7F9E-0AAB-17D9-0072-02191426CC38}"/>
              </a:ext>
            </a:extLst>
          </p:cNvPr>
          <p:cNvGraphicFramePr>
            <a:graphicFrameLocks noGrp="1"/>
          </p:cNvGraphicFramePr>
          <p:nvPr>
            <p:extLst>
              <p:ext uri="{D42A27DB-BD31-4B8C-83A1-F6EECF244321}">
                <p14:modId xmlns:p14="http://schemas.microsoft.com/office/powerpoint/2010/main" val="2096069151"/>
              </p:ext>
            </p:extLst>
          </p:nvPr>
        </p:nvGraphicFramePr>
        <p:xfrm>
          <a:off x="71258" y="2854472"/>
          <a:ext cx="5329989" cy="3840480"/>
        </p:xfrm>
        <a:graphic>
          <a:graphicData uri="http://schemas.openxmlformats.org/drawingml/2006/table">
            <a:tbl>
              <a:tblPr/>
              <a:tblGrid>
                <a:gridCol w="533366">
                  <a:extLst>
                    <a:ext uri="{9D8B030D-6E8A-4147-A177-3AD203B41FA5}">
                      <a16:colId xmlns:a16="http://schemas.microsoft.com/office/drawing/2014/main" val="200893300"/>
                    </a:ext>
                  </a:extLst>
                </a:gridCol>
                <a:gridCol w="668741">
                  <a:extLst>
                    <a:ext uri="{9D8B030D-6E8A-4147-A177-3AD203B41FA5}">
                      <a16:colId xmlns:a16="http://schemas.microsoft.com/office/drawing/2014/main" val="2098724636"/>
                    </a:ext>
                  </a:extLst>
                </a:gridCol>
                <a:gridCol w="4127882">
                  <a:extLst>
                    <a:ext uri="{9D8B030D-6E8A-4147-A177-3AD203B41FA5}">
                      <a16:colId xmlns:a16="http://schemas.microsoft.com/office/drawing/2014/main" val="618041620"/>
                    </a:ext>
                  </a:extLst>
                </a:gridCol>
              </a:tblGrid>
              <a:tr h="178728">
                <a:tc>
                  <a:txBody>
                    <a:bodyPr/>
                    <a:lstStyle/>
                    <a:p>
                      <a:pPr marL="0" marR="0">
                        <a:spcBef>
                          <a:spcPts val="0"/>
                        </a:spcBef>
                        <a:spcAft>
                          <a:spcPts val="0"/>
                        </a:spcAft>
                      </a:pPr>
                      <a:r>
                        <a:rPr lang="lt-LT" sz="1200" b="1" dirty="0">
                          <a:effectLst/>
                          <a:latin typeface="Times New Roman" panose="02020603050405020304" pitchFamily="18" charset="0"/>
                        </a:rPr>
                        <a:t>Balas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lt-LT" sz="1200" b="1" dirty="0">
                          <a:effectLst/>
                          <a:latin typeface="Times New Roman" panose="02020603050405020304" pitchFamily="18" charset="0"/>
                        </a:rPr>
                        <a:t>Reikšmė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21303216"/>
                  </a:ext>
                </a:extLst>
              </a:tr>
              <a:tr h="1429822">
                <a:tc>
                  <a:txBody>
                    <a:bodyPr/>
                    <a:lstStyle/>
                    <a:p>
                      <a:pPr marL="0" marR="0" algn="ctr">
                        <a:spcBef>
                          <a:spcPts val="0"/>
                        </a:spcBef>
                        <a:spcAft>
                          <a:spcPts val="0"/>
                        </a:spcAft>
                      </a:pPr>
                      <a:r>
                        <a:rPr lang="lt-LT" sz="1200" b="1">
                          <a:effectLst/>
                          <a:latin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Puikiai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vykdo išskirtinės svarbos mokslinius tyrimus ir yra ypač svarbus partneris MTEP klausimais už akademinės bendruomenės ribų.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Vertinamasis vienetas teigiamai veikia visuomenės plėtrą ir yra labai vertinamas partneris MTEP plėtros klausimais ne tik akademinėje bendruomenėje, bet ir už jos ribų. Institucijos darbuotojai vertinami kaip ekspertai viešajame ir privačiame sektoriuose.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0020041"/>
                  </a:ext>
                </a:extLst>
              </a:tr>
              <a:tr h="1084488">
                <a:tc>
                  <a:txBody>
                    <a:bodyPr/>
                    <a:lstStyle/>
                    <a:p>
                      <a:pPr marL="0" marR="0" algn="ctr">
                        <a:spcBef>
                          <a:spcPts val="0"/>
                        </a:spcBef>
                        <a:spcAft>
                          <a:spcPts val="0"/>
                        </a:spcAft>
                      </a:pPr>
                      <a:r>
                        <a:rPr lang="lt-LT" sz="1200" b="1">
                          <a:effectLst/>
                          <a:latin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a:effectLst/>
                          <a:latin typeface="Times New Roman" panose="02020603050405020304" pitchFamily="18" charset="0"/>
                        </a:rPr>
                        <a:t>Labai 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vykdo labai svarbius mokslinius tyrimus ir yra labai svarbus partneris MTEP klausimais už akademinės bendruomenės ribų.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itin svarbūs visuomenei. Vertinamasis vienetas glaudžiai susijęs ne tik su akademine bendruomene, bet ir verslu, sprendimų priėmėjais, visuomene.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2872044"/>
                  </a:ext>
                </a:extLst>
              </a:tr>
              <a:tr h="882989">
                <a:tc>
                  <a:txBody>
                    <a:bodyPr/>
                    <a:lstStyle/>
                    <a:p>
                      <a:pPr marL="0" marR="0" algn="ctr">
                        <a:spcBef>
                          <a:spcPts val="0"/>
                        </a:spcBef>
                        <a:spcAft>
                          <a:spcPts val="0"/>
                        </a:spcAft>
                      </a:pPr>
                      <a:r>
                        <a:rPr lang="lt-LT" sz="1200" b="1">
                          <a:effectLst/>
                          <a:latin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vykdo svarbius mokslinius tyrimus ir yra svarbus partneris MTEP klausimais už akademinės bendruomenės ribų.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svarbūs visuomenei. Santykis su verslu, sprendimų priėmėjais ir visuomene yra toks, koks dera pripažintai akademine veikla užsiimančiai įstaigai.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799868"/>
                  </a:ext>
                </a:extLst>
              </a:tr>
            </a:tbl>
          </a:graphicData>
        </a:graphic>
      </p:graphicFrame>
      <p:sp>
        <p:nvSpPr>
          <p:cNvPr id="5" name="Rectangle 1">
            <a:extLst>
              <a:ext uri="{FF2B5EF4-FFF2-40B4-BE49-F238E27FC236}">
                <a16:creationId xmlns:a16="http://schemas.microsoft.com/office/drawing/2014/main" id="{9B95245E-AF50-D5EE-4277-2AADF360A033}"/>
              </a:ext>
            </a:extLst>
          </p:cNvPr>
          <p:cNvSpPr>
            <a:spLocks noChangeArrowheads="1"/>
          </p:cNvSpPr>
          <p:nvPr/>
        </p:nvSpPr>
        <p:spPr bwMode="auto">
          <a:xfrm>
            <a:off x="5063198" y="5973879"/>
            <a:ext cx="554254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lt-LT" altLang="lt-LT" sz="1600" b="1" dirty="0">
                <a:latin typeface="Calibri" panose="020F0502020204030204" pitchFamily="34" charset="0"/>
                <a:cs typeface="Calibri" panose="020F0502020204030204" pitchFamily="34" charset="0"/>
              </a:rPr>
              <a:t>MTEP veiklos ekonominio ir socialinio poveikio vertinimo </a:t>
            </a:r>
          </a:p>
          <a:p>
            <a:pPr marL="0" marR="0" lvl="0" indent="457200" algn="l" defTabSz="914400" rtl="0" eaLnBrk="0" fontAlgn="base" latinLnBrk="0" hangingPunct="0">
              <a:lnSpc>
                <a:spcPct val="100000"/>
              </a:lnSpc>
              <a:spcBef>
                <a:spcPct val="0"/>
              </a:spcBef>
              <a:spcAft>
                <a:spcPct val="0"/>
              </a:spcAft>
              <a:buClrTx/>
              <a:buSzTx/>
              <a:buFontTx/>
              <a:buNone/>
              <a:tabLst/>
            </a:pPr>
            <a:r>
              <a:rPr lang="lt-LT" altLang="lt-LT" sz="1600" b="1" dirty="0">
                <a:latin typeface="Calibri" panose="020F0502020204030204" pitchFamily="34" charset="0"/>
                <a:cs typeface="Calibri" panose="020F0502020204030204" pitchFamily="34" charset="0"/>
              </a:rPr>
              <a:t>balų reikšmės </a:t>
            </a:r>
            <a:r>
              <a:rPr lang="lt-LT" sz="1600" b="1" dirty="0">
                <a:latin typeface="Calibri" panose="020F0502020204030204" pitchFamily="34" charset="0"/>
                <a:cs typeface="Calibri" panose="020F0502020204030204" pitchFamily="34" charset="0"/>
              </a:rPr>
              <a:t>(svorio koeficientas 0,2)</a:t>
            </a:r>
            <a:endParaRPr lang="lt-LT" altLang="lt-LT" sz="16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5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Lentelė 5">
            <a:extLst>
              <a:ext uri="{FF2B5EF4-FFF2-40B4-BE49-F238E27FC236}">
                <a16:creationId xmlns:a16="http://schemas.microsoft.com/office/drawing/2014/main" id="{CFA9C84F-4D94-0628-17F5-20446E199F83}"/>
              </a:ext>
            </a:extLst>
          </p:cNvPr>
          <p:cNvGraphicFramePr>
            <a:graphicFrameLocks noGrp="1"/>
          </p:cNvGraphicFramePr>
          <p:nvPr>
            <p:extLst>
              <p:ext uri="{D42A27DB-BD31-4B8C-83A1-F6EECF244321}">
                <p14:modId xmlns:p14="http://schemas.microsoft.com/office/powerpoint/2010/main" val="1345431415"/>
              </p:ext>
            </p:extLst>
          </p:nvPr>
        </p:nvGraphicFramePr>
        <p:xfrm>
          <a:off x="5693908" y="2769145"/>
          <a:ext cx="6210935" cy="2377440"/>
        </p:xfrm>
        <a:graphic>
          <a:graphicData uri="http://schemas.openxmlformats.org/drawingml/2006/table">
            <a:tbl>
              <a:tblPr/>
              <a:tblGrid>
                <a:gridCol w="502176">
                  <a:extLst>
                    <a:ext uri="{9D8B030D-6E8A-4147-A177-3AD203B41FA5}">
                      <a16:colId xmlns:a16="http://schemas.microsoft.com/office/drawing/2014/main" val="65542040"/>
                    </a:ext>
                  </a:extLst>
                </a:gridCol>
                <a:gridCol w="730155">
                  <a:extLst>
                    <a:ext uri="{9D8B030D-6E8A-4147-A177-3AD203B41FA5}">
                      <a16:colId xmlns:a16="http://schemas.microsoft.com/office/drawing/2014/main" val="1958305645"/>
                    </a:ext>
                  </a:extLst>
                </a:gridCol>
                <a:gridCol w="4978604">
                  <a:extLst>
                    <a:ext uri="{9D8B030D-6E8A-4147-A177-3AD203B41FA5}">
                      <a16:colId xmlns:a16="http://schemas.microsoft.com/office/drawing/2014/main" val="3879116408"/>
                    </a:ext>
                  </a:extLst>
                </a:gridCol>
              </a:tblGrid>
              <a:tr h="174625">
                <a:tc>
                  <a:txBody>
                    <a:bodyPr/>
                    <a:lstStyle/>
                    <a:p>
                      <a:pPr marL="0" marR="0">
                        <a:spcBef>
                          <a:spcPts val="0"/>
                        </a:spcBef>
                        <a:spcAft>
                          <a:spcPts val="0"/>
                        </a:spcAft>
                      </a:pPr>
                      <a:r>
                        <a:rPr lang="lt-LT" sz="1200" b="1">
                          <a:effectLst/>
                          <a:latin typeface="Times New Roman" panose="02020603050405020304" pitchFamily="18" charset="0"/>
                        </a:rPr>
                        <a:t>Balas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lt-LT" sz="1200" b="1" dirty="0">
                          <a:effectLst/>
                          <a:latin typeface="Times New Roman" panose="02020603050405020304" pitchFamily="18" charset="0"/>
                        </a:rPr>
                        <a:t>Reikšmė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092311134"/>
                  </a:ext>
                </a:extLst>
              </a:tr>
              <a:tr h="0">
                <a:tc>
                  <a:txBody>
                    <a:bodyPr/>
                    <a:lstStyle/>
                    <a:p>
                      <a:pPr marL="0" marR="0" algn="ctr">
                        <a:spcBef>
                          <a:spcPts val="0"/>
                        </a:spcBef>
                        <a:spcAft>
                          <a:spcPts val="0"/>
                        </a:spcAft>
                      </a:pPr>
                      <a:r>
                        <a:rPr lang="lt-LT" sz="1200" b="1" dirty="0">
                          <a:effectLst/>
                          <a:latin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Puikiai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turi potencialą veikti puikiai.</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Vertinamojo vieneto žmonių ištekliai, strategija, veiklos organizavimas ir infrastruktūra artimiausių penkerių metų laikotarpiu, atsižvelgiant į dabartinius rezultatus, užtikrins sąlygas puikiems vertinamojo vieneto veiklos rezultatams.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8852831"/>
                  </a:ext>
                </a:extLst>
              </a:tr>
              <a:tr h="0">
                <a:tc>
                  <a:txBody>
                    <a:bodyPr/>
                    <a:lstStyle/>
                    <a:p>
                      <a:pPr marL="0" marR="0" algn="ctr">
                        <a:spcBef>
                          <a:spcPts val="0"/>
                        </a:spcBef>
                        <a:spcAft>
                          <a:spcPts val="0"/>
                        </a:spcAft>
                      </a:pPr>
                      <a:r>
                        <a:rPr lang="lt-LT" sz="1200" b="1">
                          <a:effectLst/>
                          <a:latin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Labai 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turi potencialą veikti labai gerai.</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Vertinamojo vieneto žmonių ištekliai, veiklos organizavimas ir infrastruktūra artimiausių penkerių metų laikotarpiu, atsižvelgiant į dabartinius rezultatus, užtikrins sąlygas labai geriems vertinamojo vieneto veiklos rezultatams.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7905420"/>
                  </a:ext>
                </a:extLst>
              </a:tr>
              <a:tr h="0">
                <a:tc>
                  <a:txBody>
                    <a:bodyPr/>
                    <a:lstStyle/>
                    <a:p>
                      <a:pPr marL="0" marR="0" algn="ctr">
                        <a:spcBef>
                          <a:spcPts val="0"/>
                        </a:spcBef>
                        <a:spcAft>
                          <a:spcPts val="0"/>
                        </a:spcAft>
                      </a:pPr>
                      <a:r>
                        <a:rPr lang="lt-LT" sz="1200" b="1">
                          <a:effectLst/>
                          <a:latin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lt-LT" sz="1200" b="1" dirty="0">
                          <a:effectLst/>
                          <a:latin typeface="Times New Roman" panose="02020603050405020304" pitchFamily="18" charset="0"/>
                        </a:rPr>
                        <a:t>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turi potencialą veikti gerai.</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Vertinamojo vieneto žmonių ištekliai, veiklos organizavimas ir infrastruktūra artimiausių penkerių metų laikotarpiu, atsižvelgiant į dabartinius rezultatus, užtikrins sąlygas geriems vertinamojo vieneto veiklos rezultatams.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6497968"/>
                  </a:ext>
                </a:extLst>
              </a:tr>
            </a:tbl>
          </a:graphicData>
        </a:graphic>
      </p:graphicFrame>
      <p:sp>
        <p:nvSpPr>
          <p:cNvPr id="7" name="Rectangle 2">
            <a:extLst>
              <a:ext uri="{FF2B5EF4-FFF2-40B4-BE49-F238E27FC236}">
                <a16:creationId xmlns:a16="http://schemas.microsoft.com/office/drawing/2014/main" id="{C67ED4CA-EAFB-91BE-D1AF-747DCCB6C208}"/>
              </a:ext>
            </a:extLst>
          </p:cNvPr>
          <p:cNvSpPr>
            <a:spLocks noChangeArrowheads="1"/>
          </p:cNvSpPr>
          <p:nvPr/>
        </p:nvSpPr>
        <p:spPr bwMode="auto">
          <a:xfrm>
            <a:off x="5693908" y="2107425"/>
            <a:ext cx="621093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r" defTabSz="914400" rtl="0" eaLnBrk="0" fontAlgn="base" latinLnBrk="0" hangingPunct="0">
              <a:lnSpc>
                <a:spcPct val="100000"/>
              </a:lnSpc>
              <a:spcBef>
                <a:spcPct val="0"/>
              </a:spcBef>
              <a:spcAft>
                <a:spcPct val="0"/>
              </a:spcAft>
              <a:buClrTx/>
              <a:buSzTx/>
              <a:buFontTx/>
              <a:buNone/>
              <a:tabLst/>
            </a:pPr>
            <a:r>
              <a:rPr lang="lt-LT" altLang="lt-LT" sz="1600" b="1" u="sng" dirty="0">
                <a:latin typeface="Calibri" panose="020F0502020204030204" pitchFamily="34" charset="0"/>
                <a:cs typeface="Calibri" panose="020F0502020204030204" pitchFamily="34" charset="0"/>
              </a:rPr>
              <a:t>MTEP veiklos perspektyvumo vertinimo balų reikšmės </a:t>
            </a:r>
          </a:p>
          <a:p>
            <a:pPr marL="0" marR="0" lvl="0" indent="457200" algn="r" defTabSz="914400" rtl="0" eaLnBrk="0" fontAlgn="base" latinLnBrk="0" hangingPunct="0">
              <a:lnSpc>
                <a:spcPct val="100000"/>
              </a:lnSpc>
              <a:spcBef>
                <a:spcPct val="0"/>
              </a:spcBef>
              <a:spcAft>
                <a:spcPct val="0"/>
              </a:spcAft>
              <a:buClrTx/>
              <a:buSzTx/>
              <a:buFontTx/>
              <a:buNone/>
              <a:tabLst/>
            </a:pPr>
            <a:r>
              <a:rPr lang="lt-LT" sz="1600" b="1" u="sng" dirty="0">
                <a:latin typeface="Calibri" panose="020F0502020204030204" pitchFamily="34" charset="0"/>
                <a:cs typeface="Calibri" panose="020F0502020204030204" pitchFamily="34" charset="0"/>
              </a:rPr>
              <a:t>(svorio koeficientas 0,15)</a:t>
            </a:r>
            <a:endParaRPr lang="lt-LT" altLang="lt-LT" sz="16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5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10556E5-6E57-7951-1A64-70503CADFD25}"/>
              </a:ext>
            </a:extLst>
          </p:cNvPr>
          <p:cNvSpPr txBox="1"/>
          <p:nvPr/>
        </p:nvSpPr>
        <p:spPr>
          <a:xfrm>
            <a:off x="5831007" y="766854"/>
            <a:ext cx="6134668" cy="1107996"/>
          </a:xfrm>
          <a:prstGeom prst="rect">
            <a:avLst/>
          </a:prstGeom>
          <a:noFill/>
        </p:spPr>
        <p:txBody>
          <a:bodyPr wrap="square">
            <a:spAutoFit/>
          </a:bodyPr>
          <a:lstStyle/>
          <a:p>
            <a:pPr algn="ctr"/>
            <a:r>
              <a:rPr lang="lt-LT" sz="1800" b="1"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PALYGINAMOJO EKSPERTINIO UNIVERSITETŲ IR MOKSLINIŲ TYRIMŲ INSTITUTŲ MOKSLINIŲ TYRIMŲ IR EKSPERIMENTINĖS PLĖTROS VERTINIMO APRAŠAS</a:t>
            </a:r>
          </a:p>
          <a:p>
            <a:pPr algn="ctr"/>
            <a:r>
              <a:rPr lang="lt-LT"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2022 m. gegužės 25 d. įsakymo Nr. </a:t>
            </a:r>
            <a:r>
              <a:rPr lang="lt-LT"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V-840 </a:t>
            </a:r>
            <a:r>
              <a:rPr lang="lt-LT"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redakcija</a:t>
            </a:r>
            <a:endParaRPr lang="lt-LT"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1B223FF1-96A5-8E33-8A19-D30A508A38C0}"/>
              </a:ext>
            </a:extLst>
          </p:cNvPr>
          <p:cNvSpPr txBox="1"/>
          <p:nvPr/>
        </p:nvSpPr>
        <p:spPr>
          <a:xfrm>
            <a:off x="4879075" y="85820"/>
            <a:ext cx="7260607" cy="369332"/>
          </a:xfrm>
          <a:prstGeom prst="rect">
            <a:avLst/>
          </a:prstGeom>
          <a:noFill/>
        </p:spPr>
        <p:txBody>
          <a:bodyPr wrap="square">
            <a:spAutoFit/>
          </a:bodyPr>
          <a:lstStyle/>
          <a:p>
            <a:pPr algn="r"/>
            <a:r>
              <a:rPr lang="lt-LT" sz="1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Institucijų sudaryti vertinamieji vienetai vertinami pagal kriterijus</a:t>
            </a:r>
            <a:endParaRPr lang="en-GB" b="1" dirty="0"/>
          </a:p>
        </p:txBody>
      </p:sp>
    </p:spTree>
    <p:extLst>
      <p:ext uri="{BB962C8B-B14F-4D97-AF65-F5344CB8AC3E}">
        <p14:creationId xmlns:p14="http://schemas.microsoft.com/office/powerpoint/2010/main" val="19404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Lentelė 6">
            <a:extLst>
              <a:ext uri="{FF2B5EF4-FFF2-40B4-BE49-F238E27FC236}">
                <a16:creationId xmlns:a16="http://schemas.microsoft.com/office/drawing/2014/main" id="{7F59BB09-9F55-A25A-D88D-ED035ACA2DC4}"/>
              </a:ext>
            </a:extLst>
          </p:cNvPr>
          <p:cNvGraphicFramePr>
            <a:graphicFrameLocks noGrp="1"/>
          </p:cNvGraphicFramePr>
          <p:nvPr>
            <p:extLst>
              <p:ext uri="{D42A27DB-BD31-4B8C-83A1-F6EECF244321}">
                <p14:modId xmlns:p14="http://schemas.microsoft.com/office/powerpoint/2010/main" val="2226470021"/>
              </p:ext>
            </p:extLst>
          </p:nvPr>
        </p:nvGraphicFramePr>
        <p:xfrm>
          <a:off x="0" y="480281"/>
          <a:ext cx="12192000" cy="4243103"/>
        </p:xfrm>
        <a:graphic>
          <a:graphicData uri="http://schemas.openxmlformats.org/drawingml/2006/table">
            <a:tbl>
              <a:tblPr firstRow="1" bandRow="1">
                <a:tableStyleId>{5C22544A-7EE6-4342-B048-85BDC9FD1C3A}</a:tableStyleId>
              </a:tblPr>
              <a:tblGrid>
                <a:gridCol w="2919516">
                  <a:extLst>
                    <a:ext uri="{9D8B030D-6E8A-4147-A177-3AD203B41FA5}">
                      <a16:colId xmlns:a16="http://schemas.microsoft.com/office/drawing/2014/main" val="3108306535"/>
                    </a:ext>
                  </a:extLst>
                </a:gridCol>
                <a:gridCol w="3304650">
                  <a:extLst>
                    <a:ext uri="{9D8B030D-6E8A-4147-A177-3AD203B41FA5}">
                      <a16:colId xmlns:a16="http://schemas.microsoft.com/office/drawing/2014/main" val="2610762367"/>
                    </a:ext>
                  </a:extLst>
                </a:gridCol>
                <a:gridCol w="2794799">
                  <a:extLst>
                    <a:ext uri="{9D8B030D-6E8A-4147-A177-3AD203B41FA5}">
                      <a16:colId xmlns:a16="http://schemas.microsoft.com/office/drawing/2014/main" val="3528023979"/>
                    </a:ext>
                  </a:extLst>
                </a:gridCol>
                <a:gridCol w="3173035">
                  <a:extLst>
                    <a:ext uri="{9D8B030D-6E8A-4147-A177-3AD203B41FA5}">
                      <a16:colId xmlns:a16="http://schemas.microsoft.com/office/drawing/2014/main" val="2267677365"/>
                    </a:ext>
                  </a:extLst>
                </a:gridCol>
              </a:tblGrid>
              <a:tr h="347144">
                <a:tc>
                  <a:txBody>
                    <a:bodyPr/>
                    <a:lstStyle/>
                    <a:p>
                      <a:r>
                        <a:rPr lang="lt-LT" dirty="0">
                          <a:solidFill>
                            <a:schemeClr val="tx1"/>
                          </a:solidFill>
                          <a:latin typeface="Calibri" panose="020F0502020204030204" pitchFamily="34" charset="0"/>
                          <a:cs typeface="Calibri" panose="020F0502020204030204" pitchFamily="34" charset="0"/>
                        </a:rPr>
                        <a:t>VERTINAMIEJI</a:t>
                      </a:r>
                      <a:r>
                        <a:rPr lang="lt-LT" dirty="0">
                          <a:latin typeface="Calibri" panose="020F0502020204030204" pitchFamily="34" charset="0"/>
                          <a:cs typeface="Calibri" panose="020F0502020204030204" pitchFamily="34" charset="0"/>
                        </a:rPr>
                        <a:t> </a:t>
                      </a:r>
                      <a:r>
                        <a:rPr lang="lt-LT" dirty="0">
                          <a:solidFill>
                            <a:schemeClr val="tx1"/>
                          </a:solidFill>
                          <a:latin typeface="Calibri" panose="020F0502020204030204" pitchFamily="34" charset="0"/>
                          <a:cs typeface="Calibri" panose="020F0502020204030204" pitchFamily="34" charset="0"/>
                        </a:rPr>
                        <a:t>VIENETAI</a:t>
                      </a:r>
                      <a:endParaRPr lang="en-GB" dirty="0">
                        <a:solidFill>
                          <a:schemeClr val="tx1"/>
                        </a:solidFill>
                        <a:latin typeface="Calibri" panose="020F0502020204030204" pitchFamily="34" charset="0"/>
                        <a:cs typeface="Calibri" panose="020F0502020204030204" pitchFamily="34" charset="0"/>
                      </a:endParaRPr>
                    </a:p>
                  </a:txBody>
                  <a:tcPr/>
                </a:tc>
                <a:tc gridSpan="3">
                  <a:txBody>
                    <a:bodyPr/>
                    <a:lstStyle/>
                    <a:p>
                      <a:r>
                        <a:rPr lang="lt-LT" dirty="0">
                          <a:solidFill>
                            <a:schemeClr val="tx1"/>
                          </a:solidFill>
                          <a:latin typeface="Calibri" panose="020F0502020204030204" pitchFamily="34" charset="0"/>
                          <a:cs typeface="Calibri" panose="020F0502020204030204" pitchFamily="34" charset="0"/>
                        </a:rPr>
                        <a:t>MOKSLO KRYPTYS</a:t>
                      </a:r>
                      <a:endParaRPr lang="en-GB" dirty="0">
                        <a:solidFill>
                          <a:schemeClr val="tx1"/>
                        </a:solidFill>
                        <a:latin typeface="Calibri" panose="020F0502020204030204" pitchFamily="34" charset="0"/>
                        <a:cs typeface="Calibri" panose="020F050202020403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4847995"/>
                  </a:ext>
                </a:extLst>
              </a:tr>
              <a:tr h="34238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b="1" dirty="0" err="1">
                          <a:solidFill>
                            <a:schemeClr val="tx1"/>
                          </a:solidFill>
                          <a:latin typeface="Calibri" panose="020F0502020204030204" pitchFamily="34" charset="0"/>
                          <a:cs typeface="Calibri" panose="020F0502020204030204" pitchFamily="34" charset="0"/>
                        </a:rPr>
                        <a:t>Biomokslai</a:t>
                      </a:r>
                      <a:r>
                        <a:rPr lang="lt-LT" b="1" dirty="0">
                          <a:solidFill>
                            <a:schemeClr val="tx1"/>
                          </a:solidFill>
                          <a:latin typeface="Calibri" panose="020F0502020204030204" pitchFamily="34" charset="0"/>
                          <a:cs typeface="Calibri" panose="020F0502020204030204" pitchFamily="34" charset="0"/>
                        </a:rPr>
                        <a:t> (</a:t>
                      </a:r>
                      <a:r>
                        <a:rPr lang="lt-LT" b="1" dirty="0" err="1">
                          <a:solidFill>
                            <a:schemeClr val="tx1"/>
                          </a:solidFill>
                          <a:latin typeface="Calibri" panose="020F0502020204030204" pitchFamily="34" charset="0"/>
                          <a:cs typeface="Calibri" panose="020F0502020204030204" pitchFamily="34" charset="0"/>
                        </a:rPr>
                        <a:t>Bio</a:t>
                      </a:r>
                      <a:r>
                        <a:rPr lang="lt-LT" b="1" dirty="0">
                          <a:solidFill>
                            <a:schemeClr val="tx1"/>
                          </a:solidFill>
                          <a:latin typeface="Calibri" panose="020F0502020204030204" pitchFamily="34" charset="0"/>
                          <a:cs typeface="Calibri" panose="020F0502020204030204" pitchFamily="34" charset="0"/>
                        </a:rPr>
                        <a:t> </a:t>
                      </a:r>
                      <a:r>
                        <a:rPr lang="lt-LT" b="1" dirty="0" err="1">
                          <a:solidFill>
                            <a:schemeClr val="tx1"/>
                          </a:solidFill>
                          <a:latin typeface="Calibri" panose="020F0502020204030204" pitchFamily="34" charset="0"/>
                          <a:cs typeface="Calibri" panose="020F0502020204030204" pitchFamily="34" charset="0"/>
                        </a:rPr>
                        <a:t>Sciences</a:t>
                      </a:r>
                      <a:r>
                        <a:rPr lang="lt-LT" b="1" dirty="0">
                          <a:solidFill>
                            <a:schemeClr val="tx1"/>
                          </a:solidFill>
                          <a:latin typeface="Calibri" panose="020F0502020204030204" pitchFamily="34" charset="0"/>
                          <a:cs typeface="Calibri" panose="020F0502020204030204" pitchFamily="34" charset="0"/>
                        </a:rPr>
                        <a:t>)</a:t>
                      </a:r>
                      <a:endParaRPr lang="lt-LT" b="1" dirty="0">
                        <a:latin typeface="Calibri" panose="020F0502020204030204" pitchFamily="34" charset="0"/>
                        <a:cs typeface="Calibri" panose="020F0502020204030204" pitchFamily="34" charset="0"/>
                      </a:endParaRPr>
                    </a:p>
                  </a:txBody>
                  <a:tcPr anchor="ctr"/>
                </a:tc>
                <a:tc>
                  <a:txBody>
                    <a:bodyPr/>
                    <a:lstStyle/>
                    <a:p>
                      <a:pPr algn="ctr"/>
                      <a:r>
                        <a:rPr lang="lt-LT" sz="1800" b="1" i="0" u="none" strike="noStrike" kern="1200" dirty="0">
                          <a:solidFill>
                            <a:srgbClr val="000000"/>
                          </a:solidFill>
                          <a:effectLst/>
                          <a:latin typeface="Calibri" panose="020F0502020204030204" pitchFamily="34" charset="0"/>
                          <a:ea typeface="+mn-ea"/>
                          <a:cs typeface="Calibri" panose="020F0502020204030204" pitchFamily="34" charset="0"/>
                        </a:rPr>
                        <a:t>Biologija</a:t>
                      </a:r>
                      <a:endParaRPr lang="en-GB"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ctr"/>
                      <a:r>
                        <a:rPr lang="lt-LT" sz="1800" b="1" i="0" u="none" strike="noStrike" kern="1200" dirty="0">
                          <a:solidFill>
                            <a:srgbClr val="000000"/>
                          </a:solidFill>
                          <a:effectLst/>
                          <a:latin typeface="Calibri" panose="020F0502020204030204" pitchFamily="34" charset="0"/>
                          <a:ea typeface="+mn-ea"/>
                          <a:cs typeface="Calibri" panose="020F0502020204030204" pitchFamily="34" charset="0"/>
                        </a:rPr>
                        <a:t>Zoologija</a:t>
                      </a:r>
                      <a:endParaRPr lang="en-GB"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ctr"/>
                      <a:r>
                        <a:rPr lang="lt-LT" sz="1800" b="1" i="0" u="none" strike="noStrike" kern="1200" dirty="0">
                          <a:solidFill>
                            <a:srgbClr val="000000"/>
                          </a:solidFill>
                          <a:effectLst/>
                          <a:latin typeface="Calibri" panose="020F0502020204030204" pitchFamily="34" charset="0"/>
                          <a:ea typeface="+mn-ea"/>
                          <a:cs typeface="Calibri" panose="020F0502020204030204" pitchFamily="34" charset="0"/>
                        </a:rPr>
                        <a:t>Botanika</a:t>
                      </a:r>
                      <a:endParaRPr lang="en-GB"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88048260"/>
                  </a:ext>
                </a:extLst>
              </a:tr>
              <a:tr h="684777">
                <a:tc vMerge="1">
                  <a:txBody>
                    <a:bodyPr/>
                    <a:lstStyle/>
                    <a:p>
                      <a:endParaRPr lang="en-GB"/>
                    </a:p>
                  </a:txBody>
                  <a:tcPr/>
                </a:tc>
                <a:tc>
                  <a:txBody>
                    <a:bodyPr/>
                    <a:lstStyle/>
                    <a:p>
                      <a:pPr algn="l" fontAlgn="t"/>
                      <a:r>
                        <a:rPr lang="lt-LT" sz="1200" u="none" strike="noStrike" dirty="0">
                          <a:effectLst/>
                          <a:latin typeface="Calibri" panose="020F0502020204030204" pitchFamily="34" charset="0"/>
                          <a:cs typeface="Calibri" panose="020F0502020204030204" pitchFamily="34" charset="0"/>
                        </a:rPr>
                        <a:t>Augalų fiziologijos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dirty="0">
                          <a:effectLst/>
                          <a:latin typeface="Calibri" panose="020F0502020204030204" pitchFamily="34" charset="0"/>
                          <a:cs typeface="Calibri" panose="020F0502020204030204" pitchFamily="34" charset="0"/>
                        </a:rPr>
                        <a:t>Augalų patologijos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dirty="0">
                          <a:effectLst/>
                          <a:latin typeface="Calibri" panose="020F0502020204030204" pitchFamily="34" charset="0"/>
                          <a:cs typeface="Calibri" panose="020F0502020204030204" pitchFamily="34" charset="0"/>
                        </a:rPr>
                        <a:t>Genetikos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dirty="0">
                          <a:effectLst/>
                          <a:latin typeface="Calibri" panose="020F0502020204030204" pitchFamily="34" charset="0"/>
                          <a:cs typeface="Calibri" panose="020F0502020204030204" pitchFamily="34" charset="0"/>
                        </a:rPr>
                        <a:t>Molekulinės ekologijos laboratorija</a:t>
                      </a:r>
                      <a:endParaRPr lang="lt-LT"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t"/>
                      <a:r>
                        <a:rPr lang="lt-LT" sz="1200" u="none" strike="noStrike" dirty="0">
                          <a:effectLst/>
                          <a:latin typeface="Calibri" panose="020F0502020204030204" pitchFamily="34" charset="0"/>
                          <a:cs typeface="Calibri" panose="020F0502020204030204" pitchFamily="34" charset="0"/>
                        </a:rPr>
                        <a:t>Entomologijos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it-IT" sz="1200" u="none" strike="noStrike" dirty="0">
                          <a:effectLst/>
                          <a:latin typeface="Calibri" panose="020F0502020204030204" pitchFamily="34" charset="0"/>
                          <a:cs typeface="Calibri" panose="020F0502020204030204" pitchFamily="34" charset="0"/>
                        </a:rPr>
                        <a:t>P. B. Šivickio parazitologijos laboratorija</a:t>
                      </a:r>
                      <a:endParaRPr lang="lt-LT" sz="1200" u="none" strike="noStrike" dirty="0">
                        <a:effectLst/>
                        <a:latin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dirty="0">
                          <a:effectLst/>
                          <a:latin typeface="Calibri" panose="020F0502020204030204" pitchFamily="34" charset="0"/>
                          <a:cs typeface="Calibri" panose="020F0502020204030204" pitchFamily="34" charset="0"/>
                        </a:rPr>
                        <a:t>Žinduolių ekologijos laboratorija</a:t>
                      </a:r>
                      <a:endParaRPr lang="lt-LT" sz="1200" b="0" i="0" u="none" strike="noStrike" dirty="0">
                        <a:solidFill>
                          <a:srgbClr val="000000"/>
                        </a:solidFill>
                        <a:effectLst/>
                        <a:latin typeface="Calibri" panose="020F0502020204030204" pitchFamily="34" charset="0"/>
                        <a:cs typeface="Calibri" panose="020F0502020204030204" pitchFamily="34" charset="0"/>
                      </a:endParaRPr>
                    </a:p>
                    <a:p>
                      <a:pPr algn="l" fontAlgn="t"/>
                      <a:endParaRPr lang="it-IT"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tc>
                <a:tc>
                  <a:txBody>
                    <a:bodyPr/>
                    <a:lstStyle/>
                    <a:p>
                      <a:pPr algn="l" fontAlgn="b"/>
                      <a:r>
                        <a:rPr lang="lt-LT" sz="1200" u="none" strike="noStrike" dirty="0">
                          <a:effectLst/>
                          <a:latin typeface="Calibri" panose="020F0502020204030204" pitchFamily="34" charset="0"/>
                          <a:cs typeface="Calibri" panose="020F0502020204030204" pitchFamily="34" charset="0"/>
                        </a:rPr>
                        <a:t>Ekonominės botanikos laboratorija</a:t>
                      </a:r>
                    </a:p>
                    <a:p>
                      <a:pPr marL="0" marR="0" lvl="0" indent="0" algn="l" defTabSz="914400" rtl="0" eaLnBrk="1" fontAlgn="b" latinLnBrk="0" hangingPunct="1">
                        <a:lnSpc>
                          <a:spcPct val="100000"/>
                        </a:lnSpc>
                        <a:spcBef>
                          <a:spcPts val="0"/>
                        </a:spcBef>
                        <a:spcAft>
                          <a:spcPts val="0"/>
                        </a:spcAft>
                        <a:buClrTx/>
                        <a:buSzTx/>
                        <a:buFontTx/>
                        <a:buNone/>
                        <a:tabLst/>
                        <a:defRPr/>
                      </a:pPr>
                      <a:r>
                        <a:rPr lang="lt-LT" sz="1200" u="none" strike="noStrike" dirty="0">
                          <a:effectLst/>
                          <a:latin typeface="Calibri" panose="020F0502020204030204" pitchFamily="34" charset="0"/>
                          <a:cs typeface="Calibri" panose="020F0502020204030204" pitchFamily="34" charset="0"/>
                        </a:rPr>
                        <a:t>Floros ir </a:t>
                      </a:r>
                      <a:r>
                        <a:rPr lang="lt-LT" sz="1200" u="none" strike="noStrike" dirty="0" err="1">
                          <a:effectLst/>
                          <a:latin typeface="Calibri" panose="020F0502020204030204" pitchFamily="34" charset="0"/>
                          <a:cs typeface="Calibri" panose="020F0502020204030204" pitchFamily="34" charset="0"/>
                        </a:rPr>
                        <a:t>geobotanikos</a:t>
                      </a:r>
                      <a:r>
                        <a:rPr lang="lt-LT" sz="1200" u="none" strike="noStrike" dirty="0">
                          <a:effectLst/>
                          <a:latin typeface="Calibri" panose="020F0502020204030204" pitchFamily="34" charset="0"/>
                          <a:cs typeface="Calibri" panose="020F0502020204030204" pitchFamily="34" charset="0"/>
                        </a:rPr>
                        <a:t> laboratorija</a:t>
                      </a:r>
                      <a:endParaRPr lang="lt-LT" sz="120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lt-LT" sz="1200" u="none" strike="noStrike" dirty="0">
                          <a:effectLst/>
                          <a:latin typeface="Calibri" panose="020F0502020204030204" pitchFamily="34" charset="0"/>
                          <a:cs typeface="Calibri" panose="020F0502020204030204" pitchFamily="34" charset="0"/>
                        </a:rPr>
                        <a:t>Mikologijos  laboratorija</a:t>
                      </a:r>
                      <a:endParaRPr lang="lt-LT" sz="1200" b="0" i="0" u="none" strike="noStrike" dirty="0">
                        <a:solidFill>
                          <a:srgbClr val="000000"/>
                        </a:solidFill>
                        <a:effectLst/>
                        <a:latin typeface="Calibri" panose="020F0502020204030204" pitchFamily="34" charset="0"/>
                        <a:cs typeface="Calibri" panose="020F0502020204030204" pitchFamily="34" charset="0"/>
                      </a:endParaRPr>
                    </a:p>
                    <a:p>
                      <a:pPr algn="l" fontAlgn="b"/>
                      <a:endParaRPr lang="lt-LT"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522373968"/>
                  </a:ext>
                </a:extLst>
              </a:tr>
              <a:tr h="342389">
                <a:tc vMerge="1">
                  <a:txBody>
                    <a:bodyPr/>
                    <a:lstStyle/>
                    <a:p>
                      <a:endParaRPr lang="en-GB"/>
                    </a:p>
                  </a:txBody>
                  <a:tcPr/>
                </a:tc>
                <a:tc>
                  <a:txBody>
                    <a:bodyPr/>
                    <a:lstStyle/>
                    <a:p>
                      <a:pPr algn="ctr" fontAlgn="t"/>
                      <a:r>
                        <a:rPr lang="lt-LT" sz="2400" b="1" i="0" u="none" strike="noStrike" dirty="0">
                          <a:solidFill>
                            <a:srgbClr val="000000"/>
                          </a:solidFill>
                          <a:effectLst/>
                          <a:latin typeface="Calibri" panose="020F0502020204030204" pitchFamily="34" charset="0"/>
                          <a:cs typeface="Calibri" panose="020F0502020204030204" pitchFamily="34" charset="0"/>
                        </a:rPr>
                        <a:t>3</a:t>
                      </a:r>
                    </a:p>
                  </a:txBody>
                  <a:tcPr marL="0" marR="0" marT="0" marB="0"/>
                </a:tc>
                <a:tc>
                  <a:txBody>
                    <a:bodyPr/>
                    <a:lstStyle/>
                    <a:p>
                      <a:pPr algn="ctr" fontAlgn="t"/>
                      <a:r>
                        <a:rPr lang="lt-LT" sz="2400" b="1" i="0" u="none" strike="noStrike" dirty="0">
                          <a:solidFill>
                            <a:srgbClr val="000000"/>
                          </a:solidFill>
                          <a:effectLst/>
                          <a:latin typeface="Calibri" panose="020F0502020204030204" pitchFamily="34" charset="0"/>
                          <a:cs typeface="Calibri" panose="020F0502020204030204" pitchFamily="34" charset="0"/>
                        </a:rPr>
                        <a:t>4</a:t>
                      </a:r>
                    </a:p>
                  </a:txBody>
                  <a:tcPr marL="0" marR="0" marT="0" marB="0"/>
                </a:tc>
                <a:tc>
                  <a:txBody>
                    <a:bodyPr/>
                    <a:lstStyle/>
                    <a:p>
                      <a:pPr algn="ctr" fontAlgn="b"/>
                      <a:r>
                        <a:rPr lang="lt-LT" sz="2400" b="1" i="0" u="none" strike="noStrike" dirty="0">
                          <a:solidFill>
                            <a:srgbClr val="000000"/>
                          </a:solidFill>
                          <a:effectLst/>
                          <a:latin typeface="Calibri" panose="020F0502020204030204" pitchFamily="34" charset="0"/>
                          <a:cs typeface="Calibri" panose="020F0502020204030204" pitchFamily="34" charset="0"/>
                        </a:rPr>
                        <a:t>3</a:t>
                      </a:r>
                    </a:p>
                  </a:txBody>
                  <a:tcPr marL="0" marR="0" marT="0" marB="0" anchor="b"/>
                </a:tc>
                <a:extLst>
                  <a:ext uri="{0D108BD9-81ED-4DB2-BD59-A6C34878D82A}">
                    <a16:rowId xmlns:a16="http://schemas.microsoft.com/office/drawing/2014/main" val="635358384"/>
                  </a:ext>
                </a:extLst>
              </a:tr>
              <a:tr h="342389">
                <a:tc rowSpan="4">
                  <a:txBody>
                    <a:bodyPr/>
                    <a:lstStyle/>
                    <a:p>
                      <a:pPr algn="ctr"/>
                      <a:r>
                        <a:rPr lang="lt-LT" b="1" dirty="0">
                          <a:solidFill>
                            <a:schemeClr val="tx1"/>
                          </a:solidFill>
                          <a:latin typeface="Calibri" panose="020F0502020204030204" pitchFamily="34" charset="0"/>
                          <a:cs typeface="Calibri" panose="020F0502020204030204" pitchFamily="34" charset="0"/>
                        </a:rPr>
                        <a:t>Gamtinės aplinkos tyrimai (</a:t>
                      </a:r>
                      <a:r>
                        <a:rPr lang="lt-LT" b="1" dirty="0" err="1">
                          <a:solidFill>
                            <a:schemeClr val="tx1"/>
                          </a:solidFill>
                          <a:latin typeface="Calibri" panose="020F0502020204030204" pitchFamily="34" charset="0"/>
                          <a:cs typeface="Calibri" panose="020F0502020204030204" pitchFamily="34" charset="0"/>
                        </a:rPr>
                        <a:t>Environmental</a:t>
                      </a:r>
                      <a:r>
                        <a:rPr lang="lt-LT" b="1" dirty="0">
                          <a:solidFill>
                            <a:schemeClr val="tx1"/>
                          </a:solidFill>
                          <a:latin typeface="Calibri" panose="020F0502020204030204" pitchFamily="34" charset="0"/>
                          <a:cs typeface="Calibri" panose="020F0502020204030204" pitchFamily="34" charset="0"/>
                        </a:rPr>
                        <a:t> </a:t>
                      </a:r>
                      <a:r>
                        <a:rPr lang="lt-LT" b="1" dirty="0" err="1">
                          <a:solidFill>
                            <a:schemeClr val="tx1"/>
                          </a:solidFill>
                          <a:latin typeface="Calibri" panose="020F0502020204030204" pitchFamily="34" charset="0"/>
                          <a:cs typeface="Calibri" panose="020F0502020204030204" pitchFamily="34" charset="0"/>
                        </a:rPr>
                        <a:t>Sciences</a:t>
                      </a:r>
                      <a:r>
                        <a:rPr lang="lt-LT" b="1" dirty="0">
                          <a:solidFill>
                            <a:schemeClr val="tx1"/>
                          </a:solidFill>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txBody>
                  <a:tcPr anchor="ctr"/>
                </a:tc>
                <a:tc>
                  <a:txBody>
                    <a:bodyPr/>
                    <a:lstStyle/>
                    <a:p>
                      <a:pPr algn="ctr" fontAlgn="t"/>
                      <a:r>
                        <a:rPr lang="lt-LT" sz="1800" b="1" i="0" u="none" strike="noStrike" kern="1200" dirty="0">
                          <a:solidFill>
                            <a:srgbClr val="000000"/>
                          </a:solidFill>
                          <a:effectLst/>
                          <a:latin typeface="Calibri" panose="020F0502020204030204" pitchFamily="34" charset="0"/>
                          <a:ea typeface="+mn-ea"/>
                          <a:cs typeface="Calibri" panose="020F0502020204030204" pitchFamily="34" charset="0"/>
                        </a:rPr>
                        <a:t>Ekologija ir aplinkotyra</a:t>
                      </a:r>
                    </a:p>
                  </a:txBody>
                  <a:tcPr marL="0" marR="0" marT="0" marB="0"/>
                </a:tc>
                <a:tc>
                  <a:txBody>
                    <a:bodyPr/>
                    <a:lstStyle/>
                    <a:p>
                      <a:pPr algn="ctr"/>
                      <a:r>
                        <a:rPr lang="lt-LT" sz="1800" b="1" i="0" u="none" strike="noStrike" kern="1200" dirty="0">
                          <a:solidFill>
                            <a:srgbClr val="000000"/>
                          </a:solidFill>
                          <a:effectLst/>
                          <a:latin typeface="Calibri" panose="020F0502020204030204" pitchFamily="34" charset="0"/>
                          <a:ea typeface="+mn-ea"/>
                          <a:cs typeface="Calibri" panose="020F0502020204030204" pitchFamily="34" charset="0"/>
                        </a:rPr>
                        <a:t>Geologija</a:t>
                      </a:r>
                      <a:endParaRPr lang="en-GB"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ctr"/>
                      <a:r>
                        <a:rPr lang="lt-LT" sz="1800" b="1" i="0" u="none" strike="noStrike" kern="1200" dirty="0">
                          <a:solidFill>
                            <a:srgbClr val="000000"/>
                          </a:solidFill>
                          <a:effectLst/>
                          <a:latin typeface="Calibri" panose="020F0502020204030204" pitchFamily="34" charset="0"/>
                          <a:ea typeface="+mn-ea"/>
                          <a:cs typeface="Calibri" panose="020F0502020204030204" pitchFamily="34" charset="0"/>
                        </a:rPr>
                        <a:t>Fizinė geografija</a:t>
                      </a:r>
                      <a:endParaRPr lang="en-GB"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19757952"/>
                  </a:ext>
                </a:extLst>
              </a:tr>
              <a:tr h="1198360">
                <a:tc vMerge="1">
                  <a:txBody>
                    <a:bodyPr/>
                    <a:lstStyle/>
                    <a:p>
                      <a:endParaRPr lang="en-GB"/>
                    </a:p>
                  </a:txBody>
                  <a:tcPr/>
                </a:tc>
                <a:tc>
                  <a:txBody>
                    <a:bodyPr/>
                    <a:lstStyle/>
                    <a:p>
                      <a:pPr algn="l" fontAlgn="t"/>
                      <a:r>
                        <a:rPr lang="lt-LT" sz="1200" u="none" strike="noStrike" kern="1200" dirty="0" err="1">
                          <a:solidFill>
                            <a:schemeClr val="dk1"/>
                          </a:solidFill>
                          <a:effectLst/>
                          <a:latin typeface="Calibri" panose="020F0502020204030204" pitchFamily="34" charset="0"/>
                          <a:ea typeface="+mn-ea"/>
                          <a:cs typeface="Calibri" panose="020F0502020204030204" pitchFamily="34" charset="0"/>
                        </a:rPr>
                        <a:t>Algologijos</a:t>
                      </a: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 ir mikroorganizmų ekologijos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kern="1200" dirty="0" err="1">
                          <a:solidFill>
                            <a:schemeClr val="dk1"/>
                          </a:solidFill>
                          <a:effectLst/>
                          <a:latin typeface="Calibri" panose="020F0502020204030204" pitchFamily="34" charset="0"/>
                          <a:ea typeface="+mn-ea"/>
                          <a:cs typeface="Calibri" panose="020F0502020204030204" pitchFamily="34" charset="0"/>
                        </a:rPr>
                        <a:t>Biodestruktorių</a:t>
                      </a: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 tyrimo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Cheminės ekologijos ir elgsenos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kern="1200" dirty="0" err="1">
                          <a:solidFill>
                            <a:schemeClr val="dk1"/>
                          </a:solidFill>
                          <a:effectLst/>
                          <a:latin typeface="Calibri" panose="020F0502020204030204" pitchFamily="34" charset="0"/>
                          <a:ea typeface="+mn-ea"/>
                          <a:cs typeface="Calibri" panose="020F0502020204030204" pitchFamily="34" charset="0"/>
                        </a:rPr>
                        <a:t>Ekotoksikologijos</a:t>
                      </a: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kern="1200" dirty="0" err="1">
                          <a:solidFill>
                            <a:schemeClr val="dk1"/>
                          </a:solidFill>
                          <a:effectLst/>
                          <a:latin typeface="Calibri" panose="020F0502020204030204" pitchFamily="34" charset="0"/>
                          <a:ea typeface="+mn-ea"/>
                          <a:cs typeface="Calibri" panose="020F0502020204030204" pitchFamily="34" charset="0"/>
                        </a:rPr>
                        <a:t>Hidrobiontų</a:t>
                      </a: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 evoliucinės ekologijos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Paukščių ekologijos laboratorija</a:t>
                      </a:r>
                    </a:p>
                    <a:p>
                      <a:pPr marL="0" marR="0" lvl="0" indent="0" algn="l" defTabSz="914400" rtl="0" eaLnBrk="1" fontAlgn="t" latinLnBrk="0" hangingPunct="1">
                        <a:lnSpc>
                          <a:spcPct val="100000"/>
                        </a:lnSpc>
                        <a:spcBef>
                          <a:spcPts val="0"/>
                        </a:spcBef>
                        <a:spcAft>
                          <a:spcPts val="0"/>
                        </a:spcAft>
                        <a:buClrTx/>
                        <a:buSzTx/>
                        <a:buFontTx/>
                        <a:buNone/>
                        <a:tabLst/>
                        <a:defRPr/>
                      </a:pP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Žuvų ekologijos laboratorija</a:t>
                      </a:r>
                    </a:p>
                  </a:txBody>
                  <a:tcPr marL="0" marR="0" marT="0" marB="0" anchor="b"/>
                </a:tc>
                <a:tc>
                  <a:txBody>
                    <a:bodyPr/>
                    <a:lstStyle/>
                    <a:p>
                      <a:pPr algn="l" fontAlgn="b"/>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Branduolinės geofizikos ir </a:t>
                      </a:r>
                      <a:r>
                        <a:rPr lang="lt-LT" sz="1200" u="none" strike="noStrike" kern="1200" dirty="0" err="1">
                          <a:solidFill>
                            <a:schemeClr val="dk1"/>
                          </a:solidFill>
                          <a:effectLst/>
                          <a:latin typeface="Calibri" panose="020F0502020204030204" pitchFamily="34" charset="0"/>
                          <a:ea typeface="+mn-ea"/>
                          <a:cs typeface="Calibri" panose="020F0502020204030204" pitchFamily="34" charset="0"/>
                        </a:rPr>
                        <a:t>radioekologijos</a:t>
                      </a: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 laboratorija</a:t>
                      </a:r>
                    </a:p>
                    <a:p>
                      <a:pPr marL="0" marR="0" lvl="0" indent="0" algn="l" defTabSz="914400" rtl="0" eaLnBrk="1" fontAlgn="b" latinLnBrk="0" hangingPunct="1">
                        <a:lnSpc>
                          <a:spcPct val="100000"/>
                        </a:lnSpc>
                        <a:spcBef>
                          <a:spcPts val="0"/>
                        </a:spcBef>
                        <a:spcAft>
                          <a:spcPts val="0"/>
                        </a:spcAft>
                        <a:buClrTx/>
                        <a:buSzTx/>
                        <a:buFontTx/>
                        <a:buNone/>
                        <a:tabLst/>
                        <a:defRPr/>
                      </a:pP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Kvartero tyrimų laboratorija</a:t>
                      </a:r>
                    </a:p>
                    <a:p>
                      <a:pPr marL="0" marR="0" lvl="0" indent="0" algn="l" defTabSz="914400" rtl="0" eaLnBrk="1" fontAlgn="b" latinLnBrk="0" hangingPunct="1">
                        <a:lnSpc>
                          <a:spcPct val="100000"/>
                        </a:lnSpc>
                        <a:spcBef>
                          <a:spcPts val="0"/>
                        </a:spcBef>
                        <a:spcAft>
                          <a:spcPts val="0"/>
                        </a:spcAft>
                        <a:buClrTx/>
                        <a:buSzTx/>
                        <a:buFontTx/>
                        <a:buNone/>
                        <a:tabLst/>
                        <a:defRPr/>
                      </a:pP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Giluminės geologijos laboratorija</a:t>
                      </a:r>
                    </a:p>
                    <a:p>
                      <a:pPr algn="l" fontAlgn="b"/>
                      <a:endParaRPr lang="lt-LT" sz="1200" b="0" i="0" u="none" strike="noStrike" dirty="0">
                        <a:solidFill>
                          <a:srgbClr val="000000"/>
                        </a:solidFill>
                        <a:effectLst/>
                        <a:latin typeface="Calibri" panose="020F0502020204030204" pitchFamily="34" charset="0"/>
                      </a:endParaRPr>
                    </a:p>
                  </a:txBody>
                  <a:tcPr marL="0" marR="0" marT="0" marB="0"/>
                </a:tc>
                <a:tc>
                  <a:txBody>
                    <a:bodyPr/>
                    <a:lstStyle/>
                    <a:p>
                      <a:pPr marL="0" algn="l" defTabSz="914400" rtl="0" eaLnBrk="1" fontAlgn="b" latinLnBrk="0" hangingPunct="1"/>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Klimato ir vandens tyrimų laboratorija</a:t>
                      </a:r>
                    </a:p>
                    <a:p>
                      <a:pPr marL="0" marR="0" lvl="0" indent="0" algn="l" defTabSz="914400" rtl="0" eaLnBrk="1" fontAlgn="b" latinLnBrk="0" hangingPunct="1">
                        <a:lnSpc>
                          <a:spcPct val="100000"/>
                        </a:lnSpc>
                        <a:spcBef>
                          <a:spcPts val="0"/>
                        </a:spcBef>
                        <a:spcAft>
                          <a:spcPts val="0"/>
                        </a:spcAft>
                        <a:buClrTx/>
                        <a:buSzTx/>
                        <a:buFontTx/>
                        <a:buNone/>
                        <a:tabLst/>
                        <a:defRPr/>
                      </a:pPr>
                      <a:r>
                        <a:rPr lang="lt-LT" sz="1200" u="none" strike="noStrike" kern="1200" dirty="0" err="1">
                          <a:solidFill>
                            <a:schemeClr val="dk1"/>
                          </a:solidFill>
                          <a:effectLst/>
                          <a:latin typeface="Calibri" panose="020F0502020204030204" pitchFamily="34" charset="0"/>
                          <a:ea typeface="+mn-ea"/>
                          <a:cs typeface="Calibri" panose="020F0502020204030204" pitchFamily="34" charset="0"/>
                        </a:rPr>
                        <a:t>Geoaplinkos</a:t>
                      </a:r>
                      <a:r>
                        <a:rPr lang="lt-LT" sz="1200" u="none" strike="noStrike" kern="1200" dirty="0">
                          <a:solidFill>
                            <a:schemeClr val="dk1"/>
                          </a:solidFill>
                          <a:effectLst/>
                          <a:latin typeface="Calibri" panose="020F0502020204030204" pitchFamily="34" charset="0"/>
                          <a:ea typeface="+mn-ea"/>
                          <a:cs typeface="Calibri" panose="020F0502020204030204" pitchFamily="34" charset="0"/>
                        </a:rPr>
                        <a:t> tyrimų laboratorija</a:t>
                      </a:r>
                    </a:p>
                    <a:p>
                      <a:pPr algn="l" fontAlgn="t"/>
                      <a:endParaRPr lang="lt-LT"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085100795"/>
                  </a:ext>
                </a:extLst>
              </a:tr>
              <a:tr h="342389">
                <a:tc vMerge="1">
                  <a:txBody>
                    <a:bodyPr/>
                    <a:lstStyle/>
                    <a:p>
                      <a:endParaRPr lang="en-GB"/>
                    </a:p>
                  </a:txBody>
                  <a:tcPr/>
                </a:tc>
                <a:tc>
                  <a:txBody>
                    <a:bodyPr/>
                    <a:lstStyle/>
                    <a:p>
                      <a:pPr algn="ctr" fontAlgn="b"/>
                      <a:r>
                        <a:rPr lang="lt-LT" sz="2400" b="1" i="0" u="none" strike="noStrike" kern="1200" dirty="0">
                          <a:solidFill>
                            <a:srgbClr val="000000"/>
                          </a:solidFill>
                          <a:effectLst/>
                          <a:latin typeface="Calibri" panose="020F0502020204030204" pitchFamily="34" charset="0"/>
                          <a:ea typeface="+mn-ea"/>
                          <a:cs typeface="Calibri" panose="020F0502020204030204" pitchFamily="34" charset="0"/>
                        </a:rPr>
                        <a:t>4</a:t>
                      </a:r>
                    </a:p>
                  </a:txBody>
                  <a:tcPr marL="0" marR="0" marT="0" marB="0"/>
                </a:tc>
                <a:tc>
                  <a:txBody>
                    <a:bodyPr/>
                    <a:lstStyle/>
                    <a:p>
                      <a:pPr algn="ctr" fontAlgn="b"/>
                      <a:r>
                        <a:rPr lang="lt-LT" sz="2400" b="1" i="0" u="none" strike="noStrike" kern="1200" dirty="0">
                          <a:solidFill>
                            <a:srgbClr val="000000"/>
                          </a:solidFill>
                          <a:effectLst/>
                          <a:latin typeface="Calibri" panose="020F0502020204030204" pitchFamily="34" charset="0"/>
                          <a:ea typeface="+mn-ea"/>
                          <a:cs typeface="Calibri" panose="020F0502020204030204" pitchFamily="34" charset="0"/>
                        </a:rPr>
                        <a:t>3</a:t>
                      </a:r>
                    </a:p>
                  </a:txBody>
                  <a:tcPr marL="0" marR="0" marT="0" marB="0"/>
                </a:tc>
                <a:tc>
                  <a:txBody>
                    <a:bodyPr/>
                    <a:lstStyle/>
                    <a:p>
                      <a:pPr algn="ctr" fontAlgn="t"/>
                      <a:r>
                        <a:rPr lang="lt-LT" sz="2400" b="1" i="0" u="none" strike="noStrike" kern="1200" dirty="0">
                          <a:solidFill>
                            <a:srgbClr val="000000"/>
                          </a:solidFill>
                          <a:effectLst/>
                          <a:latin typeface="Calibri" panose="020F0502020204030204" pitchFamily="34" charset="0"/>
                          <a:ea typeface="+mn-ea"/>
                          <a:cs typeface="Calibri" panose="020F0502020204030204" pitchFamily="34" charset="0"/>
                        </a:rPr>
                        <a:t>3</a:t>
                      </a:r>
                    </a:p>
                  </a:txBody>
                  <a:tcPr marL="0" marR="0" marT="0" marB="0"/>
                </a:tc>
                <a:extLst>
                  <a:ext uri="{0D108BD9-81ED-4DB2-BD59-A6C34878D82A}">
                    <a16:rowId xmlns:a16="http://schemas.microsoft.com/office/drawing/2014/main" val="3892021805"/>
                  </a:ext>
                </a:extLst>
              </a:tr>
              <a:tr h="402623">
                <a:tc vMerge="1">
                  <a:txBody>
                    <a:bodyPr/>
                    <a:lstStyle/>
                    <a:p>
                      <a:endParaRPr lang="en-GB"/>
                    </a:p>
                  </a:txBody>
                  <a:tcPr/>
                </a:tc>
                <a:tc gridSpan="3">
                  <a:txBody>
                    <a:bodyPr/>
                    <a:lstStyle/>
                    <a:p>
                      <a:pPr algn="l" fontAlgn="b"/>
                      <a:endParaRPr lang="lt-LT" sz="1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lt-LT" sz="1000" u="none" strike="noStrike" kern="1200" dirty="0">
                        <a:solidFill>
                          <a:schemeClr val="dk1"/>
                        </a:solidFill>
                        <a:effectLst/>
                        <a:latin typeface="+mn-lt"/>
                        <a:ea typeface="+mn-ea"/>
                        <a:cs typeface="+mn-cs"/>
                      </a:endParaRPr>
                    </a:p>
                  </a:txBody>
                  <a:tcPr marL="0" marR="0" marT="0" marB="0" anchor="b"/>
                </a:tc>
                <a:tc hMerge="1">
                  <a:txBody>
                    <a:bodyPr/>
                    <a:lstStyle/>
                    <a:p>
                      <a:endParaRPr lang="en-GB" dirty="0"/>
                    </a:p>
                  </a:txBody>
                  <a:tcPr marL="0" marR="0" marT="0" marB="0" anchor="b"/>
                </a:tc>
                <a:extLst>
                  <a:ext uri="{0D108BD9-81ED-4DB2-BD59-A6C34878D82A}">
                    <a16:rowId xmlns:a16="http://schemas.microsoft.com/office/drawing/2014/main" val="4084114471"/>
                  </a:ext>
                </a:extLst>
              </a:tr>
            </a:tbl>
          </a:graphicData>
        </a:graphic>
      </p:graphicFrame>
      <p:graphicFrame>
        <p:nvGraphicFramePr>
          <p:cNvPr id="7" name="Lentelė 6">
            <a:extLst>
              <a:ext uri="{FF2B5EF4-FFF2-40B4-BE49-F238E27FC236}">
                <a16:creationId xmlns:a16="http://schemas.microsoft.com/office/drawing/2014/main" id="{C4B91544-2139-CE48-2A97-4E9B10743F92}"/>
              </a:ext>
            </a:extLst>
          </p:cNvPr>
          <p:cNvGraphicFramePr>
            <a:graphicFrameLocks noGrp="1"/>
          </p:cNvGraphicFramePr>
          <p:nvPr>
            <p:extLst>
              <p:ext uri="{D42A27DB-BD31-4B8C-83A1-F6EECF244321}">
                <p14:modId xmlns:p14="http://schemas.microsoft.com/office/powerpoint/2010/main" val="1280742829"/>
              </p:ext>
            </p:extLst>
          </p:nvPr>
        </p:nvGraphicFramePr>
        <p:xfrm>
          <a:off x="0" y="4766303"/>
          <a:ext cx="12192000" cy="2110571"/>
        </p:xfrm>
        <a:graphic>
          <a:graphicData uri="http://schemas.openxmlformats.org/drawingml/2006/table">
            <a:tbl>
              <a:tblPr/>
              <a:tblGrid>
                <a:gridCol w="1260057">
                  <a:extLst>
                    <a:ext uri="{9D8B030D-6E8A-4147-A177-3AD203B41FA5}">
                      <a16:colId xmlns:a16="http://schemas.microsoft.com/office/drawing/2014/main" val="3918217736"/>
                    </a:ext>
                  </a:extLst>
                </a:gridCol>
                <a:gridCol w="1936496">
                  <a:extLst>
                    <a:ext uri="{9D8B030D-6E8A-4147-A177-3AD203B41FA5}">
                      <a16:colId xmlns:a16="http://schemas.microsoft.com/office/drawing/2014/main" val="3380797632"/>
                    </a:ext>
                  </a:extLst>
                </a:gridCol>
                <a:gridCol w="8995447">
                  <a:extLst>
                    <a:ext uri="{9D8B030D-6E8A-4147-A177-3AD203B41FA5}">
                      <a16:colId xmlns:a16="http://schemas.microsoft.com/office/drawing/2014/main" val="4109715910"/>
                    </a:ext>
                  </a:extLst>
                </a:gridCol>
              </a:tblGrid>
              <a:tr h="201349">
                <a:tc>
                  <a:txBody>
                    <a:bodyPr/>
                    <a:lstStyle/>
                    <a:p>
                      <a:pPr marL="0" marR="0">
                        <a:spcBef>
                          <a:spcPts val="0"/>
                        </a:spcBef>
                        <a:spcAft>
                          <a:spcPts val="0"/>
                        </a:spcAft>
                      </a:pPr>
                      <a:r>
                        <a:rPr lang="lt-LT" sz="1400" b="1">
                          <a:effectLst/>
                          <a:latin typeface="Times New Roman" panose="02020603050405020304" pitchFamily="18" charset="0"/>
                        </a:rPr>
                        <a:t>Balas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marL="0" marR="0" algn="ctr">
                        <a:spcBef>
                          <a:spcPts val="0"/>
                        </a:spcBef>
                        <a:spcAft>
                          <a:spcPts val="0"/>
                        </a:spcAft>
                      </a:pPr>
                      <a:r>
                        <a:rPr lang="lt-LT" sz="1400" b="1" dirty="0">
                          <a:effectLst/>
                          <a:latin typeface="Times New Roman" panose="02020603050405020304" pitchFamily="18" charset="0"/>
                        </a:rPr>
                        <a:t>Reikšmė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4176865154"/>
                  </a:ext>
                </a:extLst>
              </a:tr>
              <a:tr h="583757">
                <a:tc>
                  <a:txBody>
                    <a:bodyPr/>
                    <a:lstStyle/>
                    <a:p>
                      <a:pPr marL="0" marR="0" algn="ctr">
                        <a:spcBef>
                          <a:spcPts val="0"/>
                        </a:spcBef>
                        <a:spcAft>
                          <a:spcPts val="0"/>
                        </a:spcAft>
                      </a:pPr>
                      <a:r>
                        <a:rPr lang="lt-LT" sz="1400" b="1" dirty="0">
                          <a:effectLst/>
                          <a:latin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dirty="0">
                          <a:effectLst/>
                          <a:latin typeface="Times New Roman" panose="02020603050405020304" pitchFamily="18" charset="0"/>
                        </a:rPr>
                        <a:t>Puikiai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(mokslo krypties ar mokslo srities mokslo krypčių grupėje) yra tarp tarptautinio masto lyderių.</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MTEP yra aukščiausio tarptautinio lygio.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72109549"/>
                  </a:ext>
                </a:extLst>
              </a:tr>
              <a:tr h="583757">
                <a:tc>
                  <a:txBody>
                    <a:bodyPr/>
                    <a:lstStyle/>
                    <a:p>
                      <a:pPr marL="0" marR="0" algn="ctr">
                        <a:spcBef>
                          <a:spcPts val="0"/>
                        </a:spcBef>
                        <a:spcAft>
                          <a:spcPts val="0"/>
                        </a:spcAft>
                      </a:pPr>
                      <a:r>
                        <a:rPr lang="lt-LT" sz="1400" b="1" dirty="0">
                          <a:effectLst/>
                          <a:latin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a:effectLst/>
                          <a:latin typeface="Times New Roman" panose="02020603050405020304" pitchFamily="18" charset="0"/>
                        </a:rPr>
                        <a:t>Labai 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(mokslo krypties ar mokslo srities mokslo krypčių grupėje) yra stiprus tarptautiniu mastu.</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yra aukšto lygio ir pripažinti tarptautiniu mastu.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32574442"/>
                  </a:ext>
                </a:extLst>
              </a:tr>
              <a:tr h="729697">
                <a:tc>
                  <a:txBody>
                    <a:bodyPr/>
                    <a:lstStyle/>
                    <a:p>
                      <a:pPr marL="0" marR="0" algn="ctr">
                        <a:spcBef>
                          <a:spcPts val="0"/>
                        </a:spcBef>
                        <a:spcAft>
                          <a:spcPts val="0"/>
                        </a:spcAft>
                      </a:pPr>
                      <a:r>
                        <a:rPr lang="lt-LT" sz="1400" b="1" dirty="0">
                          <a:effectLst/>
                          <a:latin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lt-LT" sz="1200" dirty="0">
                          <a:effectLst/>
                          <a:latin typeface="Times New Roman" panose="02020603050405020304" pitchFamily="18" charset="0"/>
                        </a:rPr>
                        <a:t>Gerai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lt-LT" sz="1200" b="1" dirty="0">
                          <a:effectLst/>
                          <a:latin typeface="Times New Roman" panose="02020603050405020304" pitchFamily="18" charset="0"/>
                        </a:rPr>
                        <a:t>Vertinamasis vienetas (mokslo krypties ar mokslo srities mokslo krypčių grupėje) yra stiprus su ribotu tarptautiniu pripažinimu.</a:t>
                      </a:r>
                      <a:endParaRPr lang="lt-LT" sz="1200" dirty="0">
                        <a:effectLst/>
                        <a:latin typeface="Times New Roman" panose="02020603050405020304" pitchFamily="18" charset="0"/>
                      </a:endParaRPr>
                    </a:p>
                    <a:p>
                      <a:pPr marL="0" marR="0" algn="just">
                        <a:spcBef>
                          <a:spcPts val="0"/>
                        </a:spcBef>
                        <a:spcAft>
                          <a:spcPts val="0"/>
                        </a:spcAft>
                      </a:pPr>
                      <a:r>
                        <a:rPr lang="lt-LT" sz="1200" dirty="0">
                          <a:effectLst/>
                          <a:latin typeface="Times New Roman" panose="02020603050405020304" pitchFamily="18" charset="0"/>
                        </a:rPr>
                        <a:t>Vykdomi MTEP yra aukšto lygio ir pripažinti nacionaliniu mastu.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7830178"/>
                  </a:ext>
                </a:extLst>
              </a:tr>
            </a:tbl>
          </a:graphicData>
        </a:graphic>
      </p:graphicFrame>
      <p:sp>
        <p:nvSpPr>
          <p:cNvPr id="9" name="TextBox 8">
            <a:extLst>
              <a:ext uri="{FF2B5EF4-FFF2-40B4-BE49-F238E27FC236}">
                <a16:creationId xmlns:a16="http://schemas.microsoft.com/office/drawing/2014/main" id="{C9A98CF4-864A-C7E9-2280-247BD98EC239}"/>
              </a:ext>
            </a:extLst>
          </p:cNvPr>
          <p:cNvSpPr txBox="1"/>
          <p:nvPr/>
        </p:nvSpPr>
        <p:spPr>
          <a:xfrm>
            <a:off x="2815991" y="18616"/>
            <a:ext cx="93760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400" b="1" u="sng" dirty="0">
                <a:latin typeface="Calibri" panose="020F0502020204030204" pitchFamily="34" charset="0"/>
                <a:cs typeface="Calibri" panose="020F0502020204030204" pitchFamily="34" charset="0"/>
              </a:rPr>
              <a:t>Mokslo kokybės vertinimas krypties lygmeniu (svorio koeficientas 0,65)</a:t>
            </a:r>
            <a:endParaRPr lang="en-GB" sz="2400" b="1" u="sng" dirty="0">
              <a:latin typeface="Calibri" panose="020F0502020204030204" pitchFamily="34" charset="0"/>
              <a:cs typeface="Calibri" panose="020F0502020204030204" pitchFamily="34" charset="0"/>
            </a:endParaRPr>
          </a:p>
        </p:txBody>
      </p:sp>
      <p:sp>
        <p:nvSpPr>
          <p:cNvPr id="10" name="Stačiakampis 9">
            <a:extLst>
              <a:ext uri="{FF2B5EF4-FFF2-40B4-BE49-F238E27FC236}">
                <a16:creationId xmlns:a16="http://schemas.microsoft.com/office/drawing/2014/main" id="{B4ACD6C5-3534-1FD2-38E6-C070B10B4A2A}"/>
              </a:ext>
            </a:extLst>
          </p:cNvPr>
          <p:cNvSpPr/>
          <p:nvPr/>
        </p:nvSpPr>
        <p:spPr>
          <a:xfrm>
            <a:off x="0" y="5554639"/>
            <a:ext cx="12192000" cy="13033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tačiakampis 1">
            <a:extLst>
              <a:ext uri="{FF2B5EF4-FFF2-40B4-BE49-F238E27FC236}">
                <a16:creationId xmlns:a16="http://schemas.microsoft.com/office/drawing/2014/main" id="{72F27A36-55C9-BFAD-FBD8-70675B7110C6}"/>
              </a:ext>
            </a:extLst>
          </p:cNvPr>
          <p:cNvSpPr/>
          <p:nvPr/>
        </p:nvSpPr>
        <p:spPr>
          <a:xfrm>
            <a:off x="3957851" y="866633"/>
            <a:ext cx="1289713" cy="313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ačiakampis 2">
            <a:extLst>
              <a:ext uri="{FF2B5EF4-FFF2-40B4-BE49-F238E27FC236}">
                <a16:creationId xmlns:a16="http://schemas.microsoft.com/office/drawing/2014/main" id="{14CFDCE6-57D9-05C1-8056-BB79087E281A}"/>
              </a:ext>
            </a:extLst>
          </p:cNvPr>
          <p:cNvSpPr/>
          <p:nvPr/>
        </p:nvSpPr>
        <p:spPr>
          <a:xfrm>
            <a:off x="6983105" y="866633"/>
            <a:ext cx="1289713" cy="313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čiakampis 3">
            <a:extLst>
              <a:ext uri="{FF2B5EF4-FFF2-40B4-BE49-F238E27FC236}">
                <a16:creationId xmlns:a16="http://schemas.microsoft.com/office/drawing/2014/main" id="{AAB8504F-32C3-635F-4DBA-F1E8395A8D19}"/>
              </a:ext>
            </a:extLst>
          </p:cNvPr>
          <p:cNvSpPr/>
          <p:nvPr/>
        </p:nvSpPr>
        <p:spPr>
          <a:xfrm>
            <a:off x="6983105" y="2308406"/>
            <a:ext cx="1289713" cy="313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čiakampis 4">
            <a:extLst>
              <a:ext uri="{FF2B5EF4-FFF2-40B4-BE49-F238E27FC236}">
                <a16:creationId xmlns:a16="http://schemas.microsoft.com/office/drawing/2014/main" id="{55B67F6D-1399-3080-4EF5-049065D64876}"/>
              </a:ext>
            </a:extLst>
          </p:cNvPr>
          <p:cNvSpPr/>
          <p:nvPr/>
        </p:nvSpPr>
        <p:spPr>
          <a:xfrm>
            <a:off x="9726305" y="2312275"/>
            <a:ext cx="1730991" cy="313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čiakampis 7">
            <a:extLst>
              <a:ext uri="{FF2B5EF4-FFF2-40B4-BE49-F238E27FC236}">
                <a16:creationId xmlns:a16="http://schemas.microsoft.com/office/drawing/2014/main" id="{DC406D84-0FBB-DC09-9B67-632A523323E2}"/>
              </a:ext>
            </a:extLst>
          </p:cNvPr>
          <p:cNvSpPr/>
          <p:nvPr/>
        </p:nvSpPr>
        <p:spPr>
          <a:xfrm>
            <a:off x="3393744" y="2308406"/>
            <a:ext cx="2406555" cy="313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8205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kuMCIsIk9yaWdpbmFsQXNzZW1ibHlWZXJzaW9uIjoiNy4wMy4wMC4wMCIsIkVkaXRpb24iOm51bGwsIkxhc3RTYXZlZEVkaXRpb24iOjMsIklzUGx1c0VkaXRpb24iOmZhbHNlLCJJc1Byb0VkaXRpb24iOmZhbHNlfSwiRWZmZWN0IjoxLCJTdHlsZSI6eyIkaWQiOiIzIiwiRGVmYXVsdERlcGVuZGVuY3lTdHlsZSI6eyIkaWQiOiI0IiwiTGluZVN0eWxlIjp7IiRpZCI6IjUiLCJMaW5lQ29sb3IiOnsiJGlkIjoiNiIsIiR0eXBlIjoiTkxSRS5Db21tb24uRG9tLlNvbGlkQ29sb3JCcnVzaCwgTkxSRS5Db21tb24iLCJDb2xvciI6eyIkaWQiOiI3IiwiQSI6MjU1LCJSIjowLCJHIjowLCJCIjowfX0sIkxpbmVXZWlnaHQiOjEuMCwiTGluZVR5cGUiOjAsIlBhcmVudFN0eWxlIjpudWxsfSwiRW5kQXJyb3doZWFkTGluZVN0eWxlIjp7IiRpZCI6IjgiLCJLaW5kIjoxLCJXaWR0aCI6MSwiTGVuZ3RoIjowLCJQYXJlbnRTdHlsZSI6bnVsbH0sIkJyaW5nVG9Gcm9udCI6dHJ1ZSwiRWxib3dSYWRpdXMiOjA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xNS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yMiwiRyI6NTAsIkIiOjUwfX0sIkxpbmVXZWlnaHQiOjEuNS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m51bGwsIlBhcmVudFN0eWxlIjpudWxsfSwiUGFuZWxzU3BhY2luZ0RlZmluaXRpb24iOnsiJGlkIjoiMjQiLCJTcGFjaW5nQWJvdmVUaW1lYmFuZCI6NSwiU3BhY2luZ0JlbG93VGltZWJhbmQiOjUsIlNwYWNpbmdBYm92ZUJldHdlZW5Td2ltbGFuZXNBbmRUYXNrcyI6NSwiU3BhY2luZ0JlbG93QmV0d2VlblN3aW1sYW5lc0FuZFRhc2tzIjo1fSwiVGltZWJhbmRTdHlsZSI6eyIkaWQiOiIyNSIsIlNjYWxlTWFya2luZyI6MCwiU2hhcGUiOjAsIlNoYXBlU3R5bGUiOnsiJGlkIjoiMjYiLCJNYXJnaW4iOnsiJGlkIjoiMjciLCJUb3AiOjAuMCwiTGVmdCI6MTAuMCwiUmlnaHQiOjEwLjAsIkJvdHRvbSI6MC4wfSwiUGFkZGluZyI6eyIkaWQiOiIyOCIsIlRvcCI6My4wLCJMZWZ0IjowLjAsIlJpZ2h0IjowLjAsIkJvdHRvbSI6My4wfSwiQmFja2dyb3VuZCI6eyIkaWQiOiIyOSIsIkNvbG9yIjp7IiRpZCI6IjMwIiwiQSI6MjU1LCJSIjoxMTQsIkciOjEzNCwiQiI6ODN9fSwiSXNWaXNpYmxlIjp0cnVlLCJXaWR0aCI6ODU4LjAsIkhlaWdodCI6MjAuMCwiQm9yZGVyU3R5bGUiOnsiJGlkIjoiMzEiLCJMaW5lQ29sb3IiOnsiJGlkIjoiMzIiLCIkdHlwZSI6Ik5MUkUuQ29tbW9uLkRvbS5Tb2xpZENvbG9yQnJ1c2gsIE5MUkUuQ29tbW9uIiwiQ29sb3IiOnsiJGlkIjoiMzMiLCJBIjoyNTUsIlIiOjI1NSwiRyI6MCwiQiI6MH19LCJMaW5lV2VpZ2h0IjowLjAsIkxpbmVUeXBlIjowLCJQYXJlbnRTdHlsZSI6bnVsbH0sIlBhcmVudFN0eWxlIjpudWxsfSwiTWlkZGxlVGllclNoYXBlU3R5bGUiOnsiJGlkIjoiMzQiLCJNYXJnaW4iOnsiJGlkIjoiMzUiLCJUb3AiOjAuMCwiTGVmdCI6MTAuMCwiUmlnaHQiOjEwLjAsIkJvdHRvbSI6MC4wfSwiUGFkZGluZyI6eyIkaWQiOiIzNiIsIlRvcCI6My4wLCJMZWZ0IjowLjAsIlJpZ2h0IjowLjAsIkJvdHRvbSI6My4wfSwiQmFja2dyb3VuZCI6eyIkaWQiOiIzNyIsIkNvbG9yIjp7IiRpZCI6IjM4IiwiQSI6MjU1LCJSIjo2NCwiRyI6NjQsIkIiOjY0fX0sIklzVmlzaWJsZSI6dHJ1ZSwiV2lkdGgiOjg1OC4wLCJIZWlnaHQiOjIwLjAsIkJvcmRlclN0eWxlIjp7IiRpZCI6IjM5IiwiTGluZUNvbG9yIjp7IiRpZCI6IjQwIiwiJHR5cGUiOiJOTFJFLkNvbW1vbi5Eb20uU29saWRDb2xvckJydXNoLCBOTFJFLkNvbW1vbiIsIkNvbG9yIjp7IiRpZCI6IjQxIiwiQSI6MjU1LCJSIjoyNTUsIkciOjAsIkIiOjB9fSwiTGluZVdlaWdodCI6MC4wLCJMaW5lVHlwZSI6MCwiUGFyZW50U3R5bGUiOm51bGx9LCJQYXJlbnRTdHlsZSI6bnVsbH0sIkJvdHRvbVRpZXJTaGFwZVN0eWxlIjp7IiRpZCI6IjQyIiwiTWFyZ2luIjp7IiRpZCI6IjQzIiwiVG9wIjowLjAsIkxlZnQiOjEwLjAsIlJpZ2h0IjoxMC4wLCJCb3R0b20iOjAuMH0sIlBhZGRpbmciOnsiJGlkIjoiNDQiLCJUb3AiOjMuMCwiTGVmdCI6MC4wLCJSaWdodCI6MC4wLCJCb3R0b20iOjMuMH0sIkJhY2tncm91bmQiOnsiJGlkIjoiNDUiLCJDb2xvciI6eyIkaWQiOiI0NiIsIkEiOjI1NSwiUiI6NjQsIkciOjY0LCJCIjo2NH19LCJJc1Zpc2libGUiOnRydWUsIldpZHRoIjo4NTguMCwiSGVpZ2h0IjoyMC4wLCJCb3JkZXJTdHlsZSI6eyIkaWQiOiI0NyIsIkxpbmVDb2xvciI6eyIkaWQiOiI0OCIsIiR0eXBlIjoiTkxSRS5Db21tb24uRG9tLlNvbGlkQ29sb3JCcnVzaCwgTkxSRS5Db21tb24iLCJDb2xvciI6eyIkaWQiOiI0OSIsIkEiOjI1NSwiUiI6MjU1LCJHIjowLCJCIjowfX0sIkxpbmVXZWlnaHQiOjAuMCwiTGluZVR5cGUiOjAsIlBhcmVudFN0eWxlIjpudWxsfSwiUGFyZW50U3R5bGUiOm51bGx9LCJSaWdodEVuZENhcHNTdHlsZSI6eyIkaWQiOiI1MCIsIkZvbnRTZXR0aW5ncyI6eyIkaWQiOiI1MSIsIkZvbnRTaXplIjoxOCwiRm9udE5hbWUiOiJDYWxpYnJpIiwiSXNCb2xkIjp0cnVlLCJJc0l0YWxpYyI6ZmFsc2UsIklzVW5kZXJsaW5lZCI6ZmFsc2UsIlBhcmVudFN0eWxlIjpudWxsfSwiQXV0b1NpemUiOjAsIkZvcmVncm91bmQiOnsiJGlkIjoiNTIiLCJDb2xvciI6eyIkaWQiOiI1My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TQiLCJUb3AiOjAuMCwiTGVmdCI6MC4wLCJSaWdodCI6MjAuMCwiQm90dG9tIjowLjB9LCJQYWRkaW5nIjp7IiRpZCI6IjU1IiwiVG9wIjowLjAsIkxlZnQiOjAuMCwiUmlnaHQiOjAuMCwiQm90dG9tIjowLjB9LCJCYWNrZ3JvdW5kIjp7IiRpZCI6IjU2IiwiQ29sb3IiOnsiJGlkIjoiNTciLCJBIjowLCJSIjowLCJHIjowLCJCIjowfX0sIklzVmlzaWJsZSI6ZmFsc2UsIldpZHRoIjowLjAsIkhlaWdodCI6MC4wLCJCb3JkZXJTdHlsZSI6bnVsbCwiUGFyZW50U3R5bGUiOm51bGx9LCJMZWZ0RW5kQ2Fwc1N0eWxlIjp7IiRpZCI6IjU4IiwiRm9udFNldHRpbmdzIjp7IiRpZCI6IjU5IiwiRm9udFNpemUiOjE4LCJGb250TmFtZSI6IkNhbGlicmkiLCJJc0JvbGQiOnRydWUsIklzSXRhbGljIjpmYWxzZSwiSXNVbmRlcmxpbmVkIjpmYWxzZSwiUGFyZW50U3R5bGUiOm51bGx9LCJBdXRvU2l6ZSI6MCwiRm9yZWdyb3VuZCI6eyIkaWQiOiI2MCIsIkNvbG9yIjp7IiRpZCI6IjYxIiwiQSI6MjU1LCJSIjoyMjIsIkciOjEyNiwiQiI6MjR9fSwiTWF4V2lkdGgiOiJJbmZpbml0eSIsIk1heEhlaWdodCI6IkluZmluaXR5IiwiU21hcnRGb3JlZ3JvdW5kSXNBY3RpdmUiOmZhbHNlLCJIb3Jpem9udGFsQWxpZ25tZW50IjowLCJWZXJ0aWNhbEFsaWdubWVudCI6MCwiU21hcnRGb3JlZ3JvdW5kIjpudWxsLCJCYWNrZ3JvdW5kRmlsbFR5cGUiOjAsIk1hcmdpbiI6eyIkaWQiOiI2MiIsIlRvcCI6MC4wLCJMZWZ0IjoyMC4wLCJSaWdodCI6MC4wLCJCb3R0b20iOjAuMH0sIlBhZGRpbmciOnsiJGlkIjoiNjMiLCJUb3AiOjAuMCwiTGVmdCI6MC4wLCJSaWdodCI6MC4wLCJCb3R0b20iOjAuMH0sIkJhY2tncm91bmQiOnsiJGlkIjoiNjQiLCJDb2xvciI6eyIkaWQiOiI2NSIsIkEiOjAsIlIiOjAsIkciOjAsIkIiOjB9fSwiSXNWaXNpYmxlIjp0cnVlLCJXaWR0aCI6MC4wLCJIZWlnaHQiOjAuMCwiQm9yZGVyU3R5bGUiOm51bGwsIlBhcmVudFN0eWxlIjpudWxsfSwiVG9kYXlUZXh0U3R5bGUiOnsiJGlkIjoiNjYiLCJGb250U2V0dGluZ3MiOnsiJGlkIjoiNjciLCJGb250U2l6ZSI6MTIsIkZvbnROYW1lIjoiQ2FsaWJyaSIsIklzQm9sZCI6ZmFsc2UsIklzSXRhbGljIjpmYWxzZSwiSXNVbmRlcmxpbmVkIjpmYWxzZSwiUGFyZW50U3R5bGUiOm51bGx9LCJBdXRvU2l6ZSI6MCwiRm9yZWdyb3VuZCI6eyIkaWQiOiI2OCIsIkNvbG9yIjp7IiRpZCI6IjY5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wIiwiVG9wIjowLjAsIkxlZnQiOjAuMCwiUmlnaHQiOjAuMCwiQm90dG9tIjowLjB9LCJQYWRkaW5nIjp7IiRpZCI6IjcxIiwiVG9wIjowLjAsIkxlZnQiOjAuMCwiUmlnaHQiOjAuMCwiQm90dG9tIjowLjB9LCJCYWNrZ3JvdW5kIjp7IiRpZCI6IjcyIiwiQ29sb3IiOnsiJGlkIjoiNzMiLCJBIjowLCJSIjowLCJHIjowLCJCIjowfX0sIklzVmlzaWJsZSI6dHJ1ZSwiV2lkdGgiOjAuMCwiSGVpZ2h0IjowLjAsIkJvcmRlclN0eWxlIjpudWxsLCJQYXJlbnRTdHlsZSI6bnVsbH0sIlRvZGF5TWFya2VyU3R5bGUiOnsiJGlkIjoiNzQiLCJNYXJnaW4iOnsiJGlkIjoiNzUiLCJUb3AiOjAuMCwiTGVmdCI6MC4wLCJSaWdodCI6MC4wLCJCb3R0b20iOjAuMH0sIlBhZGRpbmciOnsiJGlkIjoiNzYiLCJUb3AiOjAuMCwiTGVmdCI6MC4wLCJSaWdodCI6MC4wLCJCb3R0b20iOjAuMH0sIkJhY2tncm91bmQiOnsiJGlkIjoiNzciLCJDb2xvciI6eyIkaWQiOiI3OCIsIkEiOjI1NSwiUiI6MjU1LCJHIjowLCJCIjowfX0sIklzVmlzaWJsZSI6dHJ1ZSwiV2lkdGgiOjAuMCwiSGVpZ2h0IjowLjAsIkJvcmRlclN0eWxlIjpudWxsLCJQYXJlbnRTdHlsZSI6bnVsbH0sIlNjYWxlU3R5bGUiOnsiJGlkIjoiNzkiLCJTaGFwZSI6MywiU2hvd1NlZ21lbnRTZXBhcmF0b3JzIjp0cnVlLCJTZWdtZW50U2VwYXJhdG9yT3BhY2l0eSI6MzAsIkhhc0JlZW5WaXNpYmxlQmVmb3JlIjp0cnVlLCJGb250U2V0dGluZ3MiOnsiJGlkIjoiODAiLCJGb250U2l6ZSI6MTIsIkZvbnROYW1lIjoiQ2FsaWJyaSIsIklzQm9sZCI6ZmFsc2UsIklzSXRhbGljIjpmYWxzZSwiSXNVbmRlcmxpbmVkIjpmYWxzZSwiUGFyZW50U3R5bGUiOm51bGx9LCJBdXRvU2l6ZSI6MCwiRm9yZWdyb3VuZCI6eyIkaWQiOiI4MSIsIkNvbG9yIjp7IiRpZCI6Ijgy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gzIiwiVG9wIjowLjAsIkxlZnQiOjUuMCwiUmlnaHQiOjAuMCwiQm90dG9tIjowLjB9LCJQYWRkaW5nIjp7IiRpZCI6Ijg0IiwiVG9wIjowLjAsIkxlZnQiOjAuMCwiUmlnaHQiOjAuMCwiQm90dG9tIjowLjB9LCJCYWNrZ3JvdW5kIjp7IiRpZCI6Ijg1IiwiQ29sb3IiOnsiJGlkIjoiODYiLCJBIjowLCJSIjowLCJHIjowLCJCIjowfX0sIklzVmlzaWJsZSI6dHJ1ZSwiV2lkdGgiOjAuMCwiSGVpZ2h0IjowLjAsIkJvcmRlclN0eWxlIjpudWxsLCJQYXJlbnRTdHlsZSI6bnVsbH0sIlNpbmdsZVNjYWxlU2hhcGVTdHlsZSI6eyIkaWQiOiI4NyIsIlNoYXBlIjowLCJIZWlnaHQiOjAuMH0sIk1pZGRsZVRpZXJTY2FsZVN0eWxlIjp7IiRpZCI6Ijg4IiwiU2hhcGUiOjMsIlNob3dTZWdtZW50U2VwYXJhdG9ycyI6dHJ1ZSwiU2VnbWVudFNlcGFyYXRvck9wYWNpdHkiOjMwLCJIYXNCZWVuVmlzaWJsZUJlZm9yZSI6ZmFsc2U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TIiLCJUb3AiOjAuMCwiTGVmdCI6NS4wLCJSaWdodCI6MC4wLCJCb3R0b20iOjAuMH0sIlBhZGRpbmciOnsiJGlkIjoiOTMiLCJUb3AiOjAuMCwiTGVmdCI6MC4wLCJSaWdodCI6MC4wLCJCb3R0b20iOjAuMH0sIkJhY2tncm91bmQiOnsiJGlkIjoiOTQiLCJDb2xvciI6eyIkaWQiOiI5NSIsIkEiOjAsIlIiOjAsIkciOjAsIkIiOjB9fSwiSXNWaXNpYmxlIjpmYWxzZSwiV2lkdGgiOjAuMCwiSGVpZ2h0IjowLjAsIkJvcmRlclN0eWxlIjpudWxsLCJQYXJlbnRTdHlsZSI6bnVsbH0sIkJvdHRvbVRpZXJTY2FsZVN0eWxlIjp7IiRpZCI6Ijk2IiwiU2hhcGUiOjMsIlNob3dTZWdtZW50U2VwYXJhdG9ycyI6dHJ1ZSwiU2VnbWVudFNlcGFyYXRvck9wYWNpdHkiOjMwLCJIYXNCZWVuVmlzaWJsZUJlZm9yZSI6ZmFsc2UsIkZvbnRTZXR0aW5ncyI6eyIkaWQiOiI5NyIsIkZvbnRTaXplIjoxMiwiRm9udE5hbWUiOiJDYWxpYnJpIiwiSXNCb2xkIjpmYWxzZSwiSXNJdGFsaWMiOmZhbHNlLCJJc1VuZGVybGluZWQiOmZhbHNlLCJQYXJlbnRTdHlsZSI6bnVsbH0sIkF1dG9TaXplIjowLCJGb3JlZ3JvdW5kIjp7IiRpZCI6Ijk4IiwiQ29sb3IiOnsiJGlkIjoiOTk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AwIiwiVG9wIjowLjAsIkxlZnQiOjUuMCwiUmlnaHQiOjAuMCwiQm90dG9tIjowLjB9LCJQYWRkaW5nIjp7IiRpZCI6IjEwMSIsIlRvcCI6MC4wLCJMZWZ0IjowLjAsIlJpZ2h0IjowLjAsIkJvdHRvbSI6MC4wfSwiQmFja2dyb3VuZCI6eyIkaWQiOiIxMDIiLCJDb2xvciI6eyIkaWQiOiIxMDMiLCJBIjowLCJSIjowLCJHIjowLCJCIjowfX0sIklzVmlzaWJsZSI6ZmFsc2UsIldpZHRoIjowLjAsIkhlaWdodCI6MC4wLCJCb3JkZXJTdHlsZSI6bnVsbCwiUGFyZW50U3R5bGUiOm51bGx9LCJFbGFwc2VkVGltZUJhY2tncm91bmQiOnsiJGlkIjoiMTA0IiwiQ29sb3IiOnsiJGlkIjoiMTA1IiwiQSI6MTkxLCJSIjoyNTUsIkciOjAsIkIiOjB9fSwiQXBwZW5kWWVhck9uWWVhckNoYW5nZSI6ZmFsc2UsIkVsYXBzZWRUaW1lRm9ybWF0IjoyLCJUb2RheU1hcmtlclBvc2l0aW9uIjowLCJRdWlja1Bvc2l0aW9uIjoyLCJBYnNvbHV0ZVBvc2l0aW9uIjo0MDUuMCwiTWFyZ2luIjp7IiRpZCI6IjEwNiIsIlRvcCI6MC4wLCJMZWZ0IjoxMC4wLCJSaWdodCI6MTAuMCwiQm90dG9tIjowLjB9LCJQYWRkaW5nIjp7IiRpZCI6IjEwNyIsIlRvcCI6MC4wLCJMZWZ0IjowLjAsIlJpZ2h0IjowLjAsIkJvdHRvbSI6MC4wfSwiQmFja2dyb3VuZCI6eyIkaWQiOiIxMDgiLCJDb2xvciI6eyIkaWQiOiIxMDkiLCJBIjoyNTUsIlIiOjQ3LCJHIjo1NCwiQiI6MTUzfX0sIklzVmlzaWJsZSI6dHJ1ZSwiV2lkdGgiOjAuMCwiSGVpZ2h0IjowLjAsIkJvcmRlclN0eWxlIjpudWxsLCJQYXJlbnRTdHlsZSI6bnVsbH0sIkRlZmF1bHRNaWxlc3RvbmVTdHlsZSI6eyIkaWQiOiIxMTAiLCJTaGFwZSI6MiwiQ29ubmVjdG9yTWFyZ2luIjp7IiRpZCI6IjExMSIsIlRvcCI6MC4wLCJMZWZ0IjoyLjAsIlJpZ2h0IjoyLjAsIkJvdHRvbSI6MC4wfSwiQ29ubmVjdG9yU3R5bGUiOnsiJGlkIjoiMTEyIiwiTGluZUNvbG9yIjp7IiRpZCI6IjExMyIsIiR0eXBlIjoiTkxSRS5Db21tb24uRG9tLlNvbGlkQ29sb3JCcnVzaCwgTkxSRS5Db21tb24iLCJDb2xvciI6eyIkaWQiOiIxMTQiLCJBIjoxMjcsIlIiOjkxLCJHIjoxNTUsIkIiOjIxM319LCJMaW5lV2VpZ2h0IjoxLjAsIkxpbmVUeXBlIjowLCJQYXJlbnRTdHlsZSI6bnVsbH0sIklzQmVsb3dUaW1lYmFuZCI6ZmFsc2UsIlBvc2l0aW9uT25UYXNrIjowLCJIaWRlRGF0ZSI6ZmFsc2UsIlNoYXBlU2l6ZSI6MSwiU3BhY2luZyI6MC4wLCJQYWRkaW5nIjp7IiRpZCI6IjExNSIsIlRvcCI6NS4wLCJMZWZ0IjozLjAsIlJpZ2h0IjowLjAsIkJvdHRvbSI6Mi4wfSwiU2hhcGVTdHlsZSI6eyIkaWQiOiIxMTYiLCJNYXJnaW4iOnsiJGlkIjoiMTE3IiwiVG9wIjowLjAsIkxlZnQiOjAuMCwiUmlnaHQiOjAuMCwiQm90dG9tIjowLjB9LCJQYWRkaW5nIjp7IiRpZCI6IjExOCIsIlRvcCI6MC4wLCJMZWZ0IjowLjAsIlJpZ2h0IjowLjAsIkJvdHRvbSI6MC4wfSwiQmFja2dyb3VuZCI6eyIkaWQiOiIxMTkiLCJDb2xvciI6eyIkaWQiOiIxMjAiLCJBIjoyNTUsIlIiOjAsIkciOjExNCwiQiI6MTg4fX0sIklzVmlzaWJsZSI6dHJ1ZSwiV2lkdGgiOjEzLjAsIkhlaWdodCI6MTMuMCwiQm9yZGVyU3R5bGUiOnsiJGlkIjoiMTIxIiwiTGluZUNvbG9yIjp7IiRpZCI6IjEyMiIsIiR0eXBlIjoiTkxSRS5Db21tb24uRG9tLlNvbGlkQ29sb3JCcnVzaCwgTkxSRS5Db21tb24iLCJDb2xvciI6eyIkaWQiOiIxMjMiLCJBIjoyNTUsIlIiOjI1NSwiRyI6MCwiQiI6MH19LCJMaW5lV2VpZ2h0IjowLjAsIkxpbmVUeXBlIjowLCJQYXJlbnRTdHlsZSI6bnVsbH0sIlBhcmVudFN0eWxlIjpudWxsfSwiVGl0bGVTdHlsZSI6eyIkaWQiOiIxMjQiLCJGb250U2V0dGluZ3MiOnsiJGlkIjoiMTI1IiwiRm9udFNpemUiOjExLCJGb250TmFtZSI6IkNhbGlicmkiLCJJc0JvbGQiOnRydWUsIklzSXRhbGljIjpmYWxzZSwiSXNVbmRlcmxpbmVkIjpmYWxzZSwiUGFyZW50U3R5bGUiOm51bGx9LCJBdXRvU2l6ZSI6MCwiRm9yZWdyb3VuZCI6eyIkaWQiOiIxMjYiLCJDb2xvciI6eyIkaWQiOiIxMj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I4IiwiVG9wIjowLjAsIkxlZnQiOjAuMCwiUmlnaHQiOjAuMCwiQm90dG9tIjowLjB9LCJQYWRkaW5nIjp7IiRpZCI6IjEyOSIsIlRvcCI6MC4wLCJMZWZ0IjowLjAsIlJpZ2h0IjowLjAsIkJvdHRvbSI6MC4wfSwiQmFja2dyb3VuZCI6eyIkaWQiOiIxMzAiLCJDb2xvciI6eyIkaWQiOiIxMzEiLCJBIjowLCJSIjowLCJHIjowLCJCIjowfX0sIklzVmlzaWJsZSI6dHJ1ZSwiV2lkdGgiOjAuMCwiSGVpZ2h0IjowLjAsIkJvcmRlclN0eWxlIjpudWxsLCJQYXJlbnRTdHlsZSI6bnVsbH0sIkRhdGVTdHlsZSI6eyIkaWQiOiIxMzIiLCJGb250U2V0dGluZ3MiOnsiJGlkIjoiMTMzIiwiRm9udFNpemUiOjEwLCJGb250TmFtZSI6IkNhbGlicmkiLCJJc0JvbGQiOmZhbHNlLCJJc0l0YWxpYyI6ZmFsc2UsIklzVW5kZXJsaW5lZCI6ZmFsc2UsIlBhcmVudFN0eWxlIjpudWxsfSwiQXV0b1NpemUiOjAsIkZvcmVncm91bmQiOnsiJGlkIjoiMTM0IiwiQ29sb3IiOnsiJGlkIjoiMT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zYiLCJUb3AiOjAuMCwiTGVmdCI6MC4wLCJSaWdodCI6MC4wLCJCb3R0b20iOjAuMH0sIlBhZGRpbmciOnsiJGlkIjoiMTM3IiwiVG9wIjowLjAsIkxlZnQiOjAuMCwiUmlnaHQiOjAuMCwiQm90dG9tIjowLjB9LCJCYWNrZ3JvdW5kIjp7IiRpZCI6IjEzOCIsIkNvbG9yIjp7IiRpZCI6IjEzOSIsIkEiOjAsIlIiOjAsIkciOjAsIkIiOjB9fSwiSXNWaXNpYmxlIjp0cnVlLCJXaWR0aCI6MC4wLCJIZWlnaHQiOjAuMCwiQm9yZGVyU3R5bGUiOm51bGwsIlBhcmVudFN0eWxlIjpudWxsfSwiRGF0ZUZvcm1hdCI6eyIkaWQiOiIxNDAiLCJGb3JtYXRTdHJpbmciOiJNTU0gZCIsIlNlcGFyYXRvciI6Ii8iLCJVc2VJbnRlcm5hdGlvbmFsRGF0ZUZvcm1hdCI6ZmFsc2UsIkRhdGVJc1Zpc2libGUiOmZhbHNlLCJUaW1lSXNWaXNpYmxlIjp0cnVlLCJIb3VyRGlnaXRzIjoxLCJBbVBtRGVzaWduYXRvciI6MiwiVHJpbTAwTWludXRlcyI6ZmFsc2UsIkxhc3RLbm93blZpc2liaWxpdHlTdGF0ZSI6bnVsbH0sIldlZWtOdW1iZXJpbmciOnsiJGlkIjoiMTQxIiwiRm9ybWF0IjowLCJJc1Zpc2libGUiOmZhbHNlLCJMYXN0S25vd25WaXNpYmlsaXR5U3RhdGUiOmZhbHNlfSwiSXNWaXNpYmxlIjp0cnVlLCJQYXJlbnRTdHlsZSI6bnVsbH0sIkRlZmF1bHRUYXNrU3R5bGUiOnsiJGlkIjoiMTQyIiwiU2hhcGUiOjEsIlNoYXBlVGhpY2tuZXNzIjowLCJEdXJhdGlvbkZvcm1hdCI6NywiSW5jbHVkZU5vbldvcmtpbmdEYXlzSW5EdXJhdGlvbiI6ZmFsc2UsIlBlcmNlbnRhZ2VDb21wbGV0ZVN0eWxlIjp7IiRpZCI6IjE0MyIsIkZvbnRTZXR0aW5ncyI6eyIkaWQiOiIxNDQiLCJGb250U2l6ZSI6MTAsIkZvbnROYW1lIjoiQ2FsaWJyaSIsIklzQm9sZCI6ZmFsc2UsIklzSXRhbGljIjpmYWxzZSwiSXNVbmRlcmxpbmVkIjpmYWxzZSwiUGFyZW50U3R5bGUiOm51bGx9LCJBdXRvU2l6ZSI6MCwiRm9yZWdyb3VuZCI6eyIkaWQiOiIxNDUiLCJDb2xvciI6eyIkaWQiOiIxN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DciLCJUb3AiOjAuMCwiTGVmdCI6MC4wLCJSaWdodCI6MC4wLCJCb3R0b20iOjAuMH0sIlBhZGRpbmciOnsiJGlkIjoiMTQ4IiwiVG9wIjowLjAsIkxlZnQiOjAuMCwiUmlnaHQiOjAuMCwiQm90dG9tIjowLjB9LCJCYWNrZ3JvdW5kIjp7IiRpZCI6IjE0OSIsIkNvbG9yIjp7IiRpZCI6IjE1MCIsIkEiOjAsIlIiOjAsIkciOjAsIkIiOjB9fSwiSXNWaXNpYmxlIjp0cnVlLCJXaWR0aCI6MC4wLCJIZWlnaHQiOjAuMCwiQm9yZGVyU3R5bGUiOm51bGwsIlBhcmVudFN0eWxlIjpudWxsfSwiRHVyYXRpb25TdHlsZSI6eyIkaWQiOiIxNTEiLCJGb250U2V0dGluZ3MiOnsiJGlkIjoiMTUyIiwiRm9udFNpemUiOjEwLCJGb250TmFtZSI6IkNhbGlicmkiLCJJc0JvbGQiOmZhbHNlLCJJc0l0YWxpYyI6ZmFsc2UsIklzVW5kZXJsaW5lZCI6ZmFsc2UsIlBhcmVudFN0eWxlIjpudWxsfSwiQXV0b1NpemUiOjAsIkZvcmVncm91bmQiOnsiJGlkIjoiMTUzIiwiQ29sb3IiOnsiJGlkIjoiMTU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U1IiwiVG9wIjowLjAsIkxlZnQiOjAuMCwiUmlnaHQiOjAuMCwiQm90dG9tIjowLjB9LCJQYWRkaW5nIjp7IiRpZCI6IjE1NiIsIlRvcCI6MC4wLCJMZWZ0IjowLjAsIlJpZ2h0IjowLjAsIkJvdHRvbSI6MC4wfSwiQmFja2dyb3VuZCI6eyIkaWQiOiIxNTciLCJDb2xvciI6eyIkaWQiOiIxNTgiLCJBIjowLCJSIjowLCJHIjowLCJCIjowfX0sIklzVmlzaWJsZSI6dHJ1ZSwiV2lkdGgiOjAuMCwiSGVpZ2h0IjowLjAsIkJvcmRlclN0eWxlIjpudWxsLCJQYXJlbnRTdHlsZSI6bnVsbH0sIkhvcml6b250YWxDb25uZWN0b3JTdHlsZSI6eyIkaWQiOiIxNTkiLCJMaW5lQ29sb3IiOnsiJGlkIjoiMTYwIiwiJHR5cGUiOiJOTFJFLkNvbW1vbi5Eb20uU29saWRDb2xvckJydXNoLCBOTFJFLkNvbW1vbiIsIkNvbG9yIjp7IiRpZCI6IjE2MSIsIkEiOjI1NSwiUiI6MjA0LCJHIjoyMDQsIkIiOjIwNH19LCJMaW5lV2VpZ2h0IjowLjAsIkxpbmVUeXBlIjowLCJQYXJlbnRTdHlsZSI6bnVsbH0sIlZlcnRpY2FsQ29ubmVjdG9yU3R5bGUiOnsiJGlkIjoiMTYyIiwiTGluZUNvbG9yIjp7IiRpZCI6IjE2MyIsIiR0eXBlIjoiTkxSRS5Db21tb24uRG9tLlNvbGlkQ29sb3JCcnVzaCwgTkxSRS5Db21tb24iLCJDb2xvciI6eyIkaWQiOiIxNjQ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NjUiLCJNYXJnaW4iOnsiJGlkIjoiMTY2IiwiVG9wIjowLjAsIkxlZnQiOjQuMCwiUmlnaHQiOjQuMCwiQm90dG9tIjowLjB9LCJQYWRkaW5nIjp7IiRpZCI6IjE2NyIsIlRvcCI6MC4wLCJMZWZ0IjowLjAsIlJpZ2h0IjowLjAsIkJvdHRvbSI6MC4wfSwiQmFja2dyb3VuZCI6eyIkaWQiOiIxNjgiLCJDb2xvciI6eyIkaWQiOiIxNjkiLCJBIjoyNTUsIlIiOjAsIkciOjExNCwiQiI6MTg4fX0sIklzVmlzaWJsZSI6dHJ1ZSwiV2lkdGgiOjAuMCwiSGVpZ2h0IjoxMC4wLCJCb3JkZXJTdHlsZSI6eyIkaWQiOiIxNzAiLCJMaW5lQ29sb3IiOnsiJGlkIjoiMTcxIiwiJHR5cGUiOiJOTFJFLkNvbW1vbi5Eb20uU29saWRDb2xvckJydXNoLCBOTFJFLkNvbW1vbiIsIkNvbG9yIjp7IiRpZCI6IjE3MiIsIkEiOjI1NSwiUiI6MjU1LCJHIjowLCJCIjowfX0sIkxpbmVXZWlnaHQiOjAuMCwiTGluZVR5cGUiOjAsIlBhcmVudFN0eWxlIjpudWxsfSwiUGFyZW50U3R5bGUiOm51bGx9LCJUaXRsZVN0eWxlIjp7IiRpZCI6IjE3MyIsIkZvbnRTZXR0aW5ncyI6eyIkaWQiOiIxNzQiLCJGb250U2l6ZSI6MTEsIkZvbnROYW1lIjoiQ2FsaWJyaSIsIklzQm9sZCI6dHJ1ZSwiSXNJdGFsaWMiOmZhbHNlLCJJc1VuZGVybGluZWQiOmZhbHNlLCJQYXJlbnRTdHlsZSI6bnVsbH0sIkF1dG9TaXplIjowLCJGb3JlZ3JvdW5kIjp7IiRpZCI6IjE3NSIsIkNvbG9yIjp7IiRpZCI6IjE3N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NzciLCJUb3AiOjAuMCwiTGVmdCI6MC4wLCJSaWdodCI6MC4wLCJCb3R0b20iOjAuMH0sIlBhZGRpbmciOnsiJGlkIjoiMTc4IiwiVG9wIjowLjAsIkxlZnQiOjAuMCwiUmlnaHQiOjAuMCwiQm90dG9tIjowLjB9LCJCYWNrZ3JvdW5kIjp7IiRpZCI6IjE3OSIsIkNvbG9yIjp7IiRpZCI6IjE4MCIsIkEiOjAsIlIiOjAsIkciOjAsIkIiOjB9fSwiSXNWaXNpYmxlIjp0cnVlLCJXaWR0aCI6MC4wLCJIZWlnaHQiOjAuMCwiQm9yZGVyU3R5bGUiOm51bGwsIlBhcmVudFN0eWxlIjpudWxsfSwiRGF0ZVN0eWxlIjp7IiRpZCI6IjE4MSIsIkZvbnRTZXR0aW5ncyI6eyIkaWQiOiIxODIiLCJGb250U2l6ZSI6MTAsIkZvbnROYW1lIjoiQ2FsaWJyaSIsIklzQm9sZCI6ZmFsc2UsIklzSXRhbGljIjpmYWxzZSwiSXNVbmRlcmxpbmVkIjpmYWxzZSwiUGFyZW50U3R5bGUiOm51bGx9LCJBdXRvU2l6ZSI6MCwiRm9yZWdyb3VuZCI6eyIkaWQiOiIxODMiLCJDb2xvciI6eyIkaWQiOiIxOD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4NSIsIlRvcCI6MC4wLCJMZWZ0IjowLjAsIlJpZ2h0IjowLjAsIkJvdHRvbSI6MC4wfSwiUGFkZGluZyI6eyIkaWQiOiIxODYiLCJUb3AiOjAuMCwiTGVmdCI6MC4wLCJSaWdodCI6MC4wLCJCb3R0b20iOjAuMH0sIkJhY2tncm91bmQiOnsiJGlkIjoiMTg3IiwiQ29sb3IiOnsiJGlkIjoiMTg4IiwiQSI6MCwiUiI6MCwiRyI6MCwiQiI6MH19LCJJc1Zpc2libGUiOnRydWUsIldpZHRoIjowLjAsIkhlaWdodCI6MC4wLCJCb3JkZXJTdHlsZSI6bnVsbCwiUGFyZW50U3R5bGUiOm51bGx9LCJEYXRlRm9ybWF0Ijp7IiRpZCI6IjE4OS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xOTAiLCJGb3JtYXQiOjAsIklzVmlzaWJsZSI6ZmFsc2UsIkxhc3RLbm93blZpc2liaWxpdHlTdGF0ZSI6ZmFsc2V9LCJJc1Zpc2libGUiOnRydWUsIlBhcmVudFN0eWxlIjpudWxsLCJfZXhwbGljaXRseVNldCI6eyIkaWQiOiIxOT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kyIiwiVGl0bGVQb3NpdGlvbiI6IlJpZ2h0IiwiRGF0ZVBvc2l0aW9uIjoiTGVmdCIsIlNoYXBlVHlwZSI6MiwiU2hhcGVTaXplIjoxLCJTcGFjaW5nIjo1LCJTaGFwZVN0eWxlIjp7IiRpZCI6IjE5MyIsIk1hcmdpbiI6eyIkaWQiOiIxOTQiLCJUb3AiOjAuMCwiTGVmdCI6MC4wLCJSaWdodCI6MC4wLCJCb3R0b20iOjAuMH0sIlBhZGRpbmciOnsiJGlkIjoiMTk1IiwiVG9wIjowLjAsIkxlZnQiOjAuMCwiUmlnaHQiOjAuMCwiQm90dG9tIjowLjB9LCJCYWNrZ3JvdW5kIjp7IiRpZCI6IjE5NiIsIkNvbG9yIjp7IiRpZCI6IjE5NyIsIkEiOjI1NSwiUiI6MCwiRyI6MTE0LCJCIjoxODh9fSwiSXNWaXNpYmxlIjp0cnVlLCJXaWR0aCI6MTMuMCwiSGVpZ2h0IjoxMy4wLCJCb3JkZXJTdHlsZSI6eyIkaWQiOiIxOTgiLCJMaW5lQ29sb3IiOnsiJGlkIjoiMTk5IiwiJHR5cGUiOiJOTFJFLkNvbW1vbi5Eb20uU29saWRDb2xvckJydXNoLCBOTFJFLkNvbW1vbiIsIkNvbG9yIjp7IiRpZCI6IjIwMCIsIkEiOjI1NSwiUiI6MjU1LCJHIjowLCJCIjowfX0sIkxpbmVXZWlnaHQiOjAuMCwiTGluZVR5cGUiOjAsIlBhcmVudFN0eWxlIjpudWxsfSwiUGFyZW50U3R5bGUiOm51bGx9LCJUaXRsZVN0eWxlIjp7IiRpZCI6IjIwMSIsIkZvbnRTZXR0aW5ncyI6eyIkaWQiOiIyMDIiLCJGb250U2l6ZSI6MTEsIkZvbnROYW1lIjoiQ2FsaWJyaSIsIklzQm9sZCI6dHJ1ZSwiSXNJdGFsaWMiOmZhbHNlLCJJc1VuZGVybGluZWQiOmZhbHNlLCJQYXJlbnRTdHlsZSI6bnVsbH0sIkF1dG9TaXplIjowLCJGb3JlZ3JvdW5kIjp7IiRpZCI6IjIwMyIsIkNvbG9yIjp7IiRpZCI6IjIw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MDUiLCJUb3AiOjAuMCwiTGVmdCI6MC4wLCJSaWdodCI6MC4wLCJCb3R0b20iOjAuMH0sIlBhZGRpbmciOnsiJGlkIjoiMjA2IiwiVG9wIjowLjAsIkxlZnQiOjAuMCwiUmlnaHQiOjAuMCwiQm90dG9tIjowLjB9LCJCYWNrZ3JvdW5kIjp7IiRpZCI6IjIwNyIsIkNvbG9yIjp7IiRpZCI6IjIwOCIsIkEiOjAsIlIiOjAsIkciOjAsIkIiOjB9fSwiSXNWaXNpYmxlIjp0cnVlLCJXaWR0aCI6MC4wLCJIZWlnaHQiOjAuMCwiQm9yZGVyU3R5bGUiOm51bGwsIlBhcmVudFN0eWxlIjpudWxsfSwiRGF0ZVN0eWxlIjp7IiRpZCI6IjIwOSIsIkZvbnRTZXR0aW5ncyI6eyIkaWQiOiIyMTAiLCJGb250U2l6ZSI6MTAsIkZvbnROYW1lIjoiQ2FsaWJyaSIsIklzQm9sZCI6ZmFsc2UsIklzSXRhbGljIjpmYWxzZSwiSXNVbmRlcmxpbmVkIjpmYWxzZSwiUGFyZW50U3R5bGUiOm51bGx9LCJBdXRvU2l6ZSI6MCwiRm9yZWdyb3VuZCI6eyIkaWQiOiIyMTEiLCJDb2xvciI6eyIkaWQiOiIyM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xMyIsIlRvcCI6MC4wLCJMZWZ0IjowLjAsIlJpZ2h0IjowLjAsIkJvdHRvbSI6MC4wfSwiUGFkZGluZyI6eyIkaWQiOiIyMTQiLCJUb3AiOjAuMCwiTGVmdCI6MC4wLCJSaWdodCI6MC4wLCJCb3R0b20iOjAuMH0sIkJhY2tncm91bmQiOnsiJGlkIjoiMjE1IiwiQ29sb3IiOnsiJGlkIjoiMjE2IiwiQSI6MCwiUiI6MCwiRyI6MCwiQiI6MH19LCJJc1Zpc2libGUiOnRydWUsIldpZHRoIjowLjAsIkhlaWdodCI6MC4wLCJCb3JkZXJTdHlsZSI6bnVsbCwiUGFyZW50U3R5bGUiOm51bGx9LCJEYXRlRm9ybWF0Ijp7IiRpZCI6IjIxNy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yMTgiLCJGb3JtYXQiOjAsIklzVmlzaWJsZSI6ZmFsc2UsIkxhc3RLbm93blZpc2liaWxpdHlTdGF0ZSI6ZmFsc2V9LCJJc1Zpc2libGUiOnRydWUsIlBhcmVudFN0eWxlIjpudWxsfSwiR3JpZGxpbmVQYW5lbFN0eWxlIjp7IiRpZCI6IjIxOSIsIkdyaWRsaW5lU3R5bGUiOnsiJGlkIjoiMjIwIiwiTGluZUNvbG9yIjp7IiRpZCI6IjIyMSIsIiR0eXBlIjoiTkxSRS5Db21tb24uRG9tLlNvbGlkQ29sb3JCcnVzaCwgTkxSRS5Db21tb24iLCJDb2xvciI6eyIkaWQiOiIyMjIiLCJBIjozOCwiUiI6OTEsIkciOjE1NSwiQiI6MjEzfX0sIkxpbmVXZWlnaHQiOjEuMCwiTGluZVR5cGUiOjAsIlBhcmVudFN0eWxlIjpudWxsfSwiTWFyZ2luIjp7IiRpZCI6IjIyMyIsIlRvcCI6MC4wLCJMZWZ0IjowLjAsIlJpZ2h0IjowLjAsIkJvdHRvbSI6MC4wfSwiUGFkZGluZyI6eyIkaWQiOiIyMjQiLCJUb3AiOjAuMCwiTGVmdCI6MC4wLCJSaWdodCI6MC4wLCJCb3R0b20iOjAuMH0sIkJhY2tncm91bmQiOm51bGwsIklzVmlzaWJsZSI6dHJ1ZSwiV2lkdGgiOjAuMCwiSGVpZ2h0IjowLjAsIkJvcmRlclN0eWxlIjp7IiRpZCI6IjIyNSIsIkxpbmVDb2xvciI6bnVsbCwiTGluZVdlaWdodCI6MC4wLCJMaW5lVHlwZSI6MCwiUGFyZW50U3R5bGUiOm51bGx9LCJQYXJlbnRTdHlsZSI6bnVsbH0sIkFjdGl2aXR5TGluZVBhbmVsU3R5bGUiOnsiJGlkIjoiMjI2IiwiQWN0aXZpdHlMaW5lU3R5bGUiOnsiJGlkIjoiMjI3IiwiTGluZUNvbG9yIjp7IiRpZCI6IjIyOCIsIiR0eXBlIjoiTkxSRS5Db21tb24uRG9tLlNvbGlkQ29sb3JCcnVzaCwgTkxSRS5Db21tb24iLCJDb2xvciI6eyIkaWQiOiIyMjkiLCJBIjozOCwiUiI6NjgsIkciOjExNCwiQiI6MTk2fX0sIkxpbmVXZWlnaHQiOjEuMCwiTGluZVR5cGUiOjAsIlBhcmVudFN0eWxlIjpudWxsfSwiTWFyZ2luIjp7IiRpZCI6IjIzMCIsIlRvcCI6MC4wLCJMZWZ0IjowLjAsIlJpZ2h0IjowLjAsIkJvdHRvbSI6MC4wfSwiUGFkZGluZyI6eyIkaWQiOiIyMzEiLCJUb3AiOjAuMCwiTGVmdCI6MC4wLCJSaWdodCI6MC4wLCJCb3R0b20iOjAuMH0sIkJhY2tncm91bmQiOm51bGwsIklzVmlzaWJsZSI6dHJ1ZSwiV2lkdGgiOjAuMCwiSGVpZ2h0IjowLjAsIkJvcmRlclN0eWxlIjp7IiRpZCI6IjIzMiIsIkxpbmVDb2xvciI6bnVsbCwiTGluZVdlaWdodCI6MC4wLCJMaW5lVHlwZSI6MCwiUGFyZW50U3R5bGUiOm51bGx9LCJQYXJlbnRTdHlsZSI6bnVsbH0sIlNob3dFbGFwc2VkVGltZUdyYWRpZW50U3R5bGUiOmZhbHNlLCJUaW1lYmFuZFJlc2VydmVkTGVmdEFyZWFTdHlsZSI6eyIkaWQiOiIyMzMiLCJBY3Rpdml0eUhlYWRlcldpZHRoIjowLjAsIklzU2V0IjpmYWxzZX0sIkRlZmF1bHRTd2ltbGFuZVN0eWxlIjpudWxsLCJEZWZhdWx0U3dpbWxhbmVWMlN0eWxlIjp7IiRpZCI6IjIzNCIsIkhlYWRlclN0eWxlIjp7IiRpZCI6IjIzNSIsIlRleHRJc1ZlcnRpY2FsIjpmYWxzZSwiVGV4dFN0eWxlIjp7IiRpZCI6IjIzNiIsIkZvbnRTZXR0aW5ncyI6eyIkaWQiOiIyMzciLCJGb250U2l6ZSI6MTIsIkZvbnROYW1lIjoiQ2FsaWJyaSIsIklzQm9sZCI6ZmFsc2UsIklzSXRhbGljIjpmYWxzZSwiSXNVbmRlcmxpbmVkIjpmYWxzZSwiUGFyZW50U3R5bGUiOm51bGx9LCJBdXRvU2l6ZSI6MiwiRm9yZWdyb3VuZCI6eyIkaWQiOiIyMzgiLCJDb2xvciI6eyIkaWQiOiIyMzkiLCJBIjoyNTUsIlIiOjI1NSwiRyI6MjU1LCJCIjoyNTV9fSwiTWF4V2lkdGgiOiJJbmZpbml0eSIsIk1heEhlaWdodCI6MC4wLCJTbWFydEZvcmVncm91bmRJc0FjdGl2ZSI6ZmFsc2UsIkhvcml6b250YWxBbGlnbm1lbnQiOjAsIlZlcnRpY2FsQWxpZ25tZW50IjowLCJTbWFydEZvcmVncm91bmQiOm51bGwsIkJhY2tncm91bmRGaWxsVHlwZSI6MCwiTWFyZ2luIjp7IiRpZCI6IjI0MCIsIlRvcCI6MC4wLCJMZWZ0IjowLjAsIlJpZ2h0IjowLjAsIkJvdHRvbSI6MC4wfSwiUGFkZGluZyI6eyIkaWQiOiIyNDEiLCJUb3AiOjAuMCwiTGVmdCI6MC4wLCJSaWdodCI6MC4wLCJCb3R0b20iOjAuMH0sIkJhY2tncm91bmQiOm51bGwsIklzVmlzaWJsZSI6dHJ1ZSwiV2lkdGgiOjAuMCwiSGVpZ2h0IjowLjAsIkJvcmRlclN0eWxlIjpudWxsLCJQYXJlbnRTdHlsZSI6bnVsbH0sIlJlY3RhbmdsZVN0eWxlIjp7IiRpZCI6IjI0MiIsIk1hcmdpbiI6eyIkaWQiOiIyNDMiLCJUb3AiOjAuMCwiTGVmdCI6MC4wLCJSaWdodCI6MC4wLCJCb3R0b20iOjAuMH0sIlBhZGRpbmciOnsiJGlkIjoiMjQ0IiwiVG9wIjowLjAsIkxlZnQiOjAuMCwiUmlnaHQiOjAuMCwiQm90dG9tIjowLjB9LCJCYWNrZ3JvdW5kIjp7IiRpZCI6IjI0NSIsIkNvbG9yIjp7IiRpZCI6IjI0NiIsIkEiOjI1NSwiUiI6NjgsIkciOjExNCwiQiI6MTk2fX0sIklzVmlzaWJsZSI6dHJ1ZSwiV2lkdGgiOjAuMCwiSGVpZ2h0IjowLjAsIkJvcmRlclN0eWxlIjp7IiRpZCI6IjI0NyIsIkxpbmVDb2xvciI6eyIkaWQiOiIyNDgiLCIkdHlwZSI6Ik5MUkUuQ29tbW9uLkRvbS5Tb2xpZENvbG9yQnJ1c2gsIE5MUkUuQ29tbW9uIiwiQ29sb3IiOnsiJGlkIjoiMjQ5IiwiQSI6MjU1LCJSIjoyNTUsIkciOjAsIkIiOjB9fSwiTGluZVdlaWdodCI6MC4wLCJMaW5lVHlwZSI6MCwiUGFyZW50U3R5bGUiOm51bGx9LCJQYXJlbnRTdHlsZSI6bnVsbH0sIk1hcmdpbiI6eyIkaWQiOiIyNTAiLCJUb3AiOjAuMCwiTGVmdCI6MC4wLCJSaWdodCI6MC4wLCJCb3R0b20iOjAuMH0sIlBhZGRpbmciOnsiJGlkIjoiMjUxIiwiVG9wIjowLjAsIkxlZnQiOjAuMCwiUmlnaHQiOjAuMCwiQm90dG9tIjowLjB9LCJCYWNrZ3JvdW5kIjpudWxsLCJJc1Zpc2libGUiOnRydWUsIldpZHRoIjowLjAsIkhlaWdodCI6MC4wLCJCb3JkZXJTdHlsZSI6bnVsbCwiUGFyZW50U3R5bGUiOm51bGx9LCJCYWNrZ3JvdW5kU3R5bGUiOnsiJGlkIjoiMjUyIiwiTWFyZ2luIjp7IiRpZCI6IjI1MyIsIlRvcCI6MC4wLCJMZWZ0IjowLjAsIlJpZ2h0IjowLjAsIkJvdHRvbSI6MC4wfSwiUGFkZGluZyI6eyIkaWQiOiIyNTQiLCJUb3AiOjAuMCwiTGVmdCI6MC4wLCJSaWdodCI6MC4wLCJCb3R0b20iOjAuMH0sIkJhY2tncm91bmQiOnsiJGlkIjoiMjU1IiwiQ29sb3IiOnsiJGlkIjoiMjU2IiwiQSI6NTEsIlIiOjE2NSwiRyI6MTY1LCJCIjoxNjV9fSwiSXNWaXNpYmxlIjp0cnVlLCJXaWR0aCI6MC4wLCJIZWlnaHQiOjAuMCwiQm9yZGVyU3R5bGUiOnsiJGlkIjoiMjU3IiwiTGluZUNvbG9yIjp7IiRpZCI6IjI1OCIsIiR0eXBlIjoiTkxSRS5Db21tb24uRG9tLlNvbGlkQ29sb3JCcnVzaCwgTkxSRS5Db21tb24iLCJDb2xvciI6eyIkaWQiOiIyNTkiLCJBIjoyNTUsIlIiOjI1NSwiRyI6MCwiQiI6MH19LCJMaW5lV2VpZ2h0IjowLjAsIkxpbmVUeXBlIjowLCJQYXJlbnRTdHlsZSI6bnVsbH0sIlBhcmVudFN0eWxlIjpudWxsfSwiSXNBYm92ZVRpbWViYW5kIjpmYWxzZSwiU3BhY2luZyI6MiwiTWFyZ2luIjp7IiRpZCI6IjI2MCIsIlRvcCI6MC4wLCJMZWZ0IjowLjAsIlJpZ2h0IjowLjAsIkJvdHRvbSI6MC4wfSwiUGFkZGluZyI6eyIkaWQiOiIyNjEiLCJUb3AiOjAuMCwiTGVmdCI6MC4wLCJSaWdodCI6MC4wLCJCb3R0b20iOjAuMH0sIklzVmlzaWJsZSI6dHJ1ZSwiV2lkdGgiOjAuMCwiSGVpZ2h0IjowLjAsIkJvcmRlclN0eWxlIjp7IiRpZCI6IjI2MiIsIkxpbmVDb2xvciI6bnVsbCwiTGluZVdlaWdodCI6MC4wLCJMaW5lVHlwZSI6MCwiUGFyZW50U3R5bGUiOm51bGx9LCJQYXJlbnRTdHlsZSI6bnVsbH19LCJTY2FsZSI6bnVsbCwiU2NhbGVWMiI6eyIkaWQiOiIyNjMiLCJTdGFydERhdGUiOiIyMDE5LTAxLTE3VDAzOjAwOjAwIiwiRW5kRGF0ZSI6IjIwMjMtMTItMDFUMDM6MDU6MDAiLCJBdXRvRGF0ZVJhbmdlIjp0cnVlLCJXb3JraW5nRGF5cyI6MzEsIkZpc2NhbFllYXIiOnsiJGlkIjoiMjY0IiwiU3RhcnRNb250aCI6MSwiVXNlU3RhcnRpbmdZZWFyRm9yTnVtYmVyaW5nIjp0cnVlLCJTaG93RmlzY2FsWWVhckxhYmVsIjp0cnVlfSwiVG9kYXlNYXJrZXJUZXh0IjoiVG9kYXkiLCJBdXRvU2NhbGVUeXBlIjp0cnVlLCJUaW1lYmFuZFNjYWxlcyI6eyIkaWQiOiIyNjUiLCJUb3BTY2FsZUxheWVyIjp7IiRpZCI6IjI2NiIsIkZvcm1hdCI6Ik1NTSIsIlR5cGUiOjJ9LCJNaWRkbGVTY2FsZUxheWVyIjp7IiRpZCI6IjI2NyIsIkZvcm1hdCI6bnVsbCwiVHlwZSI6MH0sIkJvdHRvbVNjYWxlTGF5ZXIiOnsiJGlkIjoiMjY4IiwiRm9ybWF0IjpudWxsLCJUeXBlIjowfX19LCJNaWxlc3RvbmVzIjpbeyIkaWQiOiIyNjkiLCJEYXRlIjoiMjAyMy0xMi0wMVQwMzowNTowMCIsIlN0eWxlIjp7IiRpZCI6IjI3MCIsIlNoYXBlIjoyLCJDb25uZWN0b3JNYXJnaW4iOnsiJGlkIjoiMjcxIiwiVG9wIjowLjAsIkxlZnQiOjIuMCwiUmlnaHQiOjIuMCwiQm90dG9tIjowLjB9LCJDb25uZWN0b3JTdHlsZSI6eyIkaWQiOiIyNzIiLCJMaW5lQ29sb3IiOnsiJGlkIjoiMjczIiwiJHR5cGUiOiJOTFJFLkNvbW1vbi5Eb20uU29saWRDb2xvckJydXNoLCBOTFJFLkNvbW1vbiIsIkNvbG9yIjp7IiRpZCI6IjI3NCIsIkEiOjEyNywiUiI6MTQ2LCJHIjoxNzAsIkIiOjc2fX0sIkxpbmVXZWlnaHQiOjEuMCwiTGluZVR5cGUiOjAsIlBhcmVudFN0eWxlIjpudWxsfSwiSXNCZWxvd1RpbWViYW5kIjpmYWxzZSwiUG9zaXRpb25PblRhc2siOjAsIkhpZGVEYXRlIjpmYWxzZSwiU2hhcGVTaXplIjoxLCJTcGFjaW5nIjowLjAsIlBhZGRpbmciOnsiJGlkIjoiMjc1IiwiVG9wIjo1LjAsIkxlZnQiOjMuMCwiUmlnaHQiOjAuMCwiQm90dG9tIjoyLjB9LCJTaGFwZVN0eWxlIjp7IiRpZCI6IjI3NiIsIk1hcmdpbiI6eyIkaWQiOiIyNzciLCJUb3AiOjAuMCwiTGVmdCI6MC4wLCJSaWdodCI6MC4wLCJCb3R0b20iOjAuMH0sIlBhZGRpbmciOnsiJGlkIjoiMjc4IiwiVG9wIjowLjAsIkxlZnQiOjAuMCwiUmlnaHQiOjAuMCwiQm90dG9tIjowLjB9LCJCYWNrZ3JvdW5kIjp7IiRpZCI6IjI3OSIsIkNvbG9yIjp7IiRpZCI6IjI4MCIsIkEiOjI1NSwiUiI6MCwiRyI6MTEyLCJCIjoxOTJ9fSwiSXNWaXNpYmxlIjp0cnVlLCJXaWR0aCI6MTMuMCwiSGVpZ2h0IjoxMy4wLCJCb3JkZXJTdHlsZSI6eyIkaWQiOiIyODEiLCJMaW5lQ29sb3IiOnsiJHJlZiI6IjEyMiJ9LCJMaW5lV2VpZ2h0IjowLjAsIkxpbmVUeXBlIjowLCJQYXJlbnRTdHlsZSI6bnVsbH0sIlBhcmVudFN0eWxlIjpudWxsfSwiVGl0bGVTdHlsZSI6eyIkaWQiOiIyODIiLCJGb250U2V0dGluZ3MiOnsiJGlkIjoiMjgzIiwiRm9udFNpemUiOjE0LCJGb250TmFtZSI6IkNhbGlicmkiLCJJc0JvbGQiOnRydWUsIklzSXRhbGljIjpmYWxzZSwiSXNVbmRlcmxpbmVkIjpmYWxzZSwiUGFyZW50U3R5bGUiOm51bGx9LCJBdXRvU2l6ZSI6MiwiRm9yZWdyb3VuZCI6eyIkaWQiOiIyODQiLCJDb2xvciI6eyIkaWQiOiIyODUiLCJBIjoyNTUsIlIiOjAsIkciOjAsIkIiOjB9fSwiTWF4V2lkdGgiOjE2NS44MjQwOTY2Nzk2ODc1LCJNYXhIZWlnaHQiOiJJbmZpbml0eSIsIlNtYXJ0Rm9yZWdyb3VuZElzQWN0aXZlIjpmYWxzZSwiSG9yaXpvbnRhbEFsaWdubWVudCI6MCwiVmVydGljYWxBbGlnbm1lbnQiOjAsIlNtYXJ0Rm9yZWdyb3VuZCI6bnVsbCwiQmFja2dyb3VuZEZpbGxUeXBlIjowLCJNYXJnaW4iOnsiJGlkIjoiMjg2IiwiVG9wIjowLjAsIkxlZnQiOjAuMCwiUmlnaHQiOjAuMCwiQm90dG9tIjowLjB9LCJQYWRkaW5nIjp7IiRpZCI6IjI4NyIsIlRvcCI6MC4wLCJMZWZ0IjowLjAsIlJpZ2h0IjowLjAsIkJvdHRvbSI6MC4wfSwiQmFja2dyb3VuZCI6eyIkaWQiOiIyODgiLCJDb2xvciI6eyIkaWQiOiIyODkiLCJBIjowLCJSIjowLCJHIjowLCJCIjowfX0sIklzVmlzaWJsZSI6dHJ1ZSwiV2lkdGgiOjAuMCwiSGVpZ2h0IjowLjAsIkJvcmRlclN0eWxlIjp7IiRpZCI6IjI5MCIsIkxpbmVDb2xvciI6bnVsbCwiTGluZVdlaWdodCI6MC4wLCJMaW5lVHlwZSI6MCwiUGFyZW50U3R5bGUiOm51bGx9LCJQYXJlbnRTdHlsZSI6bnVsbH0sIkRhdGVTdHlsZSI6eyIkaWQiOiIyOTEiLCJGb250U2V0dGluZ3MiOnsiJGlkIjoiMjkyIiwiRm9udFNpemUiOjE0LCJGb250TmFtZSI6IkNhbGlicmkiLCJJc0JvbGQiOmZhbHNlLCJJc0l0YWxpYyI6ZmFsc2UsIklzVW5kZXJsaW5lZCI6ZmFsc2UsIlBhcmVudFN0eWxlIjpudWxsfSwiQXV0b1NpemUiOjAsIkZvcmVncm91bmQiOnsiJGlkIjoiMjkzIiwiQ29sb3IiOnsiJGlkIjoiMjk0IiwiQSI6MjU1LCJSIjoxMTgsIkciOjExMSwiQiI6ODR9fSwiTWF4V2lkdGgiOjIwMC4wLCJNYXhIZWlnaHQiOiJJbmZpbml0eSIsIlNtYXJ0Rm9yZWdyb3VuZElzQWN0aXZlIjpmYWxzZSwiSG9yaXpvbnRhbEFsaWdubWVudCI6MCwiVmVydGljYWxBbGlnbm1lbnQiOjAsIlNtYXJ0Rm9yZWdyb3VuZCI6bnVsbCwiQmFja2dyb3VuZEZpbGxUeXBlIjowLCJNYXJnaW4iOnsiJGlkIjoiMjk1IiwiVG9wIjowLjAsIkxlZnQiOjAuMCwiUmlnaHQiOjAuMCwiQm90dG9tIjowLjB9LCJQYWRkaW5nIjp7IiRpZCI6IjI5NiIsIlRvcCI6MC4wLCJMZWZ0IjowLjAsIlJpZ2h0IjowLjAsIkJvdHRvbSI6MC4wfSwiQmFja2dyb3VuZCI6eyIkaWQiOiIyOTciLCJDb2xvciI6eyIkaWQiOiIyOTgiLCJBIjowLCJSIjowLCJHIjowLCJCIjowfX0sIklzVmlzaWJsZSI6dHJ1ZSwiV2lkdGgiOjAuMCwiSGVpZ2h0IjowLjAsIkJvcmRlclN0eWxlIjp7IiRpZCI6IjI5OSIsIkxpbmVDb2xvciI6bnVsbCwiTGluZVdlaWdodCI6MC4wLCJMaW5lVHlwZSI6MCwiUGFyZW50U3R5bGUiOm51bGx9LCJQYXJlbnRTdHlsZSI6bnVsbH0sIkRhdGVGb3JtYXQiOnsiJGlkIjoiMzAw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MwMSIsIkZvcm1hdCI6MCwiSXNWaXNpYmxlIjpmYWxzZSwiTGFzdEtub3duVmlzaWJpbGl0eVN0YXRlIjpmYWxzZX0sIklzVmlzaWJsZSI6dHJ1ZSwiUGFyZW50U3R5bGUiOm51bGx9LCJJbmRleCI6MCwiUGVyY2VudGFnZUNvbXBsZXRlIjpudWxsLCJQb3NpdGlvbiI6eyJSYXRpbyI6MC4yMDM0ODE3NzMwOTM4OTQ2NywiSXNDdXN0b20iOmZhbHNlfSwiRGF0ZUZvcm1hdCI6eyIkcmVmIjoiMzAwIn0sIldlZWtOdW1iZXJpbmciOnsiJGlkIjoiMzAyIiwiRm9ybWF0IjowLCJJc1Zpc2libGUiOmZhbHNlLCJMYXN0S25vd25WaXNpYmlsaXR5U3RhdGUiOmZhbHNlfSwiUmVsYXRlZFRhc2tJZCI6IjAwMDAwMDAwLTAwMDAtMDAwMC0wMDAwLTAwMDAwMDAwMDAwMCIsIklkIjoiYjEzNmFlZTEtNDU4Yi00ODI2LThmOWQtMzQwNmFjODNlZGI3IiwiSW1wb3J0SWQiOm51bGwsIlRpdGxlIjoiTFIgxaBNU00gcGVyZHVvZGEgZG9rdW1lbnR1cyBMUiBWeXJpYXVzeWLEl3Mga2FuY2VsaWFyaWphaSIsIk5vdGUiOm51bGwsIkh5cGVybGluayI6eyIkaWQiOiIzMDMiLCJBZGRyZXNzIjpudWxsLCJTdWJBZGRyZXNzIjpudWxsfSwiSXNDaGFuZ2VkIjpmYWxzZSwiSXNOZXciOmZhbHNlfSx7IiRpZCI6IjMwNCIsIkRhdGUiOiIyMDIzLTExLTI0VDAzOjE1OjAwIiwiU3R5bGUiOnsiJGlkIjoiMzA1IiwiU2hhcGUiOjIsIkNvbm5lY3Rvck1hcmdpbiI6eyIkaWQiOiIzMDYiLCJUb3AiOjAuMCwiTGVmdCI6Mi4wLCJSaWdodCI6Mi4wLCJCb3R0b20iOjAuMH0sIkNvbm5lY3RvclN0eWxlIjp7IiRpZCI6IjMwNyIsIkxpbmVDb2xvciI6eyIkaWQiOiIzMDgiLCIkdHlwZSI6Ik5MUkUuQ29tbW9uLkRvbS5Tb2xpZENvbG9yQnJ1c2gsIE5MUkUuQ29tbW9uIiwiQ29sb3IiOnsiJGlkIjoiMzA5IiwiQSI6MTI3LCJSIjoxNDYsIkciOjE3MCwiQiI6NzZ9fSwiTGluZVdlaWdodCI6MS4wLCJMaW5lVHlwZSI6MCwiUGFyZW50U3R5bGUiOm51bGx9LCJJc0JlbG93VGltZWJhbmQiOmZhbHNlLCJQb3NpdGlvbk9uVGFzayI6MCwiSGlkZURhdGUiOmZhbHNlLCJTaGFwZVNpemUiOjEsIlNwYWNpbmciOjAuMCwiUGFkZGluZyI6eyIkaWQiOiIzMTAiLCJUb3AiOjUuMCwiTGVmdCI6My4wLCJSaWdodCI6MC4wLCJCb3R0b20iOjIuMH0sIlNoYXBlU3R5bGUiOnsiJGlkIjoiMzExIiwiTWFyZ2luIjp7IiRpZCI6IjMxMiIsIlRvcCI6MC4wLCJMZWZ0IjowLjAsIlJpZ2h0IjowLjAsIkJvdHRvbSI6MC4wfSwiUGFkZGluZyI6eyIkaWQiOiIzMTMiLCJUb3AiOjAuMCwiTGVmdCI6MC4wLCJSaWdodCI6MC4wLCJCb3R0b20iOjAuMH0sIkJhY2tncm91bmQiOnsiJGlkIjoiMzE0IiwiQ29sb3IiOnsiJGlkIjoiMzE1IiwiQSI6MjU1LCJSIjowLCJHIjoxMTIsIkIiOjE5Mn19LCJJc1Zpc2libGUiOnRydWUsIldpZHRoIjoxMy4wLCJIZWlnaHQiOjEzLjAsIkJvcmRlclN0eWxlIjp7IiRpZCI6IjMxNiIsIkxpbmVDb2xvciI6eyIkcmVmIjoiMTIyIn0sIkxpbmVXZWlnaHQiOjAuMCwiTGluZVR5cGUiOjAsIlBhcmVudFN0eWxlIjpudWxsfSwiUGFyZW50U3R5bGUiOm51bGx9LCJUaXRsZVN0eWxlIjp7IiRpZCI6IjMxNyIsIkZvbnRTZXR0aW5ncyI6eyIkaWQiOiIzMTgiLCJGb250U2l6ZSI6MTQsIkZvbnROYW1lIjoiQ2FsaWJyaSIsIklzQm9sZCI6dHJ1ZSwiSXNJdGFsaWMiOmZhbHNlLCJJc1VuZGVybGluZWQiOmZhbHNlLCJQYXJlbnRTdHlsZSI6bnVsbH0sIkF1dG9TaXplIjoyLCJGb3JlZ3JvdW5kIjp7IiRpZCI6IjMxOSIsIkNvbG9yIjp7IiRpZCI6IjMyMCIsIkEiOjI1NSwiUiI6MCwiRyI6MCwiQiI6MH19LCJNYXhXaWR0aCI6MTU1LjEzNzQ4MTY4OTQ1MzEzLCJNYXhIZWlnaHQiOiJJbmZpbml0eSIsIlNtYXJ0Rm9yZWdyb3VuZElzQWN0aXZlIjpmYWxzZSwiSG9yaXpvbnRhbEFsaWdubWVudCI6MCwiVmVydGljYWxBbGlnbm1lbnQiOjAsIlNtYXJ0Rm9yZWdyb3VuZCI6bnVsbCwiQmFja2dyb3VuZEZpbGxUeXBlIjowLCJNYXJnaW4iOnsiJGlkIjoiMzIxIiwiVG9wIjowLjAsIkxlZnQiOjAuMCwiUmlnaHQiOjAuMCwiQm90dG9tIjowLjB9LCJQYWRkaW5nIjp7IiRpZCI6IjMyMiIsIlRvcCI6MC4wLCJMZWZ0IjowLjAsIlJpZ2h0IjowLjAsIkJvdHRvbSI6MC4wfSwiQmFja2dyb3VuZCI6eyIkaWQiOiIzMjMiLCJDb2xvciI6eyIkaWQiOiIzMjQiLCJBIjowLCJSIjowLCJHIjowLCJCIjowfX0sIklzVmlzaWJsZSI6dHJ1ZSwiV2lkdGgiOjAuMCwiSGVpZ2h0IjowLjAsIkJvcmRlclN0eWxlIjp7IiRpZCI6IjMyNSIsIkxpbmVDb2xvciI6bnVsbCwiTGluZVdlaWdodCI6MC4wLCJMaW5lVHlwZSI6MCwiUGFyZW50U3R5bGUiOm51bGx9LCJQYXJlbnRTdHlsZSI6bnVsbH0sIkRhdGVTdHlsZSI6eyIkaWQiOiIzMjYiLCJGb250U2V0dGluZ3MiOnsiJGlkIjoiMzI3IiwiRm9udFNpemUiOjE0LCJGb250TmFtZSI6IkNhbGlicmkiLCJJc0JvbGQiOmZhbHNlLCJJc0l0YWxpYyI6ZmFsc2UsIklzVW5kZXJsaW5lZCI6ZmFsc2UsIlBhcmVudFN0eWxlIjpudWxsfSwiQXV0b1NpemUiOjAsIkZvcmVncm91bmQiOnsiJGlkIjoiMzI4IiwiQ29sb3IiOnsiJGlkIjoiMzI5IiwiQSI6MjU1LCJSIjoxMTgsIkciOjExMSwiQiI6ODR9fSwiTWF4V2lkdGgiOjIwMC4wLCJNYXhIZWlnaHQiOiJJbmZpbml0eSIsIlNtYXJ0Rm9yZWdyb3VuZElzQWN0aXZlIjpmYWxzZSwiSG9yaXpvbnRhbEFsaWdubWVudCI6MCwiVmVydGljYWxBbGlnbm1lbnQiOjAsIlNtYXJ0Rm9yZWdyb3VuZCI6bnVsbCwiQmFja2dyb3VuZEZpbGxUeXBlIjowLCJNYXJnaW4iOnsiJGlkIjoiMzMwIiwiVG9wIjowLjAsIkxlZnQiOjAuMCwiUmlnaHQiOjAuMCwiQm90dG9tIjowLjB9LCJQYWRkaW5nIjp7IiRpZCI6IjMzMSIsIlRvcCI6MC4wLCJMZWZ0IjowLjAsIlJpZ2h0IjowLjAsIkJvdHRvbSI6MC4wfSwiQmFja2dyb3VuZCI6eyIkaWQiOiIzMzIiLCJDb2xvciI6eyIkaWQiOiIzMzMiLCJBIjowLCJSIjowLCJHIjowLCJCIjowfX0sIklzVmlzaWJsZSI6dHJ1ZSwiV2lkdGgiOjAuMCwiSGVpZ2h0IjowLjAsIkJvcmRlclN0eWxlIjp7IiRpZCI6IjMzNCIsIkxpbmVDb2xvciI6bnVsbCwiTGluZVdlaWdodCI6MC4wLCJMaW5lVHlwZSI6MCwiUGFyZW50U3R5bGUiOm51bGx9LCJQYXJlbnRTdHlsZSI6bnVsbH0sIkRhdGVGb3JtYXQiOnsiJGlkIjoiMzM1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MzNiIsIkZvcm1hdCI6MCwiSXNWaXNpYmxlIjpmYWxzZSwiTGFzdEtub3duVmlzaWJpbGl0eVN0YXRlIjpmYWxzZX0sIklzVmlzaWJsZSI6dHJ1ZSwiUGFyZW50U3R5bGUiOm51bGx9LCJJbmRleCI6MSwiUGVyY2VudGFnZUNvbXBsZXRlIjpudWxsLCJQb3NpdGlvbiI6eyJSYXRpbyI6MC4zNDYwNjc5NTEzNDM2Nzc2OCwiSXNDdXN0b20iOmZhbHNlfSwiRGF0ZUZvcm1hdCI6eyIkcmVmIjoiMzM1In0sIldlZWtOdW1iZXJpbmciOnsiJGlkIjoiMzM3IiwiRm9ybWF0IjowLCJJc1Zpc2libGUiOmZhbHNlLCJMYXN0S25vd25WaXNpYmlsaXR5U3RhdGUiOmZhbHNlfSwiUmVsYXRlZFRhc2tJZCI6IjAwMDAwMDAwLTAwMDAtMDAwMC0wMDAwLTAwMDAwMDAwMDAwMCIsIklkIjoiNWVkNmE1ZWEtZjQ5YS00NGVlLTg1ZjctY2VmM2I3MjAwYmNiIiwiSW1wb3J0SWQiOm51bGwsIlRpdGxlIjoiVGlraW1hc2kgZ2F1dGkgc3VkZXJpbnR1cyBkb2t1bWVudHVzIGFyIGF0c2FreW11cyBpxaEgbWluaXN0ZXJpasWzIiwiTm90ZSI6bnVsbCwiSHlwZXJsaW5rIjp7IiRpZCI6IjMzOCIsIkFkZHJlc3MiOm51bGwsIlN1YkFkZHJlc3MiOm51bGx9LCJJc0NoYW5nZWQiOmZhbHNlLCJJc05ldyI6ZmFsc2V9LHsiJGlkIjoiMzM5IiwiRGF0ZSI6IjIwMjMtMTAtMDNUMDM6MjU6MDAiLCJTdHlsZSI6eyIkaWQiOiIzNDAiLCJTaGFwZSI6MiwiQ29ubmVjdG9yTWFyZ2luIjp7IiRpZCI6IjM0MSIsIlRvcCI6MC4wLCJMZWZ0IjoyLjAsIlJpZ2h0IjoyLjAsIkJvdHRvbSI6MC4wfSwiQ29ubmVjdG9yU3R5bGUiOnsiJGlkIjoiMzQyIiwiTGluZUNvbG9yIjp7IiRpZCI6IjM0MyIsIiR0eXBlIjoiTkxSRS5Db21tb24uRG9tLlNvbGlkQ29sb3JCcnVzaCwgTkxSRS5Db21tb24iLCJDb2xvciI6eyIkaWQiOiIzNDQiLCJBIjoxMjcsIlIiOjE0NiwiRyI6MTcwLCJCIjo3Nn19LCJMaW5lV2VpZ2h0IjoxLjAsIkxpbmVUeXBlIjowLCJQYXJlbnRTdHlsZSI6bnVsbH0sIklzQmVsb3dUaW1lYmFuZCI6ZmFsc2UsIlBvc2l0aW9uT25UYXNrIjowLCJIaWRlRGF0ZSI6ZmFsc2UsIlNoYXBlU2l6ZSI6MywiU3BhY2luZyI6MC4wLCJQYWRkaW5nIjp7IiRpZCI6IjM0NSIsIlRvcCI6NS4wLCJMZWZ0IjozLjAsIlJpZ2h0IjowLjAsIkJvdHRvbSI6Mi4wfSwiU2hhcGVTdHlsZSI6eyIkaWQiOiIzNDYiLCJNYXJnaW4iOnsiJGlkIjoiMzQ3IiwiVG9wIjowLjAsIkxlZnQiOjAuMCwiUmlnaHQiOjAuMCwiQm90dG9tIjowLjB9LCJQYWRkaW5nIjp7IiRpZCI6IjM0OCIsIlRvcCI6MC4wLCJMZWZ0IjowLjAsIlJpZ2h0IjowLjAsIkJvdHRvbSI6MC4wfSwiQmFja2dyb3VuZCI6eyIkaWQiOiIzNDkiLCJDb2xvciI6eyIkaWQiOiIzNTAiLCJBIjoyNTUsIlIiOjAsIkciOjExMiwiQiI6MTkyfX0sIklzVmlzaWJsZSI6dHJ1ZSwiV2lkdGgiOjE1LjAsIkhlaWdodCI6MTUuNzQzNjIxODI2MTcxODc1LCJCb3JkZXJTdHlsZSI6eyIkaWQiOiIzNTEiLCJMaW5lQ29sb3IiOnsiJHJlZiI6IjEyMiJ9LCJMaW5lV2VpZ2h0IjowLjAsIkxpbmVUeXBlIjowLCJQYXJlbnRTdHlsZSI6bnVsbH0sIlBhcmVudFN0eWxlIjpudWxsfSwiVGl0bGVTdHlsZSI6eyIkaWQiOiIzNTIiLCJGb250U2V0dGluZ3MiOnsiJGlkIjoiMzUzIiwiRm9udFNpemUiOjE0LCJGb250TmFtZSI6IkNhbGlicmkiLCJJc0JvbGQiOnRydWUsIklzSXRhbGljIjpmYWxzZSwiSXNVbmRlcmxpbmVkIjpmYWxzZSwiUGFyZW50U3R5bGUiOm51bGx9LCJBdXRvU2l6ZSI6MiwiRm9yZWdyb3VuZCI6eyIkaWQiOiIzNTQiLCJDb2xvciI6eyIkaWQiOiIzNTUiLCJBIjoyNTUsIlIiOjAsIkciOjAsIkIiOjB9fSwiTWF4V2lkdGgiOjI4My4zNDg0MTkxODk0NTMxMywiTWF4SGVpZ2h0IjoiSW5maW5pdHkiLCJTbWFydEZvcmVncm91bmRJc0FjdGl2ZSI6ZmFsc2UsIkhvcml6b250YWxBbGlnbm1lbnQiOjAsIlZlcnRpY2FsQWxpZ25tZW50IjowLCJTbWFydEZvcmVncm91bmQiOm51bGwsIkJhY2tncm91bmRGaWxsVHlwZSI6MCwiTWFyZ2luIjp7IiRpZCI6IjM1NiIsIlRvcCI6MC4wLCJMZWZ0IjowLjAsIlJpZ2h0IjowLjAsIkJvdHRvbSI6MC4wfSwiUGFkZGluZyI6eyIkaWQiOiIzNTciLCJUb3AiOjAuMCwiTGVmdCI6MC4wLCJSaWdodCI6MC4wLCJCb3R0b20iOjAuMH0sIkJhY2tncm91bmQiOnsiJGlkIjoiMzU4IiwiQ29sb3IiOnsiJGlkIjoiMzU5IiwiQSI6MCwiUiI6MCwiRyI6MCwiQiI6MH19LCJJc1Zpc2libGUiOnRydWUsIldpZHRoIjowLjAsIkhlaWdodCI6MC4wLCJCb3JkZXJTdHlsZSI6eyIkaWQiOiIzNjAiLCJMaW5lQ29sb3IiOm51bGwsIkxpbmVXZWlnaHQiOjAuMCwiTGluZVR5cGUiOjAsIlBhcmVudFN0eWxlIjpudWxsfSwiUGFyZW50U3R5bGUiOm51bGx9LCJEYXRlU3R5bGUiOnsiJGlkIjoiMzYxIiwiRm9udFNldHRpbmdzIjp7IiRpZCI6IjM2MiIsIkZvbnRTaXplIjoxNCwiRm9udE5hbWUiOiJDYWxpYnJpIiwiSXNCb2xkIjpmYWxzZSwiSXNJdGFsaWMiOmZhbHNlLCJJc1VuZGVybGluZWQiOmZhbHNlLCJQYXJlbnRTdHlsZSI6bnVsbH0sIkF1dG9TaXplIjowLCJGb3JlZ3JvdW5kIjp7IiRpZCI6IjM2MyIsIkNvbG9yIjp7IiRpZCI6IjM2NCIsIkEiOjI1NSwiUiI6MTE4LCJHIjoxMTEsIkIiOjg0fX0sIk1heFdpZHRoIjoyMDAuMCwiTWF4SGVpZ2h0IjoiSW5maW5pdHkiLCJTbWFydEZvcmVncm91bmRJc0FjdGl2ZSI6ZmFsc2UsIkhvcml6b250YWxBbGlnbm1lbnQiOjAsIlZlcnRpY2FsQWxpZ25tZW50IjowLCJTbWFydEZvcmVncm91bmQiOm51bGwsIkJhY2tncm91bmRGaWxsVHlwZSI6MCwiTWFyZ2luIjp7IiRpZCI6IjM2NSIsIlRvcCI6MC4wLCJMZWZ0IjowLjAsIlJpZ2h0IjowLjAsIkJvdHRvbSI6MC4wfSwiUGFkZGluZyI6eyIkaWQiOiIzNjYiLCJUb3AiOjAuMCwiTGVmdCI6MC4wLCJSaWdodCI6MC4wLCJCb3R0b20iOjAuMH0sIkJhY2tncm91bmQiOnsiJGlkIjoiMzY3IiwiQ29sb3IiOnsiJGlkIjoiMzY4IiwiQSI6MCwiUiI6MCwiRyI6MCwiQiI6MH19LCJJc1Zpc2libGUiOnRydWUsIldpZHRoIjowLjAsIkhlaWdodCI6MC4wLCJCb3JkZXJTdHlsZSI6eyIkaWQiOiIzNjkiLCJMaW5lQ29sb3IiOm51bGwsIkxpbmVXZWlnaHQiOjAuMCwiTGluZVR5cGUiOjAsIlBhcmVudFN0eWxlIjpudWxsfSwiUGFyZW50U3R5bGUiOm51bGx9LCJEYXRlRm9ybWF0Ijp7IiRpZCI6IjM3MC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zNzEiLCJGb3JtYXQiOjAsIklzVmlzaWJsZSI6ZmFsc2UsIkxhc3RLbm93blZpc2liaWxpdHlTdGF0ZSI6ZmFsc2V9LCJJc1Zpc2libGUiOnRydWUsIlBhcmVudFN0eWxlIjpudWxsfSwiSW5kZXgiOjIsIlBlcmNlbnRhZ2VDb21wbGV0ZSI6bnVsbCwiUG9zaXRpb24iOnsiUmF0aW8iOjAuNTMyODc0NTk0Nzk0Mzc5MzcsIklzQ3VzdG9tIjpmYWxzZX0sIkRhdGVGb3JtYXQiOnsiJHJlZiI6IjM3MCJ9LCJXZWVrTnVtYmVyaW5nIjp7IiRpZCI6IjM3MiIsIkZvcm1hdCI6MCwiSXNWaXNpYmxlIjpmYWxzZSwiTGFzdEtub3duVmlzaWJpbGl0eVN0YXRlIjpmYWxzZX0sIlJlbGF0ZWRUYXNrSWQiOiIwMDAwMDAwMC0wMDAwLTAwMDAtMDAwMC0wMDAwMDAwMDAwMDAiLCJJZCI6IjE1NDQ5MDAyLTAxODItNGU3Ny05Y2VmLTQyMTJkYjM2NThlYyIsIkltcG9ydElkIjpudWxsLCJUaXRsZSI6IknFoXNpxbNzdGFzIHJhxaF0YXMgZGVyaW50aSBudXRhcmltbyBwcm9qZWt0xIUgVsSuIFR1cnRvIGJhbmt1aSBpciBMUiBrb25rdXJlbmNpam9zIHRhcnliYWkiLCJOb3RlIjpudWxsLCJIeXBlcmxpbmsiOnsiJGlkIjoiMzczIiwiQWRkcmVzcyI6bnVsbCwiU3ViQWRkcmVzcyI6bnVsbH0sIklzQ2hhbmdlZCI6ZmFsc2UsIklzTmV3IjpmYWxzZX0seyIkaWQiOiIzNzQiLCJEYXRlIjoiMjAyMy0xMC0yM1QwMzo0NTowMCIsIlN0eWxlIjp7IiRpZCI6IjM3NSIsIlNoYXBlIjoyLCJDb25uZWN0b3JNYXJnaW4iOnsiJGlkIjoiMzc2IiwiVG9wIjowLjAsIkxlZnQiOjIuMCwiUmlnaHQiOjIuMCwiQm90dG9tIjowLjB9LCJDb25uZWN0b3JTdHlsZSI6eyIkaWQiOiIzNzciLCJMaW5lQ29sb3IiOnsiJGlkIjoiMzc4IiwiJHR5cGUiOiJOTFJFLkNvbW1vbi5Eb20uU29saWRDb2xvckJydXNoLCBOTFJFLkNvbW1vbiIsIkNvbG9yIjp7IiRpZCI6IjM3OSIsIkEiOjEyNywiUiI6MTQ2LCJHIjoxNzAsIkIiOjc2fX0sIkxpbmVXZWlnaHQiOjEuMCwiTGluZVR5cGUiOjAsIlBhcmVudFN0eWxlIjpudWxsfSwiSXNCZWxvd1RpbWViYW5kIjpmYWxzZSwiUG9zaXRpb25PblRhc2siOjAsIkhpZGVEYXRlIjpmYWxzZSwiU2hhcGVTaXplIjoxLCJTcGFjaW5nIjowLjAsIlBhZGRpbmciOnsiJGlkIjoiMzgwIiwiVG9wIjo1LjAsIkxlZnQiOjMuMCwiUmlnaHQiOjAuMCwiQm90dG9tIjoyLjB9LCJTaGFwZVN0eWxlIjp7IiRpZCI6IjM4MSIsIk1hcmdpbiI6eyIkaWQiOiIzODIiLCJUb3AiOjAuMCwiTGVmdCI6MC4wLCJSaWdodCI6MC4wLCJCb3R0b20iOjAuMH0sIlBhZGRpbmciOnsiJGlkIjoiMzgzIiwiVG9wIjowLjAsIkxlZnQiOjAuMCwiUmlnaHQiOjAuMCwiQm90dG9tIjowLjB9LCJCYWNrZ3JvdW5kIjp7IiRpZCI6IjM4NCIsIkNvbG9yIjp7IiRpZCI6IjM4NSIsIkEiOjI1NSwiUiI6MCwiRyI6MTEyLCJCIjoxOTJ9fSwiSXNWaXNpYmxlIjp0cnVlLCJXaWR0aCI6MTMuMCwiSGVpZ2h0IjoxMy4wLCJCb3JkZXJTdHlsZSI6eyIkaWQiOiIzODYiLCJMaW5lQ29sb3IiOnsiJHJlZiI6IjEyMiJ9LCJMaW5lV2VpZ2h0IjowLjAsIkxpbmVUeXBlIjowLCJQYXJlbnRTdHlsZSI6bnVsbH0sIlBhcmVudFN0eWxlIjpudWxsfSwiVGl0bGVTdHlsZSI6eyIkaWQiOiIzODciLCJGb250U2V0dGluZ3MiOnsiJGlkIjoiMzg4IiwiRm9udFNpemUiOjE0LCJGb250TmFtZSI6IkNhbGlicmkiLCJJc0JvbGQiOnRydWUsIklzSXRhbGljIjpmYWxzZSwiSXNVbmRlcmxpbmVkIjpmYWxzZSwiUGFyZW50U3R5bGUiOm51bGx9LCJBdXRvU2l6ZSI6MiwiRm9yZWdyb3VuZCI6eyIkaWQiOiIzODkiLCJDb2xvciI6eyIkaWQiOiIzOTAiLCJBIjoyNTUsIlIiOjAsIkciOjAsIkIiOjB9fSwiTWF4V2lkdGgiOjIxNi4xMzAwODExNzY3NTc4MSwiTWF4SGVpZ2h0IjoiSW5maW5pdHkiLCJTbWFydEZvcmVncm91bmRJc0FjdGl2ZSI6ZmFsc2UsIkhvcml6b250YWxBbGlnbm1lbnQiOjAsIlZlcnRpY2FsQWxpZ25tZW50IjowLCJTbWFydEZvcmVncm91bmQiOm51bGwsIkJhY2tncm91bmRGaWxsVHlwZSI6MCwiTWFyZ2luIjp7IiRpZCI6IjM5MSIsIlRvcCI6MC4wLCJMZWZ0IjowLjAsIlJpZ2h0IjowLjAsIkJvdHRvbSI6MC4wfSwiUGFkZGluZyI6eyIkaWQiOiIzOTIiLCJUb3AiOjAuMCwiTGVmdCI6MC4wLCJSaWdodCI6MC4wLCJCb3R0b20iOjAuMH0sIkJhY2tncm91bmQiOnsiJGlkIjoiMzkzIiwiQ29sb3IiOnsiJGlkIjoiMzk0IiwiQSI6MCwiUiI6MCwiRyI6MCwiQiI6MH19LCJJc1Zpc2libGUiOnRydWUsIldpZHRoIjowLjAsIkhlaWdodCI6MC4wLCJCb3JkZXJTdHlsZSI6eyIkaWQiOiIzOTUiLCJMaW5lQ29sb3IiOm51bGwsIkxpbmVXZWlnaHQiOjAuMCwiTGluZVR5cGUiOjAsIlBhcmVudFN0eWxlIjpudWxsfSwiUGFyZW50U3R5bGUiOm51bGx9LCJEYXRlU3R5bGUiOnsiJGlkIjoiMzk2IiwiRm9udFNldHRpbmdzIjp7IiRpZCI6IjM5NyIsIkZvbnRTaXplIjoxNCwiRm9udE5hbWUiOiJDYWxpYnJpIiwiSXNCb2xkIjpmYWxzZSwiSXNJdGFsaWMiOmZhbHNlLCJJc1VuZGVybGluZWQiOmZhbHNlLCJQYXJlbnRTdHlsZSI6bnVsbH0sIkF1dG9TaXplIjowLCJGb3JlZ3JvdW5kIjp7IiRpZCI6IjM5OCIsIkNvbG9yIjp7IiRpZCI6IjM5OSIsIkEiOjI1NSwiUiI6MTE4LCJHIjoxMTEsIkIiOjg0fX0sIk1heFdpZHRoIjoyMDAuMCwiTWF4SGVpZ2h0IjoiSW5maW5pdHkiLCJTbWFydEZvcmVncm91bmRJc0FjdGl2ZSI6ZmFsc2UsIkhvcml6b250YWxBbGlnbm1lbnQiOjAsIlZlcnRpY2FsQWxpZ25tZW50IjowLCJTbWFydEZvcmVncm91bmQiOm51bGwsIkJhY2tncm91bmRGaWxsVHlwZSI6MCwiTWFyZ2luIjp7IiRpZCI6IjQwMCIsIlRvcCI6MC4wLCJMZWZ0IjowLjAsIlJpZ2h0IjowLjAsIkJvdHRvbSI6MC4wfSwiUGFkZGluZyI6eyIkaWQiOiI0MDEiLCJUb3AiOjAuMCwiTGVmdCI6MC4wLCJSaWdodCI6MC4wLCJCb3R0b20iOjAuMH0sIkJhY2tncm91bmQiOnsiJGlkIjoiNDAyIiwiQ29sb3IiOnsiJGlkIjoiNDAzIiwiQSI6MCwiUiI6MCwiRyI6MCwiQiI6MH19LCJJc1Zpc2libGUiOnRydWUsIldpZHRoIjowLjAsIkhlaWdodCI6MC4wLCJCb3JkZXJTdHlsZSI6eyIkaWQiOiI0MDQiLCJMaW5lQ29sb3IiOm51bGwsIkxpbmVXZWlnaHQiOjAuMCwiTGluZVR5cGUiOjAsIlBhcmVudFN0eWxlIjpudWxsfSwiUGFyZW50U3R5bGUiOm51bGx9LCJEYXRlRm9ybWF0Ijp7IiRpZCI6IjQwNSIsIkZvcm1hdFN0cmluZyI6Ik1NTSBkIiwiU2VwYXJhdG9yIjoiLyIsIlVzZUludGVybmF0aW9uYWxEYXRlRm9ybWF0IjpmYWxzZSwiRGF0ZUlzVmlzaWJsZSI6ZmFsc2UsIlRpbWVJc1Zpc2libGUiOnRydWUsIkhvdXJEaWdpdHMiOjEsIkFtUG1EZXNpZ25hdG9yIjoyLCJUcmltMDBNaW51dGVzIjpmYWxzZSwiTGFzdEtub3duVmlzaWJpbGl0eVN0YXRlIjpudWxsfSwiV2Vla051bWJlcmluZyI6eyIkaWQiOiI0MDYiLCJGb3JtYXQiOjAsIklzVmlzaWJsZSI6ZmFsc2UsIkxhc3RLbm93blZpc2liaWxpdHlTdGF0ZSI6ZmFsc2V9LCJJc1Zpc2libGUiOnRydWUsIlBhcmVudFN0eWxlIjpudWxsfSwiSW5kZXgiOjMsIlBlcmNlbnRhZ2VDb21wbGV0ZSI6bnVsbCwiUG9zaXRpb24iOnsiUmF0aW8iOjAuNDU3MTQ5NzU5OTI4Mzg1NDEsIklzQ3VzdG9tIjpmYWxzZX0sIkRhdGVGb3JtYXQiOnsiJHJlZiI6IjQwNSJ9LCJXZWVrTnVtYmVyaW5nIjp7IiRpZCI6IjQwNyIsIkZvcm1hdCI6MCwiSXNWaXNpYmxlIjpmYWxzZSwiTGFzdEtub3duVmlzaWJpbGl0eVN0YXRlIjpmYWxzZX0sIlJlbGF0ZWRUYXNrSWQiOiIwMDAwMDAwMC0wMDAwLTAwMDAtMDAwMC0wMDAwMDAwMDAwMDAiLCJJZCI6ImNkYmM3YWNkLWJhOTEtNDJmOS04MjM5LTgyMGQyMzEwN2RkZSIsIkltcG9ydElkIjpudWxsLCJUaXRsZSI6Ik51bWF0eXRhIHBlcmR1b3RpIGRva3VtZW50xbMgcmlua2luxK8gTFIgxaBNU00gZGVyaW50aSBzdSBMUiBWUk0sIExSIEZNLCBMUiDFvcWqTSwgTFIgVE0sIExSIEFNIiwiTm90ZSI6bnVsbCwiSHlwZXJsaW5rIjp7IiRpZCI6IjQwOCIsIkFkZHJlc3MiOm51bGwsIlN1YkFkZHJlc3MiOm51bGx9LCJJc0NoYW5nZWQiOmZhbHNlLCJJc05ldyI6ZmFsc2V9LHsiJGlkIjoiNDA5IiwiRGF0ZSI6IjIwMjMtMTAtMjNUMDQ6NDA6MDAiLCJTdHlsZSI6eyIkaWQiOiI0MTAiLCJTaGFwZSI6MiwiQ29ubmVjdG9yTWFyZ2luIjp7IiRpZCI6IjQxMSIsIlRvcCI6MC4wLCJMZWZ0IjoyLjAsIlJpZ2h0IjoyLjAsIkJvdHRvbSI6MC4wfSwiQ29ubmVjdG9yU3R5bGUiOnsiJGlkIjoiNDEyIiwiTGluZUNvbG9yIjp7IiRpZCI6IjQxMyIsIiR0eXBlIjoiTkxSRS5Db21tb24uRG9tLlNvbGlkQ29sb3JCcnVzaCwgTkxSRS5Db21tb24iLCJDb2xvciI6eyIkaWQiOiI0MTQiLCJBIjoxMjcsIlIiOjE0NiwiRyI6MTcwLCJCIjo3Nn19LCJMaW5lV2VpZ2h0IjoxLjAsIkxpbmVUeXBlIjowLCJQYXJlbnRTdHlsZSI6bnVsbH0sIklzQmVsb3dUaW1lYmFuZCI6ZmFsc2UsIlBvc2l0aW9uT25UYXNrIjowLCJIaWRlRGF0ZSI6ZmFsc2UsIlNoYXBlU2l6ZSI6MSwiU3BhY2luZyI6MC4wLCJQYWRkaW5nIjp7IiRpZCI6IjQxNSIsIlRvcCI6NS4wLCJMZWZ0IjozLjAsIlJpZ2h0IjowLjAsIkJvdHRvbSI6Mi4wfSwiU2hhcGVTdHlsZSI6eyIkaWQiOiI0MTYiLCJNYXJnaW4iOnsiJGlkIjoiNDE3IiwiVG9wIjowLjAsIkxlZnQiOjAuMCwiUmlnaHQiOjAuMCwiQm90dG9tIjowLjB9LCJQYWRkaW5nIjp7IiRpZCI6IjQxOCIsIlRvcCI6MC4wLCJMZWZ0IjowLjAsIlJpZ2h0IjowLjAsIkJvdHRvbSI6MC4wfSwiQmFja2dyb3VuZCI6eyIkaWQiOiI0MTkiLCJDb2xvciI6eyIkaWQiOiI0MjAiLCJBIjoyNTUsIlIiOjAsIkciOjExMiwiQiI6MTkyfX0sIklzVmlzaWJsZSI6dHJ1ZSwiV2lkdGgiOjEzLjAsIkhlaWdodCI6MTMuMCwiQm9yZGVyU3R5bGUiOnsiJGlkIjoiNDIxIiwiTGluZUNvbG9yIjp7IiRyZWYiOiIxMjIifSwiTGluZVdlaWdodCI6MC4wLCJMaW5lVHlwZSI6MCwiUGFyZW50U3R5bGUiOm51bGx9LCJQYXJlbnRTdHlsZSI6bnVsbH0sIlRpdGxlU3R5bGUiOnsiJGlkIjoiNDIyIiwiRm9udFNldHRpbmdzIjp7IiRpZCI6IjQyMyIsIkZvbnRTaXplIjoxNCwiRm9udE5hbWUiOiJDYWxpYnJpIiwiSXNCb2xkIjp0cnVlLCJJc0l0YWxpYyI6ZmFsc2UsIklzVW5kZXJsaW5lZCI6ZmFsc2UsIlBhcmVudFN0eWxlIjpudWxsfSwiQXV0b1NpemUiOjIsIkZvcmVncm91bmQiOnsiJGlkIjoiNDI0IiwiQ29sb3IiOnsiJGlkIjoiNDI1IiwiQSI6MjU1LCJSIjowLCJHIjowLCJCIjowfX0sIk1heFdpZHRoIjoxMjkuMzQyMzYxNDUwMTk1MzEsIk1heEhlaWdodCI6IkluZmluaXR5IiwiU21hcnRGb3JlZ3JvdW5kSXNBY3RpdmUiOmZhbHNlLCJIb3Jpem9udGFsQWxpZ25tZW50IjowLCJWZXJ0aWNhbEFsaWdubWVudCI6MCwiU21hcnRGb3JlZ3JvdW5kIjpudWxsLCJCYWNrZ3JvdW5kRmlsbFR5cGUiOjAsIk1hcmdpbiI6eyIkaWQiOiI0MjYiLCJUb3AiOjAuMCwiTGVmdCI6MC4wLCJSaWdodCI6MC4wLCJCb3R0b20iOjAuMH0sIlBhZGRpbmciOnsiJGlkIjoiNDI3IiwiVG9wIjowLjAsIkxlZnQiOjAuMCwiUmlnaHQiOjAuMCwiQm90dG9tIjowLjB9LCJCYWNrZ3JvdW5kIjp7IiRpZCI6IjQyOCIsIkNvbG9yIjp7IiRpZCI6IjQyOSIsIkEiOjAsIlIiOjAsIkciOjAsIkIiOjB9fSwiSXNWaXNpYmxlIjp0cnVlLCJXaWR0aCI6MC4wLCJIZWlnaHQiOjAuMCwiQm9yZGVyU3R5bGUiOnsiJGlkIjoiNDMwIiwiTGluZUNvbG9yIjpudWxsLCJMaW5lV2VpZ2h0IjowLjAsIkxpbmVUeXBlIjowLCJQYXJlbnRTdHlsZSI6bnVsbH0sIlBhcmVudFN0eWxlIjpudWxsfSwiRGF0ZVN0eWxlIjp7IiRpZCI6IjQzMSIsIkZvbnRTZXR0aW5ncyI6eyIkaWQiOiI0MzIiLCJGb250U2l6ZSI6MTQsIkZvbnROYW1lIjoiQ2FsaWJyaSIsIklzQm9sZCI6ZmFsc2UsIklzSXRhbGljIjpmYWxzZSwiSXNVbmRlcmxpbmVkIjpmYWxzZSwiUGFyZW50U3R5bGUiOm51bGx9LCJBdXRvU2l6ZSI6MCwiRm9yZWdyb3VuZCI6eyIkaWQiOiI0MzMiLCJDb2xvciI6eyIkaWQiOiI0MzQiLCJBIjoyNTUsIlIiOjExOCwiRyI6MTExLCJCIjo4NH19LCJNYXhXaWR0aCI6MjAwLjAsIk1heEhlaWdodCI6IkluZmluaXR5IiwiU21hcnRGb3JlZ3JvdW5kSXNBY3RpdmUiOmZhbHNlLCJIb3Jpem9udGFsQWxpZ25tZW50IjowLCJWZXJ0aWNhbEFsaWdubWVudCI6MCwiU21hcnRGb3JlZ3JvdW5kIjpudWxsLCJCYWNrZ3JvdW5kRmlsbFR5cGUiOjAsIk1hcmdpbiI6eyIkaWQiOiI0MzUiLCJUb3AiOjAuMCwiTGVmdCI6MC4wLCJSaWdodCI6MC4wLCJCb3R0b20iOjAuMH0sIlBhZGRpbmciOnsiJGlkIjoiNDM2IiwiVG9wIjowLjAsIkxlZnQiOjAuMCwiUmlnaHQiOjAuMCwiQm90dG9tIjowLjB9LCJCYWNrZ3JvdW5kIjp7IiRpZCI6IjQzNyIsIkNvbG9yIjp7IiRpZCI6IjQzOCIsIkEiOjAsIlIiOjAsIkciOjAsIkIiOjB9fSwiSXNWaXNpYmxlIjp0cnVlLCJXaWR0aCI6MC4wLCJIZWlnaHQiOjAuMCwiQm9yZGVyU3R5bGUiOnsiJGlkIjoiNDM5IiwiTGluZUNvbG9yIjpudWxsLCJMaW5lV2VpZ2h0IjowLjAsIkxpbmVUeXBlIjowLCJQYXJlbnRTdHlsZSI6bnVsbH0sIlBhcmVudFN0eWxlIjpudWxsfSwiRGF0ZUZvcm1hdCI6eyIkaWQiOiI0NDAiLCJGb3JtYXRTdHJpbmciOiJNTU0gZCIsIlNlcGFyYXRvciI6Ii8iLCJVc2VJbnRlcm5hdGlvbmFsRGF0ZUZvcm1hdCI6ZmFsc2UsIkRhdGVJc1Zpc2libGUiOmZhbHNlLCJUaW1lSXNWaXNpYmxlIjp0cnVlLCJIb3VyRGlnaXRzIjoxLCJBbVBtRGVzaWduYXRvciI6MiwiVHJpbTAwTWludXRlcyI6ZmFsc2UsIkxhc3RLbm93blZpc2liaWxpdHlTdGF0ZSI6bnVsbH0sIldlZWtOdW1iZXJpbmciOnsiJGlkIjoiNDQxIiwiRm9ybWF0IjowLCJJc1Zpc2libGUiOmZhbHNlLCJMYXN0S25vd25WaXNpYmlsaXR5U3RhdGUiOmZhbHNlfSwiSXNWaXNpYmxlIjp0cnVlLCJQYXJlbnRTdHlsZSI6bnVsbH0sIkluZGV4Ijo0LCJQZXJjZW50YWdlQ29tcGxldGUiOm51bGwsIlBvc2l0aW9uIjp7IlJhdGlvIjowLjIyNjY4ODI0MzcyNDY4MTcyLCJJc0N1c3RvbSI6ZmFsc2V9LCJEYXRlRm9ybWF0Ijp7IiRyZWYiOiI0NDAifSwiV2Vla051bWJlcmluZyI6eyIkaWQiOiI0NDIiLCJGb3JtYXQiOjAsIklzVmlzaWJsZSI6ZmFsc2UsIkxhc3RLbm93blZpc2liaWxpdHlTdGF0ZSI6ZmFsc2V9LCJSZWxhdGVkVGFza0lkIjoiMDAwMDAwMDAtMDAwMC0wMDAwLTAwMDAtMDAwMDAwMDAwMDAwIiwiSWQiOiI1Y2I2ZjYxYi0yODRiLTQyZWEtYTQ0Ni1mNmFlOGRkMDNkZGYiLCJJbXBvcnRJZCI6bnVsbCwiVGl0bGUiOiJCYWlnaWFtYXMgdHVydG8gdmVydGluaW1vIGRlcmluaW1vIGF0YXNrYWl0b3MgbGFpa290YXJwaXMiLCJOb3RlIjpudWxsLCJIeXBlcmxpbmsiOnsiJGlkIjoiNDQzIiwiQWRkcmVzcyI6bnVsbCwiU3ViQWRkcmVzcyI6bnVsbH0sIklzQ2hhbmdlZCI6ZmFsc2UsIklzTmV3IjpmYWxzZX0seyIkaWQiOiI0NDQiLCJEYXRlIjoiMjAyMy0wOC0yM1QwNToyNTowMCIsIlN0eWxlIjp7IiRpZCI6IjQ0NSIsIlNoYXBlIjoyLCJDb25uZWN0b3JNYXJnaW4iOnsiJGlkIjoiNDQ2IiwiVG9wIjowLjAsIkxlZnQiOjIuMCwiUmlnaHQiOjIuMCwiQm90dG9tIjowLjB9LCJDb25uZWN0b3JTdHlsZSI6eyIkaWQiOiI0NDciLCJMaW5lQ29sb3IiOnsiJGlkIjoiNDQ4IiwiJHR5cGUiOiJOTFJFLkNvbW1vbi5Eb20uU29saWRDb2xvckJydXNoLCBOTFJFLkNvbW1vbiIsIkNvbG9yIjp7IiRpZCI6IjQ0OSIsIkEiOjEyNywiUiI6MTQ2LCJHIjoxNzAsIkIiOjc2fX0sIkxpbmVXZWlnaHQiOjEuMCwiTGluZVR5cGUiOjAsIlBhcmVudFN0eWxlIjpudWxsfSwiSXNCZWxvd1RpbWViYW5kIjpmYWxzZSwiUG9zaXRpb25PblRhc2siOjAsIkhpZGVEYXRlIjpmYWxzZSwiU2hhcGVTaXplIjoxLCJTcGFjaW5nIjowLjAsIlBhZGRpbmciOnsiJGlkIjoiNDUwIiwiVG9wIjo1LjAsIkxlZnQiOjMuMCwiUmlnaHQiOjAuMCwiQm90dG9tIjoyLjB9LCJTaGFwZVN0eWxlIjp7IiRpZCI6IjQ1MSIsIk1hcmdpbiI6eyIkaWQiOiI0NTIiLCJUb3AiOjAuMCwiTGVmdCI6MC4wLCJSaWdodCI6MC4wLCJCb3R0b20iOjAuMH0sIlBhZGRpbmciOnsiJGlkIjoiNDUzIiwiVG9wIjowLjAsIkxlZnQiOjAuMCwiUmlnaHQiOjAuMCwiQm90dG9tIjowLjB9LCJCYWNrZ3JvdW5kIjp7IiRpZCI6IjQ1NCIsIkNvbG9yIjp7IiRpZCI6IjQ1NSIsIkEiOjI1NSwiUiI6MCwiRyI6MTEyLCJCIjoxOTJ9fSwiSXNWaXNpYmxlIjp0cnVlLCJXaWR0aCI6MTMuMCwiSGVpZ2h0IjoxMy4wLCJCb3JkZXJTdHlsZSI6eyIkaWQiOiI0NTYiLCJMaW5lQ29sb3IiOnsiJHJlZiI6IjEyMiJ9LCJMaW5lV2VpZ2h0IjowLjAsIkxpbmVUeXBlIjowLCJQYXJlbnRTdHlsZSI6bnVsbH0sIlBhcmVudFN0eWxlIjpudWxsfSwiVGl0bGVTdHlsZSI6eyIkaWQiOiI0NTciLCJGb250U2V0dGluZ3MiOnsiJGlkIjoiNDU4IiwiRm9udFNpemUiOjE0LCJGb250TmFtZSI6IkNhbGlicmkiLCJJc0JvbGQiOnRydWUsIklzSXRhbGljIjpmYWxzZSwiSXNVbmRlcmxpbmVkIjpmYWxzZSwiUGFyZW50U3R5bGUiOm51bGx9LCJBdXRvU2l6ZSI6MiwiRm9yZWdyb3VuZCI6eyIkaWQiOiI0NTkiLCJDb2xvciI6eyIkaWQiOiI0NjAiLCJBIjoyNTUsIlIiOjAsIkciOjAsIkIiOjB9fSwiTWF4V2lkdGgiOjE1NC4wLCJNYXhIZWlnaHQiOiJJbmZpbml0eSIsIlNtYXJ0Rm9yZWdyb3VuZElzQWN0aXZlIjpmYWxzZSwiSG9yaXpvbnRhbEFsaWdubWVudCI6MCwiVmVydGljYWxBbGlnbm1lbnQiOjAsIlNtYXJ0Rm9yZWdyb3VuZCI6bnVsbCwiQmFja2dyb3VuZEZpbGxUeXBlIjowLCJNYXJnaW4iOnsiJGlkIjoiNDYxIiwiVG9wIjowLjAsIkxlZnQiOjAuMCwiUmlnaHQiOjAuMCwiQm90dG9tIjowLjB9LCJQYWRkaW5nIjp7IiRpZCI6IjQ2MiIsIlRvcCI6MC4wLCJMZWZ0IjowLjAsIlJpZ2h0IjowLjAsIkJvdHRvbSI6MC4wfSwiQmFja2dyb3VuZCI6eyIkaWQiOiI0NjMiLCJDb2xvciI6eyIkaWQiOiI0NjQiLCJBIjowLCJSIjowLCJHIjowLCJCIjowfX0sIklzVmlzaWJsZSI6dHJ1ZSwiV2lkdGgiOjAuMCwiSGVpZ2h0IjowLjAsIkJvcmRlclN0eWxlIjp7IiRpZCI6IjQ2NSIsIkxpbmVDb2xvciI6bnVsbCwiTGluZVdlaWdodCI6MC4wLCJMaW5lVHlwZSI6MCwiUGFyZW50U3R5bGUiOm51bGx9LCJQYXJlbnRTdHlsZSI6bnVsbH0sIkRhdGVTdHlsZSI6eyIkaWQiOiI0NjYiLCJGb250U2V0dGluZ3MiOnsiJGlkIjoiNDY3IiwiRm9udFNpemUiOjE0LCJGb250TmFtZSI6IkNhbGlicmkiLCJJc0JvbGQiOmZhbHNlLCJJc0l0YWxpYyI6ZmFsc2UsIklzVW5kZXJsaW5lZCI6ZmFsc2UsIlBhcmVudFN0eWxlIjpudWxsfSwiQXV0b1NpemUiOjAsIkZvcmVncm91bmQiOnsiJGlkIjoiNDY4IiwiQ29sb3IiOnsiJGlkIjoiNDY5IiwiQSI6MjU1LCJSIjoxMTgsIkciOjExMSwiQiI6ODR9fSwiTWF4V2lkdGgiOjIwMC4wLCJNYXhIZWlnaHQiOiJJbmZpbml0eSIsIlNtYXJ0Rm9yZWdyb3VuZElzQWN0aXZlIjpmYWxzZSwiSG9yaXpvbnRhbEFsaWdubWVudCI6MCwiVmVydGljYWxBbGlnbm1lbnQiOjAsIlNtYXJ0Rm9yZWdyb3VuZCI6bnVsbCwiQmFja2dyb3VuZEZpbGxUeXBlIjowLCJNYXJnaW4iOnsiJGlkIjoiNDcwIiwiVG9wIjowLjAsIkxlZnQiOjAuMCwiUmlnaHQiOjAuMCwiQm90dG9tIjowLjB9LCJQYWRkaW5nIjp7IiRpZCI6IjQ3MSIsIlRvcCI6MC4wLCJMZWZ0IjowLjAsIlJpZ2h0IjowLjAsIkJvdHRvbSI6MC4wfSwiQmFja2dyb3VuZCI6eyIkaWQiOiI0NzIiLCJDb2xvciI6eyIkaWQiOiI0NzMiLCJBIjowLCJSIjowLCJHIjowLCJCIjowfX0sIklzVmlzaWJsZSI6dHJ1ZSwiV2lkdGgiOjAuMCwiSGVpZ2h0IjowLjAsIkJvcmRlclN0eWxlIjp7IiRpZCI6IjQ3NCIsIkxpbmVDb2xvciI6bnVsbCwiTGluZVdlaWdodCI6MC4wLCJMaW5lVHlwZSI6MCwiUGFyZW50U3R5bGUiOm51bGx9LCJQYXJlbnRTdHlsZSI6bnVsbH0sIkRhdGVGb3JtYXQiOnsiJGlkIjoiNDc1IiwiRm9ybWF0U3RyaW5nIjoiTU1NIGQiLCJTZXBhcmF0b3IiOiIvIiwiVXNlSW50ZXJuYXRpb25hbERhdGVGb3JtYXQiOmZhbHNlLCJEYXRlSXNWaXNpYmxlIjpmYWxzZSwiVGltZUlzVmlzaWJsZSI6dHJ1ZSwiSG91ckRpZ2l0cyI6MSwiQW1QbURlc2lnbmF0b3IiOjIsIlRyaW0wME1pbnV0ZXMiOmZhbHNlLCJMYXN0S25vd25WaXNpYmlsaXR5U3RhdGUiOm51bGx9LCJXZWVrTnVtYmVyaW5nIjp7IiRpZCI6IjQ3NiIsIkZvcm1hdCI6MCwiSXNWaXNpYmxlIjpmYWxzZSwiTGFzdEtub3duVmlzaWJpbGl0eVN0YXRlIjpmYWxzZX0sIklzVmlzaWJsZSI6dHJ1ZSwiUGFyZW50U3R5bGUiOm51bGx9LCJJbmRleCI6NSwiUGVyY2VudGFnZUNvbXBsZXRlIjpudWxsLCJQb3NpdGlvbiI6eyJSYXRpbyI6MC4zMzU1MDYxMjgzODE3OTk3NywiSXNDdXN0b20iOnRydWV9LCJEYXRlRm9ybWF0Ijp7IiRyZWYiOiI0NzUifSwiV2Vla051bWJlcmluZyI6eyIkaWQiOiI0NzciLCJGb3JtYXQiOjAsIklzVmlzaWJsZSI6ZmFsc2UsIkxhc3RLbm93blZpc2liaWxpdHlTdGF0ZSI6ZmFsc2V9LCJSZWxhdGVkVGFza0lkIjoiMDAwMDAwMDAtMDAwMC0wMDAwLTAwMDAtMDAwMDAwMDAwMDAwIiwiSWQiOiI2NDZhZTBjZi1hZmRhLTRkNDQtOTY2Yy1kMmQ5ODQ0ZWJhYWMiLCJJbXBvcnRJZCI6bnVsbCwiVGl0bGUiOiJQYXRlaWt0YSB0dXJ0byB2ZXJ0aW5pbW8gYXRhc2thaXRhIiwiTm90ZSI6bnVsbCwiSHlwZXJsaW5rIjp7IiRpZCI6IjQ3OCIsIkFkZHJlc3MiOm51bGwsIlN1YkFkZHJlc3MiOm51bGx9LCJJc0NoYW5nZWQiOmZhbHNlLCJJc05ldyI6ZmFsc2V9XSwiVGFza3MiOltdLCJTd2ltbGFuZXMiOltdLCJNc1Byb2plY3RJdGVtc1RyZWUiOnsiJGlkIjoiNDc5IiwiUm9vdCI6eyJJbXBvcnRJZCI6bnVsbCwiSXNJbXBvcnRlZCI6ZmFsc2UsIkNoaWxkcmVuIjpbXX19LCJNZXRhZGF0YSI6eyIkaWQiOiI0ODAiLCJSZWNlbnRDb2xvcnNDb2xsZWN0aW9uIjoiW1wiI0ZGMDA3MEMwXCJdIiwiU291cmNlVGVtcGxhdGUiOiJ7XCIkaWRcIjpcIjFcIixcIklkXCI6XCI5YTFiNmM3ZC00YWIxLTQ3N2QtODkzOC00MDIxMWE4ZGY2MzdcIixcIkN1bHR1cmVJbmZvTmFtZVwiOlwiZW4tVVNcIixcIlZlcnNpb25cIjp7XCIkaWRcIjpcIjJcIixcIlRlbXBsYXRlRG9tVmVyc2lvblwiOlwiMS40LjBcIn0sXCJFZmZlY3RcIjoxLFwiU3R5bGVcIjp7XCIkaWRcIjpcIjNcIixcIlRpbWViYW5kU3R5bGVcIjp7XCIkaWRcIjpcIjRcIixcIlNjYWxlTWFya2luZ1wiOjA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QsXCJHXCI6NjQsXCJCXCI6NjR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QsXCJHXCI6NjQsXCJCXCI6NjR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QsXCJHXCI6NjQsXCJCXCI6NjR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mYWxz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nRydW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dHJ1ZSxcIlNlZ21lbnRTZXBhcmF0b3JPcGFjaXR5XCI6MzAsXCJTaGFwZVwiOjM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nRydW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0cnV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A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5MSxcIkdcIjoxNTUsXCJCXCI6MjEzfX0sXCJMaW5lV2VpZ2h0XCI6MS4wLFwiTGluZVR5cGVcIjowfSxcIklzQmVsb3dUaW1lYmFuZFwiOmZhbHNlLFwiSGlkZURhdGVcIjpmYWxzZSxcIlNoYXBlU2l6ZVwiOjEsXCJTcGFjaW5nXCI6MC4wLFwiUGFkZGluZ1wiOntcIiRpZFwiOlwiOTBcIixcIlRvcFwiOjU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XCJEZWZhdWx0U3dpbWxhbmVNaWxlc3RvbmVTdHlsZVwiOntcIiRpZFwiOlwiMTE0XCIsXCJUaXRsZVN0eWxlXCI6e1wiJGlkXCI6XCIxMTVcIixcIkZvbnRTZXR0aW5nc1wiOntcIiRpZFwiOlwiMTE2XCIsXCJGb250U2l6ZVwiOjExLFwiRm9udE5hbWVcIjpcIkNhbGlicmlcIixcIklzQm9sZFwiOnRydWUsXCJJc0l0YWxpY1wiOmZhbHNlLFwiSXNVbmRlcmxpbmVkXCI6ZmFsc2V9LFwiQXV0b1NpemVcIjowLFwiRm9yZWdyb3VuZFwiOntcIiRpZFwiOlwiMTE3XCIsXCJDb2xvclwiOntcIiRpZFwiOlwiMTE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aWRcIjpcIjEyMlwiLFwiQVwiOjAsXCJSXCI6MCxcIkdcIjowLFwiQlwiOjB9fSxcIklzVmlzaWJsZVwiOnRydWUsXCJXaWR0aFwiOjAuMCxcIkhlaWdodFwiOjAuMCxcIkJvcmRlclN0eWxlXCI6bnVsbH0sXCJEYXRlU3R5bGVcIjp7XCIkaWRcIjpcIjEyM1wiLFwiRm9udFNldHRpbmdzXCI6e1wiJGlkXCI6XCIxMjRcIixcIkZvbnRTaXplXCI6MTAsXCJGb250TmFtZVwiOlwiQ2FsaWJyaVwiLFwiSXNCb2xkXCI6ZmFsc2UsXCJJc0l0YWxpY1wiOmZhbHNlLFwiSXNVbmRlcmxpbmVkXCI6ZmFsc2V9LFwiQXV0b1NpemVcIjowLFwiRm9yZWdyb3VuZFwiOntcIiRpZFwiOlwiMTI1XCIsXCJDb2xvclwiOntcIiRpZFwiOlwiMTI2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jdcIixcIlRvcFwiOjAuMCxcIkxlZnRcIjowLjAsXCJSaWdodFwiOjAuMCxcIkJvdHRvbVwiOjAuMH0sXCJQYWRkaW5nXCI6e1wiJGlkXCI6XCIxMjhcIixcIlRvcFwiOjAuMCxcIkxlZnRcIjowLjAsXCJSaWdodFwiOjAuMCxcIkJvdHRvbVwiOjAuMH0sXCJCYWNrZ3JvdW5kXCI6e1wiJGlkXCI6XCIxMjlcIixcIkNvbG9yXCI6e1wiJGlkXCI6XCIxMzBcIixcIkFcIjowLFwiUlwiOjAsXCJHXCI6MCxcIkJcIjowfX0sXCJJc1Zpc2libGVcIjp0cnVlLFwiV2lkdGhcIjowLjAsXCJIZWlnaHRcIjowLjAsXCJCb3JkZXJTdHlsZVwiOm51bGx9LFwiVGl0bGVQb3NpdGlvblwiOjIsXCJEYXRlUG9zaXRpb25cIjpcIkxlZnRcIixcIlNoYXBlVHlwZVwiOjIsXCJTaGFwZVNpemVcIjoxLFwiU2hhcGVTdHlsZVwiOntcIiRpZFwiOlwiMTMxXCIsXCJNYXJnaW5cIjp7XCIkaWRcIjpcIjEzMlwiLFwiVG9wXCI6MC4wLFwiTGVmdFwiOjAuMCxcIlJpZ2h0XCI6MC4wLFwiQm90dG9tXCI6MC4wfSxcIlBhZGRpbmdcIjp7XCIkaWRcIjpcIjEzM1wiLFwiVG9wXCI6MC4wLFwiTGVmdFwiOjAuMCxcIlJpZ2h0XCI6MC4wLFwiQm90dG9tXCI6MC4wfSxcIkJhY2tncm91bmRcIjp7XCIkaWRcIjpcIjEzNFwiLFwiQ29sb3JcIjp7XCIkaWRcIjpcIjEzNVwiLFwiQVwiOjI1NSxcIlJcIjowLFwiR1wiOjExNCxcIkJcIjoxODh9fSxcIklzVmlzaWJsZVwiOnRydWUsXCJXaWR0aFwiOjEzLjAsXCJIZWlnaHRcIjoxMy4wLFwiQm9yZGVyU3R5bGVcIjp7XCIkaWRcIjpcIjEzNlwiLFwiTGluZUNvbG9yXCI6e1wiJGlkXCI6XCIxMzdcIixcIiR0eXBlXCI6XCJOTFJFLkNvbW1vbi5Eb20uU29saWRDb2xvckJydXNoLCBOTFJFLkNvbW1vblwiLFwiQ29sb3JcIjp7XCIkaWRcIjpcIjEzOFwiLFwiQVwiOjI1NSxcIlJcIjoyNTUsXCJHXCI6MCxcIkJcIjowfX0sXCJMaW5lV2VpZ2h0XCI6MC4wLFwiTGluZVR5cGVcIjowfX0sXCJEYXRlRm9ybWF0XCI6e1wiJHJlZlwiOlwiMTEzXCJ9LFwiSXNWaXNpYmxlXCI6dHJ1ZSxcIkdyb3VwSWRcIjpudWxsLFwiU3BhY2luZ1wiOjV9LFwiRGVmYXVsdFRhc2tTdHlsZVwiOntcIiRpZFwiOlwiMTM5XCIsXCJTaGFwZVwiOjEsXCJTaGFwZVRoaWNrbmVzc1wiOjAsXCJEdXJhdGlvbkZvcm1hdFwiOjcsXCJQZXJjZW50YWdlQ29tcGxldGVTdHlsZVwiOntcIiRpZFwiOlwiMTQwXCIsXCJGb250U2V0dGluZ3NcIjp7XCIkaWRcIjpcIjE0MVwiLFwiRm9udFNpemVcIjoxMCxcIkZvbnROYW1lXCI6XCJDYWxpYnJpXCIsXCJJc0JvbGRcIjpmYWxzZSxcIklzSXRhbGljXCI6ZmFsc2UsXCJJc1VuZGVybGluZWRcIjpmYWxzZX0sXCJBdXRvU2l6ZVwiOjAsXCJGb3JlZ3JvdW5kXCI6e1wiJGlkXCI6XCIxNDJcIixcIkNvbG9yXCI6e1wiJGlkXCI6XCIxND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NDRcIixcIlRvcFwiOjAuMCxcIkxlZnRcIjowLjAsXCJSaWdodFwiOjAuMCxcIkJvdHRvbVwiOjAuMH0sXCJQYWRkaW5nXCI6e1wiJGlkXCI6XCIxNDVcIixcIlRvcFwiOjAuMCxcIkxlZnRcIjowLjAsXCJSaWdodFwiOjAuMCxcIkJvdHRvbVwiOjAuMH0sXCJCYWNrZ3JvdW5kXCI6e1wiJGlkXCI6XCIxNDZcIixcIkNvbG9yXCI6e1wiJHJlZlwiOlwiMzZcIn19LFwiSXNWaXNpYmxlXCI6dHJ1ZSxcIldpZHRoXCI6MC4wLFwiSGVpZ2h0XCI6MC4wLFwiQm9yZGVyU3R5bGVcIjpudWxsfSxcIkR1cmF0aW9uU3R5bGVcIjp7XCIkaWRcIjpcIjE0N1wiLFwiRm9udFNldHRpbmdzXCI6e1wiJGlkXCI6XCIxNDhcIixcIkZvbnRTaXplXCI6MTAsXCJGb250TmFtZVwiOlwiQ2FsaWJyaVwiLFwiSXNCb2xkXCI6ZmFsc2UsXCJJc0l0YWxpY1wiOmZhbHNlLFwiSXNVbmRlcmxpbmVkXCI6ZmFsc2V9LFwiQXV0b1NpemVcIjowLFwiRm9yZWdyb3VuZFwiOntcIiRpZFwiOlwiMTQ5XCIsXCJDb2xvclwiOntcIiRpZFwiOlwiMTU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UxXCIsXCJUb3BcIjowLjAsXCJMZWZ0XCI6MC4wLFwiUmlnaHRcIjowLjAsXCJCb3R0b21cIjowLjB9LFwiUGFkZGluZ1wiOntcIiRpZFwiOlwiMTUyXCIsXCJUb3BcIjowLjAsXCJMZWZ0XCI6MC4wLFwiUmlnaHRcIjowLjAsXCJCb3R0b21cIjowLjB9LFwiQmFja2dyb3VuZFwiOntcIiRpZFwiOlwiMTUzXCIsXCJDb2xvclwiOntcIiRyZWZcIjpcIjM2XCJ9fSxcIklzVmlzaWJsZVwiOnRydWUsXCJXaWR0aFwiOjAuMCxcIkhlaWdodFwiOjAuMCxcIkJvcmRlclN0eWxlXCI6bnVsbH0sXCJIb3Jpem9udGFsQ29ubmVjdG9yU3R5bGVcIjp7XCIkaWRcIjpcIjE1NFwiLFwiTGluZUNvbG9yXCI6e1wiJGlkXCI6XCIxNTVcIixcIiR0eXBlXCI6XCJOTFJFLkNvbW1vbi5Eb20uU29saWRDb2xvckJydXNoLCBOTFJFLkNvbW1vblwiLFwiQ29sb3JcIjp7XCIkaWRcIjpcIjE1NlwiLFwiQVwiOjI1NSxcIlJcIjoyMDQsXCJHXCI6MjA0LFwiQlwiOjIwNH19LFwiTGluZVdlaWdodFwiOjAuMCxcIkxpbmVUeXBlXCI6MH0sXCJWZXJ0aWNhbENvbm5lY3RvclN0eWxlXCI6e1wiJGlkXCI6XCIxNTdcIixcIkxpbmVDb2xvclwiOntcIiRpZFwiOlwiMTU4XCIsXCIkdHlwZVwiOlwiTkxSRS5Db21tb24uRG9tLlNvbGlkQ29sb3JCcnVzaCwgTkxSRS5Db21tb25cIixcIkNvbG9yXCI6e1wiJGlkXCI6XCIxNTl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YwXCIsXCJNYXJnaW5cIjp7XCIkaWRcIjpcIjE2MVwiLFwiVG9wXCI6MC4wLFwiTGVmdFwiOjQuMCxcIlJpZ2h0XCI6NC4wLFwiQm90dG9tXCI6MC4wfSxcIlBhZGRpbmdcIjp7XCIkaWRcIjpcIjE2MlwiLFwiVG9wXCI6MC4wLFwiTGVmdFwiOjAuMCxcIlJpZ2h0XCI6MC4wLFwiQm90dG9tXCI6MC4wfSxcIkJhY2tncm91bmRcIjp7XCIkaWRcIjpcIjE2M1wiLFwiQ29sb3JcIjp7XCIkaWRcIjpcIjE2NFwiLFwiQVwiOjI1NSxcIlJcIjowLFwiR1wiOjExNCxcIkJcIjoxODh9fSxcIklzVmlzaWJsZVwiOnRydWUsXCJXaWR0aFwiOjAuMCxcIkhlaWdodFwiOjEwLjAsXCJCb3JkZXJTdHlsZVwiOntcIiRpZFwiOlwiMTY1XCIsXCJMaW5lQ29sb3JcIjp7XCIkaWRcIjpcIjE2NlwiLFwiJHR5cGVcIjpcIk5MUkUuQ29tbW9uLkRvbS5Tb2xpZENvbG9yQnJ1c2gsIE5MUkUuQ29tbW9uXCIsXCJDb2xvclwiOntcIiRpZFwiOlwiMTY3XCIsXCJBXCI6MjU1LFwiUlwiOjI1NSxcIkdcIjowLFwiQlwiOjB9fSxcIkxpbmVXZWlnaHRcIjowLjAsXCJMaW5lVHlwZVwiOjB9fSxcIlRpdGxlU3R5bGVcIjp7XCIkaWRcIjpcIjE2OFwiLFwiRm9udFNldHRpbmdzXCI6e1wiJGlkXCI6XCIxNjlcIixcIkZvbnRTaXplXCI6MTEsXCJGb250TmFtZVwiOlwiQ2FsaWJyaVwiLFwiSXNCb2xkXCI6dHJ1ZSxcIklzSXRhbGljXCI6ZmFsc2UsXCJJc1VuZGVybGluZWRcIjpmYWxzZX0sXCJBdXRvU2l6ZVwiOjAsXCJGb3JlZ3JvdW5kXCI6e1wiJGlkXCI6XCIxNzBcIixcIkNvbG9yXCI6e1wiJGlkXCI6XCIxNzF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cyXCIsXCJUb3BcIjowLjAsXCJMZWZ0XCI6MC4wLFwiUmlnaHRcIjowLjAsXCJCb3R0b21cIjowLjB9LFwiUGFkZGluZ1wiOntcIiRpZFwiOlwiMTczXCIsXCJUb3BcIjowLjAsXCJMZWZ0XCI6MC4wLFwiUmlnaHRcIjowLjAsXCJCb3R0b21cIjowLjB9LFwiQmFja2dyb3VuZFwiOntcIiRpZFwiOlwiMTc0XCIsXCJDb2xvclwiOntcIiRyZWZcIjpcIjM2XCJ9fSxcIklzVmlzaWJsZVwiOnRydWUsXCJXaWR0aFwiOjAuMCxcIkhlaWdodFwiOjAuMCxcIkJvcmRlclN0eWxlXCI6bnVsbH0sXCJEYXRlU3R5bGVcIjp7XCIkaWRcIjpcIjE3NVwiLFwiRm9udFNldHRpbmdzXCI6e1wiJGlkXCI6XCIxNzZcIixcIkZvbnRTaXplXCI6MTAsXCJGb250TmFtZVwiOlwiQ2FsaWJyaVwiLFwiSXNCb2xkXCI6ZmFsc2UsXCJJc0l0YWxpY1wiOmZhbHNlLFwiSXNVbmRlcmxpbmVkXCI6ZmFsc2V9LFwiQXV0b1NpemVcIjowLFwiRm9yZWdyb3VuZFwiOntcIiRpZFwiOlwiMTc3XCIsXCJDb2xvclwiOntcIiRpZFwiOlwiMTc4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zlcIixcIlRvcFwiOjAuMCxcIkxlZnRcIjowLjAsXCJSaWdodFwiOjAuMCxcIkJvdHRvbVwiOjAuMH0sXCJQYWRkaW5nXCI6e1wiJGlkXCI6XCIxODBcIixcIlRvcFwiOjAuMCxcIkxlZnRcIjowLjAsXCJSaWdodFwiOjAuMCxcIkJvdHRvbVwiOjAuMH0sXCJCYWNrZ3JvdW5kXCI6e1wiJGlkXCI6XCIxODFcIixcIkNvbG9yXCI6e1wiJHJlZlwiOlwiMzZcIn19LFwiSXNWaXNpYmxlXCI6dHJ1ZSxcIldpZHRoXCI6MC4wLFwiSGVpZ2h0XCI6MC4wLFwiQm9yZGVyU3R5bGVcIjpudWxsfSxcIkRhdGVGb3JtYXRcIjp7XCIkaWRcIjpcIjE4Ml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gzXCIsXCJIZWFkZXJTdHlsZVwiOntcIiRpZFwiOlwiMTg0XCIsXCJUZXh0U3R5bGVcIjp7XCIkaWRcIjpcIjE4NVwiLFwiRm9udFNldHRpbmdzXCI6e1wiJGlkXCI6XCIxODZcIixcIkZvbnRTaXplXCI6MTIsXCJGb250TmFtZVwiOlwiQ2FsaWJyaVwiLFwiSXNCb2xkXCI6ZmFsc2UsXCJJc0l0YWxpY1wiOmZhbHNlLFwiSXNVbmRlcmxpbmVkXCI6ZmFsc2V9LFwiQXV0b1NpemVcIjowLFwiRm9yZWdyb3VuZFwiOntcIiRpZFwiOlwiMTg3XCIsXCJDb2xvclwiOntcIiRpZFwiOlwiMTg4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g5XCIsXCJUb3BcIjowLjAsXCJMZWZ0XCI6MC4wLFwiUmlnaHRcIjowLjAsXCJCb3R0b21cIjowLjB9LFwiUGFkZGluZ1wiOntcIiRpZFwiOlwiMTkwXCIsXCJUb3BcIjowLjAsXCJMZWZ0XCI6MC4wLFwiUmlnaHRcIjowLjAsXCJCb3R0b21cIjowLjB9LFwiQmFja2dyb3VuZFwiOm51bGwsXCJJc1Zpc2libGVcIjpmYWxzZSxcIldpZHRoXCI6MC4wLFwiSGVpZ2h0XCI6MC4wLFwiQm9yZGVyU3R5bGVcIjpudWxsfSxcIlJlY3RhbmdsZVN0eWxlXCI6e1wiJGlkXCI6XCIxOTFcIixcIk1hcmdpblwiOntcIiRpZFwiOlwiMTkyXCIsXCJUb3BcIjowLjAsXCJMZWZ0XCI6MC4wLFwiUmlnaHRcIjowLjAsXCJCb3R0b21cIjowLjB9LFwiUGFkZGluZ1wiOntcIiRpZFwiOlwiMTkzXCIsXCJUb3BcIjowLjAsXCJMZWZ0XCI6MC4wLFwiUmlnaHRcIjowLjAsXCJCb3R0b21cIjowLjB9LFwiQmFja2dyb3VuZFwiOntcIiRpZFwiOlwiMTk0XCIsXCJDb2xvclwiOntcIiRpZFwiOlwiMTk1XCIsXCJBXCI6MTI3LFwiUlwiOjkxLFwiR1wiOjE1NSxcIkJcIjoyMTN9fSxcIklzVmlzaWJsZVwiOmZhbHNlLFwiV2lkdGhcIjowLjAsXCJIZWlnaHRcIjowLjAsXCJCb3JkZXJTdHlsZVwiOntcIiRpZFwiOlwiMTk2XCIsXCJMaW5lQ29sb3JcIjp7XCIkaWRcIjpcIjE5N1wiLFwiJHR5cGVcIjpcIk5MUkUuQ29tbW9uLkRvbS5Tb2xpZENvbG9yQnJ1c2gsIE5MUkUuQ29tbW9uXCIsXCJDb2xvclwiOntcIiRpZFwiOlwiMTk4XCIsXCJBXCI6MjU1LFwiUlwiOjI1NSxcIkdcIjowLFwiQlwiOjB9fSxcIkxpbmVXZWlnaHRcIjowLjAsXCJMaW5lVHlwZVwiOjB9fSxcIlRleHRJc1ZlcnRpY2FsXCI6ZmFsc2V9LFwiQmFja2dyb3VuZFN0eWxlXCI6e1wiJGlkXCI6XCIxOTlcIixcIk1hcmdpblwiOntcIiRpZFwiOlwiMjAwXCIsXCJUb3BcIjowLjAsXCJMZWZ0XCI6MC4wLFwiUmlnaHRcIjowLjAsXCJCb3R0b21cIjowLjB9LFwiUGFkZGluZ1wiOntcIiRpZFwiOlwiMjAxXCIsXCJUb3BcIjowLjAsXCJMZWZ0XCI6MC4wLFwiUmlnaHRcIjowLjAsXCJCb3R0b21cIjowLjB9LFwiQmFja2dyb3VuZFwiOntcIiRpZFwiOlwiMjAyXCIsXCJDb2xvclwiOntcIiRpZFwiOlwiMjAzXCIsXCJBXCI6MzgsXCJSXCI6OTEsXCJHXCI6MTU1LFwiQlwiOjIxM319LFwiSXNWaXNpYmxlXCI6dHJ1ZSxcIldpZHRoXCI6MC4wLFwiSGVpZ2h0XCI6MC4wLFwiQm9yZGVyU3R5bGVcIjp7XCIkaWRcIjpcIjIwNFwiLFwiTGluZUNvbG9yXCI6e1wiJGlkXCI6XCIyMDVcIixcIiR0eXBlXCI6XCJOTFJFLkNvbW1vbi5Eb20uU29saWRDb2xvckJydXNoLCBOTFJFLkNvbW1vblwiLFwiQ29sb3JcIjp7XCIkaWRcIjpcIjIwNlwiLFwiQVwiOjI1NSxcIlJcIjoyNTUsXCJHXCI6MCxcIkJcIjowfX0sXCJMaW5lV2VpZ2h0XCI6MC4wLFwiTGluZVR5cGVcIjowfX0sXCJJc0Fib3ZlVGltZWJhbmRcIjpmYWxzZX0sXCJEZWZhdWx0U3dpbWxhbmVWMlN0eWxlXCI6e1wiJGlkXCI6XCIyMDdcIixcIkhlYWRlclN0eWxlXCI6e1wiJGlkXCI6XCIyMDhcIixcIlRleHRTdHlsZVwiOntcIiRpZFwiOlwiMjA5XCIsXCJGb250U2V0dGluZ3NcIjp7XCIkaWRcIjpcIjIxMFwiLFwiRm9udFNpemVcIjoxMixcIkZvbnROYW1lXCI6XCJDYWxpYnJpXCIsXCJJc0JvbGRcIjpmYWxzZSxcIklzSXRhbGljXCI6ZmFsc2UsXCJJc1VuZGVybGluZWRcIjpmYWxzZX0sXCJBdXRvU2l6ZVwiOjIsXCJGb3JlZ3JvdW5kXCI6e1wiJGlkXCI6XCIyMTFcIixcIkNvbG9yXCI6e1wiJGlkXCI6XCIyMTJcIixcIkFcIjoyNTUsXCJSXCI6MjU1LFwiR1wiOjI1NSxcIkJcIjoyNTV9fSxcIkJhY2tncm91bmRGaWxsVHlwZVwiOjAsXCJNYXhXaWR0aFwiOlwiSW5maW5pdHlcIixcIk1heEhlaWdodFwiOjAuMCxcIlNtYXJ0Rm9yZWdyb3VuZElzQWN0aXZlXCI6ZmFsc2UsXCJIb3Jpem9udGFsQWxpZ25tZW50XCI6MCxcIlZlcnRpY2FsQWxpZ25tZW50XCI6MCxcIlNtYXJ0Rm9yZWdyb3VuZFwiOm51bGwsXCJNYXJnaW5cIjp7XCIkaWRcIjpcIjIxM1wiLFwiVG9wXCI6MC4wLFwiTGVmdFwiOjAuMCxcIlJpZ2h0XCI6MC4wLFwiQm90dG9tXCI6MC4wfSxcIlBhZGRpbmdcIjp7XCIkaWRcIjpcIjIxNFwiLFwiVG9wXCI6MC4wLFwiTGVmdFwiOjAuMCxcIlJpZ2h0XCI6MC4wLFwiQm90dG9tXCI6MC4wfSxcIkJhY2tncm91bmRcIjpudWxsLFwiSXNWaXNpYmxlXCI6dHJ1ZSxcIldpZHRoXCI6MC4wLFwiSGVpZ2h0XCI6MC4wLFwiQm9yZGVyU3R5bGVcIjpudWxsfSxcIlJlY3RhbmdsZVN0eWxlXCI6e1wiJGlkXCI6XCIyMTVcIixcIk1hcmdpblwiOntcIiRpZFwiOlwiMjE2XCIsXCJUb3BcIjowLjAsXCJMZWZ0XCI6MC4wLFwiUmlnaHRcIjowLjAsXCJCb3R0b21cIjowLjB9LFwiUGFkZGluZ1wiOntcIiRpZFwiOlwiMjE3XCIsXCJUb3BcIjowLjAsXCJMZWZ0XCI6MC4wLFwiUmlnaHRcIjowLjAsXCJCb3R0b21cIjowLjB9LFwiQmFja2dyb3VuZFwiOntcIiRpZFwiOlwiMjE4XCIsXCJDb2xvclwiOntcIiRpZFwiOlwiMjE5XCIsXCJBXCI6MjU1LFwiUlwiOjY4LFwiR1wiOjExNCxcIkJcIjoxOTZ9fSxcIklzVmlzaWJsZVwiOnRydWUsXCJXaWR0aFwiOjAuMCxcIkhlaWdodFwiOjAuMCxcIkJvcmRlclN0eWxlXCI6e1wiJGlkXCI6XCIyMjBcIixcIkxpbmVDb2xvclwiOntcIiRpZFwiOlwiMjIxXCIsXCIkdHlwZVwiOlwiTkxSRS5Db21tb24uRG9tLlNvbGlkQ29sb3JCcnVzaCwgTkxSRS5Db21tb25cIixcIkNvbG9yXCI6e1wiJGlkXCI6XCIyMjJcIixcIkFcIjoyNTUsXCJSXCI6MjU1LFwiR1wiOjAsXCJCXCI6MH19LFwiTGluZVdlaWdodFwiOjAuMCxcIkxpbmVUeXBlXCI6MH19LFwiVGV4dElzVmVydGljYWxcIjpmYWxzZX0sXCJCYWNrZ3JvdW5kU3R5bGVcIjp7XCIkaWRcIjpcIjIyM1wiLFwiTWFyZ2luXCI6bnVsbCxcIlBhZGRpbmdcIjpudWxsLFwiQmFja2dyb3VuZFwiOntcIiRpZFwiOlwiMjI0XCIsXCJDb2xvclwiOntcIiRpZFwiOlwiMjI1XCIsXCJBXCI6NTEsXCJSXCI6MTY1LFwiR1wiOjE2NSxcIkJcIjoxNjV9fSxcIklzVmlzaWJsZVwiOmZhbHNlLFwiV2lkdGhcIjowLjAsXCJIZWlnaHRcIjowLjAsXCJCb3JkZXJTdHlsZVwiOntcIiRpZFwiOlwiMjI2XCIsXCJMaW5lQ29sb3JcIjp7XCIkaWRcIjpcIjIyN1wiLFwiJHR5cGVcIjpcIk5MUkUuQ29tbW9uLkRvbS5Tb2xpZENvbG9yQnJ1c2gsIE5MUkUuQ29tbW9uXCIsXCJDb2xvclwiOntcIiRpZFwiOlwiMjI4XCIsXCJBXCI6MjU1LFwiUlwiOjI1NSxcIkdcIjowLFwiQlwiOjB9fSxcIkxpbmVXZWlnaHRcIjowLjAsXCJMaW5lVHlwZVwiOjB9fSxcIklzQWJvdmVUaW1lYmFuZFwiOmZhbHNlLFwiU3dpbWxhbmVEZWZhdWx0QWN0aXZpdHlTdHlsZVwiOntcIiRpZFwiOlwiMjI5XCIsXCJIZWFkZXJTdHlsZVwiOntcIiRpZFwiOlwiMjMwXCIsXCJUZXh0U3R5bGVcIjp7XCIkaWRcIjpcIjIzMVwiLFwiRm9udFNldHRpbmdzXCI6e1wiJGlkXCI6XCIyMzJcIixcIkZvbnRTaXplXCI6MTEsXCJGb250TmFtZVwiOlwiQ2FsaWJyaVwiLFwiSXNCb2xkXCI6ZmFsc2UsXCJJc0l0YWxpY1wiOmZhbHNlLFwiSXNVbmRlcmxpbmVkXCI6ZmFsc2V9LFwiQXV0b1NpemVcIjoyLFwiRm9yZWdyb3VuZFwiOntcIiRpZFwiOlwiMjMzXCIsXCJDb2xvclwiOntcIiRpZFwiOlwiMjM0XCIsXCJBXCI6MjU1LFwiUlwiOjAsXCJHXCI6MCxcIkJcIjowfX0sXCJCYWNrZ3JvdW5kRmlsbFR5cGVcIjowLFwiTWF4V2lkdGhcIjpcIkluZmluaXR5XCIsXCJNYXhIZWlnaHRcIjowLjAsXCJTbWFydEZvcmVncm91bmRJc0FjdGl2ZVwiOmZhbHNlLFwiSG9yaXpvbnRhbEFsaWdubWVudFwiOjAsXCJWZXJ0aWNhbEFsaWdubWVudFwiOjAsXCJTbWFydEZvcmVncm91bmRcIjpudWxsLFwiTWFyZ2luXCI6e1wiJGlkXCI6XCIyMzVcIixcIlRvcFwiOjAuMCxcIkxlZnRcIjowLjAsXCJSaWdodFwiOjAuMCxcIkJvdHRvbVwiOjAuMH0sXCJQYWRkaW5nXCI6e1wiJGlkXCI6XCIyMzZcIixcIlRvcFwiOjAuMCxcIkxlZnRcIjowLjAsXCJSaWdodFwiOjAuMCxcIkJvdHRvbVwiOjAuMH0sXCJCYWNrZ3JvdW5kXCI6bnVsbCxcIklzVmlzaWJsZVwiOnRydWUsXCJXaWR0aFwiOjAuMCxcIkhlaWdodFwiOjAuMCxcIkJvcmRlclN0eWxlXCI6bnVsbH0sXCJSZWN0YW5nbGVTdHlsZVwiOntcIiRpZFwiOlwiMjM3XCIsXCJNYXJnaW5cIjp7XCIkaWRcIjpcIjIzOFwiLFwiVG9wXCI6MC4wLFwiTGVmdFwiOjAuMCxcIlJpZ2h0XCI6MC4wLFwiQm90dG9tXCI6MC4wfSxcIlBhZGRpbmdcIjp7XCIkaWRcIjpcIjIzOVwiLFwiVG9wXCI6MC4wLFwiTGVmdFwiOjAuMCxcIlJpZ2h0XCI6MC4wLFwiQm90dG9tXCI6MC4wfSxcIkJhY2tncm91bmRcIjp7XCIkaWRcIjpcIjI0MFwiLFwiQ29sb3JcIjp7XCIkaWRcIjpcIjI0MVwiLFwiQVwiOjYzLFwiUlwiOjY4LFwiR1wiOjExNCxcIkJcIjoxOTZ9fSxcIklzVmlzaWJsZVwiOnRydWUsXCJXaWR0aFwiOjAuMCxcIkhlaWdodFwiOjAuMCxcIkJvcmRlclN0eWxlXCI6e1wiJGlkXCI6XCIyNDJcIixcIkxpbmVDb2xvclwiOntcIiRpZFwiOlwiMjQzXCIsXCIkdHlwZVwiOlwiTkxSRS5Db21tb24uRG9tLlNvbGlkQ29sb3JCcnVzaCwgTkxSRS5Db21tb25cIixcIkNvbG9yXCI6e1wiJGlkXCI6XCIyNDRcIixcIkFcIjoyNTUsXCJSXCI6MjU1LFwiR1wiOjAsXCJCXCI6MH19LFwiTGluZVdlaWdodFwiOjAuMCxcIkxpbmVUeXBlXCI6MH19fSxcIkJhY2tncm91bmRTdHlsZVwiOntcIiRpZFwiOlwiMjQ1XCIsXCJNYXJnaW5cIjpudWxsLFwiUGFkZGluZ1wiOm51bGwsXCJCYWNrZ3JvdW5kXCI6e1wiJGlkXCI6XCIyNDZcIixcIkNvbG9yXCI6e1wiJGlkXCI6XCIyNDdcIixcIkFcIjo1MSxcIlJcIjoxNjUsXCJHXCI6MTY1LFwiQlwiOjE2NX19LFwiSXNWaXNpYmxlXCI6ZmFsc2UsXCJXaWR0aFwiOjAuMCxcIkhlaWdodFwiOjAuMCxcIkJvcmRlclN0eWxlXCI6e1wiJGlkXCI6XCIyNDhcIixcIkxpbmVDb2xvclwiOntcIiRpZFwiOlwiMjQ5XCIsXCIkdHlwZVwiOlwiTkxSRS5Db21tb24uRG9tLlNvbGlkQ29sb3JCcnVzaCwgTkxSRS5Db21tb25cIixcIkNvbG9yXCI6e1wiJGlkXCI6XCIyNTBcIixcIkFcIjoyNTUsXCJSXCI6MjU1LFwiR1wiOjAsXCJCXCI6MH19LFwiTGluZVdlaWdodFwiOjAuMCxcIkxpbmVUeXBlXCI6MH19LFwiQ3VzdG9tU3dpbWxhbmVNaWxlc3RvbmVTdHlsZUxpc3RcIjpbXSxcIkN1c3RvbVN3aW1sYW5lVGFza1N0eWxlTGlzdFwiOltdLFwiSXNWaXNpYmxlXCI6dHJ1ZX0sXCJDdXN0b21Td2ltbGFuZUFjdGl2aXRpZXNTdHlsZUxpc3RcIjpbXSxcIklzVmlzaWJsZVwiOnRydWUsXCJTcGFjaW5nXCI6Mn0sXCJDdXN0b21NaWxlc3RvbmVTdHlsZUxpc3RcIjpbe1wiJGlkXCI6XCIyNTFcIixcIlNoYXBlXCI6MixcIkNvbm5lY3Rvck1hcmdpblwiOntcIiRpZFwiOlwiMjUyXCIsXCJUb3BcIjowLjAsXCJMZWZ0XCI6Mi4wLFwiUmlnaHRcIjoyLjAsXCJCb3R0b21cIjowLjB9LFwiQ29ubmVjdG9yU3R5bGVcIjp7XCIkaWRcIjpcIjI1M1wiLFwiTGluZUNvbG9yXCI6e1wiJGlkXCI6XCIyNTRcIixcIiR0eXBlXCI6XCJOTFJFLkNvbW1vbi5Eb20uU29saWRDb2xvckJydXNoLCBOTFJFLkNvbW1vblwiLFwiQ29sb3JcIjp7XCIkaWRcIjpcIjI1NVwiLFwiQVwiOjI1NSxcIlJcIjo5MSxcIkdcIjoxNTUsXCJCXCI6MjEzfX0sXCJMaW5lV2VpZ2h0XCI6MS4wLFwiTGluZVR5cGVcIjowfSxcIklzQmVsb3dUaW1lYmFuZFwiOmZhbHNlLFwiSGlkZURhdGVcIjpmYWxzZSxcIlNoYXBlU2l6ZVwiOjEsXCJTcGFjaW5nXCI6MC4wLFwiUGFkZGluZ1wiOntcIiRpZFwiOlwiMjU2XCIsXCJUb3BcIjo1LjAsXCJMZWZ0XCI6My4wLFwiUmlnaHRcIjowLjAsXCJCb3R0b21cIjoyLjB9LFwiUG9zaXRpb25cIjp7XCIkaWRcIjpcIjI1N1wiLFwiUmF0aW9cIjowLjAsXCJJc0N1c3RvbVwiOmZhbHNlfSxcIlBvc2l0aW9uT25UYXNrXCI6MCxcIlNoYXBlU3R5bGVcIjp7XCIkaWRcIjpcIjI1OFwiLFwiTWFyZ2luXCI6e1wiJGlkXCI6XCIyNTlcIixcIlRvcFwiOjAuMCxcIkxlZnRcIjowLjAsXCJSaWdodFwiOjAuMCxcIkJvdHRvbVwiOjAuMH0sXCJQYWRkaW5nXCI6e1wiJGlkXCI6XCIyNjBcIixcIlRvcFwiOjAuMCxcIkxlZnRcIjowLjAsXCJSaWdodFwiOjAuMCxcIkJvdHRvbVwiOjAuMH0sXCJCYWNrZ3JvdW5kXCI6e1wiJGlkXCI6XCIyNjFcIixcIkNvbG9yXCI6e1wiJGlkXCI6XCIyNjJcIixcIkFcIjoyNTUsXCJSXCI6MCxcIkdcIjoxMTIsXCJCXCI6MTkyfX0sXCJJc1Zpc2libGVcIjp0cnVlLFwiV2lkdGhcIjoxMy4wLFwiSGVpZ2h0XCI6MTMuMCxcIkJvcmRlclN0eWxlXCI6e1wiJGlkXCI6XCIyNjNcIixcIkxpbmVDb2xvclwiOntcIiRyZWZcIjpcIjk3XCJ9LFwiTGluZVdlaWdodFwiOjAuMCxcIkxpbmVUeXBlXCI6MH19LFwiVGl0bGVTdHlsZVwiOntcIiRpZFwiOlwiMjY0XCIsXCJGb250U2V0dGluZ3NcIjp7XCIkaWRcIjpcIjI2NVwiLFwiRm9udFNpemVcIjoxMSxcIkZvbnROYW1lXCI6XCJDYWxpYnJpXCIsXCJJc0JvbGRcIjp0cnVlLFwiSXNJdGFsaWNcIjpmYWxzZSxcIklzVW5kZXJsaW5lZFwiOmZhbHNlfSxcIkF1dG9TaXplXCI6MCxcIkZvcmVncm91bmRcIjp7XCIkaWRcIjpcIjI2NlwiLFwiQ29sb3JcIjp7XCIkaWRcIjpcIjI2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yNjhcIixcIlRvcFwiOjAuMCxcIkxlZnRcIjowLjAsXCJSaWdodFwiOjAuMCxcIkJvdHRvbVwiOjAuMH0sXCJQYWRkaW5nXCI6e1wiJGlkXCI6XCIyNjlcIixcIlRvcFwiOjAuMCxcIkxlZnRcIjowLjAsXCJSaWdodFwiOjAuMCxcIkJvdHRvbVwiOjAuMH0sXCJCYWNrZ3JvdW5kXCI6e1wiJHJlZlwiOlwiMTA1XCJ9LFwiSXNWaXNpYmxlXCI6dHJ1ZSxcIldpZHRoXCI6MC4wLFwiSGVpZ2h0XCI6MC4wLFwiQm9yZGVyU3R5bGVcIjp7XCIkaWRcIjpcIjI3MFwiLFwiTGluZUNvbG9yXCI6bnVsbCxcIkxpbmVXZWlnaHRcIjowLjAsXCJMaW5lVHlwZVwiOjB9fSxcIkRhdGVTdHlsZVwiOntcIiRpZFwiOlwiMjcxXCIsXCJGb250U2V0dGluZ3NcIjp7XCIkaWRcIjpcIjI3MlwiLFwiRm9udFNpemVcIjoxMCxcIkZvbnROYW1lXCI6XCJDYWxpYnJpXCIsXCJJc0JvbGRcIjpmYWxzZSxcIklzSXRhbGljXCI6ZmFsc2UsXCJJc1VuZGVybGluZWRcIjpmYWxzZX0sXCJBdXRvU2l6ZVwiOjAsXCJGb3JlZ3JvdW5kXCI6e1wiJGlkXCI6XCIyNzNcIixcIkNvbG9yXCI6e1wiJGlkXCI6XCIyNzR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3NVwiLFwiVG9wXCI6MC4wLFwiTGVmdFwiOjAuMCxcIlJpZ2h0XCI6MC4wLFwiQm90dG9tXCI6MC4wfSxcIlBhZGRpbmdcIjp7XCIkaWRcIjpcIjI3NlwiLFwiVG9wXCI6MC4wLFwiTGVmdFwiOjAuMCxcIlJpZ2h0XCI6MC4wLFwiQm90dG9tXCI6MC4wfSxcIkJhY2tncm91bmRcIjp7XCIkcmVmXCI6XCIxMTJcIn0sXCJJc1Zpc2libGVcIjp0cnVlLFwiV2lkdGhcIjowLjAsXCJIZWlnaHRcIjowLjAsXCJCb3JkZXJTdHlsZVwiOntcIiRpZFwiOlwiMjc3XCIsXCJMaW5lQ29sb3JcIjpudWxsLFwiTGluZVdlaWdodFwiOjAuMCxcIkxpbmVUeXBlXCI6MH19LFwiRGF0ZUZvcm1hdFwiOntcIiRpZFwiOlwiMjc4XCIsXCJGb3JtYXRTdHJpbmdcIjpcIk1NTSBkXCIsXCJTZXBhcmF0b3JcIjpcIi9cIixcIlVzZUludGVybmF0aW9uYWxEYXRlRm9ybWF0XCI6ZmFsc2UsXCJEYXRlSXNWaXNpYmxlXCI6ZmFsc2UsXCJUaW1lSXNWaXNpYmxlXCI6dHJ1ZSxcIkhvdXJEaWdpdHNcIjoxLFwiQW1QbURlc2lnbmF0b3JcIjoyLFwiVHJpbTAwTWludXRlc1wiOmZhbHNlLFwiTGFzdEtub3duVmlzaWJpbGl0eVN0YXRlXCI6bnVsbH0sXCJJc1Zpc2libGVcIjp0cnVlfSx7XCIkaWRcIjpcIjI3OVwiLFwiU2hhcGVcIjoyLFwiQ29ubmVjdG9yTWFyZ2luXCI6e1wiJGlkXCI6XCIyODBcIixcIlRvcFwiOjAuMCxcIkxlZnRcIjoyLjAsXCJSaWdodFwiOjIuMCxcIkJvdHRvbVwiOjAuMH0sXCJDb25uZWN0b3JTdHlsZVwiOntcIiRpZFwiOlwiMjgxXCIsXCJMaW5lQ29sb3JcIjp7XCIkaWRcIjpcIjI4MlwiLFwiJHR5cGVcIjpcIk5MUkUuQ29tbW9uLkRvbS5Tb2xpZENvbG9yQnJ1c2gsIE5MUkUuQ29tbW9uXCIsXCJDb2xvclwiOntcIiRpZFwiOlwiMjgzXCIsXCJBXCI6MjU1LFwiUlwiOjkxLFwiR1wiOjE1NSxcIkJcIjoyMTN9fSxcIkxpbmVXZWlnaHRcIjoxLjAsXCJMaW5lVHlwZVwiOjB9LFwiSXNCZWxvd1RpbWViYW5kXCI6ZmFsc2UsXCJIaWRlRGF0ZVwiOmZhbHNlLFwiU2hhcGVTaXplXCI6MSxcIlNwYWNpbmdcIjowLjAsXCJQYWRkaW5nXCI6e1wiJGlkXCI6XCIyODRcIixcIlRvcFwiOjUuMCxcIkxlZnRcIjozLjAsXCJSaWdodFwiOjAuMCxcIkJvdHRvbVwiOjIuMH0sXCJQb3NpdGlvblwiOntcIiRpZFwiOlwiMjg1XCIsXCJSYXRpb1wiOjAuMCxcIklzQ3VzdG9tXCI6ZmFsc2V9LFwiUG9zaXRpb25PblRhc2tcIjowLFwiU2hhcGV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I1NSxcIlJcIjowLFwiR1wiOjExMixcIkJcIjoxOTJ9fSxcIklzVmlzaWJsZVwiOnRydWUsXCJXaWR0aFwiOjEzLjAsXCJIZWlnaHRcIjoxMy4wLFwiQm9yZGVyU3R5bGVcIjp7XCIkaWRcIjpcIjI5MVwiLFwiTGluZUNvbG9yXCI6e1wiJHJlZlwiOlwiOTdcIn0sXCJMaW5lV2VpZ2h0XCI6MC4wLFwiTGluZVR5cGVcIjowfX0sXCJUaXRsZVN0eWxlXCI6e1wiJGlkXCI6XCIyOTJcIixcIkZvbnRTZXR0aW5nc1wiOntcIiRpZFwiOlwiMjkzXCIsXCJGb250U2l6ZVwiOjExLFwiRm9udE5hbWVcIjpcIkNhbGlicmlcIixcIklzQm9sZFwiOnRydWUsXCJJc0l0YWxpY1wiOmZhbHNlLFwiSXNVbmRlcmxpbmVkXCI6ZmFsc2V9LFwiQXV0b1NpemVcIjowLFwiRm9yZWdyb3VuZFwiOntcIiRpZFwiOlwiMjk0XCIsXCJDb2xvclwiOntcIiRpZFwiOlwiMjk1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I5NlwiLFwiVG9wXCI6MC4wLFwiTGVmdFwiOjAuMCxcIlJpZ2h0XCI6MC4wLFwiQm90dG9tXCI6MC4wfSxcIlBhZGRpbmdcIjp7XCIkaWRcIjpcIjI5N1wiLFwiVG9wXCI6MC4wLFwiTGVmdFwiOjAuMCxcIlJpZ2h0XCI6MC4wLFwiQm90dG9tXCI6MC4wfSxcIkJhY2tncm91bmRcIjp7XCIkcmVmXCI6XCIxMDVcIn0sXCJJc1Zpc2libGVcIjp0cnVlLFwiV2lkdGhcIjowLjAsXCJIZWlnaHRcIjowLjAsXCJCb3JkZXJTdHlsZVwiOntcIiRpZFwiOlwiMjk4XCIsXCJMaW5lQ29sb3JcIjpudWxsLFwiTGluZVdlaWdodFwiOjAuMCxcIkxpbmVUeXBlXCI6MH19LFwiRGF0ZVN0eWxlXCI6e1wiJGlkXCI6XCIyOTlcIixcIkZvbnRTZXR0aW5nc1wiOntcIiRpZFwiOlwiMzAwXCIsXCJGb250U2l6ZVwiOjEwLFwiRm9udE5hbWVcIjpcIkNhbGlicmlcIixcIklzQm9sZFwiOmZhbHNlLFwiSXNJdGFsaWNcIjpmYWxzZSxcIklzVW5kZXJsaW5lZFwiOmZhbHNlfSxcIkF1dG9TaXplXCI6MCxcIkZvcmVncm91bmRcIjp7XCIkaWRcIjpcIjMwMVwiLFwiQ29sb3JcIjp7XCIkaWRcIjpcIjMwM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AzXCIsXCJUb3BcIjowLjAsXCJMZWZ0XCI6MC4wLFwiUmlnaHRcIjowLjAsXCJCb3R0b21cIjowLjB9LFwiUGFkZGluZ1wiOntcIiRpZFwiOlwiMzA0XCIsXCJUb3BcIjowLjAsXCJMZWZ0XCI6MC4wLFwiUmlnaHRcIjowLjAsXCJCb3R0b21cIjowLjB9LFwiQmFja2dyb3VuZFwiOntcIiRyZWZcIjpcIjExMlwifSxcIklzVmlzaWJsZVwiOnRydWUsXCJXaWR0aFwiOjAuMCxcIkhlaWdodFwiOjAuMCxcIkJvcmRlclN0eWxlXCI6e1wiJGlkXCI6XCIzMDVcIixcIkxpbmVDb2xvclwiOm51bGwsXCJMaW5lV2VpZ2h0XCI6MC4wLFwiTGluZVR5cGVcIjowfX0sXCJEYXRlRm9ybWF0XCI6e1wiJGlkXCI6XCIzMDZcIixcIkZvcm1hdFN0cmluZ1wiOlwiTU1NIGRcIixcIlNlcGFyYXRvclwiOlwiL1wiLFwiVXNlSW50ZXJuYXRpb25hbERhdGVGb3JtYXRcIjpmYWxzZSxcIkRhdGVJc1Zpc2libGVcIjpmYWxzZSxcIlRpbWVJc1Zpc2libGVcIjp0cnVlLFwiSG91ckRpZ2l0c1wiOjEsXCJBbVBtRGVzaWduYXRvclwiOjIsXCJUcmltMDBNaW51dGVzXCI6ZmFsc2UsXCJMYXN0S25vd25WaXNpYmlsaXR5U3RhdGVcIjpudWxsfSxcIklzVmlzaWJsZVwiOnRydWV9LHtcIiRpZFwiOlwiMzA3XCIsXCJTaGFwZVwiOjIsXCJDb25uZWN0b3JNYXJnaW5cIjp7XCIkaWRcIjpcIjMwOFwiLFwiVG9wXCI6MC4wLFwiTGVmdFwiOjIuMCxcIlJpZ2h0XCI6Mi4wLFwiQm90dG9tXCI6MC4wfSxcIkNvbm5lY3RvclN0eWxlXCI6e1wiJGlkXCI6XCIzMDlcIixcIkxpbmVDb2xvclwiOntcIiRpZFwiOlwiMzEwXCIsXCIkdHlwZVwiOlwiTkxSRS5Db21tb24uRG9tLlNvbGlkQ29sb3JCcnVzaCwgTkxSRS5Db21tb25cIixcIkNvbG9yXCI6e1wiJGlkXCI6XCIzMTFcIixcIkFcIjoyNTUsXCJSXCI6OTEsXCJHXCI6MTU1LFwiQlwiOjIxM319LFwiTGluZVdlaWdodFwiOjEuMCxcIkxpbmVUeXBlXCI6MH0sXCJJc0JlbG93VGltZWJhbmRcIjpmYWxzZSxcIkhpZGVEYXRlXCI6ZmFsc2UsXCJTaGFwZVNpemVcIjoxLFwiU3BhY2luZ1wiOjAuMCxcIlBhZGRpbmdcIjp7XCIkaWRcIjpcIjMxMlwiLFwiVG9wXCI6NS4wLFwiTGVmdFwiOjMuMCxcIlJpZ2h0XCI6MC4wLFwiQm90dG9tXCI6Mi4wfSxcIlBvc2l0aW9uXCI6e1wiJGlkXCI6XCIzMTNcIixcIlJhdGlvXCI6MC4wLFwiSXNDdXN0b21cIjpmYWxzZX0sXCJQb3NpdGlvbk9uVGFza1wiOjAsXCJTaGFwZVN0eWxlXCI6e1wiJGlkXCI6XCIzMTRcIixcIk1hcmdpblwiOntcIiRpZFwiOlwiMzE1XCIsXCJUb3BcIjowLjAsXCJMZWZ0XCI6MC4wLFwiUmlnaHRcIjowLjAsXCJCb3R0b21cIjowLjB9LFwiUGFkZGluZ1wiOntcIiRpZFwiOlwiMzE2XCIsXCJUb3BcIjowLjAsXCJMZWZ0XCI6MC4wLFwiUmlnaHRcIjowLjAsXCJCb3R0b21cIjowLjB9LFwiQmFja2dyb3VuZFwiOntcIiRpZFwiOlwiMzE3XCIsXCJDb2xvclwiOntcIiRpZFwiOlwiMzE4XCIsXCJBXCI6MjU1LFwiUlwiOjAsXCJHXCI6MTEyLFwiQlwiOjE5Mn19LFwiSXNWaXNpYmxlXCI6dHJ1ZSxcIldpZHRoXCI6MTMuMCxcIkhlaWdodFwiOjEzLjAsXCJCb3JkZXJTdHlsZVwiOntcIiRpZFwiOlwiMzE5XCIsXCJMaW5lQ29sb3JcIjp7XCIkcmVmXCI6XCI5N1wifSxcIkxpbmVXZWlnaHRcIjowLjAsXCJMaW5lVHlwZVwiOjB9fSxcIlRpdGxlU3R5bGVcIjp7XCIkaWRcIjpcIjMyMFwiLFwiRm9udFNldHRpbmdzXCI6e1wiJGlkXCI6XCIzMjFcIixcIkZvbnRTaXplXCI6MTEsXCJGb250TmFtZVwiOlwiQ2FsaWJyaVwiLFwiSXNCb2xkXCI6dHJ1ZSxcIklzSXRhbGljXCI6ZmFsc2UsXCJJc1VuZGVybGluZWRcIjpmYWxzZX0sXCJBdXRvU2l6ZVwiOjAsXCJGb3JlZ3JvdW5kXCI6e1wiJGlkXCI6XCIzMjJcIixcIkNvbG9yXCI6e1wiJGlkXCI6XCIzMjN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I0XCIsXCJUb3BcIjowLjAsXCJMZWZ0XCI6MC4wLFwiUmlnaHRcIjowLjAsXCJCb3R0b21cIjowLjB9LFwiUGFkZGluZ1wiOntcIiRpZFwiOlwiMzI1XCIsXCJUb3BcIjowLjAsXCJMZWZ0XCI6MC4wLFwiUmlnaHRcIjowLjAsXCJCb3R0b21cIjowLjB9LFwiQmFja2dyb3VuZFwiOntcIiRyZWZcIjpcIjEwNVwifSxcIklzVmlzaWJsZVwiOnRydWUsXCJXaWR0aFwiOjAuMCxcIkhlaWdodFwiOjAuMCxcIkJvcmRlclN0eWxlXCI6e1wiJGlkXCI6XCIzMjZcIixcIkxpbmVDb2xvclwiOm51bGwsXCJMaW5lV2VpZ2h0XCI6MC4wLFwiTGluZVR5cGVcIjowfX0sXCJEYXRlU3R5bGVcIjp7XCIkaWRcIjpcIjMyN1wiLFwiRm9udFNldHRpbmdzXCI6e1wiJGlkXCI6XCIzMjhcIixcIkZvbnRTaXplXCI6MTAsXCJGb250TmFtZVwiOlwiQ2FsaWJyaVwiLFwiSXNCb2xkXCI6ZmFsc2UsXCJJc0l0YWxpY1wiOmZhbHNlLFwiSXNVbmRlcmxpbmVkXCI6ZmFsc2V9LFwiQXV0b1NpemVcIjowLFwiRm9yZWdyb3VuZFwiOntcIiRpZFwiOlwiMzI5XCIsXCJDb2xvclwiOntcIiRpZFwiOlwiMzMw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zMzFcIixcIlRvcFwiOjAuMCxcIkxlZnRcIjowLjAsXCJSaWdodFwiOjAuMCxcIkJvdHRvbVwiOjAuMH0sXCJQYWRkaW5nXCI6e1wiJGlkXCI6XCIzMzJcIixcIlRvcFwiOjAuMCxcIkxlZnRcIjowLjAsXCJSaWdodFwiOjAuMCxcIkJvdHRvbVwiOjAuMH0sXCJCYWNrZ3JvdW5kXCI6e1wiJHJlZlwiOlwiMTEyXCJ9LFwiSXNWaXNpYmxlXCI6dHJ1ZSxcIldpZHRoXCI6MC4wLFwiSGVpZ2h0XCI6MC4wLFwiQm9yZGVyU3R5bGVcIjp7XCIkaWRcIjpcIjMzM1wiLFwiTGluZUNvbG9yXCI6bnVsbCxcIkxpbmVXZWlnaHRcIjowLjAsXCJMaW5lVHlwZVwiOjB9fSxcIkRhdGVGb3JtYXRcIjp7XCIkaWRcIjpcIjMzNF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0se1wiJGlkXCI6XCIzMzVcIixcIlNoYXBlXCI6MixcIkNvbm5lY3Rvck1hcmdpblwiOntcIiRpZFwiOlwiMzM2XCIsXCJUb3BcIjowLjAsXCJMZWZ0XCI6Mi4wLFwiUmlnaHRcIjoyLjAsXCJCb3R0b21cIjowLjB9LFwiQ29ubmVjdG9yU3R5bGVcIjp7XCIkaWRcIjpcIjMzN1wiLFwiTGluZUNvbG9yXCI6e1wiJGlkXCI6XCIzMzhcIixcIiR0eXBlXCI6XCJOTFJFLkNvbW1vbi5Eb20uU29saWRDb2xvckJydXNoLCBOTFJFLkNvbW1vblwiLFwiQ29sb3JcIjp7XCIkaWRcIjpcIjMzOVwiLFwiQVwiOjI1NSxcIlJcIjo5MSxcIkdcIjoxNTUsXCJCXCI6MjEzfX0sXCJMaW5lV2VpZ2h0XCI6MS4wLFwiTGluZVR5cGVcIjowfSxcIklzQmVsb3dUaW1lYmFuZFwiOmZhbHNlLFwiSGlkZURhdGVcIjpmYWxzZSxcIlNoYXBlU2l6ZVwiOjEsXCJTcGFjaW5nXCI6MC4wLFwiUGFkZGluZ1wiOntcIiRpZFwiOlwiMzQwXCIsXCJUb3BcIjo1LjAsXCJMZWZ0XCI6My4wLFwiUmlnaHRcIjowLjAsXCJCb3R0b21cIjoyLjB9LFwiUG9zaXRpb25cIjp7XCIkaWRcIjpcIjM0MVwiLFwiUmF0aW9cIjowLjAsXCJJc0N1c3RvbVwiOmZhbHNlfSxcIlBvc2l0aW9uT25UYXNrXCI6MCxcIlNoYXBlU3R5bGVcIjp7XCIkaWRcIjpcIjM0MlwiLFwiTWFyZ2luXCI6e1wiJGlkXCI6XCIzNDNcIixcIlRvcFwiOjAuMCxcIkxlZnRcIjowLjAsXCJSaWdodFwiOjAuMCxcIkJvdHRvbVwiOjAuMH0sXCJQYWRkaW5nXCI6e1wiJGlkXCI6XCIzNDRcIixcIlRvcFwiOjAuMCxcIkxlZnRcIjowLjAsXCJSaWdodFwiOjAuMCxcIkJvdHRvbVwiOjAuMH0sXCJCYWNrZ3JvdW5kXCI6e1wiJGlkXCI6XCIzNDVcIixcIkNvbG9yXCI6e1wiJGlkXCI6XCIzNDZcIixcIkFcIjoyNTUsXCJSXCI6MCxcIkdcIjoxMTIsXCJCXCI6MTkyfX0sXCJJc1Zpc2libGVcIjp0cnVlLFwiV2lkdGhcIjoxMy4wLFwiSGVpZ2h0XCI6MTMuMCxcIkJvcmRlclN0eWxlXCI6e1wiJGlkXCI6XCIzNDdcIixcIkxpbmVDb2xvclwiOntcIiRyZWZcIjpcIjk3XCJ9LFwiTGluZVdlaWdodFwiOjAuMCxcIkxpbmVUeXBlXCI6MH19LFwiVGl0bGVTdHlsZVwiOntcIiRpZFwiOlwiMzQ4XCIsXCJGb250U2V0dGluZ3NcIjp7XCIkaWRcIjpcIjM0OVwiLFwiRm9udFNpemVcIjoxMSxcIkZvbnROYW1lXCI6XCJDYWxpYnJpXCIsXCJJc0JvbGRcIjp0cnVlLFwiSXNJdGFsaWNcIjpmYWxzZSxcIklzVW5kZXJsaW5lZFwiOmZhbHNlfSxcIkF1dG9TaXplXCI6MCxcIkZvcmVncm91bmRcIjp7XCIkaWRcIjpcIjM1MFwiLFwiQ29sb3JcIjp7XCIkaWRcIjpcIjM1M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zNTJcIixcIlRvcFwiOjAuMCxcIkxlZnRcIjowLjAsXCJSaWdodFwiOjAuMCxcIkJvdHRvbVwiOjAuMH0sXCJQYWRkaW5nXCI6e1wiJGlkXCI6XCIzNTNcIixcIlRvcFwiOjAuMCxcIkxlZnRcIjowLjAsXCJSaWdodFwiOjAuMCxcIkJvdHRvbVwiOjAuMH0sXCJCYWNrZ3JvdW5kXCI6e1wiJHJlZlwiOlwiMTA1XCJ9LFwiSXNWaXNpYmxlXCI6dHJ1ZSxcIldpZHRoXCI6MC4wLFwiSGVpZ2h0XCI6MC4wLFwiQm9yZGVyU3R5bGVcIjp7XCIkaWRcIjpcIjM1NFwiLFwiTGluZUNvbG9yXCI6bnVsbCxcIkxpbmVXZWlnaHRcIjowLjAsXCJMaW5lVHlwZVwiOjB9fSxcIkRhdGVTdHlsZVwiOntcIiRpZFwiOlwiMzU1XCIsXCJGb250U2V0dGluZ3NcIjp7XCIkaWRcIjpcIjM1NlwiLFwiRm9udFNpemVcIjoxMCxcIkZvbnROYW1lXCI6XCJDYWxpYnJpXCIsXCJJc0JvbGRcIjpmYWxzZSxcIklzSXRhbGljXCI6ZmFsc2UsXCJJc1VuZGVybGluZWRcIjpmYWxzZX0sXCJBdXRvU2l6ZVwiOjAsXCJGb3JlZ3JvdW5kXCI6e1wiJGlkXCI6XCIzNTdcIixcIkNvbG9yXCI6e1wiJGlkXCI6XCIzNT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M1OVwiLFwiVG9wXCI6MC4wLFwiTGVmdFwiOjAuMCxcIlJpZ2h0XCI6MC4wLFwiQm90dG9tXCI6MC4wfSxcIlBhZGRpbmdcIjp7XCIkaWRcIjpcIjM2MFwiLFwiVG9wXCI6MC4wLFwiTGVmdFwiOjAuMCxcIlJpZ2h0XCI6MC4wLFwiQm90dG9tXCI6MC4wfSxcIkJhY2tncm91bmRcIjp7XCIkcmVmXCI6XCIxMTJcIn0sXCJJc1Zpc2libGVcIjp0cnVlLFwiV2lkdGhcIjowLjAsXCJIZWlnaHRcIjowLjAsXCJCb3JkZXJTdHlsZVwiOntcIiRpZFwiOlwiMzYxXCIsXCJMaW5lQ29sb3JcIjpudWxsLFwiTGluZVdlaWdodFwiOjAuMCxcIkxpbmVUeXBlXCI6MH19LFwiRGF0ZUZvcm1hdFwiOntcIiRpZFwiOlwiMzYyXCIsXCJGb3JtYXRTdHJpbmdcIjpcIk1NTSBkXCIsXCJTZXBhcmF0b3JcIjpcIi9cIixcIlVzZUludGVybmF0aW9uYWxEYXRlRm9ybWF0XCI6ZmFsc2UsXCJEYXRlSXNWaXNpYmxlXCI6ZmFsc2UsXCJUaW1lSXNWaXNpYmxlXCI6dHJ1ZSxcIkhvdXJEaWdpdHNcIjoxLFwiQW1QbURlc2lnbmF0b3JcIjoyLFwiVHJpbTAwTWludXRlc1wiOmZhbHNlLFwiTGFzdEtub3duVmlzaWJpbGl0eVN0YXRlXCI6bnVsbH0sXCJJc1Zpc2libGVcIjp0cnVlfSx7XCIkaWRcIjpcIjM2M1wiLFwiU2hhcGVcIjoyLFwiQ29ubmVjdG9yTWFyZ2luXCI6e1wiJGlkXCI6XCIzNjRcIixcIlRvcFwiOjAuMCxcIkxlZnRcIjoyLjAsXCJSaWdodFwiOjIuMCxcIkJvdHRvbVwiOjAuMH0sXCJDb25uZWN0b3JTdHlsZVwiOntcIiRpZFwiOlwiMzY1XCIsXCJMaW5lQ29sb3JcIjp7XCIkaWRcIjpcIjM2NlwiLFwiJHR5cGVcIjpcIk5MUkUuQ29tbW9uLkRvbS5Tb2xpZENvbG9yQnJ1c2gsIE5MUkUuQ29tbW9uXCIsXCJDb2xvclwiOntcIiRpZFwiOlwiMzY3XCIsXCJBXCI6MjU1LFwiUlwiOjkxLFwiR1wiOjE1NSxcIkJcIjoyMTN9fSxcIkxpbmVXZWlnaHRcIjoxLjAsXCJMaW5lVHlwZVwiOjB9LFwiSXNCZWxvd1RpbWViYW5kXCI6ZmFsc2UsXCJIaWRlRGF0ZVwiOmZhbHNlLFwiU2hhcGVTaXplXCI6MSxcIlNwYWNpbmdcIjowLjAsXCJQYWRkaW5nXCI6e1wiJGlkXCI6XCIzNjhcIixcIlRvcFwiOjUuMCxcIkxlZnRcIjozLjAsXCJSaWdodFwiOjAuMCxcIkJvdHRvbVwiOjIuMH0sXCJQb3NpdGlvblwiOntcIiRpZFwiOlwiMzY5XCIsXCJSYXRpb1wiOjAuMCxcIklzQ3VzdG9tXCI6ZmFsc2V9LFwiUG9zaXRpb25PblRhc2tcIjowLFwiU2hhcGVTdHlsZVwiOntcIiRpZFwiOlwiMzcwXCIsXCJNYXJnaW5cIjp7XCIkaWRcIjpcIjM3MVwiLFwiVG9wXCI6MC4wLFwiTGVmdFwiOjAuMCxcIlJpZ2h0XCI6MC4wLFwiQm90dG9tXCI6MC4wfSxcIlBhZGRpbmdcIjp7XCIkaWRcIjpcIjM3MlwiLFwiVG9wXCI6MC4wLFwiTGVmdFwiOjAuMCxcIlJpZ2h0XCI6MC4wLFwiQm90dG9tXCI6MC4wfSxcIkJhY2tncm91bmRcIjp7XCIkaWRcIjpcIjM3M1wiLFwiQ29sb3JcIjp7XCIkaWRcIjpcIjM3NFwiLFwiQVwiOjI1NSxcIlJcIjowLFwiR1wiOjExMixcIkJcIjoxOTJ9fSxcIklzVmlzaWJsZVwiOnRydWUsXCJXaWR0aFwiOjEzLjAsXCJIZWlnaHRcIjoxMy4wLFwiQm9yZGVyU3R5bGVcIjp7XCIkaWRcIjpcIjM3NVwiLFwiTGluZUNvbG9yXCI6e1wiJHJlZlwiOlwiOTdcIn0sXCJMaW5lV2VpZ2h0XCI6MC4wLFwiTGluZVR5cGVcIjowfX0sXCJUaXRsZVN0eWxlXCI6e1wiJGlkXCI6XCIzNzZcIixcIkZvbnRTZXR0aW5nc1wiOntcIiRpZFwiOlwiMzc3XCIsXCJGb250U2l6ZVwiOjExLFwiRm9udE5hbWVcIjpcIkNhbGlicmlcIixcIklzQm9sZFwiOnRydWUsXCJJc0l0YWxpY1wiOmZhbHNlLFwiSXNVbmRlcmxpbmVkXCI6ZmFsc2V9LFwiQXV0b1NpemVcIjowLFwiRm9yZWdyb3VuZFwiOntcIiRpZFwiOlwiMzc4XCIsXCJDb2xvclwiOntcIiRpZFwiOlwiMzc5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M4MFwiLFwiVG9wXCI6MC4wLFwiTGVmdFwiOjAuMCxcIlJpZ2h0XCI6MC4wLFwiQm90dG9tXCI6MC4wfSxcIlBhZGRpbmdcIjp7XCIkaWRcIjpcIjM4MVwiLFwiVG9wXCI6MC4wLFwiTGVmdFwiOjAuMCxcIlJpZ2h0XCI6MC4wLFwiQm90dG9tXCI6MC4wfSxcIkJhY2tncm91bmRcIjp7XCIkcmVmXCI6XCIxMDVcIn0sXCJJc1Zpc2libGVcIjp0cnVlLFwiV2lkdGhcIjowLjAsXCJIZWlnaHRcIjowLjAsXCJCb3JkZXJTdHlsZVwiOntcIiRpZFwiOlwiMzgyXCIsXCJMaW5lQ29sb3JcIjpudWxsLFwiTGluZVdlaWdodFwiOjAuMCxcIkxpbmVUeXBlXCI6MH19LFwiRGF0ZVN0eWxlXCI6e1wiJGlkXCI6XCIzODNcIixcIkZvbnRTZXR0aW5nc1wiOntcIiRpZFwiOlwiMzg0XCIsXCJGb250U2l6ZVwiOjEwLFwiRm9udE5hbWVcIjpcIkNhbGlicmlcIixcIklzQm9sZFwiOmZhbHNlLFwiSXNJdGFsaWNcIjpmYWxzZSxcIklzVW5kZXJsaW5lZFwiOmZhbHNlfSxcIkF1dG9TaXplXCI6MCxcIkZvcmVncm91bmRcIjp7XCIkaWRcIjpcIjM4NVwiLFwiQ29sb3JcIjp7XCIkaWRcIjpcIjM4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g3XCIsXCJUb3BcIjowLjAsXCJMZWZ0XCI6MC4wLFwiUmlnaHRcIjowLjAsXCJCb3R0b21cIjowLjB9LFwiUGFkZGluZ1wiOntcIiRpZFwiOlwiMzg4XCIsXCJUb3BcIjowLjAsXCJMZWZ0XCI6MC4wLFwiUmlnaHRcIjowLjAsXCJCb3R0b21cIjowLjB9LFwiQmFja2dyb3VuZFwiOntcIiRyZWZcIjpcIjExMlwifSxcIklzVmlzaWJsZVwiOnRydWUsXCJXaWR0aFwiOjAuMCxcIkhlaWdodFwiOjAuMCxcIkJvcmRlclN0eWxlXCI6e1wiJGlkXCI6XCIzODlcIixcIkxpbmVDb2xvclwiOm51bGwsXCJMaW5lV2VpZ2h0XCI6MC4wLFwiTGluZVR5cGVcIjowfX0sXCJEYXRlRm9ybWF0XCI6e1wiJGlkXCI6XCIzOTBcIixcIkZvcm1hdFN0cmluZ1wiOlwiTU1NIGRcIixcIlNlcGFyYXRvclwiOlwiL1wiLFwiVXNlSW50ZXJuYXRpb25hbERhdGVGb3JtYXRcIjpmYWxzZSxcIkRhdGVJc1Zpc2libGVcIjpmYWxzZSxcIlRpbWVJc1Zpc2libGVcIjp0cnVlLFwiSG91ckRpZ2l0c1wiOjEsXCJBbVBtRGVzaWduYXRvclwiOjIsXCJUcmltMDBNaW51dGVzXCI6ZmFsc2UsXCJMYXN0S25vd25WaXNpYmlsaXR5U3RhdGVcIjpudWxsfSxcIklzVmlzaWJsZVwiOnRydWV9LHtcIiRpZFwiOlwiMzkxXCIsXCJTaGFwZVwiOjIsXCJDb25uZWN0b3JNYXJnaW5cIjp7XCIkaWRcIjpcIjM5MlwiLFwiVG9wXCI6MC4wLFwiTGVmdFwiOjIuMCxcIlJpZ2h0XCI6Mi4wLFwiQm90dG9tXCI6MC4wfSxcIkNvbm5lY3RvclN0eWxlXCI6e1wiJGlkXCI6XCIzOTNcIixcIkxpbmVDb2xvclwiOntcIiRpZFwiOlwiMzk0XCIsXCIkdHlwZVwiOlwiTkxSRS5Db21tb24uRG9tLlNvbGlkQ29sb3JCcnVzaCwgTkxSRS5Db21tb25cIixcIkNvbG9yXCI6e1wiJGlkXCI6XCIzOTVcIixcIkFcIjoyNTUsXCJSXCI6OTEsXCJHXCI6MTU1LFwiQlwiOjIxM319LFwiTGluZVdlaWdodFwiOjEuMCxcIkxpbmVUeXBlXCI6MH0sXCJJc0JlbG93VGltZWJhbmRcIjpmYWxzZSxcIkhpZGVEYXRlXCI6ZmFsc2UsXCJTaGFwZVNpemVcIjoxLFwiU3BhY2luZ1wiOjAuMCxcIlBhZGRpbmdcIjp7XCIkaWRcIjpcIjM5NlwiLFwiVG9wXCI6NS4wLFwiTGVmdFwiOjMuMCxcIlJpZ2h0XCI6MC4wLFwiQm90dG9tXCI6Mi4wfSxcIlBvc2l0aW9uXCI6e1wiJGlkXCI6XCIzOTdcIixcIlJhdGlvXCI6MC4wLFwiSXNDdXN0b21cIjpmYWxzZX0sXCJQb3NpdGlvbk9uVGFza1wiOjAsXCJTaGFw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jU1LFwiUlwiOjAsXCJHXCI6MTEyLFwiQlwiOjE5Mn19LFwiSXNWaXNpYmxlXCI6dHJ1ZSxcIldpZHRoXCI6MTMuMCxcIkhlaWdodFwiOjEzLjAsXCJCb3JkZXJTdHlsZVwiOntcIiRpZFwiOlwiNDAzXCIsXCJMaW5lQ29sb3JcIjp7XCIkcmVmXCI6XCI5N1wifSxcIkxpbmVXZWlnaHRcIjowLjAsXCJMaW5lVHlwZVwiOjB9fSxcIlRpdGxlU3R5bGVcIjp7XCIkaWRcIjpcIjQwNFwiLFwiRm9udFNldHRpbmdzXCI6e1wiJGlkXCI6XCI0MDVcIixcIkZvbnRTaXplXCI6MTEsXCJGb250TmFtZVwiOlwiQ2FsaWJyaVwiLFwiSXNCb2xkXCI6dHJ1ZSxcIklzSXRhbGljXCI6ZmFsc2UsXCJJc1VuZGVybGluZWRcIjpmYWxzZX0sXCJBdXRvU2l6ZVwiOjIsXCJGb3JlZ3JvdW5kXCI6e1wiJGlkXCI6XCI0MDZcIixcIkNvbG9yXCI6e1wiJGlkXCI6XCI0MDdcIixcIkFcIjoyNTUsXCJSXCI6MCxcIkdcIjowLFwiQlwiOjB9fSxcIkJhY2tncm91bmRGaWxsVHlwZVwiOjAsXCJNYXhXaWR0aFwiOjE2OC4wLFwiTWF4SGVpZ2h0XCI6XCJJbmZpbml0eVwiLFwiU21hcnRGb3JlZ3JvdW5kSXNBY3RpdmVcIjpmYWxzZSxcIkhvcml6b250YWxBbGlnbm1lbnRcIjowLFwiVmVydGljYWxBbGlnbm1lbnRcIjowLFwiU21hcnRGb3JlZ3JvdW5kXCI6bnVsbCxcIk1hcmdpblwiOntcIiRpZFwiOlwiNDA4XCIsXCJUb3BcIjowLjAsXCJMZWZ0XCI6MC4wLFwiUmlnaHRcIjowLjAsXCJCb3R0b21cIjowLjB9LFwiUGFkZGluZ1wiOntcIiRpZFwiOlwiNDA5XCIsXCJUb3BcIjowLjAsXCJMZWZ0XCI6MC4wLFwiUmlnaHRcIjowLjAsXCJCb3R0b21cIjowLjB9LFwiQmFja2dyb3VuZFwiOntcIiRyZWZcIjpcIjEwNVwifSxcIklzVmlzaWJsZVwiOnRydWUsXCJXaWR0aFwiOjAuMCxcIkhlaWdodFwiOjAuMCxcIkJvcmRlclN0eWxlXCI6e1wiJGlkXCI6XCI0MTBcIixcIkxpbmVDb2xvclwiOm51bGwsXCJMaW5lV2VpZ2h0XCI6MC4wLFwiTGluZVR5cGVcIjowfX0sXCJEYXRlU3R5bGVcIjp7XCIkaWRcIjpcIjQxMVwiLFwiRm9udFNldHRpbmdzXCI6e1wiJGlkXCI6XCI0MTJcIixcIkZvbnRTaXplXCI6MTAsXCJGb250TmFtZVwiOlwiQ2FsaWJyaVwiLFwiSXNCb2xkXCI6ZmFsc2UsXCJJc0l0YWxpY1wiOmZhbHNlLFwiSXNVbmRlcmxpbmVkXCI6ZmFsc2V9LFwiQXV0b1NpemVcIjowLFwiRm9yZWdyb3VuZFwiOntcIiRpZFwiOlwiNDEzXCIsXCJDb2xvclwiOntcIiRpZFwiOlwiNDE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0MTVcIixcIlRvcFwiOjAuMCxcIkxlZnRcIjowLjAsXCJSaWdodFwiOjAuMCxcIkJvdHRvbVwiOjAuMH0sXCJQYWRkaW5nXCI6e1wiJGlkXCI6XCI0MTZcIixcIlRvcFwiOjAuMCxcIkxlZnRcIjowLjAsXCJSaWdodFwiOjAuMCxcIkJvdHRvbVwiOjAuMH0sXCJCYWNrZ3JvdW5kXCI6e1wiJHJlZlwiOlwiMTEyXCJ9LFwiSXNWaXNpYmxlXCI6dHJ1ZSxcIldpZHRoXCI6MC4wLFwiSGVpZ2h0XCI6MC4wLFwiQm9yZGVyU3R5bGVcIjp7XCIkaWRcIjpcIjQxN1wiLFwiTGluZUNvbG9yXCI6bnVsbCxcIkxpbmVXZWlnaHRcIjowLjAsXCJMaW5lVHlwZVwiOjB9fSxcIkRhdGVGb3JtYXRcIjp7XCIkaWRcIjpcIjQxOFwiLFwiRm9ybWF0U3RyaW5nXCI6XCJNTU0gZFwiLFwiU2VwYXJhdG9yXCI6XCIvXCIsXCJVc2VJbnRlcm5hdGlvbmFsRGF0ZUZvcm1hdFwiOmZhbHNlLFwiRGF0ZUlzVmlzaWJsZVwiOmZhbHNlLFwiVGltZUlzVmlzaWJsZVwiOnRydWUsXCJIb3VyRGlnaXRzXCI6MSxcIkFtUG1EZXNpZ25hdG9yXCI6MixcIlRyaW0wME1pbnV0ZXNcIjpmYWxzZSxcIkxhc3RLbm93blZpc2liaWxpdHlTdGF0ZVwiOm51bGx9LFwiSXNWaXNpYmxlXCI6dHJ1ZX1dLFwiQ3VzdG9tVGFza1N0eWxlTGlzdFwiOltdLFwiQ3VzdG9tU3dpbWxhbmVEZWZpbml0aW9uU3R5bGVMaXN0XCI6W10sXCJDdXN0b21Td2ltbGFuZVYyU3R5bGVMaXN0XCI6W10sXCJHcmlkbGluZVBhbmVsU3R5bGVcIjp7XCIkaWRcIjpcIjQxOVwiLFwiR3JpZGxpbmVTdHlsZVwiOntcIiRpZFwiOlwiNDIwXCIsXCJMaW5lQ29sb3JcIjp7XCIkaWRcIjpcIjQyMVwiLFwiJHR5cGVcIjpcIk5MUkUuQ29tbW9uLkRvbS5Tb2xpZENvbG9yQnJ1c2gsIE5MUkUuQ29tbW9uXCIsXCJDb2xvclwiOntcIiRpZFwiOlwiNDIyXCIsXCJBXCI6MzgsXCJSXCI6OTEsXCJHXCI6MTU1LFwiQlwiOjIxM319LFwiTGluZVdlaWdodFwiOjEuMCxcIkxpbmVUeXBlXCI6MH0sXCJJc1Zpc2libGVcIjp0cnVlfSxcIkFjdGl2aXR5TGluZVBhbmVsU3R5bGVcIjp7XCIkaWRcIjpcIjQyM1wiLFwiQWN0aXZpdHlMaW5lU3R5bGVcIjp7XCIkaWRcIjpcIjQyNFwiLFwiTGluZUNvbG9yXCI6e1wiJGlkXCI6XCI0MjVcIixcIiR0eXBlXCI6XCJOTFJFLkNvbW1vbi5Eb20uU29saWRDb2xvckJydXNoLCBOTFJFLkNvbW1vblwiLFwiQ29sb3JcIjp7XCIkaWRcIjpcIjQyNlwiLFwiQVwiOjM4LFwiUlwiOjY4LFwiR1wiOjExNCxcIkJcIjoxOTZ9fSxcIkxpbmVXZWlnaHRcIjoxLjAsXCJMaW5lVHlwZVwiOjB9LFwiSXNWaXNpYmxlXCI6dHJ1ZX0sXCJEZWZhdWx0RGVwZW5kZW5jeVN0eWxlXCI6e1wiJGlkXCI6XCI0MjdcIixcIkxpbmVTdHlsZVwiOntcIiRpZFwiOlwiNDI4XCIsXCJMaW5lQ29sb3JcIjp7XCIkaWRcIjpcIjQyOVwiLFwiJHR5cGVcIjpcIk5MUkUuQ29tbW9uLkRvbS5Tb2xpZENvbG9yQnJ1c2gsIE5MUkUuQ29tbW9uXCIsXCJDb2xvclwiOntcIiRpZFwiOlwiNDMwXCIsXCJBXCI6MjU1LFwiUlwiOjAsXCJHXCI6MCxcIkJcIjowfX0sXCJMaW5lV2VpZ2h0XCI6MS4wLFwiTGluZVR5cGVcIjowfSxcIkVuZEFycm93aGVhZExpbmVTdHlsZVwiOntcIiRpZFwiOlwiNDMxXCIsXCJLaW5kXCI6MSxcIldpZHRoXCI6MSxcIkxlbmd0aFwiOjAsXCJQYXJlbnRTdHlsZVwiOm51bGx9LFwiQnJpbmdUb0Zyb250XCI6dHJ1ZSxcIklzVmlzaWJsZVwiOnRydWUsXCJSYWRpdXNcIjowLjB9LFwiQ3JpdGljYWxQYXRoU3R5bGVcIjp7XCIkaWRcIjpcIjQzMlwiLFwiQ3JpdGljYWxQYXRoU3R5bGVPcHRpb25zXCI6MTUsXCJMaW5lU3R5bGVcIjp7XCIkaWRcIjpcIjQzM1wiLFwiTGluZUNvbG9yXCI6e1wiJGlkXCI6XCI0MzRcIixcIiR0eXBlXCI6XCJOTFJFLkNvbW1vbi5Eb20uU29saWRDb2xvckJydXNoLCBOTFJFLkNvbW1vblwiLFwiQ29sb3JcIjp7XCIkaWRcIjpcIjQzNVwiLFwiQVwiOjI1NSxcIlJcIjoyMjIsXCJHXCI6NTAsXCJCXCI6NTB9fSxcIkxpbmVXZWlnaHRcIjoxLjAsXCJMaW5lVHlwZVwiOjB9LFwiVGl0bGVGb3JlZ3JvdW5kXCI6e1wiJGlkXCI6XCI0MzZcIixcIkNvbG9yXCI6e1wiJGlkXCI6XCI0MzdcIixcIkFcIjoyNTUsXCJSXCI6MTc2LFwiR1wiOjE5LFwiQlwiOjI1fX0sXCJTaGFwZXNCYWNrZ3JvdW5kXCI6e1wiJGlkXCI6XCI0MzhcIixcIkNvbG9yXCI6e1wiJGlkXCI6XCI0MzlcIixcIkFcIjoyNTUsXCJSXCI6MjUzLFwiR1wiOjIwMyxcIkJcIjoyMDh9fSxcIlNoYXBlc0JvcmRlclN0eWxlXCI6e1wiJGlkXCI6XCI0NDBcIixcIkxpbmVDb2xvclwiOntcIiRpZFwiOlwiNDQxXCIsXCIkdHlwZVwiOlwiTkxSRS5Db21tb24uRG9tLlNvbGlkQ29sb3JCcnVzaCwgTkxSRS5Db21tb25cIixcIkNvbG9yXCI6e1wiJGlkXCI6XCI0NDJcIixcIkFcIjoyNTUsXCJSXCI6MjIyLFwiR1wiOjUwLFwiQlwiOjUwfX0sXCJMaW5lV2VpZ2h0XCI6MS41LFwiTGluZVR5cGVcIjowfSxcIklzVmlzaWJsZVwiOmZhbHNlfSxcIlBhbmVsc1NwYWNpbmdEZWZpbml0aW9uXCI6e1wiJGlkXCI6XCI0NDNcIixcIlNwYWNpbmdBYm92ZVRpbWViYW5kXCI6NSxcIlNwYWNpbmdCZWxvd1RpbWViYW5kXCI6NSxcIlNwYWNpbmdBYm92ZUJldHdlZW5Td2ltbGFuZXNBbmRUYXNrc1wiOjUsXCJTcGFjaW5nQmVsb3dCZXR3ZWVuU3dpbWxhbmVzQW5kVGFza3NcIjo1fX0sXCJTY2FsZVwiOntcIiRpZFwiOlwiNDQ0XCIsXCJTdGFydERhdGVcIjpcIjIwMTktMDEtMTdUMDM6MDA6MDBcIixcIkVuZERhdGVcIjpcIjIwMTktMDEtMTdUMDU6MzA6MDBaXCIsXCJGb3JtYXRcIjpcImggdHRcIixcIlR5cGVcIjo2LFwiQXV0b0RhdGVSYW5nZVwiOnRydWUsXCJXb3JraW5nRGF5c1wiOjMxLFwiVG9kYXlNYXJrZXJUZXh0XCI6XCJUb2RheVwiLFwiQXV0b1NjYWxlVHlwZVwiOnRydWV9LFwiU2NhbGVWMlwiOntcIiRpZFwiOlwiNDQ1XCIsXCJTdGFydERhdGVcIjpcIjIwMTktMDEtMTdUMDM6MDA6MDBcIixcIkVuZERhdGVcIjpcIjIwMTktMDEtMTdUMDU6MzA6MDBaXCIsXCJBdXRvRGF0ZVJhbmdlXCI6dHJ1ZSxcIldvcmtpbmdEYXlzXCI6MzEsXCJUb2RheU1hcmtlclRleHRcIjpcIlRvZGF5XCIsXCJBdXRvU2NhbGVUeXBlXCI6dHJ1ZSxcIlRpbWViYW5kU2NhbGVzXCI6e1wiJGlkXCI6XCI0NDZcIixcIlRvcFNjYWxlTGF5ZXJcIjp7XCIkaWRcIjpcIjQ0N1wiLFwiRm9ybWF0XCI6XCJoIHR0XCIsXCJUeXBlXCI6Nn0sXCJNaWRkbGVTY2FsZUxheWVyXCI6e1wiJGlkXCI6XCI0NDhcIixcIkZvcm1hdFwiOm51bGwsXCJUeXBlXCI6MH0sXCJCb3R0b21TY2FsZUxheWVyXCI6e1wiJGlkXCI6XCI0NDlcIixcIkZvcm1hdFwiOm51bGwsXCJUeXBlXCI6MH19fSxcIk1pbGVzdG9uZXNcIjpbXSxcIlRhc2tzXCI6W10sXCJTd2ltbGFuZXNcIjpbXSxcIlN3aW1sYW5lc1YyXCI6W10sXCJEZXBlbmRlbmNpZXNcIjpbXSxcIkRlcGVuZGVuY3lTZXR0aW5nc1wiOntcIiRpZFwiOlwiNDUwXCIsXCJEZXBlbmRlbmN5TW9kdWxlRW5hYmxlZFwiOmZhbHNlLFwiU2NoZWR1bGluZ1NldHRpbmdzXCI6e1wiJGlkXCI6XCI0NTFcIixcIkRlcGVuZGVuY2llc1NjaGVkdWxpbmdNb2RlU2V0dGluZ1wiOjEsXCJEZXBlbmRlbmNpZXNQcmV2aW91c1NjaGVkdWxpbmdNb2RlXCI6MSxcIk9uQnJlYWtpbmdGbGV4aWJsZVNjaGVkdWxpbmdNb2RlU2V0dGluZ1wiOjAsXCJPbkJyZWFraW5nU3RyaWN0U2NoZWR1bGluZ01vZGVTZXR0aW5nXCI6MH19LFwiU2V0dGluZ3NcIjp7XCIkaWRcIjpcIjQ1MlwiLFwiSW1wYU9wdGlvbnNcIjp7XCIkaWRcIjpcIjQ1M1wiLFwiTGVmdFRvUmlnaHRcIjpmYWxzZSxcIlBheWxvYWRPcHRpb25zXCI6Mn19LFwiVGltZUNvbmZpZ3VyYXRpb25cIjp7XCIkaWRcIjpcIjQ1NFwiLFwiVXNlVGltZVwiOnRydWUsXCJXb3JrRGF5U3RhcnRcIjpcIjAwOjAwOjAwXCIsXCJXb3JrRGF5RW5kXCI6XCIyMzo1OTowMFwifX0ifSwiU2V0dGluZ3MiOnsiJGlkIjoiNDgxIiwiSW1wYU9wdGlvbnMiOnsiJGlkIjoiNDgy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DgzIiwiVXNlVGltZSI6dHJ1ZSwiV29ya0RheVN0YXJ0IjoiMDA6MDA6MDAiLCJXb3JrRGF5RW5kIjoiMjM6NTk6MDAifSwiTGFzdFVzZWRUZW1wbGF0ZUlkIjoiOWExYjZjN2QtNGFiMS00NzdkLTg5MzgtNDAyMTFhOGRmNjM3IiwiRmlyc3RXZWVrT2ZZZWFyIjowLCJQbGFjZU1pbGVzdG9uZUF0VGhlQmVnaW5uaW5nT2ZUaGVEYXkiOmZhbHNlLCJEZXBlbmRlbmN5U2NoZWR1bGluZ1NldHRpbmdzIjp7IiRpZCI6IjQ4N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 name="OTLTIMEBANDSCALETYPE" val="Months"/>
  <p:tag name="OTLTIMEBANDSCALEFORMAT" val="MMM"/>
  <p:tag name="OTLTIMEBANDSHAPETYPE" val="RoundedCornerRectangleTimeband"/>
  <p:tag name="OTLTIMEBANDSHAPEHEIGHT" val="20"/>
  <p:tag name="OTLTIMEBANDSHAPEPADDINGLEFT" val="0"/>
  <p:tag name="OTLTIMEBANDCULTUREINFO" val="en-US"/>
  <p:tag name="OTLTIMEBANDQUICKPOSITION" val="Bottom"/>
  <p:tag name="OTLTIMEBANDTHREEDEFFECTS" val="Gel"/>
  <p:tag name="OTLTIMEBANDAUTODATERANGE" val="True"/>
  <p:tag name="OTLTIMEBANDSTARTDATE" val="2019-01-17T03:00:00.0000000"/>
  <p:tag name="OTLTIMEBANDENDDATE" val="2023-12-01T03:05:00.0000000"/>
  <p:tag name="OTLTIMEBANDWORKINGDAYS" val="Standard"/>
  <p:tag name="OTLTIMEBANDELAPSEDTIMEEXTENSION" val="False"/>
  <p:tag name="OTLTIMEBANDUSETIME" val="True"/>
  <p:tag name="OTLTIMEBANDTIMECONFIGWORKDAYSTART" val="00:00:00"/>
  <p:tag name="OTLTIMEBANDTIMECONFIGWORKDAYEND" val="23:59:00"/>
  <p:tag name="OTLTIMEBANDAPPENDYEARONYEARCHANGE" val="Fals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5"/>
  <p:tag name="OTLTIMEBANDSPACINGBELOW" val="5"/>
  <p:tag name="OTLTIMEBANDSPACINGABOVEFORSWLANDTASKS" val="5"/>
  <p:tag name="OTLTIMEBANDSPACINGBELOWFORSWLANDTASKS" val="5"/>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 name="OTLTODAYPOSITION" val="Hide"/>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DATE" val="2023-12-01T03:05:00.0000000"/>
  <p:tag name="OTLPOSITIONONTASK" val="None"/>
  <p:tag name="OTLRELATEDTASKID" val="00000000-0000-0000-0000-000000000000"/>
  <p:tag name="OTLMTITLE" val="ŠMSM perduoda dokumentus Vyriausybės kanceliarijai"/>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MTITLE" val="Tikimasi gauti suderintus dokumentus / atsakymus iš ministerijų"/>
  <p:tag name="OTLPOSITIONONTASK" val="None"/>
  <p:tag name="OTLRELATEDTASKID" val="00000000-0000-0000-0000-000000000000"/>
  <p:tag name="OTLDATE" val="2023-11-24T03:15:00.0000000"/>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MTITLE" val="Išsiųstas raštas derinti nutarimo projektą VĮ Turto bankui ir Lietuvos Respublikos konkurencijos tarybai"/>
  <p:tag name="OTLPOSITIONONTASK" val="None"/>
  <p:tag name="OTLRELATEDTASKID" val="00000000-0000-0000-0000-000000000000"/>
  <p:tag name="OTLDATE" val="2023-10-03T03:25:00.0000000"/>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MTITLE" val="Numatyta perduoti dokumentų paketą Į LR ŠMSM derinti su VRM, LR FM, LR ŽŪM, LR TM, LR AM"/>
  <p:tag name="OTLPOSITIONONTASK" val="None"/>
  <p:tag name="OTLRELATEDTASKID" val="00000000-0000-0000-0000-000000000000"/>
  <p:tag name="OTLDATE" val="2023-10-23T03:45:00.0000000"/>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MTITLE" val="Baigiamas turto vertinimo derinimo ataskaitos laikotarpis"/>
  <p:tag name="OTLPOSITIONONTASK" val="None"/>
  <p:tag name="OTLRELATEDTASKID" val="00000000-0000-0000-0000-000000000000"/>
  <p:tag name="OTLDATE" val="2023-10-23T04:40:00.0000000"/>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MTITLE" val="Pateikta turto vertinimo ataskaita"/>
  <p:tag name="OTLPOSITIONONTASK" val="None"/>
  <p:tag name="OTLRELATEDTASKID" val="00000000-0000-0000-0000-000000000000"/>
  <p:tag name="OTLDATE" val="2023-08-23T05:25:00.0000000"/>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False"/>
  <p:tag name="OTLDATEFORMATTIMEISVISIBLE" val="True"/>
  <p:tag name="OTLDATEFORMATAMPMDESIGNATOR" val="AmPmLowerCase"/>
  <p:tag name="OTLDATEFORMATHOURDIGITS" val="H"/>
  <p:tag name="OTLDATEFORMATTRIM00MINUTES" val="False"/>
  <p:tag name="OTLWEEKNUMBERINGFORMAT" val="WNFormat1"/>
  <p:tag name="OTLWEEKNUMBERINGISVISIBLE" val="False"/>
  <p:tag name="OTLMTITLE" val="ŠMSM perduoda dokumentus Vyriausybės kanceliarijai"/>
  <p:tag name="OTLDATE" val="2023-12-01T03:05:00.0000000"/>
  <p:tag name="OTLPOSITIONONTASK" val="None"/>
  <p:tag name="OTLRELATEDTASKID" val="00000000-0000-0000-0000-000000000000"/>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3457</TotalTime>
  <Words>4259</Words>
  <Application>Microsoft Office PowerPoint</Application>
  <PresentationFormat>Widescreen</PresentationFormat>
  <Paragraphs>425</Paragraphs>
  <Slides>51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Century Gothic</vt:lpstr>
      <vt:lpstr>Helvetica Neue</vt:lpstr>
      <vt:lpstr>Times New Roman</vt:lpstr>
      <vt:lpstr>Wingdings 3</vt:lpstr>
      <vt:lpstr>Wisp</vt:lpstr>
      <vt:lpstr>Išplėstinis administracijos posėdis</vt:lpstr>
      <vt:lpstr>PowerPoint Presentation</vt:lpstr>
      <vt:lpstr>1. Dėl Gamtos tyrimų centro teisinės formos keitimo procedūrų eigos</vt:lpstr>
      <vt:lpstr>PowerPoint Presentation</vt:lpstr>
      <vt:lpstr>2. Dėl ekspertinio vertinimo rezultatų </vt:lpstr>
      <vt:lpstr>PowerPoint Presentation</vt:lpstr>
      <vt:lpstr>PALYGINAMOJO VERTINIMO REZULTATAIS PAGRĮSTAS FINANSAVIMAS SUDARO  IKI 60 %</vt:lpstr>
      <vt:lpstr>PowerPoint Presentation</vt:lpstr>
      <vt:lpstr>PowerPoint Presentation</vt:lpstr>
      <vt:lpstr>PowerPoint Presentation</vt:lpstr>
      <vt:lpstr>PowerPoint Presentation</vt:lpstr>
      <vt:lpstr>2013–2017 m. ir 2018–2022 m. palyginamojo ekspertinio  mokslinių tyrimų ir eksperimentinės plėtros vertinimo rezultatų palyginimas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Informacijos teikimas būsimiems palyginamiesiems vertinimams</vt:lpstr>
      <vt:lpstr>PowerPoint Presentation</vt:lpstr>
      <vt:lpstr>4. Dėl publikacijų iš ScienceDirect leidinių</vt:lpstr>
      <vt:lpstr>PowerPoint Presentation</vt:lpstr>
      <vt:lpstr>5. Dėl GTC informacijos, teikiant paraiškas Europos Komisijos interneto svetainėje</vt:lpstr>
      <vt:lpstr>GTC identifikacija, teikiant paraiškas Europos Komisijos interneto svetainėje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Dėl VU GMC baigiamųjų darbų rengimo GTC</vt:lpstr>
      <vt:lpstr>SVARBI INFORMACIJA</vt:lpstr>
      <vt:lpstr>PowerPoint Presentation</vt:lpstr>
      <vt:lpstr>a) Dėl lėšų panaudojimo iki lapkričio 30 d. </vt:lpstr>
      <vt:lpstr>Lėšų panaudojimas 2023 m.</vt:lpstr>
      <vt:lpstr>b) Dėl viešųjų pirkimų aktualijų GTC  </vt:lpstr>
      <vt:lpstr>Apie iškilusias kompiuterių priežiūros ir remonto problemas darbuotojai turi parašyti žinutę GTC tinklapio kataloge „IT DARBUOTOJŲ UŽDUOTYS“.</vt:lpstr>
      <vt:lpstr>Būtina iš anksto planuoti pirkimus, kurie nebus perkami  pagal ilgalaikes sutartis.  Pavyzdžiui, per metus planuojate nupirkti cukraus už 100 Eur be PVM.</vt:lpstr>
      <vt:lpstr>c) Renginių anonsai</vt:lpstr>
      <vt:lpstr>PowerPoint Presentation</vt:lpstr>
      <vt:lpstr>PowerPoint Presentation</vt:lpstr>
      <vt:lpstr>Diskusija-seminaras „Miško medžių selekcija, genetiniai ištekliai, jų apsauga ir naudojimas“</vt:lpstr>
      <vt:lpstr>ERA kviečia į informacinę dieną ir partnerių paieškos renginį</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Išplėstinis administracijos posėdis</dc:title>
  <dc:creator>Simona Četvergaitė-Marcinkevičienė</dc:creator>
  <cp:lastModifiedBy>Simona Četvergaitė-Marcinkevičienė</cp:lastModifiedBy>
  <cp:revision>827</cp:revision>
  <cp:lastPrinted>2023-01-13T14:02:02Z</cp:lastPrinted>
  <dcterms:created xsi:type="dcterms:W3CDTF">2022-06-06T11:45:33Z</dcterms:created>
  <dcterms:modified xsi:type="dcterms:W3CDTF">2023-10-04T08:00:31Z</dcterms:modified>
</cp:coreProperties>
</file>