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notesMasterIdLst>
    <p:notesMasterId r:id="rId62"/>
  </p:notesMasterIdLst>
  <p:sldIdLst>
    <p:sldId id="256" r:id="rId2"/>
    <p:sldId id="257" r:id="rId3"/>
    <p:sldId id="259" r:id="rId4"/>
    <p:sldId id="599" r:id="rId5"/>
    <p:sldId id="633" r:id="rId6"/>
    <p:sldId id="572" r:id="rId7"/>
    <p:sldId id="631" r:id="rId8"/>
    <p:sldId id="630" r:id="rId9"/>
    <p:sldId id="634" r:id="rId10"/>
    <p:sldId id="637" r:id="rId11"/>
    <p:sldId id="582" r:id="rId12"/>
    <p:sldId id="614" r:id="rId13"/>
    <p:sldId id="568" r:id="rId14"/>
    <p:sldId id="581" r:id="rId15"/>
    <p:sldId id="569" r:id="rId16"/>
    <p:sldId id="625" r:id="rId17"/>
    <p:sldId id="624" r:id="rId18"/>
    <p:sldId id="623" r:id="rId19"/>
    <p:sldId id="626" r:id="rId20"/>
    <p:sldId id="571" r:id="rId21"/>
    <p:sldId id="629" r:id="rId22"/>
    <p:sldId id="573" r:id="rId23"/>
    <p:sldId id="617" r:id="rId24"/>
    <p:sldId id="574" r:id="rId25"/>
    <p:sldId id="611" r:id="rId26"/>
    <p:sldId id="607" r:id="rId27"/>
    <p:sldId id="606" r:id="rId28"/>
    <p:sldId id="608" r:id="rId29"/>
    <p:sldId id="609" r:id="rId30"/>
    <p:sldId id="605" r:id="rId31"/>
    <p:sldId id="575" r:id="rId32"/>
    <p:sldId id="594" r:id="rId33"/>
    <p:sldId id="577" r:id="rId34"/>
    <p:sldId id="590" r:id="rId35"/>
    <p:sldId id="589" r:id="rId36"/>
    <p:sldId id="588" r:id="rId37"/>
    <p:sldId id="587" r:id="rId38"/>
    <p:sldId id="578" r:id="rId39"/>
    <p:sldId id="601" r:id="rId40"/>
    <p:sldId id="600" r:id="rId41"/>
    <p:sldId id="592" r:id="rId42"/>
    <p:sldId id="580" r:id="rId43"/>
    <p:sldId id="576" r:id="rId44"/>
    <p:sldId id="579" r:id="rId45"/>
    <p:sldId id="620" r:id="rId46"/>
    <p:sldId id="621" r:id="rId47"/>
    <p:sldId id="622" r:id="rId48"/>
    <p:sldId id="583" r:id="rId49"/>
    <p:sldId id="595" r:id="rId50"/>
    <p:sldId id="618" r:id="rId51"/>
    <p:sldId id="619" r:id="rId52"/>
    <p:sldId id="261" r:id="rId53"/>
    <p:sldId id="585" r:id="rId54"/>
    <p:sldId id="615" r:id="rId55"/>
    <p:sldId id="613" r:id="rId56"/>
    <p:sldId id="616" r:id="rId57"/>
    <p:sldId id="635" r:id="rId58"/>
    <p:sldId id="596" r:id="rId59"/>
    <p:sldId id="597" r:id="rId60"/>
    <p:sldId id="268" r:id="rId61"/>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 initials="R" lastIdx="1" clrIdx="0">
    <p:extLst>
      <p:ext uri="{19B8F6BF-5375-455C-9EA6-DF929625EA0E}">
        <p15:presenceInfo xmlns:p15="http://schemas.microsoft.com/office/powerpoint/2012/main" userId="Ro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794"/>
    <a:srgbClr val="E1CDCC"/>
    <a:srgbClr val="9FE3A9"/>
    <a:srgbClr val="F6F9EF"/>
    <a:srgbClr val="84ADDB"/>
    <a:srgbClr val="FCFDFA"/>
    <a:srgbClr val="F0E8E7"/>
    <a:srgbClr val="F3F7EA"/>
    <a:srgbClr val="FAFBF6"/>
    <a:srgbClr val="F3F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4C581-8E7D-E40A-7819-53C518F3AC9F}" v="424" dt="2023-11-07T13:18:37.595"/>
    <p1510:client id="{22ACF08C-5F60-078C-09CD-0A40602E33AC}" v="3180" dt="2023-11-07T13:39:03.439"/>
    <p1510:client id="{3B77C857-41B7-C219-34BE-7112134BEC77}" v="4" dt="2023-11-07T11:44:45.380"/>
    <p1510:client id="{50655D77-8519-415C-9541-D723DD4A6D83}" v="494" dt="2023-11-07T16:56:53.984"/>
    <p1510:client id="{50F04A92-9104-4C68-DDCA-5FDE882F60D3}" v="61" dt="2023-11-08T07:33:40.547"/>
    <p1510:client id="{57434CFC-9B2F-A18C-9B9D-E281CC27AEB7}" v="331" dt="2023-11-07T11:31:31.208"/>
    <p1510:client id="{57457E74-8807-FEA0-803B-34399640E056}" v="121" dt="2023-11-07T09:50:00.372"/>
    <p1510:client id="{69BACF3C-1F07-0042-647F-A0224A8464F2}" v="1159" dt="2023-11-07T08:28:40.070"/>
    <p1510:client id="{8C1D7279-DF5F-33D7-FCFD-958668CE4E6B}" v="1272" dt="2023-11-08T07:33:23.931"/>
    <p1510:client id="{8C682135-3109-43EF-9AA5-9D6FE958E36E}" v="202" dt="2023-11-08T06:31:55.567"/>
    <p1510:client id="{BE3CB8B9-E1C3-3EFC-0AD0-86BB24740291}" v="52" dt="2023-11-07T09:55:29.606"/>
    <p1510:client id="{EAA9D21B-D11B-37A7-8C11-3BDE52A1D6F6}" v="38" dt="2023-11-07T12:06:28.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76A25-9C23-4DA0-B4CF-7E4C0774125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40A781-6D52-4486-9649-82B813FB7B58}">
      <dgm:prSet/>
      <dgm:spPr/>
      <dgm:t>
        <a:bodyPr/>
        <a:lstStyle/>
        <a:p>
          <a:r>
            <a:rPr lang="en-US" b="1">
              <a:latin typeface="Times New Roman"/>
              <a:cs typeface="Times New Roman"/>
            </a:rPr>
            <a:t>1.</a:t>
          </a:r>
          <a:r>
            <a:rPr lang="lt-LT" b="1">
              <a:latin typeface="Times New Roman"/>
              <a:cs typeface="Times New Roman"/>
            </a:rPr>
            <a:t> DIDINTI GTC IR JO KURIAMOS VERTĖS ŽINOMUMĄ IR PALAIKYMĄ</a:t>
          </a:r>
          <a:endParaRPr lang="en-US">
            <a:latin typeface="Times New Roman"/>
            <a:cs typeface="Times New Roman"/>
          </a:endParaRPr>
        </a:p>
      </dgm:t>
    </dgm:pt>
    <dgm:pt modelId="{6C5956AC-BFD4-4032-967A-8D55C68700FD}" type="parTrans" cxnId="{CC69AD99-A493-49BD-894D-79BFDD7F67BB}">
      <dgm:prSet/>
      <dgm:spPr/>
      <dgm:t>
        <a:bodyPr/>
        <a:lstStyle/>
        <a:p>
          <a:endParaRPr lang="en-US"/>
        </a:p>
      </dgm:t>
    </dgm:pt>
    <dgm:pt modelId="{102BDBC9-4EAA-4AB3-BEB8-6D1F3BFA3E7D}" type="sibTrans" cxnId="{CC69AD99-A493-49BD-894D-79BFDD7F67BB}">
      <dgm:prSet/>
      <dgm:spPr/>
      <dgm:t>
        <a:bodyPr/>
        <a:lstStyle/>
        <a:p>
          <a:endParaRPr lang="en-US"/>
        </a:p>
      </dgm:t>
    </dgm:pt>
    <dgm:pt modelId="{74F896F6-A49F-4FF1-BE8E-12E9DE617DA4}">
      <dgm:prSet/>
      <dgm:spPr/>
      <dgm:t>
        <a:bodyPr/>
        <a:lstStyle/>
        <a:p>
          <a:r>
            <a:rPr lang="en-US" b="1">
              <a:latin typeface="Times New Roman"/>
              <a:cs typeface="Times New Roman"/>
            </a:rPr>
            <a:t>2. DIDINTI GAMTOS MOKSLO IR GTC, KAIP VIETOS J</a:t>
          </a:r>
          <a:r>
            <a:rPr lang="lt-LT" b="1">
              <a:latin typeface="Times New Roman"/>
              <a:cs typeface="Times New Roman"/>
            </a:rPr>
            <a:t>Į</a:t>
          </a:r>
          <a:r>
            <a:rPr lang="en-US" b="1">
              <a:latin typeface="Times New Roman"/>
              <a:cs typeface="Times New Roman"/>
            </a:rPr>
            <a:t> PATIRTI</a:t>
          </a:r>
          <a:r>
            <a:rPr lang="lt-LT" b="1">
              <a:latin typeface="Times New Roman"/>
              <a:cs typeface="Times New Roman"/>
            </a:rPr>
            <a:t> IR VYSTYTI, PATRAUKLUMĄ</a:t>
          </a:r>
          <a:endParaRPr lang="en-US">
            <a:latin typeface="Times New Roman"/>
            <a:cs typeface="Times New Roman"/>
          </a:endParaRPr>
        </a:p>
      </dgm:t>
    </dgm:pt>
    <dgm:pt modelId="{612C44A8-39F1-4CB5-B712-FD36328AC162}" type="parTrans" cxnId="{12680D21-A34D-4432-B0A3-60E1E8788F45}">
      <dgm:prSet/>
      <dgm:spPr/>
      <dgm:t>
        <a:bodyPr/>
        <a:lstStyle/>
        <a:p>
          <a:endParaRPr lang="en-US"/>
        </a:p>
      </dgm:t>
    </dgm:pt>
    <dgm:pt modelId="{DA6404BD-9F94-429E-BA3C-E1356C3171B1}" type="sibTrans" cxnId="{12680D21-A34D-4432-B0A3-60E1E8788F45}">
      <dgm:prSet/>
      <dgm:spPr/>
      <dgm:t>
        <a:bodyPr/>
        <a:lstStyle/>
        <a:p>
          <a:endParaRPr lang="en-US"/>
        </a:p>
      </dgm:t>
    </dgm:pt>
    <dgm:pt modelId="{00A9B591-CCC6-41D0-98B3-1E2A28766B87}">
      <dgm:prSet/>
      <dgm:spPr/>
      <dgm:t>
        <a:bodyPr/>
        <a:lstStyle/>
        <a:p>
          <a:r>
            <a:rPr lang="en-US" b="1">
              <a:latin typeface="Times New Roman"/>
              <a:cs typeface="Times New Roman"/>
            </a:rPr>
            <a:t>3. STIPRINTI GTC KOMUNIKACIJOS PAJ</a:t>
          </a:r>
          <a:r>
            <a:rPr lang="lt-LT" b="1">
              <a:latin typeface="Times New Roman"/>
              <a:cs typeface="Times New Roman"/>
            </a:rPr>
            <a:t>Ė</a:t>
          </a:r>
          <a:r>
            <a:rPr lang="en-US" b="1">
              <a:latin typeface="Times New Roman"/>
              <a:cs typeface="Times New Roman"/>
            </a:rPr>
            <a:t>GUMUS</a:t>
          </a:r>
          <a:endParaRPr lang="en-US">
            <a:latin typeface="Times New Roman"/>
            <a:cs typeface="Times New Roman"/>
          </a:endParaRPr>
        </a:p>
      </dgm:t>
    </dgm:pt>
    <dgm:pt modelId="{2850EDA9-D25E-4E32-928B-B45A8F9A9655}" type="parTrans" cxnId="{E72F213A-38FC-4FDB-8DCA-E25837777E65}">
      <dgm:prSet/>
      <dgm:spPr/>
      <dgm:t>
        <a:bodyPr/>
        <a:lstStyle/>
        <a:p>
          <a:endParaRPr lang="en-US"/>
        </a:p>
      </dgm:t>
    </dgm:pt>
    <dgm:pt modelId="{7F3ECB4F-54FB-49F8-881F-984CFC068BA2}" type="sibTrans" cxnId="{E72F213A-38FC-4FDB-8DCA-E25837777E65}">
      <dgm:prSet/>
      <dgm:spPr/>
      <dgm:t>
        <a:bodyPr/>
        <a:lstStyle/>
        <a:p>
          <a:endParaRPr lang="en-US"/>
        </a:p>
      </dgm:t>
    </dgm:pt>
    <dgm:pt modelId="{80444AFF-F754-400C-BB93-178C680FACE4}" type="pres">
      <dgm:prSet presAssocID="{DAE76A25-9C23-4DA0-B4CF-7E4C07741257}" presName="linear" presStyleCnt="0">
        <dgm:presLayoutVars>
          <dgm:animLvl val="lvl"/>
          <dgm:resizeHandles val="exact"/>
        </dgm:presLayoutVars>
      </dgm:prSet>
      <dgm:spPr/>
    </dgm:pt>
    <dgm:pt modelId="{D0D9705F-45DA-4D8B-8C99-952006D43903}" type="pres">
      <dgm:prSet presAssocID="{0D40A781-6D52-4486-9649-82B813FB7B58}" presName="parentText" presStyleLbl="node1" presStyleIdx="0" presStyleCnt="3">
        <dgm:presLayoutVars>
          <dgm:chMax val="0"/>
          <dgm:bulletEnabled val="1"/>
        </dgm:presLayoutVars>
      </dgm:prSet>
      <dgm:spPr/>
    </dgm:pt>
    <dgm:pt modelId="{24CE014C-A0C4-4795-8EDF-E6BC832979C4}" type="pres">
      <dgm:prSet presAssocID="{102BDBC9-4EAA-4AB3-BEB8-6D1F3BFA3E7D}" presName="spacer" presStyleCnt="0"/>
      <dgm:spPr/>
    </dgm:pt>
    <dgm:pt modelId="{BAECD158-180B-4D70-B384-4414AB118934}" type="pres">
      <dgm:prSet presAssocID="{74F896F6-A49F-4FF1-BE8E-12E9DE617DA4}" presName="parentText" presStyleLbl="node1" presStyleIdx="1" presStyleCnt="3">
        <dgm:presLayoutVars>
          <dgm:chMax val="0"/>
          <dgm:bulletEnabled val="1"/>
        </dgm:presLayoutVars>
      </dgm:prSet>
      <dgm:spPr/>
    </dgm:pt>
    <dgm:pt modelId="{343AF858-FBDE-495E-ACA7-8221CDBE7D96}" type="pres">
      <dgm:prSet presAssocID="{DA6404BD-9F94-429E-BA3C-E1356C3171B1}" presName="spacer" presStyleCnt="0"/>
      <dgm:spPr/>
    </dgm:pt>
    <dgm:pt modelId="{99FD5AAA-E1A4-4C4D-AAAB-4A6D9B137219}" type="pres">
      <dgm:prSet presAssocID="{00A9B591-CCC6-41D0-98B3-1E2A28766B87}" presName="parentText" presStyleLbl="node1" presStyleIdx="2" presStyleCnt="3">
        <dgm:presLayoutVars>
          <dgm:chMax val="0"/>
          <dgm:bulletEnabled val="1"/>
        </dgm:presLayoutVars>
      </dgm:prSet>
      <dgm:spPr/>
    </dgm:pt>
  </dgm:ptLst>
  <dgm:cxnLst>
    <dgm:cxn modelId="{5D573317-ED76-47ED-AC09-4568F0C8007B}" type="presOf" srcId="{00A9B591-CCC6-41D0-98B3-1E2A28766B87}" destId="{99FD5AAA-E1A4-4C4D-AAAB-4A6D9B137219}" srcOrd="0" destOrd="0" presId="urn:microsoft.com/office/officeart/2005/8/layout/vList2"/>
    <dgm:cxn modelId="{088A951F-C4E8-405B-8E13-C23C0FA897AB}" type="presOf" srcId="{74F896F6-A49F-4FF1-BE8E-12E9DE617DA4}" destId="{BAECD158-180B-4D70-B384-4414AB118934}" srcOrd="0" destOrd="0" presId="urn:microsoft.com/office/officeart/2005/8/layout/vList2"/>
    <dgm:cxn modelId="{12680D21-A34D-4432-B0A3-60E1E8788F45}" srcId="{DAE76A25-9C23-4DA0-B4CF-7E4C07741257}" destId="{74F896F6-A49F-4FF1-BE8E-12E9DE617DA4}" srcOrd="1" destOrd="0" parTransId="{612C44A8-39F1-4CB5-B712-FD36328AC162}" sibTransId="{DA6404BD-9F94-429E-BA3C-E1356C3171B1}"/>
    <dgm:cxn modelId="{E72F213A-38FC-4FDB-8DCA-E25837777E65}" srcId="{DAE76A25-9C23-4DA0-B4CF-7E4C07741257}" destId="{00A9B591-CCC6-41D0-98B3-1E2A28766B87}" srcOrd="2" destOrd="0" parTransId="{2850EDA9-D25E-4E32-928B-B45A8F9A9655}" sibTransId="{7F3ECB4F-54FB-49F8-881F-984CFC068BA2}"/>
    <dgm:cxn modelId="{CC69AD99-A493-49BD-894D-79BFDD7F67BB}" srcId="{DAE76A25-9C23-4DA0-B4CF-7E4C07741257}" destId="{0D40A781-6D52-4486-9649-82B813FB7B58}" srcOrd="0" destOrd="0" parTransId="{6C5956AC-BFD4-4032-967A-8D55C68700FD}" sibTransId="{102BDBC9-4EAA-4AB3-BEB8-6D1F3BFA3E7D}"/>
    <dgm:cxn modelId="{4FECF0B3-DC52-4225-AFAB-BB6013BCBC59}" type="presOf" srcId="{0D40A781-6D52-4486-9649-82B813FB7B58}" destId="{D0D9705F-45DA-4D8B-8C99-952006D43903}" srcOrd="0" destOrd="0" presId="urn:microsoft.com/office/officeart/2005/8/layout/vList2"/>
    <dgm:cxn modelId="{913619C1-67B9-49A5-94CE-D659F6C29315}" type="presOf" srcId="{DAE76A25-9C23-4DA0-B4CF-7E4C07741257}" destId="{80444AFF-F754-400C-BB93-178C680FACE4}" srcOrd="0" destOrd="0" presId="urn:microsoft.com/office/officeart/2005/8/layout/vList2"/>
    <dgm:cxn modelId="{CEB5F1BA-D60C-45BD-8CDA-3895454557C6}" type="presParOf" srcId="{80444AFF-F754-400C-BB93-178C680FACE4}" destId="{D0D9705F-45DA-4D8B-8C99-952006D43903}" srcOrd="0" destOrd="0" presId="urn:microsoft.com/office/officeart/2005/8/layout/vList2"/>
    <dgm:cxn modelId="{07A75EB5-94CA-479E-ABB8-F028851B1E75}" type="presParOf" srcId="{80444AFF-F754-400C-BB93-178C680FACE4}" destId="{24CE014C-A0C4-4795-8EDF-E6BC832979C4}" srcOrd="1" destOrd="0" presId="urn:microsoft.com/office/officeart/2005/8/layout/vList2"/>
    <dgm:cxn modelId="{48E530A9-DCCA-427C-AD7C-4A836911D791}" type="presParOf" srcId="{80444AFF-F754-400C-BB93-178C680FACE4}" destId="{BAECD158-180B-4D70-B384-4414AB118934}" srcOrd="2" destOrd="0" presId="urn:microsoft.com/office/officeart/2005/8/layout/vList2"/>
    <dgm:cxn modelId="{78126E4A-6882-4B4C-8860-41DB1831A91E}" type="presParOf" srcId="{80444AFF-F754-400C-BB93-178C680FACE4}" destId="{343AF858-FBDE-495E-ACA7-8221CDBE7D96}" srcOrd="3" destOrd="0" presId="urn:microsoft.com/office/officeart/2005/8/layout/vList2"/>
    <dgm:cxn modelId="{D0E3AC6B-D146-4DB2-8BFB-A0B5CC560EB8}" type="presParOf" srcId="{80444AFF-F754-400C-BB93-178C680FACE4}" destId="{99FD5AAA-E1A4-4C4D-AAAB-4A6D9B1372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B0BA5-C196-4ED2-A597-66A5B8BA48A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B4363EC-1F59-4DE5-A88B-0D21D6DB94AB}">
      <dgm:prSet/>
      <dgm:spPr/>
      <dgm:t>
        <a:bodyPr/>
        <a:lstStyle/>
        <a:p>
          <a:r>
            <a:rPr lang="en-US">
              <a:latin typeface="Times New Roman"/>
              <a:cs typeface="Times New Roman"/>
            </a:rPr>
            <a:t>1. </a:t>
          </a:r>
          <a:r>
            <a:rPr lang="lt-LT">
              <a:latin typeface="Times New Roman"/>
              <a:cs typeface="Times New Roman"/>
            </a:rPr>
            <a:t>BAZINIŲ KOMUNIKACIJOS ĮRANKIŲ SUTVARKYMAS</a:t>
          </a:r>
          <a:endParaRPr lang="en-US">
            <a:latin typeface="Times New Roman"/>
            <a:cs typeface="Times New Roman"/>
          </a:endParaRPr>
        </a:p>
      </dgm:t>
    </dgm:pt>
    <dgm:pt modelId="{112792CB-184B-4EC4-B9DB-3DA274EC0450}" type="parTrans" cxnId="{D5A7BB12-A426-4792-A31B-54712CEAD5A3}">
      <dgm:prSet/>
      <dgm:spPr/>
      <dgm:t>
        <a:bodyPr/>
        <a:lstStyle/>
        <a:p>
          <a:endParaRPr lang="en-US"/>
        </a:p>
      </dgm:t>
    </dgm:pt>
    <dgm:pt modelId="{370DA4D7-59B6-42A1-912A-B8A6F6CECB18}" type="sibTrans" cxnId="{D5A7BB12-A426-4792-A31B-54712CEAD5A3}">
      <dgm:prSet/>
      <dgm:spPr/>
      <dgm:t>
        <a:bodyPr/>
        <a:lstStyle/>
        <a:p>
          <a:endParaRPr lang="en-US"/>
        </a:p>
      </dgm:t>
    </dgm:pt>
    <dgm:pt modelId="{208CFE43-015D-414C-93BC-BFF0CBC9D197}">
      <dgm:prSet/>
      <dgm:spPr/>
      <dgm:t>
        <a:bodyPr/>
        <a:lstStyle/>
        <a:p>
          <a:r>
            <a:rPr lang="en-US">
              <a:latin typeface="Times New Roman"/>
              <a:cs typeface="Times New Roman"/>
            </a:rPr>
            <a:t>2. KALENDORIUS</a:t>
          </a:r>
        </a:p>
      </dgm:t>
    </dgm:pt>
    <dgm:pt modelId="{5F5C333E-2E83-44DD-A1E0-7C73E617FACB}" type="parTrans" cxnId="{2A31782B-F69E-4F39-BC24-7A470065F50F}">
      <dgm:prSet/>
      <dgm:spPr/>
      <dgm:t>
        <a:bodyPr/>
        <a:lstStyle/>
        <a:p>
          <a:endParaRPr lang="en-US"/>
        </a:p>
      </dgm:t>
    </dgm:pt>
    <dgm:pt modelId="{5A924949-94A9-4227-8C5E-7ADDB319226E}" type="sibTrans" cxnId="{2A31782B-F69E-4F39-BC24-7A470065F50F}">
      <dgm:prSet/>
      <dgm:spPr/>
      <dgm:t>
        <a:bodyPr/>
        <a:lstStyle/>
        <a:p>
          <a:endParaRPr lang="en-US"/>
        </a:p>
      </dgm:t>
    </dgm:pt>
    <dgm:pt modelId="{286EC2F9-2379-4C63-BB06-850E0EE9DAC1}">
      <dgm:prSet/>
      <dgm:spPr/>
      <dgm:t>
        <a:bodyPr/>
        <a:lstStyle/>
        <a:p>
          <a:r>
            <a:rPr lang="en-US">
              <a:latin typeface="Times New Roman"/>
              <a:cs typeface="Times New Roman"/>
            </a:rPr>
            <a:t>3. GAMTOS MOKSLAS – VERSLUI, VERSLAS – GAMTOS MOKSLUI</a:t>
          </a:r>
        </a:p>
      </dgm:t>
    </dgm:pt>
    <dgm:pt modelId="{F2042DD4-FCE0-4BD1-BDE3-F907F43D0982}" type="parTrans" cxnId="{E4F1446D-AA32-44AA-A229-8F7616F1068A}">
      <dgm:prSet/>
      <dgm:spPr/>
      <dgm:t>
        <a:bodyPr/>
        <a:lstStyle/>
        <a:p>
          <a:endParaRPr lang="en-US"/>
        </a:p>
      </dgm:t>
    </dgm:pt>
    <dgm:pt modelId="{D87D6EE1-0E23-494A-988D-8F3662D4C995}" type="sibTrans" cxnId="{E4F1446D-AA32-44AA-A229-8F7616F1068A}">
      <dgm:prSet/>
      <dgm:spPr/>
      <dgm:t>
        <a:bodyPr/>
        <a:lstStyle/>
        <a:p>
          <a:endParaRPr lang="en-US"/>
        </a:p>
      </dgm:t>
    </dgm:pt>
    <dgm:pt modelId="{4E26D7A7-B410-44EA-9DAC-A32A7927BDA5}">
      <dgm:prSet/>
      <dgm:spPr/>
      <dgm:t>
        <a:bodyPr/>
        <a:lstStyle/>
        <a:p>
          <a:r>
            <a:rPr lang="en-US">
              <a:latin typeface="Times New Roman"/>
              <a:cs typeface="Times New Roman"/>
            </a:rPr>
            <a:t>4. KAMPANIJA „GAMTOS HEROJAI“</a:t>
          </a:r>
        </a:p>
      </dgm:t>
    </dgm:pt>
    <dgm:pt modelId="{B68EA2BA-62CA-46DF-8D7D-A0A7CC6D6ECA}" type="parTrans" cxnId="{92BF9A82-F20D-447C-A889-5BCE726B641A}">
      <dgm:prSet/>
      <dgm:spPr/>
      <dgm:t>
        <a:bodyPr/>
        <a:lstStyle/>
        <a:p>
          <a:endParaRPr lang="en-US"/>
        </a:p>
      </dgm:t>
    </dgm:pt>
    <dgm:pt modelId="{2DEEF967-0B6C-497B-916E-85F7C2471F8A}" type="sibTrans" cxnId="{92BF9A82-F20D-447C-A889-5BCE726B641A}">
      <dgm:prSet/>
      <dgm:spPr/>
      <dgm:t>
        <a:bodyPr/>
        <a:lstStyle/>
        <a:p>
          <a:endParaRPr lang="en-US"/>
        </a:p>
      </dgm:t>
    </dgm:pt>
    <dgm:pt modelId="{A89604B5-093C-43E9-8957-C517A37FA549}">
      <dgm:prSet/>
      <dgm:spPr/>
      <dgm:t>
        <a:bodyPr/>
        <a:lstStyle/>
        <a:p>
          <a:pPr rtl="0"/>
          <a:r>
            <a:rPr lang="en-US">
              <a:latin typeface="Times New Roman"/>
              <a:cs typeface="Times New Roman"/>
            </a:rPr>
            <a:t>5. RENGINIAI, SKIRTI GTC VEIKLAI PRISTATYTI</a:t>
          </a:r>
        </a:p>
      </dgm:t>
    </dgm:pt>
    <dgm:pt modelId="{1DF23CCD-12B5-47EF-9EC8-6C711ECEFA92}" type="parTrans" cxnId="{B55C45D7-FF20-49B4-A512-77CBAD4CBC0C}">
      <dgm:prSet/>
      <dgm:spPr/>
      <dgm:t>
        <a:bodyPr/>
        <a:lstStyle/>
        <a:p>
          <a:endParaRPr lang="en-US"/>
        </a:p>
      </dgm:t>
    </dgm:pt>
    <dgm:pt modelId="{5DE244B3-6536-464B-8020-D417E4EE6BD3}" type="sibTrans" cxnId="{B55C45D7-FF20-49B4-A512-77CBAD4CBC0C}">
      <dgm:prSet/>
      <dgm:spPr/>
      <dgm:t>
        <a:bodyPr/>
        <a:lstStyle/>
        <a:p>
          <a:endParaRPr lang="en-US"/>
        </a:p>
      </dgm:t>
    </dgm:pt>
    <dgm:pt modelId="{02B06443-124D-4BF1-BB21-11A74AE2A7A2}" type="pres">
      <dgm:prSet presAssocID="{3AAB0BA5-C196-4ED2-A597-66A5B8BA48A1}" presName="diagram" presStyleCnt="0">
        <dgm:presLayoutVars>
          <dgm:dir/>
          <dgm:resizeHandles val="exact"/>
        </dgm:presLayoutVars>
      </dgm:prSet>
      <dgm:spPr/>
    </dgm:pt>
    <dgm:pt modelId="{EF4098DA-8279-4DAC-9A72-D044D55C874C}" type="pres">
      <dgm:prSet presAssocID="{5B4363EC-1F59-4DE5-A88B-0D21D6DB94AB}" presName="node" presStyleLbl="node1" presStyleIdx="0" presStyleCnt="5">
        <dgm:presLayoutVars>
          <dgm:bulletEnabled val="1"/>
        </dgm:presLayoutVars>
      </dgm:prSet>
      <dgm:spPr/>
    </dgm:pt>
    <dgm:pt modelId="{444A1DE6-38CF-4A3A-AB64-40E61298F39E}" type="pres">
      <dgm:prSet presAssocID="{370DA4D7-59B6-42A1-912A-B8A6F6CECB18}" presName="sibTrans" presStyleCnt="0"/>
      <dgm:spPr/>
    </dgm:pt>
    <dgm:pt modelId="{0914F93C-A11B-4A59-828F-967FBBE1FCA5}" type="pres">
      <dgm:prSet presAssocID="{208CFE43-015D-414C-93BC-BFF0CBC9D197}" presName="node" presStyleLbl="node1" presStyleIdx="1" presStyleCnt="5">
        <dgm:presLayoutVars>
          <dgm:bulletEnabled val="1"/>
        </dgm:presLayoutVars>
      </dgm:prSet>
      <dgm:spPr/>
    </dgm:pt>
    <dgm:pt modelId="{827CC142-7274-4B28-8E77-E9918BD52E34}" type="pres">
      <dgm:prSet presAssocID="{5A924949-94A9-4227-8C5E-7ADDB319226E}" presName="sibTrans" presStyleCnt="0"/>
      <dgm:spPr/>
    </dgm:pt>
    <dgm:pt modelId="{2C5E35C2-F5B5-4A5C-9B18-AE549E77BA13}" type="pres">
      <dgm:prSet presAssocID="{286EC2F9-2379-4C63-BB06-850E0EE9DAC1}" presName="node" presStyleLbl="node1" presStyleIdx="2" presStyleCnt="5">
        <dgm:presLayoutVars>
          <dgm:bulletEnabled val="1"/>
        </dgm:presLayoutVars>
      </dgm:prSet>
      <dgm:spPr/>
    </dgm:pt>
    <dgm:pt modelId="{45EF84DC-C0C5-4859-B89F-415243B0D5DD}" type="pres">
      <dgm:prSet presAssocID="{D87D6EE1-0E23-494A-988D-8F3662D4C995}" presName="sibTrans" presStyleCnt="0"/>
      <dgm:spPr/>
    </dgm:pt>
    <dgm:pt modelId="{AE430662-C25D-470E-9DC1-47D4D07CBF09}" type="pres">
      <dgm:prSet presAssocID="{4E26D7A7-B410-44EA-9DAC-A32A7927BDA5}" presName="node" presStyleLbl="node1" presStyleIdx="3" presStyleCnt="5">
        <dgm:presLayoutVars>
          <dgm:bulletEnabled val="1"/>
        </dgm:presLayoutVars>
      </dgm:prSet>
      <dgm:spPr/>
    </dgm:pt>
    <dgm:pt modelId="{E761DACC-936D-493B-9F99-47A1FF2AAE28}" type="pres">
      <dgm:prSet presAssocID="{2DEEF967-0B6C-497B-916E-85F7C2471F8A}" presName="sibTrans" presStyleCnt="0"/>
      <dgm:spPr/>
    </dgm:pt>
    <dgm:pt modelId="{A088B07A-27CF-4EB3-AEAF-403CC8237CE7}" type="pres">
      <dgm:prSet presAssocID="{A89604B5-093C-43E9-8957-C517A37FA549}" presName="node" presStyleLbl="node1" presStyleIdx="4" presStyleCnt="5">
        <dgm:presLayoutVars>
          <dgm:bulletEnabled val="1"/>
        </dgm:presLayoutVars>
      </dgm:prSet>
      <dgm:spPr/>
    </dgm:pt>
  </dgm:ptLst>
  <dgm:cxnLst>
    <dgm:cxn modelId="{D5A7BB12-A426-4792-A31B-54712CEAD5A3}" srcId="{3AAB0BA5-C196-4ED2-A597-66A5B8BA48A1}" destId="{5B4363EC-1F59-4DE5-A88B-0D21D6DB94AB}" srcOrd="0" destOrd="0" parTransId="{112792CB-184B-4EC4-B9DB-3DA274EC0450}" sibTransId="{370DA4D7-59B6-42A1-912A-B8A6F6CECB18}"/>
    <dgm:cxn modelId="{95C79123-F68D-4EA2-9DCE-3448E241877B}" type="presOf" srcId="{286EC2F9-2379-4C63-BB06-850E0EE9DAC1}" destId="{2C5E35C2-F5B5-4A5C-9B18-AE549E77BA13}" srcOrd="0" destOrd="0" presId="urn:microsoft.com/office/officeart/2005/8/layout/default"/>
    <dgm:cxn modelId="{35280D26-A9F0-4D59-A181-F5EE09EBEF01}" type="presOf" srcId="{A89604B5-093C-43E9-8957-C517A37FA549}" destId="{A088B07A-27CF-4EB3-AEAF-403CC8237CE7}" srcOrd="0" destOrd="0" presId="urn:microsoft.com/office/officeart/2005/8/layout/default"/>
    <dgm:cxn modelId="{2A31782B-F69E-4F39-BC24-7A470065F50F}" srcId="{3AAB0BA5-C196-4ED2-A597-66A5B8BA48A1}" destId="{208CFE43-015D-414C-93BC-BFF0CBC9D197}" srcOrd="1" destOrd="0" parTransId="{5F5C333E-2E83-44DD-A1E0-7C73E617FACB}" sibTransId="{5A924949-94A9-4227-8C5E-7ADDB319226E}"/>
    <dgm:cxn modelId="{E4F1446D-AA32-44AA-A229-8F7616F1068A}" srcId="{3AAB0BA5-C196-4ED2-A597-66A5B8BA48A1}" destId="{286EC2F9-2379-4C63-BB06-850E0EE9DAC1}" srcOrd="2" destOrd="0" parTransId="{F2042DD4-FCE0-4BD1-BDE3-F907F43D0982}" sibTransId="{D87D6EE1-0E23-494A-988D-8F3662D4C995}"/>
    <dgm:cxn modelId="{50B5FA6E-FFB4-4C6C-AD27-F9627BD3E59C}" type="presOf" srcId="{5B4363EC-1F59-4DE5-A88B-0D21D6DB94AB}" destId="{EF4098DA-8279-4DAC-9A72-D044D55C874C}" srcOrd="0" destOrd="0" presId="urn:microsoft.com/office/officeart/2005/8/layout/default"/>
    <dgm:cxn modelId="{817F9C59-1260-43A3-A876-15228FFCAB76}" type="presOf" srcId="{4E26D7A7-B410-44EA-9DAC-A32A7927BDA5}" destId="{AE430662-C25D-470E-9DC1-47D4D07CBF09}" srcOrd="0" destOrd="0" presId="urn:microsoft.com/office/officeart/2005/8/layout/default"/>
    <dgm:cxn modelId="{92BF9A82-F20D-447C-A889-5BCE726B641A}" srcId="{3AAB0BA5-C196-4ED2-A597-66A5B8BA48A1}" destId="{4E26D7A7-B410-44EA-9DAC-A32A7927BDA5}" srcOrd="3" destOrd="0" parTransId="{B68EA2BA-62CA-46DF-8D7D-A0A7CC6D6ECA}" sibTransId="{2DEEF967-0B6C-497B-916E-85F7C2471F8A}"/>
    <dgm:cxn modelId="{4D6A9189-24FB-48B7-A603-81108D1BE66D}" type="presOf" srcId="{3AAB0BA5-C196-4ED2-A597-66A5B8BA48A1}" destId="{02B06443-124D-4BF1-BB21-11A74AE2A7A2}" srcOrd="0" destOrd="0" presId="urn:microsoft.com/office/officeart/2005/8/layout/default"/>
    <dgm:cxn modelId="{5A65A0BE-67D2-44DA-A76A-313A74D2AB84}" type="presOf" srcId="{208CFE43-015D-414C-93BC-BFF0CBC9D197}" destId="{0914F93C-A11B-4A59-828F-967FBBE1FCA5}" srcOrd="0" destOrd="0" presId="urn:microsoft.com/office/officeart/2005/8/layout/default"/>
    <dgm:cxn modelId="{B55C45D7-FF20-49B4-A512-77CBAD4CBC0C}" srcId="{3AAB0BA5-C196-4ED2-A597-66A5B8BA48A1}" destId="{A89604B5-093C-43E9-8957-C517A37FA549}" srcOrd="4" destOrd="0" parTransId="{1DF23CCD-12B5-47EF-9EC8-6C711ECEFA92}" sibTransId="{5DE244B3-6536-464B-8020-D417E4EE6BD3}"/>
    <dgm:cxn modelId="{101A102F-0FCC-4F8E-B8E9-68D6474633B3}" type="presParOf" srcId="{02B06443-124D-4BF1-BB21-11A74AE2A7A2}" destId="{EF4098DA-8279-4DAC-9A72-D044D55C874C}" srcOrd="0" destOrd="0" presId="urn:microsoft.com/office/officeart/2005/8/layout/default"/>
    <dgm:cxn modelId="{78847711-AC44-4866-B335-33AD9A5B43BA}" type="presParOf" srcId="{02B06443-124D-4BF1-BB21-11A74AE2A7A2}" destId="{444A1DE6-38CF-4A3A-AB64-40E61298F39E}" srcOrd="1" destOrd="0" presId="urn:microsoft.com/office/officeart/2005/8/layout/default"/>
    <dgm:cxn modelId="{1627C987-9E0E-4A64-A27E-781F6BA6A00A}" type="presParOf" srcId="{02B06443-124D-4BF1-BB21-11A74AE2A7A2}" destId="{0914F93C-A11B-4A59-828F-967FBBE1FCA5}" srcOrd="2" destOrd="0" presId="urn:microsoft.com/office/officeart/2005/8/layout/default"/>
    <dgm:cxn modelId="{CE1A1A9E-92AB-4D57-AEAA-D781F9B3A549}" type="presParOf" srcId="{02B06443-124D-4BF1-BB21-11A74AE2A7A2}" destId="{827CC142-7274-4B28-8E77-E9918BD52E34}" srcOrd="3" destOrd="0" presId="urn:microsoft.com/office/officeart/2005/8/layout/default"/>
    <dgm:cxn modelId="{3829F5CA-3FE7-443C-AD07-339B0999FC30}" type="presParOf" srcId="{02B06443-124D-4BF1-BB21-11A74AE2A7A2}" destId="{2C5E35C2-F5B5-4A5C-9B18-AE549E77BA13}" srcOrd="4" destOrd="0" presId="urn:microsoft.com/office/officeart/2005/8/layout/default"/>
    <dgm:cxn modelId="{8407269B-1795-41C4-9DAA-07C6107954E6}" type="presParOf" srcId="{02B06443-124D-4BF1-BB21-11A74AE2A7A2}" destId="{45EF84DC-C0C5-4859-B89F-415243B0D5DD}" srcOrd="5" destOrd="0" presId="urn:microsoft.com/office/officeart/2005/8/layout/default"/>
    <dgm:cxn modelId="{739E5BA1-0578-4ACC-A1C7-212476D3D02F}" type="presParOf" srcId="{02B06443-124D-4BF1-BB21-11A74AE2A7A2}" destId="{AE430662-C25D-470E-9DC1-47D4D07CBF09}" srcOrd="6" destOrd="0" presId="urn:microsoft.com/office/officeart/2005/8/layout/default"/>
    <dgm:cxn modelId="{BA7375FF-D10A-45EC-A9D3-ADF9B386BA85}" type="presParOf" srcId="{02B06443-124D-4BF1-BB21-11A74AE2A7A2}" destId="{E761DACC-936D-493B-9F99-47A1FF2AAE28}" srcOrd="7" destOrd="0" presId="urn:microsoft.com/office/officeart/2005/8/layout/default"/>
    <dgm:cxn modelId="{AF1AA2C7-AA43-4139-9632-D5153B8639C6}" type="presParOf" srcId="{02B06443-124D-4BF1-BB21-11A74AE2A7A2}" destId="{A088B07A-27CF-4EB3-AEAF-403CC8237CE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AB0BA5-C196-4ED2-A597-66A5B8BA48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4363EC-1F59-4DE5-A88B-0D21D6DB94AB}">
      <dgm:prSet/>
      <dgm:spPr/>
      <dgm:t>
        <a:bodyPr/>
        <a:lstStyle/>
        <a:p>
          <a:pPr algn="l" rtl="0"/>
          <a:r>
            <a:rPr lang="en-US">
              <a:solidFill>
                <a:schemeClr val="bg1"/>
              </a:solidFill>
              <a:latin typeface="Times New Roman"/>
              <a:cs typeface="Times New Roman"/>
            </a:rPr>
            <a:t>1. </a:t>
          </a:r>
          <a:r>
            <a:rPr lang="lt-LT">
              <a:solidFill>
                <a:schemeClr val="bg1"/>
              </a:solidFill>
              <a:latin typeface="Times New Roman"/>
              <a:cs typeface="Times New Roman"/>
            </a:rPr>
            <a:t> KAMPANIJA – „RINKIS GAMTĄ“</a:t>
          </a:r>
        </a:p>
      </dgm:t>
    </dgm:pt>
    <dgm:pt modelId="{112792CB-184B-4EC4-B9DB-3DA274EC0450}" type="parTrans" cxnId="{D5A7BB12-A426-4792-A31B-54712CEAD5A3}">
      <dgm:prSet/>
      <dgm:spPr/>
      <dgm:t>
        <a:bodyPr/>
        <a:lstStyle/>
        <a:p>
          <a:endParaRPr lang="en-US"/>
        </a:p>
      </dgm:t>
    </dgm:pt>
    <dgm:pt modelId="{370DA4D7-59B6-42A1-912A-B8A6F6CECB18}" type="sibTrans" cxnId="{D5A7BB12-A426-4792-A31B-54712CEAD5A3}">
      <dgm:prSet/>
      <dgm:spPr/>
      <dgm:t>
        <a:bodyPr/>
        <a:lstStyle/>
        <a:p>
          <a:endParaRPr lang="en-US"/>
        </a:p>
      </dgm:t>
    </dgm:pt>
    <dgm:pt modelId="{A89604B5-093C-43E9-8957-C517A37FA549}">
      <dgm:prSet/>
      <dgm:spPr/>
      <dgm:t>
        <a:bodyPr/>
        <a:lstStyle/>
        <a:p>
          <a:pPr algn="l"/>
          <a:r>
            <a:rPr lang="en-US">
              <a:solidFill>
                <a:schemeClr val="bg1"/>
              </a:solidFill>
              <a:latin typeface="Times New Roman"/>
              <a:cs typeface="Times New Roman"/>
            </a:rPr>
            <a:t>2.  B</a:t>
          </a:r>
          <a:r>
            <a:rPr lang="lt-LT">
              <a:solidFill>
                <a:schemeClr val="bg1"/>
              </a:solidFill>
              <a:latin typeface="Times New Roman"/>
              <a:cs typeface="Times New Roman"/>
            </a:rPr>
            <a:t>ŪSIMŲJŲ </a:t>
          </a:r>
          <a:r>
            <a:rPr lang="en-US">
              <a:solidFill>
                <a:schemeClr val="bg1"/>
              </a:solidFill>
              <a:latin typeface="Times New Roman"/>
              <a:cs typeface="Times New Roman"/>
            </a:rPr>
            <a:t> MOKSLININK</a:t>
          </a:r>
          <a:r>
            <a:rPr lang="lt-LT">
              <a:solidFill>
                <a:schemeClr val="bg1"/>
              </a:solidFill>
              <a:latin typeface="Times New Roman"/>
              <a:cs typeface="Times New Roman"/>
            </a:rPr>
            <a:t>Ų AUGINIMO PROGRAMOS PARENGIMAS</a:t>
          </a:r>
          <a:endParaRPr lang="en-US">
            <a:solidFill>
              <a:schemeClr val="bg1"/>
            </a:solidFill>
            <a:latin typeface="Times New Roman"/>
          </a:endParaRPr>
        </a:p>
      </dgm:t>
    </dgm:pt>
    <dgm:pt modelId="{1DF23CCD-12B5-47EF-9EC8-6C711ECEFA92}" type="parTrans" cxnId="{B55C45D7-FF20-49B4-A512-77CBAD4CBC0C}">
      <dgm:prSet/>
      <dgm:spPr/>
      <dgm:t>
        <a:bodyPr/>
        <a:lstStyle/>
        <a:p>
          <a:endParaRPr lang="en-US"/>
        </a:p>
      </dgm:t>
    </dgm:pt>
    <dgm:pt modelId="{5DE244B3-6536-464B-8020-D417E4EE6BD3}" type="sibTrans" cxnId="{B55C45D7-FF20-49B4-A512-77CBAD4CBC0C}">
      <dgm:prSet/>
      <dgm:spPr/>
      <dgm:t>
        <a:bodyPr/>
        <a:lstStyle/>
        <a:p>
          <a:endParaRPr lang="en-US"/>
        </a:p>
      </dgm:t>
    </dgm:pt>
    <dgm:pt modelId="{02B06443-124D-4BF1-BB21-11A74AE2A7A2}" type="pres">
      <dgm:prSet presAssocID="{3AAB0BA5-C196-4ED2-A597-66A5B8BA48A1}" presName="diagram" presStyleCnt="0">
        <dgm:presLayoutVars>
          <dgm:dir/>
          <dgm:resizeHandles val="exact"/>
        </dgm:presLayoutVars>
      </dgm:prSet>
      <dgm:spPr/>
    </dgm:pt>
    <dgm:pt modelId="{EF4098DA-8279-4DAC-9A72-D044D55C874C}" type="pres">
      <dgm:prSet presAssocID="{5B4363EC-1F59-4DE5-A88B-0D21D6DB94AB}" presName="node" presStyleLbl="node1" presStyleIdx="0" presStyleCnt="2">
        <dgm:presLayoutVars>
          <dgm:bulletEnabled val="1"/>
        </dgm:presLayoutVars>
      </dgm:prSet>
      <dgm:spPr/>
    </dgm:pt>
    <dgm:pt modelId="{444A1DE6-38CF-4A3A-AB64-40E61298F39E}" type="pres">
      <dgm:prSet presAssocID="{370DA4D7-59B6-42A1-912A-B8A6F6CECB18}" presName="sibTrans" presStyleCnt="0"/>
      <dgm:spPr/>
    </dgm:pt>
    <dgm:pt modelId="{A088B07A-27CF-4EB3-AEAF-403CC8237CE7}" type="pres">
      <dgm:prSet presAssocID="{A89604B5-093C-43E9-8957-C517A37FA549}" presName="node" presStyleLbl="node1" presStyleIdx="1" presStyleCnt="2">
        <dgm:presLayoutVars>
          <dgm:bulletEnabled val="1"/>
        </dgm:presLayoutVars>
      </dgm:prSet>
      <dgm:spPr/>
    </dgm:pt>
  </dgm:ptLst>
  <dgm:cxnLst>
    <dgm:cxn modelId="{D5A7BB12-A426-4792-A31B-54712CEAD5A3}" srcId="{3AAB0BA5-C196-4ED2-A597-66A5B8BA48A1}" destId="{5B4363EC-1F59-4DE5-A88B-0D21D6DB94AB}" srcOrd="0" destOrd="0" parTransId="{112792CB-184B-4EC4-B9DB-3DA274EC0450}" sibTransId="{370DA4D7-59B6-42A1-912A-B8A6F6CECB18}"/>
    <dgm:cxn modelId="{35280D26-A9F0-4D59-A181-F5EE09EBEF01}" type="presOf" srcId="{A89604B5-093C-43E9-8957-C517A37FA549}" destId="{A088B07A-27CF-4EB3-AEAF-403CC8237CE7}" srcOrd="0" destOrd="0" presId="urn:microsoft.com/office/officeart/2005/8/layout/default"/>
    <dgm:cxn modelId="{50B5FA6E-FFB4-4C6C-AD27-F9627BD3E59C}" type="presOf" srcId="{5B4363EC-1F59-4DE5-A88B-0D21D6DB94AB}" destId="{EF4098DA-8279-4DAC-9A72-D044D55C874C}" srcOrd="0" destOrd="0" presId="urn:microsoft.com/office/officeart/2005/8/layout/default"/>
    <dgm:cxn modelId="{4D6A9189-24FB-48B7-A603-81108D1BE66D}" type="presOf" srcId="{3AAB0BA5-C196-4ED2-A597-66A5B8BA48A1}" destId="{02B06443-124D-4BF1-BB21-11A74AE2A7A2}" srcOrd="0" destOrd="0" presId="urn:microsoft.com/office/officeart/2005/8/layout/default"/>
    <dgm:cxn modelId="{B55C45D7-FF20-49B4-A512-77CBAD4CBC0C}" srcId="{3AAB0BA5-C196-4ED2-A597-66A5B8BA48A1}" destId="{A89604B5-093C-43E9-8957-C517A37FA549}" srcOrd="1" destOrd="0" parTransId="{1DF23CCD-12B5-47EF-9EC8-6C711ECEFA92}" sibTransId="{5DE244B3-6536-464B-8020-D417E4EE6BD3}"/>
    <dgm:cxn modelId="{101A102F-0FCC-4F8E-B8E9-68D6474633B3}" type="presParOf" srcId="{02B06443-124D-4BF1-BB21-11A74AE2A7A2}" destId="{EF4098DA-8279-4DAC-9A72-D044D55C874C}" srcOrd="0" destOrd="0" presId="urn:microsoft.com/office/officeart/2005/8/layout/default"/>
    <dgm:cxn modelId="{78847711-AC44-4866-B335-33AD9A5B43BA}" type="presParOf" srcId="{02B06443-124D-4BF1-BB21-11A74AE2A7A2}" destId="{444A1DE6-38CF-4A3A-AB64-40E61298F39E}" srcOrd="1" destOrd="0" presId="urn:microsoft.com/office/officeart/2005/8/layout/default"/>
    <dgm:cxn modelId="{AF1AA2C7-AA43-4139-9632-D5153B8639C6}" type="presParOf" srcId="{02B06443-124D-4BF1-BB21-11A74AE2A7A2}" destId="{A088B07A-27CF-4EB3-AEAF-403CC8237CE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B0BA5-C196-4ED2-A597-66A5B8BA48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4363EC-1F59-4DE5-A88B-0D21D6DB94AB}">
      <dgm:prSet/>
      <dgm:spPr/>
      <dgm:t>
        <a:bodyPr/>
        <a:lstStyle/>
        <a:p>
          <a:pPr algn="l" rtl="0"/>
          <a:r>
            <a:rPr lang="en-US">
              <a:solidFill>
                <a:schemeClr val="bg1"/>
              </a:solidFill>
              <a:latin typeface="Times New Roman"/>
              <a:cs typeface="Times New Roman"/>
            </a:rPr>
            <a:t>1 . </a:t>
          </a:r>
          <a:r>
            <a:rPr lang="lt-LT">
              <a:solidFill>
                <a:schemeClr val="bg1"/>
              </a:solidFill>
              <a:latin typeface="Times New Roman"/>
              <a:cs typeface="Times New Roman"/>
            </a:rPr>
            <a:t>ŽMOGIŠKŲJŲ IŠTEKLIŲ SUKOMPLEKTAVIMAS KOMUNIKACIJOS STRATEGIJAI ĮGYVENDINTI</a:t>
          </a:r>
          <a:endParaRPr lang="en-US">
            <a:solidFill>
              <a:schemeClr val="bg1"/>
            </a:solidFill>
            <a:latin typeface="Times New Roman"/>
            <a:cs typeface="Times New Roman"/>
          </a:endParaRPr>
        </a:p>
      </dgm:t>
    </dgm:pt>
    <dgm:pt modelId="{112792CB-184B-4EC4-B9DB-3DA274EC0450}" type="parTrans" cxnId="{D5A7BB12-A426-4792-A31B-54712CEAD5A3}">
      <dgm:prSet/>
      <dgm:spPr/>
      <dgm:t>
        <a:bodyPr/>
        <a:lstStyle/>
        <a:p>
          <a:endParaRPr lang="en-US"/>
        </a:p>
      </dgm:t>
    </dgm:pt>
    <dgm:pt modelId="{370DA4D7-59B6-42A1-912A-B8A6F6CECB18}" type="sibTrans" cxnId="{D5A7BB12-A426-4792-A31B-54712CEAD5A3}">
      <dgm:prSet/>
      <dgm:spPr/>
      <dgm:t>
        <a:bodyPr/>
        <a:lstStyle/>
        <a:p>
          <a:endParaRPr lang="en-US"/>
        </a:p>
      </dgm:t>
    </dgm:pt>
    <dgm:pt modelId="{A89604B5-093C-43E9-8957-C517A37FA549}">
      <dgm:prSet/>
      <dgm:spPr/>
      <dgm:t>
        <a:bodyPr/>
        <a:lstStyle/>
        <a:p>
          <a:pPr algn="l" rtl="0"/>
          <a:r>
            <a:rPr lang="en-US">
              <a:solidFill>
                <a:schemeClr val="bg1"/>
              </a:solidFill>
              <a:latin typeface="Times New Roman"/>
              <a:cs typeface="Times New Roman"/>
            </a:rPr>
            <a:t>2. KOMUNIKACIJOS </a:t>
          </a:r>
          <a:r>
            <a:rPr lang="lt-LT">
              <a:solidFill>
                <a:schemeClr val="bg1"/>
              </a:solidFill>
              <a:latin typeface="Times New Roman"/>
              <a:cs typeface="Times New Roman"/>
            </a:rPr>
            <a:t>Į</a:t>
          </a:r>
          <a:r>
            <a:rPr lang="en-US">
              <a:solidFill>
                <a:schemeClr val="bg1"/>
              </a:solidFill>
              <a:latin typeface="Times New Roman"/>
              <a:cs typeface="Times New Roman"/>
            </a:rPr>
            <a:t>TVIRTINIMAS</a:t>
          </a:r>
          <a:r>
            <a:rPr lang="lt-LT">
              <a:solidFill>
                <a:schemeClr val="bg1"/>
              </a:solidFill>
              <a:latin typeface="Times New Roman"/>
              <a:cs typeface="Times New Roman"/>
            </a:rPr>
            <a:t>, MOKYMAI</a:t>
          </a:r>
          <a:endParaRPr lang="en-US">
            <a:solidFill>
              <a:schemeClr val="bg1"/>
            </a:solidFill>
            <a:latin typeface="Times New Roman"/>
            <a:cs typeface="Times New Roman"/>
          </a:endParaRPr>
        </a:p>
      </dgm:t>
    </dgm:pt>
    <dgm:pt modelId="{1DF23CCD-12B5-47EF-9EC8-6C711ECEFA92}" type="parTrans" cxnId="{B55C45D7-FF20-49B4-A512-77CBAD4CBC0C}">
      <dgm:prSet/>
      <dgm:spPr/>
      <dgm:t>
        <a:bodyPr/>
        <a:lstStyle/>
        <a:p>
          <a:endParaRPr lang="en-US"/>
        </a:p>
      </dgm:t>
    </dgm:pt>
    <dgm:pt modelId="{5DE244B3-6536-464B-8020-D417E4EE6BD3}" type="sibTrans" cxnId="{B55C45D7-FF20-49B4-A512-77CBAD4CBC0C}">
      <dgm:prSet/>
      <dgm:spPr/>
      <dgm:t>
        <a:bodyPr/>
        <a:lstStyle/>
        <a:p>
          <a:endParaRPr lang="en-US"/>
        </a:p>
      </dgm:t>
    </dgm:pt>
    <dgm:pt modelId="{68681D91-66EE-40B4-9BB5-45EF7EF5AE5E}">
      <dgm:prSet phldr="0"/>
      <dgm:spPr/>
      <dgm:t>
        <a:bodyPr/>
        <a:lstStyle/>
        <a:p>
          <a:pPr algn="l"/>
          <a:r>
            <a:rPr lang="en-US">
              <a:solidFill>
                <a:schemeClr val="bg1"/>
              </a:solidFill>
              <a:latin typeface="Times New Roman"/>
              <a:cs typeface="Times New Roman"/>
            </a:rPr>
            <a:t>3. VIDIN</a:t>
          </a:r>
          <a:r>
            <a:rPr lang="lt-LT">
              <a:solidFill>
                <a:schemeClr val="bg1"/>
              </a:solidFill>
              <a:latin typeface="Times New Roman"/>
              <a:cs typeface="Times New Roman"/>
            </a:rPr>
            <a:t>Ė</a:t>
          </a:r>
          <a:r>
            <a:rPr lang="en-US">
              <a:solidFill>
                <a:schemeClr val="bg1"/>
              </a:solidFill>
              <a:latin typeface="Times New Roman"/>
              <a:cs typeface="Times New Roman"/>
            </a:rPr>
            <a:t> KOMUNIKACIJA</a:t>
          </a:r>
          <a:endParaRPr lang="lt-LT">
            <a:solidFill>
              <a:schemeClr val="bg1"/>
            </a:solidFill>
            <a:latin typeface="Times New Roman"/>
            <a:cs typeface="Times New Roman"/>
          </a:endParaRPr>
        </a:p>
      </dgm:t>
    </dgm:pt>
    <dgm:pt modelId="{24DCFF39-C435-4E55-8731-5731D12B6BF6}" type="parTrans" cxnId="{527A2B3B-F918-4857-8F44-A4FB5F7F262D}">
      <dgm:prSet/>
      <dgm:spPr/>
    </dgm:pt>
    <dgm:pt modelId="{EA183366-3C53-4752-978E-307A0AC3A998}" type="sibTrans" cxnId="{527A2B3B-F918-4857-8F44-A4FB5F7F262D}">
      <dgm:prSet/>
      <dgm:spPr/>
    </dgm:pt>
    <dgm:pt modelId="{02B06443-124D-4BF1-BB21-11A74AE2A7A2}" type="pres">
      <dgm:prSet presAssocID="{3AAB0BA5-C196-4ED2-A597-66A5B8BA48A1}" presName="diagram" presStyleCnt="0">
        <dgm:presLayoutVars>
          <dgm:dir/>
          <dgm:resizeHandles val="exact"/>
        </dgm:presLayoutVars>
      </dgm:prSet>
      <dgm:spPr/>
    </dgm:pt>
    <dgm:pt modelId="{EF4098DA-8279-4DAC-9A72-D044D55C874C}" type="pres">
      <dgm:prSet presAssocID="{5B4363EC-1F59-4DE5-A88B-0D21D6DB94AB}" presName="node" presStyleLbl="node1" presStyleIdx="0" presStyleCnt="3">
        <dgm:presLayoutVars>
          <dgm:bulletEnabled val="1"/>
        </dgm:presLayoutVars>
      </dgm:prSet>
      <dgm:spPr/>
    </dgm:pt>
    <dgm:pt modelId="{444A1DE6-38CF-4A3A-AB64-40E61298F39E}" type="pres">
      <dgm:prSet presAssocID="{370DA4D7-59B6-42A1-912A-B8A6F6CECB18}" presName="sibTrans" presStyleCnt="0"/>
      <dgm:spPr/>
    </dgm:pt>
    <dgm:pt modelId="{A088B07A-27CF-4EB3-AEAF-403CC8237CE7}" type="pres">
      <dgm:prSet presAssocID="{A89604B5-093C-43E9-8957-C517A37FA549}" presName="node" presStyleLbl="node1" presStyleIdx="1" presStyleCnt="3">
        <dgm:presLayoutVars>
          <dgm:bulletEnabled val="1"/>
        </dgm:presLayoutVars>
      </dgm:prSet>
      <dgm:spPr/>
    </dgm:pt>
    <dgm:pt modelId="{6B20D83E-EC52-42F4-8CC5-1BE4A695C57F}" type="pres">
      <dgm:prSet presAssocID="{5DE244B3-6536-464B-8020-D417E4EE6BD3}" presName="sibTrans" presStyleCnt="0"/>
      <dgm:spPr/>
    </dgm:pt>
    <dgm:pt modelId="{6831DF75-030E-4DE5-AEC1-22B656E121B5}" type="pres">
      <dgm:prSet presAssocID="{68681D91-66EE-40B4-9BB5-45EF7EF5AE5E}" presName="node" presStyleLbl="node1" presStyleIdx="2" presStyleCnt="3">
        <dgm:presLayoutVars>
          <dgm:bulletEnabled val="1"/>
        </dgm:presLayoutVars>
      </dgm:prSet>
      <dgm:spPr/>
    </dgm:pt>
  </dgm:ptLst>
  <dgm:cxnLst>
    <dgm:cxn modelId="{D5A7BB12-A426-4792-A31B-54712CEAD5A3}" srcId="{3AAB0BA5-C196-4ED2-A597-66A5B8BA48A1}" destId="{5B4363EC-1F59-4DE5-A88B-0D21D6DB94AB}" srcOrd="0" destOrd="0" parTransId="{112792CB-184B-4EC4-B9DB-3DA274EC0450}" sibTransId="{370DA4D7-59B6-42A1-912A-B8A6F6CECB18}"/>
    <dgm:cxn modelId="{527A2B3B-F918-4857-8F44-A4FB5F7F262D}" srcId="{3AAB0BA5-C196-4ED2-A597-66A5B8BA48A1}" destId="{68681D91-66EE-40B4-9BB5-45EF7EF5AE5E}" srcOrd="2" destOrd="0" parTransId="{24DCFF39-C435-4E55-8731-5731D12B6BF6}" sibTransId="{EA183366-3C53-4752-978E-307A0AC3A998}"/>
    <dgm:cxn modelId="{5B65713C-7803-47E6-BFC9-3BBBACD9EC62}" type="presOf" srcId="{68681D91-66EE-40B4-9BB5-45EF7EF5AE5E}" destId="{6831DF75-030E-4DE5-AEC1-22B656E121B5}" srcOrd="0" destOrd="0" presId="urn:microsoft.com/office/officeart/2005/8/layout/default"/>
    <dgm:cxn modelId="{FD0B5942-3FC5-439F-B356-06ADFE183F73}" type="presOf" srcId="{A89604B5-093C-43E9-8957-C517A37FA549}" destId="{A088B07A-27CF-4EB3-AEAF-403CC8237CE7}" srcOrd="0" destOrd="0" presId="urn:microsoft.com/office/officeart/2005/8/layout/default"/>
    <dgm:cxn modelId="{4D6A9189-24FB-48B7-A603-81108D1BE66D}" type="presOf" srcId="{3AAB0BA5-C196-4ED2-A597-66A5B8BA48A1}" destId="{02B06443-124D-4BF1-BB21-11A74AE2A7A2}" srcOrd="0" destOrd="0" presId="urn:microsoft.com/office/officeart/2005/8/layout/default"/>
    <dgm:cxn modelId="{B55C45D7-FF20-49B4-A512-77CBAD4CBC0C}" srcId="{3AAB0BA5-C196-4ED2-A597-66A5B8BA48A1}" destId="{A89604B5-093C-43E9-8957-C517A37FA549}" srcOrd="1" destOrd="0" parTransId="{1DF23CCD-12B5-47EF-9EC8-6C711ECEFA92}" sibTransId="{5DE244B3-6536-464B-8020-D417E4EE6BD3}"/>
    <dgm:cxn modelId="{230602F5-D391-4E39-BDB9-54F1BE5F9FD5}" type="presOf" srcId="{5B4363EC-1F59-4DE5-A88B-0D21D6DB94AB}" destId="{EF4098DA-8279-4DAC-9A72-D044D55C874C}" srcOrd="0" destOrd="0" presId="urn:microsoft.com/office/officeart/2005/8/layout/default"/>
    <dgm:cxn modelId="{F5E47EE3-B9BA-4B17-9014-2AD48480EC45}" type="presParOf" srcId="{02B06443-124D-4BF1-BB21-11A74AE2A7A2}" destId="{EF4098DA-8279-4DAC-9A72-D044D55C874C}" srcOrd="0" destOrd="0" presId="urn:microsoft.com/office/officeart/2005/8/layout/default"/>
    <dgm:cxn modelId="{BC0D7B45-ABC8-4EE3-842A-A2EA6E5576C2}" type="presParOf" srcId="{02B06443-124D-4BF1-BB21-11A74AE2A7A2}" destId="{444A1DE6-38CF-4A3A-AB64-40E61298F39E}" srcOrd="1" destOrd="0" presId="urn:microsoft.com/office/officeart/2005/8/layout/default"/>
    <dgm:cxn modelId="{52F5B015-A199-4A81-A43F-61E42DFD7272}" type="presParOf" srcId="{02B06443-124D-4BF1-BB21-11A74AE2A7A2}" destId="{A088B07A-27CF-4EB3-AEAF-403CC8237CE7}" srcOrd="2" destOrd="0" presId="urn:microsoft.com/office/officeart/2005/8/layout/default"/>
    <dgm:cxn modelId="{9F97D580-F297-4010-B77F-F42F700019D2}" type="presParOf" srcId="{02B06443-124D-4BF1-BB21-11A74AE2A7A2}" destId="{6B20D83E-EC52-42F4-8CC5-1BE4A695C57F}" srcOrd="3" destOrd="0" presId="urn:microsoft.com/office/officeart/2005/8/layout/default"/>
    <dgm:cxn modelId="{C5BE59DE-6C70-4200-BA70-CCF1556A8B97}" type="presParOf" srcId="{02B06443-124D-4BF1-BB21-11A74AE2A7A2}" destId="{6831DF75-030E-4DE5-AEC1-22B656E121B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9705F-45DA-4D8B-8C99-952006D43903}">
      <dsp:nvSpPr>
        <dsp:cNvPr id="0" name=""/>
        <dsp:cNvSpPr/>
      </dsp:nvSpPr>
      <dsp:spPr>
        <a:xfrm>
          <a:off x="0" y="13029"/>
          <a:ext cx="6832212" cy="16848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Times New Roman"/>
              <a:cs typeface="Times New Roman"/>
            </a:rPr>
            <a:t>1.</a:t>
          </a:r>
          <a:r>
            <a:rPr lang="lt-LT" sz="3200" b="1" kern="1200">
              <a:latin typeface="Times New Roman"/>
              <a:cs typeface="Times New Roman"/>
            </a:rPr>
            <a:t> DIDINTI GTC IR JO KURIAMOS VERTĖS ŽINOMUMĄ IR PALAIKYMĄ</a:t>
          </a:r>
          <a:endParaRPr lang="en-US" sz="3200" kern="1200">
            <a:latin typeface="Times New Roman"/>
            <a:cs typeface="Times New Roman"/>
          </a:endParaRPr>
        </a:p>
      </dsp:txBody>
      <dsp:txXfrm>
        <a:off x="82245" y="95274"/>
        <a:ext cx="6667722" cy="1520310"/>
      </dsp:txXfrm>
    </dsp:sp>
    <dsp:sp modelId="{BAECD158-180B-4D70-B384-4414AB118934}">
      <dsp:nvSpPr>
        <dsp:cNvPr id="0" name=""/>
        <dsp:cNvSpPr/>
      </dsp:nvSpPr>
      <dsp:spPr>
        <a:xfrm>
          <a:off x="0" y="1789989"/>
          <a:ext cx="6832212" cy="168480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Times New Roman"/>
              <a:cs typeface="Times New Roman"/>
            </a:rPr>
            <a:t>2. DIDINTI GAMTOS MOKSLO IR GTC, KAIP VIETOS J</a:t>
          </a:r>
          <a:r>
            <a:rPr lang="lt-LT" sz="3200" b="1" kern="1200">
              <a:latin typeface="Times New Roman"/>
              <a:cs typeface="Times New Roman"/>
            </a:rPr>
            <a:t>Į</a:t>
          </a:r>
          <a:r>
            <a:rPr lang="en-US" sz="3200" b="1" kern="1200">
              <a:latin typeface="Times New Roman"/>
              <a:cs typeface="Times New Roman"/>
            </a:rPr>
            <a:t> PATIRTI</a:t>
          </a:r>
          <a:r>
            <a:rPr lang="lt-LT" sz="3200" b="1" kern="1200">
              <a:latin typeface="Times New Roman"/>
              <a:cs typeface="Times New Roman"/>
            </a:rPr>
            <a:t> IR VYSTYTI, PATRAUKLUMĄ</a:t>
          </a:r>
          <a:endParaRPr lang="en-US" sz="3200" kern="1200">
            <a:latin typeface="Times New Roman"/>
            <a:cs typeface="Times New Roman"/>
          </a:endParaRPr>
        </a:p>
      </dsp:txBody>
      <dsp:txXfrm>
        <a:off x="82245" y="1872234"/>
        <a:ext cx="6667722" cy="1520310"/>
      </dsp:txXfrm>
    </dsp:sp>
    <dsp:sp modelId="{99FD5AAA-E1A4-4C4D-AAAB-4A6D9B137219}">
      <dsp:nvSpPr>
        <dsp:cNvPr id="0" name=""/>
        <dsp:cNvSpPr/>
      </dsp:nvSpPr>
      <dsp:spPr>
        <a:xfrm>
          <a:off x="0" y="3566949"/>
          <a:ext cx="6832212" cy="168480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Times New Roman"/>
              <a:cs typeface="Times New Roman"/>
            </a:rPr>
            <a:t>3. STIPRINTI GTC KOMUNIKACIJOS PAJ</a:t>
          </a:r>
          <a:r>
            <a:rPr lang="lt-LT" sz="3200" b="1" kern="1200">
              <a:latin typeface="Times New Roman"/>
              <a:cs typeface="Times New Roman"/>
            </a:rPr>
            <a:t>Ė</a:t>
          </a:r>
          <a:r>
            <a:rPr lang="en-US" sz="3200" b="1" kern="1200">
              <a:latin typeface="Times New Roman"/>
              <a:cs typeface="Times New Roman"/>
            </a:rPr>
            <a:t>GUMUS</a:t>
          </a:r>
          <a:endParaRPr lang="en-US" sz="3200" kern="1200">
            <a:latin typeface="Times New Roman"/>
            <a:cs typeface="Times New Roman"/>
          </a:endParaRPr>
        </a:p>
      </dsp:txBody>
      <dsp:txXfrm>
        <a:off x="82245" y="3649194"/>
        <a:ext cx="6667722" cy="1520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98DA-8279-4DAC-9A72-D044D55C874C}">
      <dsp:nvSpPr>
        <dsp:cNvPr id="0" name=""/>
        <dsp:cNvSpPr/>
      </dsp:nvSpPr>
      <dsp:spPr>
        <a:xfrm>
          <a:off x="0"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a:cs typeface="Times New Roman"/>
            </a:rPr>
            <a:t>1. </a:t>
          </a:r>
          <a:r>
            <a:rPr lang="lt-LT" sz="2200" kern="1200">
              <a:latin typeface="Times New Roman"/>
              <a:cs typeface="Times New Roman"/>
            </a:rPr>
            <a:t>BAZINIŲ KOMUNIKACIJOS ĮRANKIŲ SUTVARKYMAS</a:t>
          </a:r>
          <a:endParaRPr lang="en-US" sz="2200" kern="1200">
            <a:latin typeface="Times New Roman"/>
            <a:cs typeface="Times New Roman"/>
          </a:endParaRPr>
        </a:p>
      </dsp:txBody>
      <dsp:txXfrm>
        <a:off x="0" y="77870"/>
        <a:ext cx="2786062" cy="1671637"/>
      </dsp:txXfrm>
    </dsp:sp>
    <dsp:sp modelId="{0914F93C-A11B-4A59-828F-967FBBE1FCA5}">
      <dsp:nvSpPr>
        <dsp:cNvPr id="0" name=""/>
        <dsp:cNvSpPr/>
      </dsp:nvSpPr>
      <dsp:spPr>
        <a:xfrm>
          <a:off x="3064668"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a:cs typeface="Times New Roman"/>
            </a:rPr>
            <a:t>2. KALENDORIUS</a:t>
          </a:r>
        </a:p>
      </dsp:txBody>
      <dsp:txXfrm>
        <a:off x="3064668" y="77870"/>
        <a:ext cx="2786062" cy="1671637"/>
      </dsp:txXfrm>
    </dsp:sp>
    <dsp:sp modelId="{2C5E35C2-F5B5-4A5C-9B18-AE549E77BA13}">
      <dsp:nvSpPr>
        <dsp:cNvPr id="0" name=""/>
        <dsp:cNvSpPr/>
      </dsp:nvSpPr>
      <dsp:spPr>
        <a:xfrm>
          <a:off x="6129337"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a:cs typeface="Times New Roman"/>
            </a:rPr>
            <a:t>3. GAMTOS MOKSLAS – VERSLUI, VERSLAS – GAMTOS MOKSLUI</a:t>
          </a:r>
        </a:p>
      </dsp:txBody>
      <dsp:txXfrm>
        <a:off x="6129337" y="77870"/>
        <a:ext cx="2786062" cy="1671637"/>
      </dsp:txXfrm>
    </dsp:sp>
    <dsp:sp modelId="{AE430662-C25D-470E-9DC1-47D4D07CBF09}">
      <dsp:nvSpPr>
        <dsp:cNvPr id="0" name=""/>
        <dsp:cNvSpPr/>
      </dsp:nvSpPr>
      <dsp:spPr>
        <a:xfrm>
          <a:off x="1532334"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a:cs typeface="Times New Roman"/>
            </a:rPr>
            <a:t>4. KAMPANIJA „GAMTOS HEROJAI“</a:t>
          </a:r>
        </a:p>
      </dsp:txBody>
      <dsp:txXfrm>
        <a:off x="1532334" y="2028114"/>
        <a:ext cx="2786062" cy="1671637"/>
      </dsp:txXfrm>
    </dsp:sp>
    <dsp:sp modelId="{A088B07A-27CF-4EB3-AEAF-403CC8237CE7}">
      <dsp:nvSpPr>
        <dsp:cNvPr id="0" name=""/>
        <dsp:cNvSpPr/>
      </dsp:nvSpPr>
      <dsp:spPr>
        <a:xfrm>
          <a:off x="4597003"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Times New Roman"/>
              <a:cs typeface="Times New Roman"/>
            </a:rPr>
            <a:t>5. RENGINIAI, SKIRTI GTC VEIKLAI PRISTATYTI</a:t>
          </a:r>
        </a:p>
      </dsp:txBody>
      <dsp:txXfrm>
        <a:off x="4597003" y="2028114"/>
        <a:ext cx="2786062" cy="1671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98DA-8279-4DAC-9A72-D044D55C874C}">
      <dsp:nvSpPr>
        <dsp:cNvPr id="0" name=""/>
        <dsp:cNvSpPr/>
      </dsp:nvSpPr>
      <dsp:spPr>
        <a:xfrm>
          <a:off x="1088" y="615493"/>
          <a:ext cx="4244392" cy="2546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solidFill>
                <a:schemeClr val="bg1"/>
              </a:solidFill>
              <a:latin typeface="Times New Roman"/>
              <a:cs typeface="Times New Roman"/>
            </a:rPr>
            <a:t>1. </a:t>
          </a:r>
          <a:r>
            <a:rPr lang="lt-LT" sz="2300" kern="1200">
              <a:solidFill>
                <a:schemeClr val="bg1"/>
              </a:solidFill>
              <a:latin typeface="Times New Roman"/>
              <a:cs typeface="Times New Roman"/>
            </a:rPr>
            <a:t> KAMPANIJA – „RINKIS GAMTĄ“</a:t>
          </a:r>
        </a:p>
      </dsp:txBody>
      <dsp:txXfrm>
        <a:off x="1088" y="615493"/>
        <a:ext cx="4244392" cy="2546635"/>
      </dsp:txXfrm>
    </dsp:sp>
    <dsp:sp modelId="{A088B07A-27CF-4EB3-AEAF-403CC8237CE7}">
      <dsp:nvSpPr>
        <dsp:cNvPr id="0" name=""/>
        <dsp:cNvSpPr/>
      </dsp:nvSpPr>
      <dsp:spPr>
        <a:xfrm>
          <a:off x="4669919" y="615493"/>
          <a:ext cx="4244392" cy="2546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latin typeface="Times New Roman"/>
              <a:cs typeface="Times New Roman"/>
            </a:rPr>
            <a:t>2.  B</a:t>
          </a:r>
          <a:r>
            <a:rPr lang="lt-LT" sz="2300" kern="1200">
              <a:solidFill>
                <a:schemeClr val="bg1"/>
              </a:solidFill>
              <a:latin typeface="Times New Roman"/>
              <a:cs typeface="Times New Roman"/>
            </a:rPr>
            <a:t>ŪSIMŲJŲ </a:t>
          </a:r>
          <a:r>
            <a:rPr lang="en-US" sz="2300" kern="1200">
              <a:solidFill>
                <a:schemeClr val="bg1"/>
              </a:solidFill>
              <a:latin typeface="Times New Roman"/>
              <a:cs typeface="Times New Roman"/>
            </a:rPr>
            <a:t> MOKSLININK</a:t>
          </a:r>
          <a:r>
            <a:rPr lang="lt-LT" sz="2300" kern="1200">
              <a:solidFill>
                <a:schemeClr val="bg1"/>
              </a:solidFill>
              <a:latin typeface="Times New Roman"/>
              <a:cs typeface="Times New Roman"/>
            </a:rPr>
            <a:t>Ų AUGINIMO PROGRAMOS PARENGIMAS</a:t>
          </a:r>
          <a:endParaRPr lang="en-US" sz="2300" kern="1200">
            <a:solidFill>
              <a:schemeClr val="bg1"/>
            </a:solidFill>
            <a:latin typeface="Times New Roman"/>
          </a:endParaRPr>
        </a:p>
      </dsp:txBody>
      <dsp:txXfrm>
        <a:off x="4669919" y="615493"/>
        <a:ext cx="4244392" cy="2546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98DA-8279-4DAC-9A72-D044D55C874C}">
      <dsp:nvSpPr>
        <dsp:cNvPr id="0" name=""/>
        <dsp:cNvSpPr/>
      </dsp:nvSpPr>
      <dsp:spPr>
        <a:xfrm>
          <a:off x="0" y="1062645"/>
          <a:ext cx="3577666" cy="21465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Times New Roman"/>
              <a:cs typeface="Times New Roman"/>
            </a:rPr>
            <a:t>1 . </a:t>
          </a:r>
          <a:r>
            <a:rPr lang="lt-LT" sz="1700" kern="1200">
              <a:solidFill>
                <a:schemeClr val="bg1"/>
              </a:solidFill>
              <a:latin typeface="Times New Roman"/>
              <a:cs typeface="Times New Roman"/>
            </a:rPr>
            <a:t>ŽMOGIŠKŲJŲ IŠTEKLIŲ SUKOMPLEKTAVIMAS KOMUNIKACIJOS STRATEGIJAI ĮGYVENDINTI</a:t>
          </a:r>
          <a:endParaRPr lang="en-US" sz="1700" kern="1200">
            <a:solidFill>
              <a:schemeClr val="bg1"/>
            </a:solidFill>
            <a:latin typeface="Times New Roman"/>
            <a:cs typeface="Times New Roman"/>
          </a:endParaRPr>
        </a:p>
      </dsp:txBody>
      <dsp:txXfrm>
        <a:off x="0" y="1062645"/>
        <a:ext cx="3577666" cy="2146599"/>
      </dsp:txXfrm>
    </dsp:sp>
    <dsp:sp modelId="{A088B07A-27CF-4EB3-AEAF-403CC8237CE7}">
      <dsp:nvSpPr>
        <dsp:cNvPr id="0" name=""/>
        <dsp:cNvSpPr/>
      </dsp:nvSpPr>
      <dsp:spPr>
        <a:xfrm>
          <a:off x="3935433" y="1062645"/>
          <a:ext cx="3577666" cy="21465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Times New Roman"/>
              <a:cs typeface="Times New Roman"/>
            </a:rPr>
            <a:t>2. KOMUNIKACIJOS </a:t>
          </a:r>
          <a:r>
            <a:rPr lang="lt-LT" sz="1700" kern="1200">
              <a:solidFill>
                <a:schemeClr val="bg1"/>
              </a:solidFill>
              <a:latin typeface="Times New Roman"/>
              <a:cs typeface="Times New Roman"/>
            </a:rPr>
            <a:t>Į</a:t>
          </a:r>
          <a:r>
            <a:rPr lang="en-US" sz="1700" kern="1200">
              <a:solidFill>
                <a:schemeClr val="bg1"/>
              </a:solidFill>
              <a:latin typeface="Times New Roman"/>
              <a:cs typeface="Times New Roman"/>
            </a:rPr>
            <a:t>TVIRTINIMAS</a:t>
          </a:r>
          <a:r>
            <a:rPr lang="lt-LT" sz="1700" kern="1200">
              <a:solidFill>
                <a:schemeClr val="bg1"/>
              </a:solidFill>
              <a:latin typeface="Times New Roman"/>
              <a:cs typeface="Times New Roman"/>
            </a:rPr>
            <a:t>, MOKYMAI</a:t>
          </a:r>
          <a:endParaRPr lang="en-US" sz="1700" kern="1200">
            <a:solidFill>
              <a:schemeClr val="bg1"/>
            </a:solidFill>
            <a:latin typeface="Times New Roman"/>
            <a:cs typeface="Times New Roman"/>
          </a:endParaRPr>
        </a:p>
      </dsp:txBody>
      <dsp:txXfrm>
        <a:off x="3935433" y="1062645"/>
        <a:ext cx="3577666" cy="2146599"/>
      </dsp:txXfrm>
    </dsp:sp>
    <dsp:sp modelId="{6831DF75-030E-4DE5-AEC1-22B656E121B5}">
      <dsp:nvSpPr>
        <dsp:cNvPr id="0" name=""/>
        <dsp:cNvSpPr/>
      </dsp:nvSpPr>
      <dsp:spPr>
        <a:xfrm>
          <a:off x="7870866" y="1062645"/>
          <a:ext cx="3577666" cy="21465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bg1"/>
              </a:solidFill>
              <a:latin typeface="Times New Roman"/>
              <a:cs typeface="Times New Roman"/>
            </a:rPr>
            <a:t>3. VIDIN</a:t>
          </a:r>
          <a:r>
            <a:rPr lang="lt-LT" sz="1700" kern="1200">
              <a:solidFill>
                <a:schemeClr val="bg1"/>
              </a:solidFill>
              <a:latin typeface="Times New Roman"/>
              <a:cs typeface="Times New Roman"/>
            </a:rPr>
            <a:t>Ė</a:t>
          </a:r>
          <a:r>
            <a:rPr lang="en-US" sz="1700" kern="1200">
              <a:solidFill>
                <a:schemeClr val="bg1"/>
              </a:solidFill>
              <a:latin typeface="Times New Roman"/>
              <a:cs typeface="Times New Roman"/>
            </a:rPr>
            <a:t> KOMUNIKACIJA</a:t>
          </a:r>
          <a:endParaRPr lang="lt-LT" sz="1700" kern="1200">
            <a:solidFill>
              <a:schemeClr val="bg1"/>
            </a:solidFill>
            <a:latin typeface="Times New Roman"/>
            <a:cs typeface="Times New Roman"/>
          </a:endParaRPr>
        </a:p>
      </dsp:txBody>
      <dsp:txXfrm>
        <a:off x="7870866" y="1062645"/>
        <a:ext cx="3577666" cy="2146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EEC9F28-55F4-4533-8435-1078F97B1C77}" type="datetimeFigureOut">
              <a:rPr lang="en-US" smtClean="0"/>
              <a:t>11/8/2023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76888EE-D2A6-4982-88F3-F3ED576A0EA6}" type="slidenum">
              <a:rPr lang="en-US" smtClean="0"/>
              <a:t>‹#›</a:t>
            </a:fld>
            <a:endParaRPr lang="en-US"/>
          </a:p>
        </p:txBody>
      </p:sp>
    </p:spTree>
    <p:extLst>
      <p:ext uri="{BB962C8B-B14F-4D97-AF65-F5344CB8AC3E}">
        <p14:creationId xmlns:p14="http://schemas.microsoft.com/office/powerpoint/2010/main" val="227001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88EE-D2A6-4982-88F3-F3ED576A0EA6}" type="slidenum">
              <a:rPr lang="en-US" smtClean="0"/>
              <a:t>2</a:t>
            </a:fld>
            <a:endParaRPr lang="en-US"/>
          </a:p>
        </p:txBody>
      </p:sp>
    </p:spTree>
    <p:extLst>
      <p:ext uri="{BB962C8B-B14F-4D97-AF65-F5344CB8AC3E}">
        <p14:creationId xmlns:p14="http://schemas.microsoft.com/office/powerpoint/2010/main" val="13933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Lietuvos </a:t>
            </a:r>
            <a:r>
              <a:rPr lang="en-US" err="1"/>
              <a:t>statistikos</a:t>
            </a:r>
            <a:r>
              <a:rPr lang="en-US"/>
              <a:t> </a:t>
            </a:r>
            <a:r>
              <a:rPr lang="en-US" err="1"/>
              <a:t>departamentas</a:t>
            </a:r>
            <a:r>
              <a:rPr lang="en-US"/>
              <a:t> </a:t>
            </a:r>
            <a:r>
              <a:rPr lang="en-US" err="1"/>
              <a:t>tapo</a:t>
            </a:r>
            <a:r>
              <a:rPr lang="en-US"/>
              <a:t> </a:t>
            </a:r>
            <a:r>
              <a:rPr lang="en-US" err="1"/>
              <a:t>Valstybės</a:t>
            </a:r>
            <a:r>
              <a:rPr lang="en-US"/>
              <a:t> </a:t>
            </a:r>
            <a:r>
              <a:rPr lang="en-US" err="1"/>
              <a:t>duomenų</a:t>
            </a:r>
            <a:r>
              <a:rPr lang="en-US"/>
              <a:t> </a:t>
            </a:r>
            <a:r>
              <a:rPr lang="en-US" err="1"/>
              <a:t>agentūra</a:t>
            </a:r>
            <a:endParaRPr lang="en-US" err="1">
              <a:ea typeface="Calibri"/>
              <a:cs typeface="Calibri"/>
            </a:endParaRPr>
          </a:p>
        </p:txBody>
      </p:sp>
      <p:sp>
        <p:nvSpPr>
          <p:cNvPr id="4" name="Slide Number Placeholder 3"/>
          <p:cNvSpPr>
            <a:spLocks noGrp="1"/>
          </p:cNvSpPr>
          <p:nvPr>
            <p:ph type="sldNum" sz="quarter" idx="5"/>
          </p:nvPr>
        </p:nvSpPr>
        <p:spPr/>
        <p:txBody>
          <a:bodyPr/>
          <a:lstStyle/>
          <a:p>
            <a:fld id="{276888EE-D2A6-4982-88F3-F3ED576A0EA6}" type="slidenum">
              <a:rPr lang="en-US" smtClean="0"/>
              <a:t>32</a:t>
            </a:fld>
            <a:endParaRPr lang="en-US"/>
          </a:p>
        </p:txBody>
      </p:sp>
    </p:spTree>
    <p:extLst>
      <p:ext uri="{BB962C8B-B14F-4D97-AF65-F5344CB8AC3E}">
        <p14:creationId xmlns:p14="http://schemas.microsoft.com/office/powerpoint/2010/main" val="379085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B6C083CC-03DF-48B8-9743-6BCAD836E30B}" type="slidenum">
              <a:rPr lang="lt-LT" smtClean="0"/>
              <a:t>53</a:t>
            </a:fld>
            <a:endParaRPr lang="lt-LT"/>
          </a:p>
        </p:txBody>
      </p:sp>
    </p:spTree>
    <p:extLst>
      <p:ext uri="{BB962C8B-B14F-4D97-AF65-F5344CB8AC3E}">
        <p14:creationId xmlns:p14="http://schemas.microsoft.com/office/powerpoint/2010/main" val="10867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C47F8F5A-2AA9-44C5-9E7F-F8F25551D1BB}" type="slidenum">
              <a:rPr lang="lt-LT" smtClean="0"/>
              <a:t>54</a:t>
            </a:fld>
            <a:endParaRPr lang="lt-LT"/>
          </a:p>
        </p:txBody>
      </p:sp>
    </p:spTree>
    <p:extLst>
      <p:ext uri="{BB962C8B-B14F-4D97-AF65-F5344CB8AC3E}">
        <p14:creationId xmlns:p14="http://schemas.microsoft.com/office/powerpoint/2010/main" val="23231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31608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73028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90658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10963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5282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87837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76617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28139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65480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3984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66393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EEE6D6-1A2B-47FD-825F-A983F168FB9E}"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53640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EEE6D6-1A2B-47FD-825F-A983F168FB9E}"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43300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EE6D6-1A2B-47FD-825F-A983F168FB9E}"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15848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08364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479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EEE6D6-1A2B-47FD-825F-A983F168FB9E}" type="datetimeFigureOut">
              <a:rPr lang="en-US" smtClean="0"/>
              <a:t>11/8/2023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07358F-9F33-4C1C-A6E4-274F057B9668}" type="slidenum">
              <a:rPr lang="en-US" smtClean="0"/>
              <a:t>‹#›</a:t>
            </a:fld>
            <a:endParaRPr lang="en-US"/>
          </a:p>
        </p:txBody>
      </p:sp>
    </p:spTree>
    <p:extLst>
      <p:ext uri="{BB962C8B-B14F-4D97-AF65-F5344CB8AC3E}">
        <p14:creationId xmlns:p14="http://schemas.microsoft.com/office/powerpoint/2010/main" val="146448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79" r:id="rId4"/>
    <p:sldLayoutId id="2147483680" r:id="rId5"/>
    <p:sldLayoutId id="2147483666" r:id="rId6"/>
    <p:sldLayoutId id="2147483682" r:id="rId7"/>
    <p:sldLayoutId id="2147483681"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mtostyrimai-my.sharepoint.com/:x:/g/personal/ricardas_paskauskas_gamtc_lt/EcUHSGNt43JGvvo_Rn3t-osBVP-4WwVCUY4YFhxEo7p9hg?e=xAo66E" TargetMode="External"/><Relationship Id="rId2" Type="http://schemas.openxmlformats.org/officeDocument/2006/relationships/hyperlink" Target="mailto:migle.stancikaite@gamtc.lt"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2GZ5q1Nlq-fsXDWeT3EW31mkOCf-Pihs/edit#gid=30026908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ivejkowy.blogspot.com/2010_12_01_archive.html"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dmitrij.morudov@gamtc.lt"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mailto:dmitrij.morudov@gamtc.l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hyperlink" Target="https://am.lrv.lt/lt/veiklos-sritys-1/tarsos-prevencija/planuojamos-ukines-veiklos-poveikio-aplinkai-vertinimas/metodine-ir-kita-informacija/galimu-pav-dokumentu-rengeju-sarasas/" TargetMode="Externa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tags" Target="../tags/tag58.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mailto:sekretoriatas@gamtc.l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teams.microsoft.com/l/meetup-join/19%3ameeting_NDIwMDhlNDEtM2JjNS00OTY3LWI4YWQtMzVlYWYwOGZlMmU3%40thread.v2/0?context=%7b%22Tid%22%3a%2263e70ace-aacd-421b-a838-80b7616cf184%22%2c%22Oid%22%3a%22fa01e1c1-e54d-4ecf-831a-89306fc4a211%22%7d"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uroposhorizontas.lt/event-calendar/nu/" TargetMode="External"/><Relationship Id="rId2" Type="http://schemas.openxmlformats.org/officeDocument/2006/relationships/hyperlink" Target="https://byt.lt/YfJPP"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3" Type="http://schemas.openxmlformats.org/officeDocument/2006/relationships/hyperlink" Target="https://www.lmt.lt/lt/mokslo-finansavimas/kalendorinis-kvietimu-planas/2287/kvietimas-751" TargetMode="External"/><Relationship Id="rId2" Type="http://schemas.openxmlformats.org/officeDocument/2006/relationships/hyperlink" Target="https://era4health.eu/event/info-session-on-the-joint-transnational-call-modulation-of-brain-ageing-through-nutrition-and-healthy-lifestyle-nutribrain/" TargetMode="External"/><Relationship Id="rId1" Type="http://schemas.openxmlformats.org/officeDocument/2006/relationships/slideLayout" Target="../slideLayouts/slideLayout9.xml"/><Relationship Id="rId6" Type="http://schemas.openxmlformats.org/officeDocument/2006/relationships/hyperlink" Target="http://www.agrisci2023.com/"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s://www.lma.lt/news/2109/67/Diskusija-Naujomis-genominemis-technologijomis-NGT-gautu-augalu-veisliu-teisine-reguliacija-nauda-ir-issukiai" TargetMode="Externa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hyperlink" Target="https://www.lma.lt/uploads/LMA%20konkursai/2023%20m.%20LMA%20Auk%C5%A1t%C5%B3j%C5%B3%20mokykl%C5%B3%20student%C5%B3%20darb%C5%B3%20konkursas.pdf" TargetMode="External"/><Relationship Id="rId4" Type="http://schemas.openxmlformats.org/officeDocument/2006/relationships/hyperlink" Target="https://www.lma.lt/uploads/LMA%20konkursai/2023%20m.%20LMA%20Jaun%C5%B3j%C5%B3%20mokslinink%C5%B3%20ir%20doktorant%C5%B3%20darb%C5%B3%20konkursa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accent5">
                <a:lumMod val="40000"/>
                <a:lumOff val="60000"/>
              </a:schemeClr>
            </a:gs>
            <a:gs pos="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AAE2-2EFA-AC2C-E93B-98AD1F73A0F9}"/>
              </a:ext>
            </a:extLst>
          </p:cNvPr>
          <p:cNvSpPr>
            <a:spLocks noGrp="1"/>
          </p:cNvSpPr>
          <p:nvPr>
            <p:ph type="ctrTitle"/>
          </p:nvPr>
        </p:nvSpPr>
        <p:spPr>
          <a:xfrm>
            <a:off x="1274885" y="1169377"/>
            <a:ext cx="5987561" cy="2259623"/>
          </a:xfrm>
        </p:spPr>
        <p:txBody>
          <a:bodyPr>
            <a:normAutofit fontScale="90000"/>
          </a:bodyPr>
          <a:lstStyle/>
          <a:p>
            <a:pPr algn="ctr"/>
            <a:r>
              <a:rPr lang="lt-LT" sz="4800">
                <a:latin typeface="Times New Roman" panose="02020603050405020304" pitchFamily="18" charset="0"/>
                <a:cs typeface="Times New Roman" panose="02020603050405020304" pitchFamily="18" charset="0"/>
              </a:rPr>
              <a:t>Išplėstinis</a:t>
            </a:r>
            <a:br>
              <a:rPr lang="lt-LT" sz="4800">
                <a:latin typeface="Times New Roman" panose="02020603050405020304" pitchFamily="18" charset="0"/>
                <a:cs typeface="Times New Roman" panose="02020603050405020304" pitchFamily="18" charset="0"/>
              </a:rPr>
            </a:br>
            <a:r>
              <a:rPr lang="lt-LT" sz="4800">
                <a:latin typeface="Times New Roman" panose="02020603050405020304" pitchFamily="18" charset="0"/>
                <a:cs typeface="Times New Roman" panose="02020603050405020304" pitchFamily="18" charset="0"/>
              </a:rPr>
              <a:t>Gamtos tyrimų centro administracijos posėdis</a:t>
            </a:r>
            <a:endParaRPr lang="en-US" sz="480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2E3FD4F-BC6B-DA2C-3E12-EB29F72D2564}"/>
              </a:ext>
            </a:extLst>
          </p:cNvPr>
          <p:cNvSpPr>
            <a:spLocks noGrp="1"/>
          </p:cNvSpPr>
          <p:nvPr>
            <p:ph type="subTitle" idx="1"/>
          </p:nvPr>
        </p:nvSpPr>
        <p:spPr>
          <a:xfrm>
            <a:off x="1948201" y="5433798"/>
            <a:ext cx="3710018" cy="915561"/>
          </a:xfrm>
        </p:spPr>
        <p:txBody>
          <a:bodyPr>
            <a:normAutofit lnSpcReduction="10000"/>
          </a:bodyPr>
          <a:lstStyle/>
          <a:p>
            <a:endParaRPr lang="lt-LT">
              <a:latin typeface="Times New Roman" panose="02020603050405020304" pitchFamily="18" charset="0"/>
              <a:cs typeface="Times New Roman" panose="02020603050405020304" pitchFamily="18" charset="0"/>
            </a:endParaRPr>
          </a:p>
          <a:p>
            <a:r>
              <a:rPr lang="lt-LT" sz="2800">
                <a:solidFill>
                  <a:schemeClr val="tx1"/>
                </a:solidFill>
                <a:latin typeface="Times New Roman"/>
                <a:cs typeface="Times New Roman"/>
              </a:rPr>
              <a:t>2023 m. lapkričio 8 d.</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6" name="Picture 5" descr="A picture containing icon&#10;&#10;Description automatically generated">
            <a:extLst>
              <a:ext uri="{FF2B5EF4-FFF2-40B4-BE49-F238E27FC236}">
                <a16:creationId xmlns:a16="http://schemas.microsoft.com/office/drawing/2014/main" id="{60278039-03E7-7A3E-F638-CD85F41B5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275" y="1545583"/>
            <a:ext cx="4509716" cy="4345996"/>
          </a:xfrm>
          <a:prstGeom prst="rect">
            <a:avLst/>
          </a:prstGeom>
        </p:spPr>
      </p:pic>
    </p:spTree>
    <p:extLst>
      <p:ext uri="{BB962C8B-B14F-4D97-AF65-F5344CB8AC3E}">
        <p14:creationId xmlns:p14="http://schemas.microsoft.com/office/powerpoint/2010/main" val="7377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699952-78E7-E7C2-C643-1AC56A466535}"/>
              </a:ext>
            </a:extLst>
          </p:cNvPr>
          <p:cNvSpPr txBox="1"/>
          <p:nvPr/>
        </p:nvSpPr>
        <p:spPr>
          <a:xfrm>
            <a:off x="1773479" y="245058"/>
            <a:ext cx="10270147" cy="6278642"/>
          </a:xfrm>
          <a:prstGeom prst="rect">
            <a:avLst/>
          </a:prstGeom>
          <a:noFill/>
        </p:spPr>
        <p:txBody>
          <a:bodyPr wrap="square" lIns="91440" tIns="45720" rIns="91440" bIns="45720" rtlCol="0" anchor="t">
            <a:spAutoFit/>
          </a:bodyPr>
          <a:lstStyle/>
          <a:p>
            <a:r>
              <a:rPr lang="lt-LT" sz="3200" b="1" dirty="0">
                <a:latin typeface="Times New Roman"/>
                <a:cs typeface="Times New Roman"/>
              </a:rPr>
              <a:t>GERBIAMI LABORATORIJŲ VADOVAI,</a:t>
            </a:r>
          </a:p>
          <a:p>
            <a:endParaRPr lang="lt-LT" sz="2800" b="1" dirty="0">
              <a:latin typeface="Times New Roman"/>
              <a:cs typeface="Times New Roman"/>
            </a:endParaRPr>
          </a:p>
          <a:p>
            <a:endParaRPr lang="lt-LT" dirty="0">
              <a:latin typeface="Times New Roman"/>
              <a:cs typeface="Times New Roman"/>
            </a:endParaRPr>
          </a:p>
          <a:p>
            <a:r>
              <a:rPr lang="lt-LT" b="1" dirty="0">
                <a:solidFill>
                  <a:srgbClr val="002060"/>
                </a:solidFill>
                <a:latin typeface="Times New Roman"/>
                <a:cs typeface="Times New Roman"/>
              </a:rPr>
              <a:t>Prašome pateikti informaciją apie  Jūsų vadovaujamų laboratorijų mokslininkų  2023 m. vykdytas veiklas:</a:t>
            </a:r>
          </a:p>
          <a:p>
            <a:r>
              <a:rPr lang="lt-LT" dirty="0">
                <a:latin typeface="Times New Roman"/>
                <a:cs typeface="Times New Roman"/>
              </a:rPr>
              <a:t>	</a:t>
            </a:r>
          </a:p>
          <a:p>
            <a:pPr marL="285750" indent="-285750" algn="just">
              <a:buFont typeface="Arial" panose="020B0604020202020204" pitchFamily="34" charset="0"/>
              <a:buChar char="•"/>
            </a:pPr>
            <a:r>
              <a:rPr lang="lt-LT" dirty="0">
                <a:latin typeface="Times New Roman"/>
                <a:cs typeface="Times New Roman"/>
              </a:rPr>
              <a:t>darbą tarptautinio lygio mokslo leidinių redakcinėse kolegijose (su GTC </a:t>
            </a:r>
            <a:r>
              <a:rPr lang="lt-LT" dirty="0" err="1">
                <a:latin typeface="Times New Roman"/>
                <a:cs typeface="Times New Roman"/>
              </a:rPr>
              <a:t>prieskyra</a:t>
            </a:r>
            <a:r>
              <a:rPr lang="lt-LT" dirty="0">
                <a:latin typeface="Times New Roman"/>
                <a:cs typeface="Times New Roman"/>
              </a:rPr>
              <a:t>);</a:t>
            </a:r>
          </a:p>
          <a:p>
            <a:pPr marL="285750" indent="-285750" algn="just">
              <a:buFont typeface="Arial" panose="020B0604020202020204" pitchFamily="34" charset="0"/>
              <a:buChar char="•"/>
            </a:pPr>
            <a:endParaRPr lang="lt-LT" dirty="0">
              <a:latin typeface="Times New Roman"/>
              <a:cs typeface="Times New Roman"/>
            </a:endParaRPr>
          </a:p>
          <a:p>
            <a:pPr marL="285750" indent="-285750" algn="just">
              <a:buFont typeface="Arial" panose="020B0604020202020204" pitchFamily="34" charset="0"/>
              <a:buChar char="•"/>
            </a:pPr>
            <a:r>
              <a:rPr lang="lt-LT" dirty="0">
                <a:latin typeface="Times New Roman"/>
                <a:cs typeface="Times New Roman"/>
              </a:rPr>
              <a:t>mokslo populiarinimo veiklas (straipsnius ar interviu leidiniuose, televizijoje, internetiniuose portaluose, dalyvavimą mokslo populiarinimo renginiuose, mokslo populiarinimo renginių organizavimą);</a:t>
            </a:r>
          </a:p>
          <a:p>
            <a:pPr marL="285750" indent="-285750" algn="just">
              <a:buFont typeface="Arial" panose="020B0604020202020204" pitchFamily="34" charset="0"/>
              <a:buChar char="•"/>
            </a:pPr>
            <a:endParaRPr lang="lt-LT" dirty="0">
              <a:latin typeface="Times New Roman"/>
              <a:cs typeface="Times New Roman"/>
            </a:endParaRPr>
          </a:p>
          <a:p>
            <a:pPr marL="285750" indent="-285750" algn="just">
              <a:buFont typeface="Arial" panose="020B0604020202020204" pitchFamily="34" charset="0"/>
              <a:buChar char="•"/>
            </a:pPr>
            <a:r>
              <a:rPr lang="lt-LT" dirty="0">
                <a:latin typeface="Times New Roman"/>
                <a:cs typeface="Times New Roman"/>
              </a:rPr>
              <a:t>bendruomenines veiklas (darbą GTC komisijose, komitetuose, įvairiose darbo grupėse, pristatytas paskaitas ar pravestus mokymus studentams, mokiniams).</a:t>
            </a:r>
          </a:p>
          <a:p>
            <a:pPr algn="just"/>
            <a:endParaRPr lang="en-GB" dirty="0">
              <a:latin typeface="Times New Roman"/>
              <a:cs typeface="Times New Roman"/>
            </a:endParaRPr>
          </a:p>
          <a:p>
            <a:pPr algn="r"/>
            <a:r>
              <a:rPr lang="lt-LT" dirty="0">
                <a:latin typeface="Times New Roman"/>
                <a:cs typeface="Times New Roman"/>
              </a:rPr>
              <a:t>Informaciją pateikti iki lapkričio 17 d. el. p. </a:t>
            </a:r>
            <a:r>
              <a:rPr lang="lt-LT" dirty="0">
                <a:latin typeface="Times New Roman"/>
                <a:cs typeface="Times New Roman"/>
                <a:hlinkClick r:id="rId2"/>
              </a:rPr>
              <a:t>migle.stancikaite@gamtc.lt</a:t>
            </a:r>
            <a:endParaRPr lang="lt-LT" dirty="0">
              <a:latin typeface="Times New Roman"/>
              <a:cs typeface="Times New Roman"/>
            </a:endParaRPr>
          </a:p>
          <a:p>
            <a:pPr algn="r"/>
            <a:endParaRPr lang="lt-LT" dirty="0">
              <a:latin typeface="Times New Roman"/>
              <a:cs typeface="Times New Roman"/>
            </a:endParaRPr>
          </a:p>
          <a:p>
            <a:r>
              <a:rPr lang="lt-LT" dirty="0">
                <a:latin typeface="Times New Roman"/>
                <a:cs typeface="Times New Roman"/>
              </a:rPr>
              <a:t>Lentelę galima užpildyti paspaudus šią nuorodą:</a:t>
            </a:r>
            <a:endParaRPr lang="lt-LT" dirty="0">
              <a:latin typeface="Times New Roman"/>
              <a:ea typeface="+mn-lt"/>
              <a:cs typeface="Times New Roman"/>
            </a:endParaRPr>
          </a:p>
          <a:p>
            <a:r>
              <a:rPr lang="lt-LT" dirty="0">
                <a:latin typeface="Times New Roman"/>
                <a:ea typeface="+mn-lt"/>
                <a:cs typeface="+mn-lt"/>
                <a:hlinkClick r:id="rId3"/>
              </a:rPr>
              <a:t>https://gamtostyrimai-my.sharepoint.com/:x:/g/personal/ricardas_paskauskas_gamtc_lt/EcUHSGNt43JGvvo_Rn3t-osBVP-4WwVCUY4YFhxEo7p9hg?e=xAo66E</a:t>
            </a:r>
            <a:endParaRPr lang="lt-LT" dirty="0"/>
          </a:p>
          <a:p>
            <a:endParaRPr lang="lt-LT" dirty="0">
              <a:latin typeface="Century Gothic" panose="020B0502020202020204"/>
              <a:cs typeface="Times New Roman"/>
            </a:endParaRPr>
          </a:p>
        </p:txBody>
      </p:sp>
    </p:spTree>
    <p:extLst>
      <p:ext uri="{BB962C8B-B14F-4D97-AF65-F5344CB8AC3E}">
        <p14:creationId xmlns:p14="http://schemas.microsoft.com/office/powerpoint/2010/main" val="38900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F60D53-121A-C1AB-9AAC-3E23E0376E45}"/>
              </a:ext>
            </a:extLst>
          </p:cNvPr>
          <p:cNvSpPr txBox="1"/>
          <p:nvPr/>
        </p:nvSpPr>
        <p:spPr>
          <a:xfrm>
            <a:off x="1176778" y="5455701"/>
            <a:ext cx="108129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a:latin typeface="Times New Roman"/>
              </a:rPr>
              <a:t>Skelbiama akcija – pirmiesiems trims, gavusiems „Europos horizonto“ programos finansavimą, 2024 m. bus skiriamos premijos:</a:t>
            </a:r>
            <a:endParaRPr lang="en-US" sz="2400" b="1">
              <a:solidFill>
                <a:srgbClr val="0070C0"/>
              </a:solidFill>
              <a:latin typeface="Times New Roman"/>
              <a:cs typeface="Times New Roman"/>
            </a:endParaRPr>
          </a:p>
          <a:p>
            <a:pPr algn="just"/>
            <a:r>
              <a:rPr lang="lt-LT" sz="2400" b="1">
                <a:solidFill>
                  <a:srgbClr val="0070C0"/>
                </a:solidFill>
                <a:latin typeface="Times New Roman"/>
              </a:rPr>
              <a:t>I – 5000 Eur; II – 3000 Eur; III – 2000 Eur. </a:t>
            </a:r>
            <a:endParaRPr lang="en-US" sz="2400" b="1">
              <a:solidFill>
                <a:srgbClr val="0070C0"/>
              </a:solidFill>
              <a:latin typeface="Times New Roman"/>
              <a:cs typeface="Times New Roman"/>
            </a:endParaRPr>
          </a:p>
        </p:txBody>
      </p:sp>
      <p:pic>
        <p:nvPicPr>
          <p:cNvPr id="2" name="Picture 1" descr="A screenshot of a computer&#10;&#10;Description automatically generated">
            <a:extLst>
              <a:ext uri="{FF2B5EF4-FFF2-40B4-BE49-F238E27FC236}">
                <a16:creationId xmlns:a16="http://schemas.microsoft.com/office/drawing/2014/main" id="{CF7D5068-210A-0972-19FD-9A5617CEBC58}"/>
              </a:ext>
            </a:extLst>
          </p:cNvPr>
          <p:cNvPicPr>
            <a:picLocks noChangeAspect="1"/>
          </p:cNvPicPr>
          <p:nvPr/>
        </p:nvPicPr>
        <p:blipFill>
          <a:blip r:embed="rId2"/>
          <a:stretch>
            <a:fillRect/>
          </a:stretch>
        </p:blipFill>
        <p:spPr>
          <a:xfrm>
            <a:off x="2839413" y="1105095"/>
            <a:ext cx="6782485" cy="4219286"/>
          </a:xfrm>
          <a:prstGeom prst="rect">
            <a:avLst/>
          </a:prstGeom>
        </p:spPr>
      </p:pic>
      <p:sp>
        <p:nvSpPr>
          <p:cNvPr id="3" name="TextBox 2">
            <a:extLst>
              <a:ext uri="{FF2B5EF4-FFF2-40B4-BE49-F238E27FC236}">
                <a16:creationId xmlns:a16="http://schemas.microsoft.com/office/drawing/2014/main" id="{E3AD8456-B86F-80A1-E28E-D3C52AF51B65}"/>
              </a:ext>
            </a:extLst>
          </p:cNvPr>
          <p:cNvSpPr txBox="1"/>
          <p:nvPr/>
        </p:nvSpPr>
        <p:spPr>
          <a:xfrm>
            <a:off x="1862015" y="279400"/>
            <a:ext cx="86535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b="1">
                <a:solidFill>
                  <a:srgbClr val="0070C0"/>
                </a:solidFill>
                <a:latin typeface="Times New Roman"/>
              </a:rPr>
              <a:t>„Europos horizonto“ programos 6-os veiksmų grupės statistika</a:t>
            </a:r>
            <a:endParaRPr lang="en-US" b="1">
              <a:solidFill>
                <a:srgbClr val="0070C0"/>
              </a:solidFill>
            </a:endParaRPr>
          </a:p>
        </p:txBody>
      </p:sp>
    </p:spTree>
    <p:extLst>
      <p:ext uri="{BB962C8B-B14F-4D97-AF65-F5344CB8AC3E}">
        <p14:creationId xmlns:p14="http://schemas.microsoft.com/office/powerpoint/2010/main" val="63451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649-F89A-4F13-A85C-F44D90C5FC76}"/>
              </a:ext>
            </a:extLst>
          </p:cNvPr>
          <p:cNvSpPr>
            <a:spLocks noGrp="1"/>
          </p:cNvSpPr>
          <p:nvPr>
            <p:ph type="title"/>
          </p:nvPr>
        </p:nvSpPr>
        <p:spPr>
          <a:xfrm>
            <a:off x="1152313" y="177210"/>
            <a:ext cx="10392785" cy="380882"/>
          </a:xfrm>
        </p:spPr>
        <p:txBody>
          <a:bodyPr>
            <a:noAutofit/>
          </a:bodyPr>
          <a:lstStyle/>
          <a:p>
            <a:pPr algn="ctr"/>
            <a:r>
              <a:rPr lang="lt-LT" sz="2400" b="1" cap="all">
                <a:solidFill>
                  <a:srgbClr val="0070C0"/>
                </a:solidFill>
                <a:effectLst/>
                <a:latin typeface="Times New Roman"/>
                <a:ea typeface="Times New Roman" panose="02020603050405020304" pitchFamily="18" charset="0"/>
                <a:cs typeface="Times New Roman"/>
              </a:rPr>
              <a:t>GTC doktorantų skatinimas už 2023 </a:t>
            </a:r>
            <a:r>
              <a:rPr lang="lt-LT" sz="2400" b="1" cap="all">
                <a:solidFill>
                  <a:srgbClr val="0070C0"/>
                </a:solidFill>
                <a:latin typeface="Times New Roman"/>
                <a:ea typeface="Times New Roman" panose="02020603050405020304" pitchFamily="18" charset="0"/>
                <a:cs typeface="Times New Roman"/>
              </a:rPr>
              <a:t>m.</a:t>
            </a:r>
            <a:r>
              <a:rPr lang="lt-LT" sz="2400" b="1" cap="all">
                <a:solidFill>
                  <a:srgbClr val="0070C0"/>
                </a:solidFill>
                <a:effectLst/>
                <a:latin typeface="Times New Roman"/>
                <a:ea typeface="Times New Roman" panose="02020603050405020304" pitchFamily="18" charset="0"/>
                <a:cs typeface="Times New Roman"/>
              </a:rPr>
              <a:t> mokslinės veiklos rezultatus</a:t>
            </a:r>
            <a:endParaRPr lang="lt-LT" sz="2400">
              <a:solidFill>
                <a:srgbClr val="0070C0"/>
              </a:solidFill>
              <a:latin typeface="Times New Roman"/>
              <a:cs typeface="Times New Roman"/>
            </a:endParaRPr>
          </a:p>
        </p:txBody>
      </p:sp>
      <p:sp>
        <p:nvSpPr>
          <p:cNvPr id="3" name="TextBox 2">
            <a:extLst>
              <a:ext uri="{FF2B5EF4-FFF2-40B4-BE49-F238E27FC236}">
                <a16:creationId xmlns:a16="http://schemas.microsoft.com/office/drawing/2014/main" id="{0F366161-067B-6A3A-A83B-DA5E09BFEF1C}"/>
              </a:ext>
            </a:extLst>
          </p:cNvPr>
          <p:cNvSpPr txBox="1"/>
          <p:nvPr/>
        </p:nvSpPr>
        <p:spPr>
          <a:xfrm>
            <a:off x="1341279" y="921446"/>
            <a:ext cx="10384485" cy="5509200"/>
          </a:xfrm>
          <a:prstGeom prst="rect">
            <a:avLst/>
          </a:prstGeom>
          <a:noFill/>
        </p:spPr>
        <p:txBody>
          <a:bodyPr wrap="square" lIns="91440" tIns="45720" rIns="91440" bIns="45720" rtlCol="0" anchor="t">
            <a:spAutoFit/>
          </a:bodyPr>
          <a:lstStyle/>
          <a:p>
            <a:pPr algn="just"/>
            <a:r>
              <a:rPr lang="lt-LT" sz="2000" b="1">
                <a:effectLst>
                  <a:outerShdw blurRad="50800" dist="38100" dir="2700000" algn="tl" rotWithShape="0">
                    <a:prstClr val="black">
                      <a:alpha val="40000"/>
                    </a:prstClr>
                  </a:outerShdw>
                </a:effectLst>
                <a:latin typeface="Times New Roman"/>
                <a:cs typeface="Times New Roman"/>
              </a:rPr>
              <a:t>Atsižvelgiant į darbo grupės, sudarytos Centro direktoriaus įsakymu (2023 m. spalio 18 d., Nr. V-78), rekomendacijas, skatinimas skiriamas:</a:t>
            </a:r>
          </a:p>
          <a:p>
            <a:pPr algn="just"/>
            <a:endParaRPr lang="lt-LT" sz="1600" b="1">
              <a:effectLst>
                <a:outerShdw blurRad="50800" dist="38100" dir="2700000" algn="tl" rotWithShape="0">
                  <a:prstClr val="black">
                    <a:alpha val="40000"/>
                  </a:prstClr>
                </a:outerShdw>
              </a:effectLst>
              <a:latin typeface="Times New Roman"/>
              <a:ea typeface="Times New Roman" panose="02020603050405020304" pitchFamily="18" charset="0"/>
              <a:cs typeface="Times New Roman"/>
            </a:endParaRPr>
          </a:p>
          <a:p>
            <a:pPr marL="285750" indent="-285750" algn="just">
              <a:buFont typeface="Arial"/>
              <a:buChar char="•"/>
            </a:pPr>
            <a:r>
              <a:rPr lang="lt-LT" sz="2000" b="1">
                <a:effectLst/>
                <a:latin typeface="Times New Roman"/>
                <a:ea typeface="Times New Roman" panose="02020603050405020304" pitchFamily="18" charset="0"/>
                <a:cs typeface="Times New Roman"/>
              </a:rPr>
              <a:t>Renatai Butrimienei,</a:t>
            </a:r>
            <a:r>
              <a:rPr lang="lt-LT" sz="1200" b="1">
                <a:effectLst/>
                <a:latin typeface="Times New Roman"/>
                <a:ea typeface="Times New Roman" panose="02020603050405020304" pitchFamily="18" charset="0"/>
                <a:cs typeface="Times New Roman"/>
              </a:rPr>
              <a:t> </a:t>
            </a:r>
            <a:r>
              <a:rPr lang="lt-LT" sz="1200" err="1">
                <a:effectLst/>
                <a:latin typeface="Times New Roman"/>
                <a:ea typeface="Times New Roman" panose="02020603050405020304" pitchFamily="18" charset="0"/>
                <a:cs typeface="Times New Roman"/>
              </a:rPr>
              <a:t>Ekotoksikologijos</a:t>
            </a:r>
            <a:r>
              <a:rPr lang="lt-LT" sz="1200">
                <a:effectLst/>
                <a:latin typeface="Times New Roman"/>
                <a:ea typeface="Times New Roman" panose="02020603050405020304" pitchFamily="18" charset="0"/>
                <a:cs typeface="Times New Roman"/>
              </a:rPr>
              <a:t> laboratorija, mokslinė vadovė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dr. N. Kazlauskienė (ekologijos ir aplinkotyros mokslo kryptis)</a:t>
            </a:r>
            <a:r>
              <a:rPr lang="lt-LT" sz="1200">
                <a:latin typeface="Times New Roman"/>
                <a:ea typeface="Times New Roman" panose="02020603050405020304" pitchFamily="18" charset="0"/>
                <a:cs typeface="Times New Roman"/>
              </a:rPr>
              <a:t> </a:t>
            </a:r>
          </a:p>
          <a:p>
            <a:pPr marL="285750" indent="-285750" algn="just">
              <a:buFont typeface="Arial"/>
              <a:buChar char="•"/>
            </a:pPr>
            <a:r>
              <a:rPr lang="lt-LT" sz="2000" b="1">
                <a:effectLst/>
                <a:latin typeface="Times New Roman"/>
                <a:ea typeface="Times New Roman" panose="02020603050405020304" pitchFamily="18" charset="0"/>
                <a:cs typeface="Times New Roman"/>
              </a:rPr>
              <a:t>Gabrielei </a:t>
            </a:r>
            <a:r>
              <a:rPr lang="lt-LT" sz="2000" b="1" err="1">
                <a:effectLst/>
                <a:latin typeface="Times New Roman"/>
                <a:ea typeface="Times New Roman" panose="02020603050405020304" pitchFamily="18" charset="0"/>
                <a:cs typeface="Times New Roman"/>
              </a:rPr>
              <a:t>Bumbulytei</a:t>
            </a:r>
            <a:r>
              <a:rPr lang="lt-LT" sz="1600">
                <a:effectLst/>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Cheminės ekologijos ir elgsenos laboratorija, mokslinis vadovas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prof. habil. dr. V. Būda (ekologijos ir aplinkotyros mokslo kryptis)</a:t>
            </a:r>
          </a:p>
          <a:p>
            <a:pPr marL="285750" indent="-285750" algn="just">
              <a:buFont typeface="Arial"/>
              <a:buChar char="•"/>
            </a:pPr>
            <a:r>
              <a:rPr lang="lt-LT" sz="2000" b="1">
                <a:effectLst/>
                <a:latin typeface="Times New Roman"/>
                <a:ea typeface="Times New Roman" panose="02020603050405020304" pitchFamily="18" charset="0"/>
                <a:cs typeface="Times New Roman"/>
              </a:rPr>
              <a:t>Liucijai </a:t>
            </a:r>
            <a:r>
              <a:rPr lang="lt-LT" sz="2000" b="1" err="1">
                <a:effectLst/>
                <a:latin typeface="Times New Roman"/>
                <a:ea typeface="Times New Roman" panose="02020603050405020304" pitchFamily="18" charset="0"/>
                <a:cs typeface="Times New Roman"/>
              </a:rPr>
              <a:t>Kamaitytei-Bukelskienei</a:t>
            </a:r>
            <a:r>
              <a:rPr lang="lt-LT" sz="2000" b="1">
                <a:effectLst/>
                <a:latin typeface="Times New Roman"/>
                <a:ea typeface="Times New Roman" panose="02020603050405020304" pitchFamily="18" charset="0"/>
                <a:cs typeface="Times New Roman"/>
              </a:rPr>
              <a:t>,</a:t>
            </a:r>
            <a:r>
              <a:rPr lang="lt-LT" sz="1600" b="1">
                <a:effectLst/>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Floros ir </a:t>
            </a:r>
            <a:r>
              <a:rPr lang="lt-LT" sz="1200" err="1">
                <a:effectLst/>
                <a:latin typeface="Times New Roman"/>
                <a:ea typeface="Times New Roman" panose="02020603050405020304" pitchFamily="18" charset="0"/>
                <a:cs typeface="Times New Roman"/>
              </a:rPr>
              <a:t>geobotanikos</a:t>
            </a:r>
            <a:r>
              <a:rPr lang="lt-LT" sz="1200">
                <a:effectLst/>
                <a:latin typeface="Times New Roman"/>
                <a:ea typeface="Times New Roman" panose="02020603050405020304" pitchFamily="18" charset="0"/>
                <a:cs typeface="Times New Roman"/>
              </a:rPr>
              <a:t> laboratorija, mokslinė vadovė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dr. Z. Sinkevičienei (ekologijos ir aplinkotyros mokslo kryptis)</a:t>
            </a:r>
            <a:r>
              <a:rPr lang="lt-LT" sz="1200">
                <a:latin typeface="Times New Roman"/>
                <a:ea typeface="Times New Roman" panose="02020603050405020304" pitchFamily="18" charset="0"/>
                <a:cs typeface="Times New Roman"/>
              </a:rPr>
              <a:t> </a:t>
            </a:r>
            <a:endParaRPr lang="lt-LT" sz="1200">
              <a:effectLst/>
              <a:latin typeface="Times New Roman"/>
              <a:ea typeface="Times New Roman" panose="02020603050405020304" pitchFamily="18" charset="0"/>
              <a:cs typeface="Times New Roman" panose="02020603050405020304" pitchFamily="18" charset="0"/>
            </a:endParaRPr>
          </a:p>
          <a:p>
            <a:pPr marL="285750" indent="-285750" algn="just">
              <a:buFont typeface="Arial"/>
              <a:buChar char="•"/>
            </a:pPr>
            <a:r>
              <a:rPr lang="lt-LT" sz="2000" b="1">
                <a:effectLst/>
                <a:latin typeface="Times New Roman"/>
                <a:ea typeface="Times New Roman" panose="02020603050405020304" pitchFamily="18" charset="0"/>
                <a:cs typeface="Times New Roman"/>
              </a:rPr>
              <a:t>Viktorijai Dobryninai,</a:t>
            </a:r>
            <a:r>
              <a:rPr lang="lt-LT" sz="1600" b="1">
                <a:effectLst/>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Entomologijos laboratorija, mokslinis vadovas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prof. habil. dr. J. R. </a:t>
            </a:r>
            <a:r>
              <a:rPr lang="lt-LT" sz="1200" err="1">
                <a:effectLst/>
                <a:latin typeface="Times New Roman"/>
                <a:ea typeface="Times New Roman" panose="02020603050405020304" pitchFamily="18" charset="0"/>
                <a:cs typeface="Times New Roman"/>
              </a:rPr>
              <a:t>Stonis</a:t>
            </a:r>
            <a:r>
              <a:rPr lang="lt-LT" sz="1200">
                <a:effectLst/>
                <a:latin typeface="Times New Roman"/>
                <a:ea typeface="Times New Roman" panose="02020603050405020304" pitchFamily="18" charset="0"/>
                <a:cs typeface="Times New Roman"/>
              </a:rPr>
              <a:t> (ekologijos ir aplinkotyros mokslo kryptis)</a:t>
            </a:r>
            <a:r>
              <a:rPr lang="lt-LT" sz="1600">
                <a:latin typeface="Times New Roman"/>
                <a:ea typeface="Times New Roman" panose="02020603050405020304" pitchFamily="18" charset="0"/>
                <a:cs typeface="Times New Roman"/>
              </a:rPr>
              <a:t> </a:t>
            </a:r>
            <a:endParaRPr lang="lt-LT" sz="1600">
              <a:effectLst/>
              <a:latin typeface="Times New Roman"/>
              <a:ea typeface="Times New Roman" panose="02020603050405020304" pitchFamily="18" charset="0"/>
              <a:cs typeface="Times New Roman" panose="02020603050405020304" pitchFamily="18" charset="0"/>
            </a:endParaRPr>
          </a:p>
          <a:p>
            <a:pPr marL="285750" indent="-285750" algn="just">
              <a:buFont typeface="Arial"/>
              <a:buChar char="•"/>
            </a:pPr>
            <a:r>
              <a:rPr lang="lt-LT" sz="2000" b="1">
                <a:latin typeface="Times New Roman"/>
                <a:ea typeface="Times New Roman" panose="02020603050405020304" pitchFamily="18" charset="0"/>
                <a:cs typeface="Times New Roman"/>
              </a:rPr>
              <a:t>Justei</a:t>
            </a:r>
            <a:r>
              <a:rPr lang="lt-LT" sz="2000" b="1">
                <a:effectLst/>
                <a:latin typeface="Times New Roman"/>
                <a:ea typeface="Times New Roman" panose="02020603050405020304" pitchFamily="18" charset="0"/>
                <a:cs typeface="Times New Roman"/>
              </a:rPr>
              <a:t> </a:t>
            </a:r>
            <a:r>
              <a:rPr lang="lt-LT" sz="2000" b="1" err="1">
                <a:effectLst/>
                <a:latin typeface="Times New Roman"/>
                <a:ea typeface="Times New Roman" panose="02020603050405020304" pitchFamily="18" charset="0"/>
                <a:cs typeface="Times New Roman"/>
              </a:rPr>
              <a:t>Aželytei</a:t>
            </a:r>
            <a:r>
              <a:rPr lang="lt-LT" sz="2000" b="1">
                <a:effectLst/>
                <a:latin typeface="Times New Roman"/>
                <a:ea typeface="Times New Roman" panose="02020603050405020304" pitchFamily="18" charset="0"/>
                <a:cs typeface="Times New Roman"/>
              </a:rPr>
              <a:t>,</a:t>
            </a:r>
            <a:r>
              <a:rPr lang="lt-LT" sz="1600" b="1">
                <a:effectLst/>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P. B. </a:t>
            </a:r>
            <a:r>
              <a:rPr lang="lt-LT" sz="1200" err="1">
                <a:effectLst/>
                <a:latin typeface="Times New Roman"/>
                <a:ea typeface="Times New Roman" panose="02020603050405020304" pitchFamily="18" charset="0"/>
                <a:cs typeface="Times New Roman"/>
              </a:rPr>
              <a:t>Šivickio</a:t>
            </a:r>
            <a:r>
              <a:rPr lang="lt-LT" sz="1200">
                <a:effectLst/>
                <a:latin typeface="Times New Roman"/>
                <a:ea typeface="Times New Roman" panose="02020603050405020304" pitchFamily="18" charset="0"/>
                <a:cs typeface="Times New Roman"/>
              </a:rPr>
              <a:t> parazitologijos laboratorija, mokslinis vadovas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dr. V. Palinauskas (zoologijos mokslo kryptis)</a:t>
            </a:r>
            <a:r>
              <a:rPr lang="lt-LT" sz="1200">
                <a:latin typeface="Times New Roman"/>
                <a:ea typeface="Times New Roman" panose="02020603050405020304" pitchFamily="18" charset="0"/>
                <a:cs typeface="Times New Roman"/>
              </a:rPr>
              <a:t> </a:t>
            </a:r>
            <a:endParaRPr lang="lt-LT" sz="1200">
              <a:effectLst/>
              <a:latin typeface="Times New Roman"/>
              <a:ea typeface="Times New Roman" panose="02020603050405020304" pitchFamily="18" charset="0"/>
              <a:cs typeface="Times New Roman" panose="02020603050405020304" pitchFamily="18" charset="0"/>
            </a:endParaRPr>
          </a:p>
          <a:p>
            <a:pPr marL="285750" indent="-285750" algn="just">
              <a:buFont typeface="Arial"/>
              <a:buChar char="•"/>
            </a:pPr>
            <a:r>
              <a:rPr lang="lt-LT" sz="2000" b="1">
                <a:effectLst/>
                <a:latin typeface="Times New Roman"/>
                <a:ea typeface="Times New Roman" panose="02020603050405020304" pitchFamily="18" charset="0"/>
                <a:cs typeface="Times New Roman"/>
              </a:rPr>
              <a:t>Mariam </a:t>
            </a:r>
            <a:r>
              <a:rPr lang="lt-LT" sz="2000" b="1" err="1">
                <a:effectLst/>
                <a:latin typeface="Times New Roman"/>
                <a:ea typeface="Times New Roman" panose="02020603050405020304" pitchFamily="18" charset="0"/>
                <a:cs typeface="Times New Roman"/>
              </a:rPr>
              <a:t>Zareyan</a:t>
            </a:r>
            <a:r>
              <a:rPr lang="lt-LT" sz="2000" b="1">
                <a:effectLst/>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Augalų fiziologijos laboratorija, mokslinis vadovas </a:t>
            </a:r>
            <a:r>
              <a:rPr lang="lt-LT" sz="1200">
                <a:latin typeface="Times New Roman"/>
                <a:ea typeface="Times New Roman" panose="02020603050405020304" pitchFamily="18" charset="0"/>
                <a:cs typeface="Times New Roman"/>
              </a:rPr>
              <a:t>– </a:t>
            </a:r>
            <a:r>
              <a:rPr lang="lt-LT" sz="1200">
                <a:effectLst/>
                <a:latin typeface="Times New Roman"/>
                <a:ea typeface="Times New Roman" panose="02020603050405020304" pitchFamily="18" charset="0"/>
                <a:cs typeface="Times New Roman"/>
              </a:rPr>
              <a:t>dr. V. Šveikauskas (biologijos mokslo kryptis)</a:t>
            </a:r>
            <a:r>
              <a:rPr lang="lt-LT" sz="1200">
                <a:latin typeface="Times New Roman"/>
                <a:ea typeface="Times New Roman" panose="02020603050405020304" pitchFamily="18" charset="0"/>
                <a:cs typeface="Times New Roman"/>
              </a:rPr>
              <a:t> </a:t>
            </a:r>
          </a:p>
          <a:p>
            <a:pPr marL="285750" indent="-285750" algn="just">
              <a:buFont typeface="Arial"/>
              <a:buChar char="•"/>
            </a:pPr>
            <a:r>
              <a:rPr lang="lt-LT" sz="2000" b="1">
                <a:latin typeface="Times New Roman"/>
                <a:cs typeface="Times New Roman"/>
              </a:rPr>
              <a:t>Ramunei </a:t>
            </a:r>
            <a:r>
              <a:rPr lang="lt-LT" sz="2000" b="1" err="1">
                <a:latin typeface="Times New Roman"/>
                <a:cs typeface="Times New Roman"/>
              </a:rPr>
              <a:t>Stanevičienei</a:t>
            </a:r>
            <a:r>
              <a:rPr lang="lt-LT" sz="2000" b="1">
                <a:latin typeface="Times New Roman"/>
                <a:cs typeface="Times New Roman"/>
              </a:rPr>
              <a:t>,</a:t>
            </a:r>
            <a:r>
              <a:rPr lang="lt-LT" sz="1600" b="1">
                <a:latin typeface="Times New Roman"/>
                <a:cs typeface="Times New Roman"/>
              </a:rPr>
              <a:t> </a:t>
            </a:r>
            <a:r>
              <a:rPr lang="lt-LT" sz="1200">
                <a:latin typeface="Times New Roman"/>
                <a:cs typeface="Times New Roman"/>
              </a:rPr>
              <a:t>Genetikos laboratorija, mokslinė vadovė – prof. dr. E. </a:t>
            </a:r>
            <a:r>
              <a:rPr lang="lt-LT" sz="1200" err="1">
                <a:latin typeface="Times New Roman"/>
                <a:cs typeface="Times New Roman"/>
              </a:rPr>
              <a:t>Servienė</a:t>
            </a:r>
            <a:r>
              <a:rPr lang="lt-LT" sz="1200">
                <a:latin typeface="Times New Roman"/>
                <a:cs typeface="Times New Roman"/>
              </a:rPr>
              <a:t> (biologijos mokslo kryptis) </a:t>
            </a:r>
          </a:p>
          <a:p>
            <a:pPr marL="285750" indent="-285750" algn="just">
              <a:buFont typeface="Arial"/>
              <a:buChar char="•"/>
            </a:pPr>
            <a:r>
              <a:rPr lang="lt-LT" sz="2000" b="1">
                <a:latin typeface="Times New Roman"/>
                <a:cs typeface="Times New Roman"/>
              </a:rPr>
              <a:t>Tautvydui </a:t>
            </a:r>
            <a:r>
              <a:rPr lang="lt-LT" sz="2000" b="1" err="1">
                <a:latin typeface="Times New Roman"/>
                <a:cs typeface="Times New Roman"/>
              </a:rPr>
              <a:t>Žalnieriui</a:t>
            </a:r>
            <a:r>
              <a:rPr lang="lt-LT" sz="2000" b="1">
                <a:latin typeface="Times New Roman"/>
                <a:cs typeface="Times New Roman"/>
              </a:rPr>
              <a:t>, </a:t>
            </a:r>
            <a:r>
              <a:rPr lang="lt-LT" sz="1200">
                <a:latin typeface="Times New Roman"/>
                <a:cs typeface="Times New Roman"/>
              </a:rPr>
              <a:t>Augalų fiziologijos laboratorija, mokslinė vadovė – dr. S. </a:t>
            </a:r>
            <a:r>
              <a:rPr lang="lt-LT" sz="1200" err="1">
                <a:latin typeface="Times New Roman"/>
                <a:cs typeface="Times New Roman"/>
              </a:rPr>
              <a:t>Jurkonienė</a:t>
            </a:r>
            <a:r>
              <a:rPr lang="lt-LT" sz="1200">
                <a:latin typeface="Times New Roman"/>
                <a:cs typeface="Times New Roman"/>
              </a:rPr>
              <a:t> (ekologijos ir aplinkotyros mokslo kryptis) </a:t>
            </a:r>
            <a:endParaRPr lang="lt-LT" sz="1200"/>
          </a:p>
          <a:p>
            <a:pPr marL="285750" indent="-285750" algn="just">
              <a:buFont typeface="Arial"/>
              <a:buChar char="•"/>
            </a:pPr>
            <a:r>
              <a:rPr lang="lt-LT" sz="2000" b="1">
                <a:latin typeface="Times New Roman"/>
                <a:cs typeface="Times New Roman"/>
              </a:rPr>
              <a:t>Ievai </a:t>
            </a:r>
            <a:r>
              <a:rPr lang="lt-LT" sz="2000" b="1" err="1">
                <a:latin typeface="Times New Roman"/>
                <a:cs typeface="Times New Roman"/>
              </a:rPr>
              <a:t>Ignatavičienei</a:t>
            </a:r>
            <a:r>
              <a:rPr lang="lt-LT" sz="2000" b="1">
                <a:latin typeface="Times New Roman"/>
                <a:cs typeface="Times New Roman"/>
              </a:rPr>
              <a:t>,</a:t>
            </a:r>
            <a:r>
              <a:rPr lang="lt-LT" sz="1600" b="1">
                <a:latin typeface="Times New Roman"/>
                <a:cs typeface="Times New Roman"/>
              </a:rPr>
              <a:t> </a:t>
            </a:r>
            <a:r>
              <a:rPr lang="lt-LT" sz="1200">
                <a:latin typeface="Times New Roman"/>
                <a:cs typeface="Times New Roman"/>
              </a:rPr>
              <a:t>Molekulinės ekologijos laboratorija, mokslinis vadovas – dr. (HP) D. Butkauskas (biologijos mokslo kryptis)</a:t>
            </a:r>
            <a:endParaRPr lang="lt-LT" sz="1200">
              <a:cs typeface="Times New Roman"/>
            </a:endParaRPr>
          </a:p>
          <a:p>
            <a:pPr marL="285750" indent="-285750" algn="just">
              <a:buFont typeface="Arial"/>
              <a:buChar char="•"/>
            </a:pPr>
            <a:r>
              <a:rPr lang="lt-LT" sz="2000" b="1">
                <a:latin typeface="Times New Roman"/>
                <a:cs typeface="Times New Roman"/>
              </a:rPr>
              <a:t>Margaritai </a:t>
            </a:r>
            <a:r>
              <a:rPr lang="lt-LT" sz="2000" b="1" err="1">
                <a:latin typeface="Times New Roman"/>
                <a:cs typeface="Times New Roman"/>
              </a:rPr>
              <a:t>Kazak</a:t>
            </a:r>
            <a:r>
              <a:rPr lang="lt-LT" sz="2000" b="1">
                <a:latin typeface="Times New Roman"/>
                <a:cs typeface="Times New Roman"/>
              </a:rPr>
              <a:t>, </a:t>
            </a:r>
            <a:r>
              <a:rPr lang="lt-LT" sz="1200">
                <a:latin typeface="Times New Roman"/>
                <a:cs typeface="Times New Roman"/>
              </a:rPr>
              <a:t>Entomologijos laboratorija, mokslinė vadovė – dr. R. Bernotienė (zoologijos mokslo kryptis)</a:t>
            </a:r>
            <a:endParaRPr lang="lt-LT" sz="1200">
              <a:cs typeface="Times New Roman"/>
            </a:endParaRPr>
          </a:p>
          <a:p>
            <a:pPr marL="285750" indent="-285750" algn="just">
              <a:buFont typeface="Arial"/>
              <a:buChar char="•"/>
            </a:pPr>
            <a:r>
              <a:rPr lang="lt-LT" sz="2000" b="1">
                <a:latin typeface="Times New Roman"/>
                <a:cs typeface="Times New Roman"/>
              </a:rPr>
              <a:t>Agnei Baranauskaitei, </a:t>
            </a:r>
            <a:r>
              <a:rPr lang="lt-LT" sz="1200">
                <a:latin typeface="Times New Roman"/>
                <a:cs typeface="Times New Roman"/>
              </a:rPr>
              <a:t>Genetikos laboratorija, mokslinė vadovė – dr. Ž. </a:t>
            </a:r>
            <a:r>
              <a:rPr lang="lt-LT" sz="1200" err="1">
                <a:latin typeface="Times New Roman"/>
                <a:cs typeface="Times New Roman"/>
              </a:rPr>
              <a:t>Strazdaitė-Žielienė</a:t>
            </a:r>
            <a:r>
              <a:rPr lang="lt-LT" sz="1200">
                <a:latin typeface="Times New Roman"/>
                <a:cs typeface="Times New Roman"/>
              </a:rPr>
              <a:t> (biologijos mokslo kryptis)</a:t>
            </a:r>
            <a:endParaRPr lang="lt-LT" sz="1200">
              <a:cs typeface="Times New Roman"/>
            </a:endParaRPr>
          </a:p>
          <a:p>
            <a:pPr marL="285750" indent="-285750" algn="just">
              <a:buFont typeface="Arial"/>
              <a:buChar char="•"/>
            </a:pPr>
            <a:r>
              <a:rPr lang="lt-LT" sz="2000" b="1">
                <a:latin typeface="Times New Roman"/>
                <a:cs typeface="Times New Roman"/>
              </a:rPr>
              <a:t>Tautvilei Šukytei,</a:t>
            </a:r>
            <a:r>
              <a:rPr lang="lt-LT" sz="1600" b="1">
                <a:latin typeface="Times New Roman"/>
                <a:cs typeface="Times New Roman"/>
              </a:rPr>
              <a:t> </a:t>
            </a:r>
            <a:r>
              <a:rPr lang="lt-LT" sz="1200">
                <a:latin typeface="Times New Roman"/>
                <a:cs typeface="Times New Roman"/>
              </a:rPr>
              <a:t>Molekulinės ekologijos laboratorija, mokslinis vadovas – dr. P. Prakas (biologijos mokslo kryptis)</a:t>
            </a:r>
          </a:p>
          <a:p>
            <a:pPr marL="285750" indent="-285750" algn="just">
              <a:buFont typeface="Arial"/>
              <a:buChar char="•"/>
            </a:pPr>
            <a:r>
              <a:rPr lang="lt-LT" sz="2000" b="1" err="1">
                <a:latin typeface="Times New Roman"/>
                <a:cs typeface="Times New Roman"/>
              </a:rPr>
              <a:t>German</a:t>
            </a:r>
            <a:r>
              <a:rPr lang="lt-LT" sz="2000" b="1">
                <a:latin typeface="Times New Roman"/>
                <a:cs typeface="Times New Roman"/>
              </a:rPr>
              <a:t> Alfredo </a:t>
            </a:r>
            <a:r>
              <a:rPr lang="lt-LT" sz="2000" b="1" err="1">
                <a:latin typeface="Times New Roman"/>
                <a:cs typeface="Times New Roman"/>
              </a:rPr>
              <a:t>Gutierrez</a:t>
            </a:r>
            <a:r>
              <a:rPr lang="lt-LT" sz="2000" b="1">
                <a:latin typeface="Times New Roman"/>
                <a:cs typeface="Times New Roman"/>
              </a:rPr>
              <a:t> </a:t>
            </a:r>
            <a:r>
              <a:rPr lang="lt-LT" sz="2000" b="1" err="1">
                <a:latin typeface="Times New Roman"/>
                <a:cs typeface="Times New Roman"/>
              </a:rPr>
              <a:t>Liberato</a:t>
            </a:r>
            <a:r>
              <a:rPr lang="lt-LT" sz="2000" b="1">
                <a:latin typeface="Times New Roman"/>
                <a:cs typeface="Times New Roman"/>
              </a:rPr>
              <a:t>, </a:t>
            </a:r>
            <a:r>
              <a:rPr lang="lt-LT" sz="1200">
                <a:latin typeface="Times New Roman"/>
                <a:cs typeface="Times New Roman"/>
              </a:rPr>
              <a:t>P. B. </a:t>
            </a:r>
            <a:r>
              <a:rPr lang="lt-LT" sz="1200" err="1">
                <a:latin typeface="Times New Roman"/>
                <a:cs typeface="Times New Roman"/>
              </a:rPr>
              <a:t>Šivickio</a:t>
            </a:r>
            <a:r>
              <a:rPr lang="lt-LT" sz="1200">
                <a:latin typeface="Times New Roman"/>
                <a:cs typeface="Times New Roman"/>
              </a:rPr>
              <a:t> parazitologijos laboratorija, mokslinė vadovė – dr. C. R. F. </a:t>
            </a:r>
            <a:r>
              <a:rPr lang="lt-LT" sz="1200" err="1">
                <a:latin typeface="Times New Roman"/>
                <a:cs typeface="Times New Roman"/>
              </a:rPr>
              <a:t>Chagas</a:t>
            </a:r>
            <a:r>
              <a:rPr lang="lt-LT" sz="1200">
                <a:latin typeface="Times New Roman"/>
                <a:cs typeface="Times New Roman"/>
              </a:rPr>
              <a:t> (zoologijos mokslo kryptis) </a:t>
            </a:r>
            <a:endParaRPr lang="lt-LT" sz="1200"/>
          </a:p>
        </p:txBody>
      </p:sp>
    </p:spTree>
    <p:extLst>
      <p:ext uri="{BB962C8B-B14F-4D97-AF65-F5344CB8AC3E}">
        <p14:creationId xmlns:p14="http://schemas.microsoft.com/office/powerpoint/2010/main" val="115861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978997" y="3024773"/>
            <a:ext cx="8124647" cy="808451"/>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ea typeface="Calibri"/>
                <a:cs typeface="Times New Roman"/>
              </a:rPr>
              <a:t>3. </a:t>
            </a:r>
            <a:r>
              <a:rPr lang="lt" sz="2800">
                <a:solidFill>
                  <a:schemeClr val="tx1"/>
                </a:solidFill>
                <a:latin typeface="Times New Roman"/>
                <a:ea typeface="Calibri"/>
                <a:cs typeface="Times New Roman"/>
              </a:rPr>
              <a:t>Dėl 2023 m. </a:t>
            </a:r>
            <a:r>
              <a:rPr lang="lt" sz="2800">
                <a:solidFill>
                  <a:schemeClr val="tx1"/>
                </a:solidFill>
                <a:latin typeface="Times New Roman"/>
                <a:cs typeface="Times New Roman"/>
              </a:rPr>
              <a:t>inventorizacijos atlikimo laiku </a:t>
            </a:r>
            <a:r>
              <a:rPr lang="lt" sz="2800">
                <a:solidFill>
                  <a:schemeClr val="tx1"/>
                </a:solidFill>
                <a:latin typeface="Times New Roman"/>
                <a:ea typeface="Calibri"/>
                <a:cs typeface="Times New Roman"/>
              </a:rPr>
              <a:t>svarbos.</a:t>
            </a:r>
            <a:r>
              <a:rPr lang="lt" sz="2800">
                <a:solidFill>
                  <a:schemeClr val="tx1"/>
                </a:solidFill>
                <a:latin typeface="Times New Roman"/>
                <a:cs typeface="Times New Roman"/>
              </a:rPr>
              <a:t> </a:t>
            </a:r>
            <a:endParaRPr lang="en-US" sz="2800">
              <a:solidFill>
                <a:schemeClr val="tx1"/>
              </a:solidFill>
              <a:latin typeface="Times New Roman"/>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178160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16D357-3F6C-4DFC-2F08-A98E9D580874}"/>
              </a:ext>
            </a:extLst>
          </p:cNvPr>
          <p:cNvSpPr txBox="1"/>
          <p:nvPr/>
        </p:nvSpPr>
        <p:spPr>
          <a:xfrm>
            <a:off x="2417805" y="842319"/>
            <a:ext cx="928198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a:latin typeface="Times New Roman"/>
                <a:ea typeface="Calibri"/>
                <a:cs typeface="Times New Roman"/>
              </a:rPr>
              <a:t>Metinės inventorizacijos komisijų sudėtys ir terminai patvirtinti 2023 m. spalio 13 d. Gamtos tyrimų centro direktoriaus įsakymu Nr. V-77.</a:t>
            </a:r>
          </a:p>
          <a:p>
            <a:pPr algn="just"/>
            <a:endParaRPr lang="lt-LT" sz="2400">
              <a:latin typeface="Times New Roman"/>
              <a:ea typeface="Calibri"/>
              <a:cs typeface="Times New Roman"/>
            </a:endParaRPr>
          </a:p>
          <a:p>
            <a:pPr algn="just"/>
            <a:r>
              <a:rPr lang="lt-LT" sz="2400">
                <a:latin typeface="Times New Roman"/>
                <a:ea typeface="Calibri"/>
                <a:cs typeface="Times New Roman"/>
              </a:rPr>
              <a:t>Inventorizacija atliekama </a:t>
            </a:r>
            <a:r>
              <a:rPr lang="lt-LT" sz="2400" b="1">
                <a:latin typeface="Times New Roman"/>
                <a:ea typeface="Calibri"/>
                <a:cs typeface="Times New Roman"/>
              </a:rPr>
              <a:t>2023-10-31 </a:t>
            </a:r>
            <a:r>
              <a:rPr lang="lt-LT" sz="2400">
                <a:latin typeface="Times New Roman"/>
                <a:ea typeface="Calibri"/>
                <a:cs typeface="Times New Roman"/>
              </a:rPr>
              <a:t>duomenimis.</a:t>
            </a:r>
          </a:p>
          <a:p>
            <a:pPr algn="just"/>
            <a:endParaRPr lang="lt-LT" sz="2400">
              <a:latin typeface="Times New Roman"/>
              <a:ea typeface="Calibri"/>
              <a:cs typeface="Times New Roman"/>
            </a:endParaRPr>
          </a:p>
          <a:p>
            <a:pPr algn="just"/>
            <a:r>
              <a:rPr lang="lt-LT" sz="2400" err="1">
                <a:latin typeface="Times New Roman"/>
                <a:ea typeface="Calibri"/>
                <a:cs typeface="Times New Roman"/>
              </a:rPr>
              <a:t>Inventorizacij</a:t>
            </a:r>
            <a:r>
              <a:rPr lang="en-US" sz="2400" err="1">
                <a:latin typeface="Times New Roman"/>
                <a:ea typeface="Calibri"/>
                <a:cs typeface="Times New Roman"/>
              </a:rPr>
              <a:t>os</a:t>
            </a:r>
            <a:r>
              <a:rPr lang="en-US" sz="2400">
                <a:latin typeface="Times New Roman"/>
                <a:ea typeface="Calibri"/>
                <a:cs typeface="Times New Roman"/>
              </a:rPr>
              <a:t> a</a:t>
            </a:r>
            <a:r>
              <a:rPr lang="lt-LT" sz="2400" err="1">
                <a:latin typeface="Times New Roman"/>
                <a:cs typeface="Times New Roman"/>
              </a:rPr>
              <a:t>tlikimo</a:t>
            </a:r>
            <a:r>
              <a:rPr lang="lt-LT" sz="2400">
                <a:latin typeface="Times New Roman"/>
                <a:cs typeface="Times New Roman"/>
              </a:rPr>
              <a:t> terminas: </a:t>
            </a:r>
            <a:r>
              <a:rPr lang="lt-LT" sz="2400" b="1">
                <a:latin typeface="Times New Roman"/>
                <a:cs typeface="Times New Roman"/>
              </a:rPr>
              <a:t>2023-11-03 – 2023-12-08.</a:t>
            </a:r>
          </a:p>
          <a:p>
            <a:pPr algn="just"/>
            <a:endParaRPr lang="lt-LT" sz="2400" b="1">
              <a:latin typeface="Times New Roman"/>
              <a:cs typeface="Times New Roman"/>
            </a:endParaRPr>
          </a:p>
          <a:p>
            <a:pPr algn="just"/>
            <a:r>
              <a:rPr lang="en-US" sz="2400" b="1">
                <a:latin typeface="Times New Roman"/>
                <a:cs typeface="Times New Roman"/>
              </a:rPr>
              <a:t>LR</a:t>
            </a:r>
            <a:r>
              <a:rPr lang="en-US" sz="2400">
                <a:latin typeface="Times New Roman"/>
                <a:cs typeface="Times New Roman"/>
              </a:rPr>
              <a:t> </a:t>
            </a:r>
            <a:r>
              <a:rPr lang="lt-LT" sz="2400" b="1">
                <a:latin typeface="Times New Roman"/>
                <a:cs typeface="Times New Roman"/>
              </a:rPr>
              <a:t>Valstybės kontrolė </a:t>
            </a:r>
            <a:r>
              <a:rPr lang="en-US" sz="2400" b="1" err="1">
                <a:latin typeface="Times New Roman"/>
                <a:cs typeface="Times New Roman"/>
              </a:rPr>
              <a:t>nuo</a:t>
            </a:r>
            <a:r>
              <a:rPr lang="en-US" sz="2400" b="1">
                <a:latin typeface="Times New Roman"/>
                <a:cs typeface="Times New Roman"/>
              </a:rPr>
              <a:t> 2022 m. </a:t>
            </a:r>
            <a:r>
              <a:rPr lang="en-US" sz="2400" b="1" err="1">
                <a:latin typeface="Times New Roman"/>
                <a:cs typeface="Times New Roman"/>
              </a:rPr>
              <a:t>vykdo</a:t>
            </a:r>
            <a:r>
              <a:rPr lang="en-US" sz="2400" b="1">
                <a:latin typeface="Times New Roman"/>
                <a:cs typeface="Times New Roman"/>
              </a:rPr>
              <a:t> </a:t>
            </a:r>
            <a:r>
              <a:rPr lang="en-US" sz="2400" b="1" err="1">
                <a:latin typeface="Times New Roman"/>
                <a:cs typeface="Times New Roman"/>
              </a:rPr>
              <a:t>finansin</a:t>
            </a:r>
            <a:r>
              <a:rPr lang="lt-LT" sz="2400" b="1">
                <a:latin typeface="Times New Roman"/>
                <a:cs typeface="Times New Roman"/>
              </a:rPr>
              <a:t>į</a:t>
            </a:r>
            <a:r>
              <a:rPr lang="en-US" sz="2400" b="1">
                <a:latin typeface="Times New Roman"/>
                <a:cs typeface="Times New Roman"/>
              </a:rPr>
              <a:t> audit</a:t>
            </a:r>
            <a:r>
              <a:rPr lang="lt-LT" sz="2400" b="1">
                <a:latin typeface="Times New Roman"/>
                <a:cs typeface="Times New Roman"/>
              </a:rPr>
              <a:t>ą </a:t>
            </a:r>
            <a:r>
              <a:rPr lang="lt-LT" sz="2400">
                <a:latin typeface="Times New Roman"/>
                <a:cs typeface="Times New Roman"/>
              </a:rPr>
              <a:t>GTC ir </a:t>
            </a:r>
            <a:r>
              <a:rPr lang="lt-LT" sz="2400" b="1">
                <a:latin typeface="Times New Roman"/>
                <a:cs typeface="Times New Roman"/>
              </a:rPr>
              <a:t>atkreipia dėmesį </a:t>
            </a:r>
            <a:r>
              <a:rPr lang="lt-LT" sz="2400">
                <a:latin typeface="Times New Roman"/>
                <a:cs typeface="Times New Roman"/>
              </a:rPr>
              <a:t>į vienos iš svarbiausių kontrolės procedūrų – </a:t>
            </a:r>
            <a:r>
              <a:rPr lang="lt-LT" sz="2400" b="1">
                <a:latin typeface="Times New Roman"/>
                <a:cs typeface="Times New Roman"/>
              </a:rPr>
              <a:t>turto ir įsipareigojimų inventorizacijos</a:t>
            </a:r>
            <a:r>
              <a:rPr lang="lt-LT" sz="2400">
                <a:latin typeface="Times New Roman"/>
                <a:cs typeface="Times New Roman"/>
              </a:rPr>
              <a:t> </a:t>
            </a:r>
            <a:r>
              <a:rPr lang="lt-LT" sz="2400" b="1">
                <a:latin typeface="Times New Roman"/>
                <a:cs typeface="Times New Roman"/>
              </a:rPr>
              <a:t>atlikimą laiku</a:t>
            </a:r>
            <a:r>
              <a:rPr lang="lt-LT" sz="2400">
                <a:latin typeface="Times New Roman"/>
                <a:cs typeface="Times New Roman"/>
              </a:rPr>
              <a:t>.</a:t>
            </a:r>
          </a:p>
          <a:p>
            <a:pPr algn="just"/>
            <a:endParaRPr lang="lt-LT" sz="2400">
              <a:latin typeface="Times New Roman"/>
              <a:cs typeface="Times New Roman"/>
            </a:endParaRPr>
          </a:p>
          <a:p>
            <a:pPr algn="just"/>
            <a:r>
              <a:rPr lang="lt-LT" sz="2400" b="1" u="sng">
                <a:latin typeface="Times New Roman"/>
                <a:cs typeface="Times New Roman"/>
              </a:rPr>
              <a:t>Pastaba</a:t>
            </a:r>
            <a:r>
              <a:rPr lang="lt-LT" sz="2400">
                <a:latin typeface="Times New Roman"/>
                <a:cs typeface="Times New Roman"/>
              </a:rPr>
              <a:t>. </a:t>
            </a:r>
            <a:r>
              <a:rPr lang="lt-LT" sz="2400" b="1">
                <a:latin typeface="Times New Roman"/>
                <a:cs typeface="Times New Roman"/>
              </a:rPr>
              <a:t>Siūlymai </a:t>
            </a:r>
            <a:r>
              <a:rPr lang="lt-LT" sz="2400">
                <a:latin typeface="Times New Roman"/>
                <a:cs typeface="Times New Roman"/>
              </a:rPr>
              <a:t>dėl nereikalingo, netinkamo naudoti ilgalaikio ir trumpalaikio turto nurašymo teikiami vietinei inventorizacijos komisijai, tačiau nenurašytas iki 2023-07-31 ilgalaikis turtas </a:t>
            </a:r>
            <a:r>
              <a:rPr lang="lt-LT" sz="2400" b="1">
                <a:latin typeface="Times New Roman"/>
                <a:cs typeface="Times New Roman"/>
              </a:rPr>
              <a:t>bus nurašomas tik po GTC teisinės formos pakeitimo</a:t>
            </a:r>
            <a:r>
              <a:rPr lang="lt-LT" sz="2400">
                <a:latin typeface="Times New Roman"/>
                <a:cs typeface="Times New Roman"/>
              </a:rPr>
              <a:t>.</a:t>
            </a:r>
          </a:p>
        </p:txBody>
      </p:sp>
    </p:spTree>
    <p:extLst>
      <p:ext uri="{BB962C8B-B14F-4D97-AF65-F5344CB8AC3E}">
        <p14:creationId xmlns:p14="http://schemas.microsoft.com/office/powerpoint/2010/main" val="22952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82576" y="2313458"/>
            <a:ext cx="7319100" cy="190152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4. </a:t>
            </a:r>
            <a:r>
              <a:rPr lang="lt" sz="2800">
                <a:solidFill>
                  <a:schemeClr val="tx1"/>
                </a:solidFill>
                <a:latin typeface="Times New Roman"/>
                <a:ea typeface="+mj-lt"/>
                <a:cs typeface="+mj-lt"/>
              </a:rPr>
              <a:t>Dėl ilgalaikio materialiojo turto įsigijimo ir įsigytų kompiuterių eksploatavimo </a:t>
            </a:r>
            <a:br>
              <a:rPr lang="lt" sz="2800">
                <a:latin typeface="Times New Roman"/>
                <a:ea typeface="+mj-lt"/>
                <a:cs typeface="+mj-lt"/>
              </a:rPr>
            </a:br>
            <a:r>
              <a:rPr lang="lt" sz="2800">
                <a:solidFill>
                  <a:schemeClr val="tx1"/>
                </a:solidFill>
                <a:latin typeface="Times New Roman"/>
                <a:ea typeface="+mj-lt"/>
                <a:cs typeface="+mj-lt"/>
              </a:rPr>
              <a:t>tvarkos.</a:t>
            </a:r>
            <a:endParaRPr lang="lt" sz="2800">
              <a:solidFill>
                <a:schemeClr val="tx1"/>
              </a:solidFill>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87268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FF55B-8AA6-0198-61A8-D246B2A8ADE4}"/>
              </a:ext>
            </a:extLst>
          </p:cNvPr>
          <p:cNvSpPr txBox="1"/>
          <p:nvPr/>
        </p:nvSpPr>
        <p:spPr>
          <a:xfrm>
            <a:off x="2849446" y="2050992"/>
            <a:ext cx="7086929" cy="1569660"/>
          </a:xfrm>
          <a:prstGeom prst="rect">
            <a:avLst/>
          </a:prstGeom>
          <a:noFill/>
        </p:spPr>
        <p:txBody>
          <a:bodyPr wrap="square" lIns="91440" tIns="45720" rIns="91440" bIns="45720" rtlCol="0" anchor="t">
            <a:spAutoFit/>
          </a:bodyPr>
          <a:lstStyle/>
          <a:p>
            <a:pPr algn="ctr"/>
            <a:r>
              <a:rPr lang="lt-LT" sz="3200">
                <a:latin typeface="Times New Roman"/>
                <a:cs typeface="Times New Roman"/>
              </a:rPr>
              <a:t>Ilgalaikiam materialiajam ir nematerialiajam turtui pirkti </a:t>
            </a:r>
            <a:r>
              <a:rPr lang="lt-LT" sz="3200" b="1">
                <a:latin typeface="Times New Roman"/>
                <a:cs typeface="Times New Roman"/>
              </a:rPr>
              <a:t>2023 m. skirta 350 000 Eur</a:t>
            </a:r>
            <a:endParaRPr lang="en-US" sz="3200" b="1">
              <a:latin typeface="Times New Roman"/>
              <a:cs typeface="Times New Roman"/>
            </a:endParaRPr>
          </a:p>
        </p:txBody>
      </p:sp>
    </p:spTree>
    <p:extLst>
      <p:ext uri="{BB962C8B-B14F-4D97-AF65-F5344CB8AC3E}">
        <p14:creationId xmlns:p14="http://schemas.microsoft.com/office/powerpoint/2010/main" val="354522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161E16-C5DE-E37B-D563-3A7EE2F2875D}"/>
              </a:ext>
            </a:extLst>
          </p:cNvPr>
          <p:cNvGraphicFramePr>
            <a:graphicFrameLocks noGrp="1"/>
          </p:cNvGraphicFramePr>
          <p:nvPr>
            <p:extLst>
              <p:ext uri="{D42A27DB-BD31-4B8C-83A1-F6EECF244321}">
                <p14:modId xmlns:p14="http://schemas.microsoft.com/office/powerpoint/2010/main" val="1846088513"/>
              </p:ext>
            </p:extLst>
          </p:nvPr>
        </p:nvGraphicFramePr>
        <p:xfrm>
          <a:off x="2548861" y="261841"/>
          <a:ext cx="7976415" cy="6285287"/>
        </p:xfrm>
        <a:graphic>
          <a:graphicData uri="http://schemas.openxmlformats.org/drawingml/2006/table">
            <a:tbl>
              <a:tblPr/>
              <a:tblGrid>
                <a:gridCol w="937828">
                  <a:extLst>
                    <a:ext uri="{9D8B030D-6E8A-4147-A177-3AD203B41FA5}">
                      <a16:colId xmlns:a16="http://schemas.microsoft.com/office/drawing/2014/main" val="2369371147"/>
                    </a:ext>
                  </a:extLst>
                </a:gridCol>
                <a:gridCol w="5920946">
                  <a:extLst>
                    <a:ext uri="{9D8B030D-6E8A-4147-A177-3AD203B41FA5}">
                      <a16:colId xmlns:a16="http://schemas.microsoft.com/office/drawing/2014/main" val="4249118050"/>
                    </a:ext>
                  </a:extLst>
                </a:gridCol>
                <a:gridCol w="1117641">
                  <a:extLst>
                    <a:ext uri="{9D8B030D-6E8A-4147-A177-3AD203B41FA5}">
                      <a16:colId xmlns:a16="http://schemas.microsoft.com/office/drawing/2014/main" val="1673756332"/>
                    </a:ext>
                  </a:extLst>
                </a:gridCol>
              </a:tblGrid>
              <a:tr h="489636">
                <a:tc gridSpan="3">
                  <a:txBody>
                    <a:bodyPr/>
                    <a:lstStyle/>
                    <a:p>
                      <a:pPr algn="ctr" fontAlgn="b"/>
                      <a:r>
                        <a:rPr lang="en-US" sz="2000" b="1" i="0" u="none" strike="noStrike">
                          <a:solidFill>
                            <a:srgbClr val="000000"/>
                          </a:solidFill>
                          <a:effectLst/>
                          <a:latin typeface="Times New Roman"/>
                        </a:rPr>
                        <a:t>2023 m. NUPIRKTAS ILGALAIKIS TURTAS</a:t>
                      </a:r>
                    </a:p>
                    <a:p>
                      <a:pPr lvl="0" algn="ctr">
                        <a:buNone/>
                      </a:pPr>
                      <a:endParaRPr lang="en-US" sz="1800" b="1" i="0" u="none" strike="noStrike">
                        <a:solidFill>
                          <a:srgbClr val="000000"/>
                        </a:solidFill>
                        <a:effectLst/>
                        <a:latin typeface="Times New Roman"/>
                      </a:endParaRPr>
                    </a:p>
                  </a:txBody>
                  <a:tcPr marL="5695" marR="5695" marT="569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7318723"/>
                  </a:ext>
                </a:extLst>
              </a:tr>
              <a:tr h="412096">
                <a:tc>
                  <a:txBody>
                    <a:bodyPr/>
                    <a:lstStyle/>
                    <a:p>
                      <a:pPr algn="ctr" rtl="0" fontAlgn="ctr"/>
                      <a:r>
                        <a:rPr lang="en-US" sz="1800" b="1" i="0" u="none" strike="noStrike">
                          <a:solidFill>
                            <a:srgbClr val="FFFFFF"/>
                          </a:solidFill>
                          <a:effectLst/>
                          <a:latin typeface="Times New Roman"/>
                        </a:rPr>
                        <a:t>Eil. Nr.</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800" b="1" i="0" u="none" strike="noStrike" err="1">
                          <a:solidFill>
                            <a:srgbClr val="FFFFFF"/>
                          </a:solidFill>
                          <a:effectLst/>
                          <a:latin typeface="Times New Roman"/>
                        </a:rPr>
                        <a:t>Pavadinimas</a:t>
                      </a:r>
                      <a:endParaRPr lang="en-US" sz="1800" b="1" i="0" u="none" strike="noStrike">
                        <a:solidFill>
                          <a:srgbClr val="FFFFFF"/>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a:solidFill>
                            <a:srgbClr val="FFFFFF"/>
                          </a:solidFill>
                          <a:effectLst/>
                          <a:latin typeface="Times New Roman"/>
                        </a:rPr>
                        <a:t>Suma, Eur</a:t>
                      </a:r>
                      <a:endParaRPr lang="en-US" sz="1800" b="1" i="0" u="none" strike="noStrike" err="1">
                        <a:solidFill>
                          <a:srgbClr val="FFFFFF"/>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38273913"/>
                  </a:ext>
                </a:extLst>
              </a:tr>
              <a:tr h="239339">
                <a:tc>
                  <a:txBody>
                    <a:bodyPr/>
                    <a:lstStyle/>
                    <a:p>
                      <a:pPr algn="ctr" rtl="0" fontAlgn="ctr"/>
                      <a:r>
                        <a:rPr lang="en-US" sz="1800" b="0" i="0" u="none" strike="noStrike">
                          <a:solidFill>
                            <a:srgbClr val="000000"/>
                          </a:solidFill>
                          <a:effectLst/>
                          <a:latin typeface="Times New Roman"/>
                        </a:rPr>
                        <a:t>1</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Laminaras</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5097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46986214"/>
                  </a:ext>
                </a:extLst>
              </a:tr>
              <a:tr h="239339">
                <a:tc>
                  <a:txBody>
                    <a:bodyPr/>
                    <a:lstStyle/>
                    <a:p>
                      <a:pPr algn="ctr" rtl="0" fontAlgn="ctr"/>
                      <a:r>
                        <a:rPr lang="en-US" sz="1800" b="0" i="0" u="none" strike="noStrike">
                          <a:solidFill>
                            <a:srgbClr val="000000"/>
                          </a:solidFill>
                          <a:effectLst/>
                          <a:latin typeface="Times New Roman"/>
                        </a:rPr>
                        <a:t>2</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Baldai</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5331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16335677"/>
                  </a:ext>
                </a:extLst>
              </a:tr>
              <a:tr h="239339">
                <a:tc>
                  <a:txBody>
                    <a:bodyPr/>
                    <a:lstStyle/>
                    <a:p>
                      <a:pPr algn="ctr" rtl="0" fontAlgn="ctr"/>
                      <a:r>
                        <a:rPr lang="en-US" sz="1800" b="0" i="0" u="none" strike="noStrike">
                          <a:solidFill>
                            <a:srgbClr val="000000"/>
                          </a:solidFill>
                          <a:effectLst/>
                          <a:latin typeface="Times New Roman"/>
                        </a:rPr>
                        <a:t>4</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Palapinė renginiams</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540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69256758"/>
                  </a:ext>
                </a:extLst>
              </a:tr>
              <a:tr h="239339">
                <a:tc>
                  <a:txBody>
                    <a:bodyPr/>
                    <a:lstStyle/>
                    <a:p>
                      <a:pPr algn="ctr" rtl="0" fontAlgn="ctr"/>
                      <a:r>
                        <a:rPr lang="en-US" sz="1800" b="0" i="0" u="none" strike="noStrike">
                          <a:solidFill>
                            <a:srgbClr val="000000"/>
                          </a:solidFill>
                          <a:effectLst/>
                          <a:latin typeface="Times New Roman"/>
                        </a:rPr>
                        <a:t>5</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Įrenginys vamzdžiams valyti</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580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87613719"/>
                  </a:ext>
                </a:extLst>
              </a:tr>
              <a:tr h="239339">
                <a:tc>
                  <a:txBody>
                    <a:bodyPr/>
                    <a:lstStyle/>
                    <a:p>
                      <a:pPr algn="ctr" rtl="0" fontAlgn="ctr"/>
                      <a:r>
                        <a:rPr lang="en-US" sz="1800" b="0" i="0" u="none" strike="noStrike">
                          <a:solidFill>
                            <a:srgbClr val="000000"/>
                          </a:solidFill>
                          <a:effectLst/>
                          <a:latin typeface="Times New Roman"/>
                        </a:rPr>
                        <a:t>6</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Nepertraukiamo matinimo šaltiniai (UPS'ai)</a:t>
                      </a:r>
                      <a:endParaRPr lang="en-US" sz="1800" b="0" i="0" u="none" strike="noStrike" err="1">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2444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82241728"/>
                  </a:ext>
                </a:extLst>
              </a:tr>
              <a:tr h="239339">
                <a:tc>
                  <a:txBody>
                    <a:bodyPr/>
                    <a:lstStyle/>
                    <a:p>
                      <a:pPr algn="ctr" rtl="0" fontAlgn="ctr"/>
                      <a:r>
                        <a:rPr lang="en-US" sz="1800" b="0" i="0" u="none" strike="noStrike">
                          <a:solidFill>
                            <a:srgbClr val="000000"/>
                          </a:solidFill>
                          <a:effectLst/>
                          <a:latin typeface="Times New Roman"/>
                        </a:rPr>
                        <a:t>7</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Traukos</a:t>
                      </a:r>
                      <a:r>
                        <a:rPr lang="en-US" sz="1800" b="0" i="0" u="none" strike="noStrike">
                          <a:solidFill>
                            <a:srgbClr val="000000"/>
                          </a:solidFill>
                          <a:effectLst/>
                          <a:latin typeface="Times New Roman"/>
                        </a:rPr>
                        <a:t> </a:t>
                      </a:r>
                      <a:r>
                        <a:rPr lang="en-US" sz="1800" b="0" i="0" u="none" strike="noStrike" err="1">
                          <a:solidFill>
                            <a:srgbClr val="000000"/>
                          </a:solidFill>
                          <a:effectLst/>
                          <a:latin typeface="Times New Roman"/>
                        </a:rPr>
                        <a:t>spinta</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5555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14823275"/>
                  </a:ext>
                </a:extLst>
              </a:tr>
              <a:tr h="239339">
                <a:tc>
                  <a:txBody>
                    <a:bodyPr/>
                    <a:lstStyle/>
                    <a:p>
                      <a:pPr algn="ctr" rtl="0" fontAlgn="ctr"/>
                      <a:r>
                        <a:rPr lang="en-US" sz="1800" b="0" i="0" u="none" strike="noStrike">
                          <a:solidFill>
                            <a:srgbClr val="000000"/>
                          </a:solidFill>
                          <a:effectLst/>
                          <a:latin typeface="Times New Roman"/>
                        </a:rPr>
                        <a:t>8</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Kompiuteriai</a:t>
                      </a:r>
                      <a:r>
                        <a:rPr lang="en-US" sz="1800" b="0" i="0" u="none" strike="noStrike">
                          <a:solidFill>
                            <a:srgbClr val="000000"/>
                          </a:solidFill>
                          <a:effectLst/>
                          <a:latin typeface="Times New Roman"/>
                        </a:rPr>
                        <a:t>; </a:t>
                      </a:r>
                      <a:r>
                        <a:rPr lang="en-US" sz="1800" b="0" i="0" u="none" strike="noStrike" err="1">
                          <a:solidFill>
                            <a:srgbClr val="000000"/>
                          </a:solidFill>
                          <a:effectLst/>
                          <a:latin typeface="Times New Roman"/>
                        </a:rPr>
                        <a:t>monitoriai</a:t>
                      </a:r>
                      <a:r>
                        <a:rPr lang="en-US" sz="1800" b="0" i="0" u="none" strike="noStrike">
                          <a:solidFill>
                            <a:srgbClr val="000000"/>
                          </a:solidFill>
                          <a:effectLst/>
                          <a:latin typeface="Times New Roman"/>
                        </a:rPr>
                        <a:t> I </a:t>
                      </a:r>
                      <a:r>
                        <a:rPr lang="en-US" sz="1800" b="0" i="0" u="none" strike="noStrike" err="1">
                          <a:solidFill>
                            <a:srgbClr val="000000"/>
                          </a:solidFill>
                          <a:effectLst/>
                          <a:latin typeface="Times New Roman"/>
                        </a:rPr>
                        <a:t>pusmetis</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3285</a:t>
                      </a:r>
                      <a:endParaRPr lang="en-US" sz="1800" b="0" i="0" u="none" strike="noStrike">
                        <a:solidFill>
                          <a:srgbClr val="000000"/>
                        </a:solidFill>
                        <a:effectLst/>
                        <a:latin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158320905"/>
                  </a:ext>
                </a:extLst>
              </a:tr>
              <a:tr h="239339">
                <a:tc>
                  <a:txBody>
                    <a:bodyPr/>
                    <a:lstStyle/>
                    <a:p>
                      <a:pPr algn="ctr" rtl="0" fontAlgn="ctr"/>
                      <a:r>
                        <a:rPr lang="en-US" sz="1800" b="0" i="0" u="none" strike="noStrike">
                          <a:solidFill>
                            <a:srgbClr val="000000"/>
                          </a:solidFill>
                          <a:effectLst/>
                          <a:latin typeface="Times New Roman"/>
                        </a:rPr>
                        <a:t>9</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Kompiuteriai (neš. ir stac. CPO)</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34 255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08919911"/>
                  </a:ext>
                </a:extLst>
              </a:tr>
              <a:tr h="239339">
                <a:tc>
                  <a:txBody>
                    <a:bodyPr/>
                    <a:lstStyle/>
                    <a:p>
                      <a:pPr algn="ctr" rtl="0" fontAlgn="ctr"/>
                      <a:r>
                        <a:rPr lang="en-US" sz="1800" b="0" i="0" u="none" strike="noStrike">
                          <a:solidFill>
                            <a:srgbClr val="000000"/>
                          </a:solidFill>
                          <a:effectLst/>
                          <a:latin typeface="Times New Roman"/>
                        </a:rPr>
                        <a:t>10</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Dronas</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355806204"/>
                  </a:ext>
                </a:extLst>
              </a:tr>
              <a:tr h="348781">
                <a:tc>
                  <a:txBody>
                    <a:bodyPr/>
                    <a:lstStyle/>
                    <a:p>
                      <a:pPr algn="ctr" rtl="0" fontAlgn="ctr"/>
                      <a:r>
                        <a:rPr lang="en-US" sz="1800" b="0" i="0" u="none" strike="noStrike">
                          <a:solidFill>
                            <a:srgbClr val="000000"/>
                          </a:solidFill>
                          <a:effectLst/>
                          <a:latin typeface="Times New Roman"/>
                        </a:rPr>
                        <a:t>11</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fi-FI" sz="1800" b="0" i="0" u="none" strike="noStrike">
                          <a:solidFill>
                            <a:srgbClr val="000000"/>
                          </a:solidFill>
                          <a:effectLst/>
                          <a:latin typeface="Times New Roman"/>
                        </a:rPr>
                        <a:t>Šviesinis mikroskopas su vaizdinimo kamera</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7986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30919933"/>
                  </a:ext>
                </a:extLst>
              </a:tr>
              <a:tr h="239339">
                <a:tc>
                  <a:txBody>
                    <a:bodyPr/>
                    <a:lstStyle/>
                    <a:p>
                      <a:pPr algn="ctr" rtl="0" fontAlgn="ctr"/>
                      <a:r>
                        <a:rPr lang="en-US" sz="1800" b="0" i="0" u="none" strike="noStrike">
                          <a:solidFill>
                            <a:srgbClr val="000000"/>
                          </a:solidFill>
                          <a:effectLst/>
                          <a:latin typeface="Times New Roman"/>
                        </a:rPr>
                        <a:t>12</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Antivirusinės licencijos</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15 979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13652981"/>
                  </a:ext>
                </a:extLst>
              </a:tr>
              <a:tr h="239339">
                <a:tc>
                  <a:txBody>
                    <a:bodyPr/>
                    <a:lstStyle/>
                    <a:p>
                      <a:pPr algn="ctr" rtl="0" fontAlgn="ctr"/>
                      <a:r>
                        <a:rPr lang="en-US" sz="1800" b="0" i="0" u="none" strike="noStrike">
                          <a:solidFill>
                            <a:srgbClr val="000000"/>
                          </a:solidFill>
                          <a:effectLst/>
                          <a:latin typeface="Times New Roman"/>
                        </a:rPr>
                        <a:t>13</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Gygapyxel</a:t>
                      </a:r>
                      <a:r>
                        <a:rPr lang="en-US" sz="1800" b="0" i="0" u="none" strike="noStrike">
                          <a:solidFill>
                            <a:srgbClr val="000000"/>
                          </a:solidFill>
                          <a:effectLst/>
                          <a:latin typeface="Times New Roman"/>
                        </a:rPr>
                        <a:t> 2 </a:t>
                      </a:r>
                      <a:r>
                        <a:rPr lang="en-US" sz="1800" b="0" i="0" u="none" strike="noStrike" err="1">
                          <a:solidFill>
                            <a:srgbClr val="000000"/>
                          </a:solidFill>
                          <a:effectLst/>
                          <a:latin typeface="Times New Roman"/>
                        </a:rPr>
                        <a:t>lic</a:t>
                      </a:r>
                      <a:r>
                        <a:rPr lang="en-US" sz="1800" b="0" i="0" u="none" strike="noStrike">
                          <a:solidFill>
                            <a:srgbClr val="000000"/>
                          </a:solidFill>
                          <a:effectLst/>
                          <a:latin typeface="Times New Roman"/>
                        </a:rPr>
                        <a:t>.</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886487910"/>
                  </a:ext>
                </a:extLst>
              </a:tr>
              <a:tr h="239339">
                <a:tc>
                  <a:txBody>
                    <a:bodyPr/>
                    <a:lstStyle/>
                    <a:p>
                      <a:pPr algn="ctr" rtl="0" fontAlgn="ctr"/>
                      <a:r>
                        <a:rPr lang="en-US" sz="1800" b="0" i="0" u="none" strike="noStrike">
                          <a:solidFill>
                            <a:srgbClr val="000000"/>
                          </a:solidFill>
                          <a:effectLst/>
                          <a:latin typeface="Times New Roman"/>
                        </a:rPr>
                        <a:t>14</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Genoes</a:t>
                      </a:r>
                      <a:r>
                        <a:rPr lang="en-US" sz="1800" b="0" i="0" u="none" strike="noStrike">
                          <a:solidFill>
                            <a:srgbClr val="000000"/>
                          </a:solidFill>
                          <a:effectLst/>
                          <a:latin typeface="Times New Roman"/>
                        </a:rPr>
                        <a:t> </a:t>
                      </a:r>
                      <a:r>
                        <a:rPr lang="en-US" sz="1800" b="0" i="0" u="none" strike="noStrike" err="1">
                          <a:solidFill>
                            <a:srgbClr val="000000"/>
                          </a:solidFill>
                          <a:effectLst/>
                          <a:latin typeface="Times New Roman"/>
                        </a:rPr>
                        <a:t>licencijos</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11 398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32685023"/>
                  </a:ext>
                </a:extLst>
              </a:tr>
              <a:tr h="239339">
                <a:tc>
                  <a:txBody>
                    <a:bodyPr/>
                    <a:lstStyle/>
                    <a:p>
                      <a:pPr algn="ctr" rtl="0" fontAlgn="ctr"/>
                      <a:r>
                        <a:rPr lang="en-US" sz="1800" b="0" i="0" u="none" strike="noStrike">
                          <a:solidFill>
                            <a:srgbClr val="000000"/>
                          </a:solidFill>
                          <a:effectLst/>
                          <a:latin typeface="Times New Roman"/>
                        </a:rPr>
                        <a:t>15</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err="1">
                          <a:solidFill>
                            <a:srgbClr val="000000"/>
                          </a:solidFill>
                          <a:effectLst/>
                          <a:latin typeface="Times New Roman"/>
                        </a:rPr>
                        <a:t>Licencija</a:t>
                      </a:r>
                      <a:r>
                        <a:rPr lang="en-US" sz="1800" b="0" i="0" u="none" strike="noStrike">
                          <a:solidFill>
                            <a:srgbClr val="000000"/>
                          </a:solidFill>
                          <a:effectLst/>
                          <a:latin typeface="Times New Roman"/>
                        </a:rPr>
                        <a:t> </a:t>
                      </a:r>
                      <a:r>
                        <a:rPr lang="en-US" sz="1800" b="0" i="0" u="none" strike="noStrike" err="1">
                          <a:solidFill>
                            <a:srgbClr val="000000"/>
                          </a:solidFill>
                          <a:effectLst/>
                          <a:latin typeface="Times New Roman"/>
                        </a:rPr>
                        <a:t>ArcGis</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1204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07498804"/>
                  </a:ext>
                </a:extLst>
              </a:tr>
              <a:tr h="677441">
                <a:tc>
                  <a:txBody>
                    <a:bodyPr/>
                    <a:lstStyle/>
                    <a:p>
                      <a:pPr algn="ctr" rtl="0" fontAlgn="ctr"/>
                      <a:r>
                        <a:rPr lang="en-US" sz="1800" b="0" i="0" u="none" strike="noStrike">
                          <a:solidFill>
                            <a:srgbClr val="000000"/>
                          </a:solidFill>
                          <a:effectLst/>
                          <a:latin typeface="Times New Roman"/>
                        </a:rPr>
                        <a:t>16</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Skaityklos pritaikymas bendriems poreikiams (TV, indaplovė, kavos aparatas, universali konferencijų kamera ir kt.)</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9531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636588"/>
                  </a:ext>
                </a:extLst>
              </a:tr>
              <a:tr h="288324">
                <a:tc>
                  <a:txBody>
                    <a:bodyPr/>
                    <a:lstStyle/>
                    <a:p>
                      <a:pPr algn="ctr" rtl="0" fontAlgn="ctr"/>
                      <a:r>
                        <a:rPr lang="en-US" sz="1800" b="0" i="0" u="none" strike="noStrike">
                          <a:solidFill>
                            <a:srgbClr val="000000"/>
                          </a:solidFill>
                          <a:effectLst/>
                          <a:latin typeface="Times New Roman"/>
                        </a:rPr>
                        <a:t> </a:t>
                      </a:r>
                      <a:r>
                        <a:rPr lang="lt-LT" sz="1800" b="0" i="0" u="none" strike="noStrike">
                          <a:solidFill>
                            <a:srgbClr val="000000"/>
                          </a:solidFill>
                          <a:effectLst/>
                          <a:latin typeface="Times New Roman"/>
                        </a:rPr>
                        <a:t>17</a:t>
                      </a: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800" b="0" i="0" u="none" strike="noStrike">
                          <a:solidFill>
                            <a:srgbClr val="000000"/>
                          </a:solidFill>
                          <a:effectLst/>
                          <a:latin typeface="Times New Roman"/>
                        </a:rPr>
                        <a:t>Medinis namelis-džiovykla</a:t>
                      </a:r>
                      <a:r>
                        <a:rPr lang="en-US" sz="1800" b="0" i="0" u="none" strike="noStrike">
                          <a:solidFill>
                            <a:srgbClr val="000000"/>
                          </a:solidFill>
                          <a:effectLst/>
                          <a:latin typeface="Times New Roman"/>
                        </a:rPr>
                        <a:t> </a:t>
                      </a: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0" i="0" u="none" strike="noStrike">
                          <a:solidFill>
                            <a:srgbClr val="000000"/>
                          </a:solidFill>
                          <a:effectLst/>
                          <a:latin typeface="Times New Roman"/>
                        </a:rPr>
                        <a:t> </a:t>
                      </a:r>
                      <a:r>
                        <a:rPr lang="lt-LT" sz="1800" b="0" i="0" u="none" strike="noStrike">
                          <a:solidFill>
                            <a:srgbClr val="000000"/>
                          </a:solidFill>
                          <a:effectLst/>
                          <a:latin typeface="Times New Roman"/>
                        </a:rPr>
                        <a:t>3616</a:t>
                      </a:r>
                      <a:endParaRPr lang="en-US" sz="1800" b="0" i="0" u="none" strike="noStrike">
                        <a:solidFill>
                          <a:srgbClr val="000000"/>
                        </a:solidFill>
                        <a:effectLst/>
                        <a:latin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07572146"/>
                  </a:ext>
                </a:extLst>
              </a:tr>
              <a:tr h="239339">
                <a:tc>
                  <a:txBody>
                    <a:bodyPr/>
                    <a:lstStyle/>
                    <a:p>
                      <a:pPr algn="l" rtl="0" fontAlgn="ctr"/>
                      <a:endParaRPr lang="en-US" sz="1800" b="0"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ctr"/>
                      <a:r>
                        <a:rPr lang="en-US" sz="1800" b="1" i="0" u="none" strike="noStrike">
                          <a:solidFill>
                            <a:srgbClr val="000000"/>
                          </a:solidFill>
                          <a:effectLst/>
                          <a:latin typeface="Times New Roman"/>
                        </a:rPr>
                        <a:t> IŠ </a:t>
                      </a:r>
                      <a:r>
                        <a:rPr lang="lt-LT" sz="1800" b="1" i="0" u="none" strike="noStrike">
                          <a:solidFill>
                            <a:srgbClr val="000000"/>
                          </a:solidFill>
                          <a:effectLst/>
                          <a:latin typeface="Times New Roman"/>
                        </a:rPr>
                        <a:t>VISO ĮSIGYTA:</a:t>
                      </a:r>
                      <a:endParaRPr lang="en-US" sz="1800" b="1" i="0" u="none" strike="noStrike">
                        <a:solidFill>
                          <a:srgbClr val="000000"/>
                        </a:solidFill>
                        <a:effectLst/>
                        <a:latin typeface="Times New Roman"/>
                      </a:endParaRPr>
                    </a:p>
                  </a:txBody>
                  <a:tcPr marL="5695" marR="5695" marT="56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800" b="1" i="0" u="none" strike="noStrike">
                          <a:solidFill>
                            <a:srgbClr val="000000"/>
                          </a:solidFill>
                          <a:effectLst/>
                          <a:latin typeface="Times New Roman"/>
                        </a:rPr>
                        <a:t>108 </a:t>
                      </a:r>
                      <a:r>
                        <a:rPr lang="lt-LT" sz="1800" b="1" i="0" u="none" strike="noStrike">
                          <a:solidFill>
                            <a:srgbClr val="000000"/>
                          </a:solidFill>
                          <a:effectLst/>
                          <a:latin typeface="Times New Roman"/>
                        </a:rPr>
                        <a:t>528</a:t>
                      </a:r>
                      <a:endParaRPr lang="en-US" sz="1800" b="1" i="0" u="none" strike="noStrike">
                        <a:solidFill>
                          <a:srgbClr val="000000"/>
                        </a:solidFill>
                        <a:effectLst/>
                        <a:latin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56886968"/>
                  </a:ext>
                </a:extLst>
              </a:tr>
            </a:tbl>
          </a:graphicData>
        </a:graphic>
      </p:graphicFrame>
    </p:spTree>
    <p:extLst>
      <p:ext uri="{BB962C8B-B14F-4D97-AF65-F5344CB8AC3E}">
        <p14:creationId xmlns:p14="http://schemas.microsoft.com/office/powerpoint/2010/main" val="401657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7E964D-08F4-F4D3-95C2-430C4CCC7FE8}"/>
              </a:ext>
            </a:extLst>
          </p:cNvPr>
          <p:cNvGraphicFramePr>
            <a:graphicFrameLocks noGrp="1"/>
          </p:cNvGraphicFramePr>
          <p:nvPr>
            <p:extLst>
              <p:ext uri="{D42A27DB-BD31-4B8C-83A1-F6EECF244321}">
                <p14:modId xmlns:p14="http://schemas.microsoft.com/office/powerpoint/2010/main" val="2619699316"/>
              </p:ext>
            </p:extLst>
          </p:nvPr>
        </p:nvGraphicFramePr>
        <p:xfrm>
          <a:off x="545756" y="267729"/>
          <a:ext cx="11347860" cy="6471896"/>
        </p:xfrm>
        <a:graphic>
          <a:graphicData uri="http://schemas.openxmlformats.org/drawingml/2006/table">
            <a:tbl>
              <a:tblPr/>
              <a:tblGrid>
                <a:gridCol w="860161">
                  <a:extLst>
                    <a:ext uri="{9D8B030D-6E8A-4147-A177-3AD203B41FA5}">
                      <a16:colId xmlns:a16="http://schemas.microsoft.com/office/drawing/2014/main" val="2373929053"/>
                    </a:ext>
                  </a:extLst>
                </a:gridCol>
                <a:gridCol w="4448649">
                  <a:extLst>
                    <a:ext uri="{9D8B030D-6E8A-4147-A177-3AD203B41FA5}">
                      <a16:colId xmlns:a16="http://schemas.microsoft.com/office/drawing/2014/main" val="4114422954"/>
                    </a:ext>
                  </a:extLst>
                </a:gridCol>
                <a:gridCol w="2007043">
                  <a:extLst>
                    <a:ext uri="{9D8B030D-6E8A-4147-A177-3AD203B41FA5}">
                      <a16:colId xmlns:a16="http://schemas.microsoft.com/office/drawing/2014/main" val="2395296600"/>
                    </a:ext>
                  </a:extLst>
                </a:gridCol>
                <a:gridCol w="4032007">
                  <a:extLst>
                    <a:ext uri="{9D8B030D-6E8A-4147-A177-3AD203B41FA5}">
                      <a16:colId xmlns:a16="http://schemas.microsoft.com/office/drawing/2014/main" val="3929579999"/>
                    </a:ext>
                  </a:extLst>
                </a:gridCol>
              </a:tblGrid>
              <a:tr h="480379">
                <a:tc gridSpan="4">
                  <a:txBody>
                    <a:bodyPr/>
                    <a:lstStyle/>
                    <a:p>
                      <a:pPr algn="ctr" fontAlgn="b"/>
                      <a:r>
                        <a:rPr lang="en-US" sz="2200" b="1" i="0" u="none" strike="noStrike">
                          <a:solidFill>
                            <a:srgbClr val="000000"/>
                          </a:solidFill>
                          <a:effectLst/>
                          <a:latin typeface="Times New Roman"/>
                        </a:rPr>
                        <a:t>SUPLANUOTAS ĮSIGYTI TURTAS, KURIO ĮSIGIJIMO PROCEDŪROS NĖRA BAIGTOS</a:t>
                      </a:r>
                    </a:p>
                  </a:txBody>
                  <a:tcPr marL="4614" marR="4614" marT="46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7429415"/>
                  </a:ext>
                </a:extLst>
              </a:tr>
              <a:tr h="125681">
                <a:tc>
                  <a:txBody>
                    <a:bodyPr/>
                    <a:lstStyle/>
                    <a:p>
                      <a:pPr algn="l" fontAlgn="b"/>
                      <a:endParaRPr lang="en-US" sz="1600" b="0" i="0" u="none" strike="noStrike">
                        <a:solidFill>
                          <a:srgbClr val="000000"/>
                        </a:solidFill>
                        <a:effectLst/>
                        <a:latin typeface="Times New Roman"/>
                      </a:endParaRPr>
                    </a:p>
                  </a:txBody>
                  <a:tcPr marL="4614" marR="4614" marT="4614"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4614" marR="4614" marT="4614"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4614" marR="4614" marT="4614"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4614" marR="4614" marT="4614"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97673116"/>
                  </a:ext>
                </a:extLst>
              </a:tr>
              <a:tr h="377046">
                <a:tc>
                  <a:txBody>
                    <a:bodyPr/>
                    <a:lstStyle/>
                    <a:p>
                      <a:pPr algn="ctr" rtl="0" fontAlgn="ctr"/>
                      <a:r>
                        <a:rPr lang="en-US" sz="1600" b="1" i="0" u="none" strike="noStrike">
                          <a:solidFill>
                            <a:srgbClr val="FFFFFF"/>
                          </a:solidFill>
                          <a:effectLst/>
                          <a:latin typeface="Times New Roman"/>
                        </a:rPr>
                        <a:t>Eil. Nr.</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1" i="0" u="none" strike="noStrike">
                          <a:solidFill>
                            <a:srgbClr val="FFFFFF"/>
                          </a:solidFill>
                          <a:effectLst/>
                          <a:latin typeface="Times New Roman"/>
                        </a:rPr>
                        <a:t>Pavadinimas</a:t>
                      </a:r>
                      <a:endParaRPr lang="en-US" sz="1600" b="1" i="0" u="none" strike="noStrike" err="1">
                        <a:solidFill>
                          <a:srgbClr val="FFFFFF"/>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600" b="1" i="0" u="none" strike="noStrike">
                          <a:solidFill>
                            <a:srgbClr val="FFFFFF"/>
                          </a:solidFill>
                          <a:effectLst/>
                          <a:latin typeface="Times New Roman"/>
                        </a:rPr>
                        <a:t>Suma, Eur</a:t>
                      </a:r>
                      <a:endParaRPr lang="en-US" sz="1600" b="1" i="0" u="none" strike="noStrike" err="1">
                        <a:solidFill>
                          <a:srgbClr val="FFFFFF"/>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1" i="0" u="none" strike="noStrike">
                          <a:solidFill>
                            <a:srgbClr val="FFFFFF"/>
                          </a:solidFill>
                          <a:effectLst/>
                          <a:latin typeface="Times New Roman"/>
                        </a:rPr>
                        <a:t>Pastabos</a:t>
                      </a:r>
                      <a:endParaRPr lang="en-US" sz="1600" b="1" i="0" u="none" strike="noStrike" err="1">
                        <a:solidFill>
                          <a:srgbClr val="FFFFFF"/>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757203130"/>
                  </a:ext>
                </a:extLst>
              </a:tr>
              <a:tr h="311214">
                <a:tc>
                  <a:txBody>
                    <a:bodyPr/>
                    <a:lstStyle/>
                    <a:p>
                      <a:pPr algn="ctr" rtl="0" fontAlgn="ctr"/>
                      <a:r>
                        <a:rPr lang="en-US" sz="1600" b="0" i="0" u="none" strike="noStrike">
                          <a:solidFill>
                            <a:srgbClr val="000000"/>
                          </a:solidFill>
                          <a:effectLst/>
                          <a:latin typeface="Times New Roman"/>
                        </a:rPr>
                        <a:t>1</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Homogenizatorius</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42 290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81146721"/>
                  </a:ext>
                </a:extLst>
              </a:tr>
              <a:tr h="311214">
                <a:tc>
                  <a:txBody>
                    <a:bodyPr/>
                    <a:lstStyle/>
                    <a:p>
                      <a:pPr algn="ctr" rtl="0" fontAlgn="ctr"/>
                      <a:r>
                        <a:rPr lang="en-US" sz="1600" b="0" i="0" u="none" strike="noStrike">
                          <a:solidFill>
                            <a:srgbClr val="000000"/>
                          </a:solidFill>
                          <a:effectLst/>
                          <a:latin typeface="Times New Roman"/>
                        </a:rPr>
                        <a:t>2</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Šaldiklis – 80 laipsnių</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27 830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11757919"/>
                  </a:ext>
                </a:extLst>
              </a:tr>
              <a:tr h="311214">
                <a:tc>
                  <a:txBody>
                    <a:bodyPr/>
                    <a:lstStyle/>
                    <a:p>
                      <a:pPr algn="ctr" rtl="0" fontAlgn="ctr"/>
                      <a:r>
                        <a:rPr lang="en-US" sz="1600" b="0" i="0" u="none" strike="noStrike">
                          <a:solidFill>
                            <a:srgbClr val="000000"/>
                          </a:solidFill>
                          <a:effectLst/>
                          <a:latin typeface="Times New Roman"/>
                        </a:rPr>
                        <a:t>3</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Vandens gręžinys</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6952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37808011"/>
                  </a:ext>
                </a:extLst>
              </a:tr>
              <a:tr h="311214">
                <a:tc>
                  <a:txBody>
                    <a:bodyPr/>
                    <a:lstStyle/>
                    <a:p>
                      <a:pPr algn="ctr" rtl="0" fontAlgn="ctr"/>
                      <a:r>
                        <a:rPr lang="en-US" sz="1600" b="0" i="0" u="none" strike="noStrike">
                          <a:solidFill>
                            <a:srgbClr val="000000"/>
                          </a:solidFill>
                          <a:effectLst/>
                          <a:latin typeface="Times New Roman"/>
                        </a:rPr>
                        <a:t>4</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Auginimo spinta-inkubatorius</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26 620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12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36992722"/>
                  </a:ext>
                </a:extLst>
              </a:tr>
              <a:tr h="311214">
                <a:tc>
                  <a:txBody>
                    <a:bodyPr/>
                    <a:lstStyle/>
                    <a:p>
                      <a:pPr algn="ctr" rtl="0" fontAlgn="ctr"/>
                      <a:r>
                        <a:rPr lang="en-US" sz="1600" b="0" i="0" u="none" strike="noStrike">
                          <a:solidFill>
                            <a:srgbClr val="000000"/>
                          </a:solidFill>
                          <a:effectLst/>
                          <a:latin typeface="Times New Roman"/>
                        </a:rPr>
                        <a:t>5</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Laboratorinė indaplovė</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16 829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80561135"/>
                  </a:ext>
                </a:extLst>
              </a:tr>
              <a:tr h="311214">
                <a:tc>
                  <a:txBody>
                    <a:bodyPr/>
                    <a:lstStyle/>
                    <a:p>
                      <a:pPr algn="ctr" rtl="0" fontAlgn="ctr"/>
                      <a:r>
                        <a:rPr lang="en-US" sz="1600" b="0" i="0" u="none" strike="noStrike">
                          <a:solidFill>
                            <a:srgbClr val="000000"/>
                          </a:solidFill>
                          <a:effectLst/>
                          <a:latin typeface="Times New Roman"/>
                        </a:rPr>
                        <a:t>6</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Meteorologinė stotelė</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10 382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12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026102164"/>
                  </a:ext>
                </a:extLst>
              </a:tr>
              <a:tr h="311214">
                <a:tc>
                  <a:txBody>
                    <a:bodyPr/>
                    <a:lstStyle/>
                    <a:p>
                      <a:pPr algn="ctr" rtl="0" fontAlgn="ctr"/>
                      <a:r>
                        <a:rPr lang="en-US" sz="1600" b="0" i="0" u="none" strike="noStrike">
                          <a:solidFill>
                            <a:srgbClr val="000000"/>
                          </a:solidFill>
                          <a:effectLst/>
                          <a:latin typeface="Times New Roman"/>
                        </a:rPr>
                        <a:t>7</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Generatorius</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14 800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19337503"/>
                  </a:ext>
                </a:extLst>
              </a:tr>
              <a:tr h="311214">
                <a:tc>
                  <a:txBody>
                    <a:bodyPr/>
                    <a:lstStyle/>
                    <a:p>
                      <a:pPr algn="ctr" rtl="0" fontAlgn="ctr"/>
                      <a:r>
                        <a:rPr lang="en-US" sz="1600" b="0" i="0" u="none" strike="noStrike">
                          <a:solidFill>
                            <a:srgbClr val="000000"/>
                          </a:solidFill>
                          <a:effectLst/>
                          <a:latin typeface="Times New Roman"/>
                        </a:rPr>
                        <a:t>8</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Traktorius</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59 956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81062323"/>
                  </a:ext>
                </a:extLst>
              </a:tr>
              <a:tr h="241151">
                <a:tc>
                  <a:txBody>
                    <a:bodyPr/>
                    <a:lstStyle/>
                    <a:p>
                      <a:pPr algn="ctr" rtl="0" fontAlgn="ctr"/>
                      <a:r>
                        <a:rPr lang="en-US" sz="1600" b="0" i="0" u="none" strike="noStrike">
                          <a:solidFill>
                            <a:srgbClr val="000000"/>
                          </a:solidFill>
                          <a:effectLst/>
                          <a:latin typeface="Times New Roman"/>
                        </a:rPr>
                        <a:t>9</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Fotografavimo įranga</a:t>
                      </a:r>
                      <a:endParaRPr lang="en-US" sz="1600" b="0" i="0" u="none" strike="noStrike" err="1">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4520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Žodinė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07380938"/>
                  </a:ext>
                </a:extLst>
              </a:tr>
              <a:tr h="477824">
                <a:tc>
                  <a:txBody>
                    <a:bodyPr/>
                    <a:lstStyle/>
                    <a:p>
                      <a:pPr algn="ctr" rtl="0" fontAlgn="ctr"/>
                      <a:r>
                        <a:rPr lang="en-US" sz="1600" b="0" i="0" u="none" strike="noStrike">
                          <a:solidFill>
                            <a:srgbClr val="000000"/>
                          </a:solidFill>
                          <a:effectLst/>
                          <a:latin typeface="Times New Roman"/>
                        </a:rPr>
                        <a:t>10</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Ūkio priežiūros įrankiai (vejapjovė, krūmapjovė, grąžtai, pjūklai)</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7071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Žodinė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23742979"/>
                  </a:ext>
                </a:extLst>
              </a:tr>
              <a:tr h="305228">
                <a:tc>
                  <a:txBody>
                    <a:bodyPr/>
                    <a:lstStyle/>
                    <a:p>
                      <a:pPr algn="ctr" rtl="0" fontAlgn="ctr"/>
                      <a:r>
                        <a:rPr lang="en-US" sz="1600" b="0" i="0" u="none" strike="noStrike">
                          <a:solidFill>
                            <a:srgbClr val="000000"/>
                          </a:solidFill>
                          <a:effectLst/>
                          <a:latin typeface="Times New Roman"/>
                        </a:rPr>
                        <a:t>11</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Times New Roman"/>
                        </a:rPr>
                        <a:t>Kompiuteriai 10 vnt. neš.</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Times New Roman"/>
                        </a:rPr>
                        <a:t>6722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lt-LT" sz="1600" b="0" i="0" u="none" strike="noStrike">
                          <a:solidFill>
                            <a:srgbClr val="000000"/>
                          </a:solidFill>
                          <a:effectLst/>
                          <a:latin typeface="Times New Roman"/>
                        </a:rPr>
                        <a:t>Pasirašyta sutartis, pristatymas 11 mėn.</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76649274"/>
                  </a:ext>
                </a:extLst>
              </a:tr>
              <a:tr h="241151">
                <a:tc>
                  <a:txBody>
                    <a:bodyPr/>
                    <a:lstStyle/>
                    <a:p>
                      <a:pPr algn="ctr" rtl="0" fontAlgn="ctr"/>
                      <a:r>
                        <a:rPr lang="en-US" sz="1600" b="0" i="0" u="none" strike="noStrike">
                          <a:solidFill>
                            <a:srgbClr val="000000"/>
                          </a:solidFill>
                          <a:effectLst/>
                          <a:latin typeface="Times New Roman"/>
                        </a:rPr>
                        <a:t>12</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Licencijos Microsoft</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n-US" sz="1600" b="0" i="0" u="none" strike="noStrike">
                          <a:solidFill>
                            <a:srgbClr val="000000"/>
                          </a:solidFill>
                          <a:effectLst/>
                          <a:latin typeface="Times New Roman"/>
                        </a:rPr>
                        <a:t>12 100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NEPATEIKTA VP paraiška!</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320907110"/>
                  </a:ext>
                </a:extLst>
              </a:tr>
              <a:tr h="241151">
                <a:tc>
                  <a:txBody>
                    <a:bodyPr/>
                    <a:lstStyle/>
                    <a:p>
                      <a:pPr algn="ctr" rtl="0" fontAlgn="ctr"/>
                      <a:r>
                        <a:rPr lang="en-US" sz="1600" b="0" i="0" u="none" strike="noStrike">
                          <a:solidFill>
                            <a:srgbClr val="000000"/>
                          </a:solidFill>
                          <a:effectLst/>
                          <a:latin typeface="Times New Roman"/>
                        </a:rPr>
                        <a:t>13</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Licencijos Acrobat</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n-US" sz="1600" b="0" i="0" u="none" strike="noStrike">
                          <a:solidFill>
                            <a:srgbClr val="000000"/>
                          </a:solidFill>
                          <a:effectLst/>
                          <a:latin typeface="Times New Roman"/>
                        </a:rPr>
                        <a:t>2500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NEPATEIKTA VP paraiška!</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2058671404"/>
                  </a:ext>
                </a:extLst>
              </a:tr>
              <a:tr h="241151">
                <a:tc>
                  <a:txBody>
                    <a:bodyPr/>
                    <a:lstStyle/>
                    <a:p>
                      <a:pPr algn="ctr" rtl="0" fontAlgn="ctr"/>
                      <a:r>
                        <a:rPr lang="en-US" sz="1600" b="0" i="0" u="none" strike="noStrike">
                          <a:solidFill>
                            <a:srgbClr val="000000"/>
                          </a:solidFill>
                          <a:effectLst/>
                          <a:latin typeface="Times New Roman"/>
                        </a:rPr>
                        <a:t>14</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Licencijos Power Point</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n-US" sz="1600" b="0" i="0" u="none" strike="noStrike">
                          <a:solidFill>
                            <a:srgbClr val="000000"/>
                          </a:solidFill>
                          <a:effectLst/>
                          <a:latin typeface="Times New Roman"/>
                        </a:rPr>
                        <a:t>400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NEPATEIKTA VP paraiška!</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2342140984"/>
                  </a:ext>
                </a:extLst>
              </a:tr>
              <a:tr h="241151">
                <a:tc>
                  <a:txBody>
                    <a:bodyPr/>
                    <a:lstStyle/>
                    <a:p>
                      <a:pPr algn="ctr" rtl="0" fontAlgn="ctr"/>
                      <a:r>
                        <a:rPr lang="en-US" sz="1600" b="0" i="0" u="none" strike="noStrike">
                          <a:solidFill>
                            <a:srgbClr val="000000"/>
                          </a:solidFill>
                          <a:effectLst/>
                          <a:latin typeface="Times New Roman"/>
                        </a:rPr>
                        <a:t>15</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Licencijos Photoshop</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n-US" sz="1600" b="0" i="0" u="none" strike="noStrike">
                          <a:solidFill>
                            <a:srgbClr val="000000"/>
                          </a:solidFill>
                          <a:effectLst/>
                          <a:latin typeface="Times New Roman"/>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NEPATEIKTA VP paraiška!</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234387082"/>
                  </a:ext>
                </a:extLst>
              </a:tr>
              <a:tr h="305228">
                <a:tc>
                  <a:txBody>
                    <a:bodyPr/>
                    <a:lstStyle/>
                    <a:p>
                      <a:pPr algn="ctr" rtl="0" fontAlgn="ctr"/>
                      <a:r>
                        <a:rPr lang="en-US" sz="1600" b="0" i="0" u="none" strike="noStrike">
                          <a:solidFill>
                            <a:srgbClr val="000000"/>
                          </a:solidFill>
                          <a:effectLst/>
                          <a:latin typeface="Times New Roman"/>
                        </a:rPr>
                        <a:t>16</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lt-LT" sz="1600" b="0" i="0" u="none" strike="noStrike">
                          <a:solidFill>
                            <a:srgbClr val="000000"/>
                          </a:solidFill>
                          <a:effectLst/>
                          <a:latin typeface="Times New Roman"/>
                        </a:rPr>
                        <a:t>Licencijos Statistinių duomenų apdorojimo 10 vnt.</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n-US" sz="1600" b="0" i="0" u="none" strike="noStrike">
                          <a:solidFill>
                            <a:srgbClr val="000000"/>
                          </a:solidFill>
                          <a:effectLst/>
                          <a:latin typeface="Times New Roman"/>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n-US" sz="1600" b="0" i="0" u="none" strike="noStrike">
                          <a:solidFill>
                            <a:srgbClr val="000000"/>
                          </a:solidFill>
                          <a:effectLst/>
                          <a:latin typeface="Times New Roman"/>
                        </a:rPr>
                        <a:t>NEPATEIKTA VP paraiška!</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851229539"/>
                  </a:ext>
                </a:extLst>
              </a:tr>
              <a:tr h="241151">
                <a:tc>
                  <a:txBody>
                    <a:bodyPr/>
                    <a:lstStyle/>
                    <a:p>
                      <a:pPr algn="ctr" rtl="0" fontAlgn="ctr"/>
                      <a:endParaRPr lang="en-US" sz="1600" b="0" i="0" u="none" strike="noStrike">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endParaRPr lang="en-US" sz="1600" b="0" i="0" u="none" strike="noStrike">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endParaRPr lang="en-US" sz="1600" b="0" i="0" u="none" strike="noStrike">
                        <a:solidFill>
                          <a:srgbClr val="000000"/>
                        </a:solidFill>
                        <a:effectLst/>
                        <a:latin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endParaRPr lang="en-US" sz="1600" b="0" i="0" u="none" strike="noStrike">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04578683"/>
                  </a:ext>
                </a:extLst>
              </a:tr>
              <a:tr h="241151">
                <a:tc>
                  <a:txBody>
                    <a:bodyPr/>
                    <a:lstStyle/>
                    <a:p>
                      <a:pPr algn="l" rtl="0" fontAlgn="ctr"/>
                      <a:endParaRPr lang="en-US" sz="1600" b="0" i="0" u="none" strike="noStrike">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r" rtl="0" fontAlgn="ctr"/>
                      <a:r>
                        <a:rPr lang="en-US" sz="1600" b="1" i="0" u="none" strike="noStrike">
                          <a:solidFill>
                            <a:srgbClr val="000000"/>
                          </a:solidFill>
                          <a:effectLst/>
                          <a:latin typeface="Times New Roman"/>
                        </a:rPr>
                        <a:t>IŠ VISO:</a:t>
                      </a: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1" i="0" u="none" strike="noStrike">
                          <a:solidFill>
                            <a:srgbClr val="000000"/>
                          </a:solidFill>
                          <a:effectLst/>
                          <a:latin typeface="Times New Roman"/>
                        </a:rPr>
                        <a:t>241 472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endParaRPr lang="en-US" sz="1600" b="0" i="0" u="none" strike="noStrike">
                        <a:solidFill>
                          <a:srgbClr val="000000"/>
                        </a:solidFill>
                        <a:effectLst/>
                        <a:latin typeface="Times New Roman"/>
                      </a:endParaRPr>
                    </a:p>
                  </a:txBody>
                  <a:tcPr marL="4614" marR="4614" marT="46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486947"/>
                  </a:ext>
                </a:extLst>
              </a:tr>
            </a:tbl>
          </a:graphicData>
        </a:graphic>
      </p:graphicFrame>
    </p:spTree>
    <p:extLst>
      <p:ext uri="{BB962C8B-B14F-4D97-AF65-F5344CB8AC3E}">
        <p14:creationId xmlns:p14="http://schemas.microsoft.com/office/powerpoint/2010/main" val="48556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FF55B-8AA6-0198-61A8-D246B2A8ADE4}"/>
              </a:ext>
            </a:extLst>
          </p:cNvPr>
          <p:cNvSpPr txBox="1"/>
          <p:nvPr/>
        </p:nvSpPr>
        <p:spPr>
          <a:xfrm>
            <a:off x="865501" y="1627659"/>
            <a:ext cx="10900740" cy="4154984"/>
          </a:xfrm>
          <a:prstGeom prst="rect">
            <a:avLst/>
          </a:prstGeom>
          <a:noFill/>
        </p:spPr>
        <p:txBody>
          <a:bodyPr wrap="square" lIns="91440" tIns="45720" rIns="91440" bIns="45720" rtlCol="0" anchor="t">
            <a:spAutoFit/>
          </a:bodyPr>
          <a:lstStyle/>
          <a:p>
            <a:pPr marL="457200" indent="-457200" algn="just">
              <a:buAutoNum type="arabicPeriod"/>
            </a:pPr>
            <a:r>
              <a:rPr lang="lt-LT" sz="2400">
                <a:latin typeface="Times New Roman"/>
                <a:cs typeface="Times New Roman"/>
              </a:rPr>
              <a:t>Ignas Mikelionis, Veiklos aprūpinimo skyriaus bendrųjų reikalų specialistas, yra atsakingas už naujai įsigytus kompiuterius.</a:t>
            </a:r>
            <a:endParaRPr lang="en-US" sz="2400">
              <a:latin typeface="Times New Roman"/>
              <a:cs typeface="Times New Roman"/>
            </a:endParaRPr>
          </a:p>
          <a:p>
            <a:pPr marL="457200" indent="-457200" algn="just">
              <a:buAutoNum type="arabicPeriod"/>
            </a:pPr>
            <a:endParaRPr lang="lt-LT" sz="2400">
              <a:latin typeface="Times New Roman"/>
              <a:cs typeface="Times New Roman"/>
            </a:endParaRPr>
          </a:p>
          <a:p>
            <a:pPr marL="457200" indent="-457200" algn="just">
              <a:buAutoNum type="arabicPeriod"/>
            </a:pPr>
            <a:r>
              <a:rPr lang="lt-LT" sz="2400">
                <a:latin typeface="Times New Roman"/>
                <a:cs typeface="Times New Roman"/>
              </a:rPr>
              <a:t>Dalinimas laboratorijoms bus vykdomas, siekiant pakeisti kompiuterius su nebepalaikomomis </a:t>
            </a:r>
            <a:r>
              <a:rPr lang="lt-LT" sz="2400" err="1">
                <a:latin typeface="Times New Roman"/>
                <a:cs typeface="Times New Roman"/>
              </a:rPr>
              <a:t>Win</a:t>
            </a:r>
            <a:r>
              <a:rPr lang="lt-LT" sz="2400">
                <a:latin typeface="Times New Roman"/>
                <a:cs typeface="Times New Roman"/>
              </a:rPr>
              <a:t> Vista, </a:t>
            </a:r>
            <a:r>
              <a:rPr lang="lt-LT" sz="2400" err="1">
                <a:latin typeface="Times New Roman"/>
                <a:cs typeface="Times New Roman"/>
              </a:rPr>
              <a:t>Win</a:t>
            </a:r>
            <a:r>
              <a:rPr lang="lt-LT" sz="2400">
                <a:latin typeface="Times New Roman"/>
                <a:cs typeface="Times New Roman"/>
              </a:rPr>
              <a:t> XP ir WIN 7 operacinėmis sistemomis  Veiklos aprūpinimo skyriaus darbuotojo pagalba, perduodant UAB „EIT sprendimai“ paruošimui naudoti.</a:t>
            </a:r>
          </a:p>
          <a:p>
            <a:pPr marL="457200" indent="-457200" algn="just">
              <a:buAutoNum type="arabicPeriod"/>
            </a:pPr>
            <a:endParaRPr lang="lt-LT" sz="2400">
              <a:latin typeface="Times New Roman"/>
              <a:cs typeface="Times New Roman"/>
            </a:endParaRPr>
          </a:p>
          <a:p>
            <a:pPr marL="457200" indent="-457200" algn="just">
              <a:buAutoNum type="arabicPeriod"/>
            </a:pPr>
            <a:r>
              <a:rPr lang="lt-LT" sz="2400">
                <a:latin typeface="Times New Roman"/>
                <a:cs typeface="Times New Roman"/>
              </a:rPr>
              <a:t>Kompiuterių perdavimas atsakomybėn kitam už turtą atsakingam asmeniui bus įformintas vidiniu perdavimo–priėmimo aktu, kurį kartu su eksploatavimo aktu parengs Finansų skyriaus vyriausioji specialistė Liudmila </a:t>
            </a:r>
            <a:r>
              <a:rPr lang="lt-LT" sz="2400" err="1">
                <a:latin typeface="Times New Roman"/>
                <a:cs typeface="Times New Roman"/>
              </a:rPr>
              <a:t>Belokurskaja</a:t>
            </a:r>
            <a:r>
              <a:rPr lang="lt-LT" sz="2400">
                <a:latin typeface="Times New Roman"/>
                <a:cs typeface="Times New Roman"/>
              </a:rPr>
              <a:t> (234 kab.).</a:t>
            </a:r>
          </a:p>
        </p:txBody>
      </p:sp>
      <p:sp>
        <p:nvSpPr>
          <p:cNvPr id="3" name="TextBox 2">
            <a:extLst>
              <a:ext uri="{FF2B5EF4-FFF2-40B4-BE49-F238E27FC236}">
                <a16:creationId xmlns:a16="http://schemas.microsoft.com/office/drawing/2014/main" id="{38C6AE6C-319C-47BB-99F6-4A3351FB7DA6}"/>
              </a:ext>
            </a:extLst>
          </p:cNvPr>
          <p:cNvSpPr txBox="1"/>
          <p:nvPr/>
        </p:nvSpPr>
        <p:spPr>
          <a:xfrm>
            <a:off x="2170289" y="589844"/>
            <a:ext cx="80630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rgbClr val="0070C0"/>
                </a:solidFill>
                <a:latin typeface="Times New Roman"/>
                <a:ea typeface="Calibri Light"/>
                <a:cs typeface="Times New Roman"/>
              </a:rPr>
              <a:t>Dėl</a:t>
            </a:r>
            <a:r>
              <a:rPr lang="en-US" sz="2800" b="1">
                <a:solidFill>
                  <a:srgbClr val="0070C0"/>
                </a:solidFill>
                <a:latin typeface="Times New Roman"/>
                <a:ea typeface="Calibri Light"/>
                <a:cs typeface="Times New Roman"/>
              </a:rPr>
              <a:t> </a:t>
            </a:r>
            <a:r>
              <a:rPr lang="en-US" sz="2800" b="1" err="1">
                <a:solidFill>
                  <a:srgbClr val="0070C0"/>
                </a:solidFill>
                <a:latin typeface="Times New Roman"/>
                <a:ea typeface="Calibri Light"/>
                <a:cs typeface="Times New Roman"/>
              </a:rPr>
              <a:t>kompiuterių</a:t>
            </a:r>
            <a:r>
              <a:rPr lang="en-US" sz="2800" b="1">
                <a:solidFill>
                  <a:srgbClr val="0070C0"/>
                </a:solidFill>
                <a:latin typeface="Times New Roman"/>
                <a:ea typeface="Calibri Light"/>
                <a:cs typeface="Times New Roman"/>
              </a:rPr>
              <a:t> </a:t>
            </a:r>
            <a:r>
              <a:rPr lang="en-US" sz="2800" b="1" err="1">
                <a:solidFill>
                  <a:srgbClr val="0070C0"/>
                </a:solidFill>
                <a:latin typeface="Times New Roman"/>
                <a:ea typeface="Calibri Light"/>
                <a:cs typeface="Times New Roman"/>
              </a:rPr>
              <a:t>eksploatavimo</a:t>
            </a:r>
            <a:r>
              <a:rPr lang="en-US" sz="2800" b="1">
                <a:solidFill>
                  <a:srgbClr val="0070C0"/>
                </a:solidFill>
                <a:latin typeface="Times New Roman"/>
                <a:ea typeface="Calibri Light"/>
                <a:cs typeface="Times New Roman"/>
              </a:rPr>
              <a:t> </a:t>
            </a:r>
            <a:r>
              <a:rPr lang="en-US" sz="2800" b="1" err="1">
                <a:solidFill>
                  <a:srgbClr val="0070C0"/>
                </a:solidFill>
                <a:latin typeface="Times New Roman"/>
                <a:ea typeface="Calibri Light"/>
                <a:cs typeface="Times New Roman"/>
              </a:rPr>
              <a:t>eigos</a:t>
            </a:r>
            <a:endParaRPr lang="en-US" sz="2800" err="1">
              <a:solidFill>
                <a:srgbClr val="0070C0"/>
              </a:solidFill>
              <a:latin typeface="Times New Roman"/>
              <a:cs typeface="Times New Roman"/>
            </a:endParaRPr>
          </a:p>
        </p:txBody>
      </p:sp>
    </p:spTree>
    <p:extLst>
      <p:ext uri="{BB962C8B-B14F-4D97-AF65-F5344CB8AC3E}">
        <p14:creationId xmlns:p14="http://schemas.microsoft.com/office/powerpoint/2010/main" val="385890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B2BFB-4952-E6AE-3006-D8E50C11589C}"/>
              </a:ext>
            </a:extLst>
          </p:cNvPr>
          <p:cNvSpPr>
            <a:spLocks noGrp="1"/>
          </p:cNvSpPr>
          <p:nvPr>
            <p:ph idx="1"/>
          </p:nvPr>
        </p:nvSpPr>
        <p:spPr>
          <a:xfrm>
            <a:off x="1501518" y="162767"/>
            <a:ext cx="10519741" cy="6305907"/>
          </a:xfrm>
        </p:spPr>
        <p:txBody>
          <a:bodyPr vert="horz" lIns="91440" tIns="45720" rIns="91440" bIns="45720" rtlCol="0" anchor="t">
            <a:noAutofit/>
          </a:bodyPr>
          <a:lstStyle/>
          <a:p>
            <a:pPr marL="0" indent="0" algn="just">
              <a:spcBef>
                <a:spcPts val="0"/>
              </a:spcBef>
              <a:buNone/>
            </a:pPr>
            <a:r>
              <a:rPr lang="lt-LT" sz="2800" b="1">
                <a:solidFill>
                  <a:schemeClr val="accent1"/>
                </a:solidFill>
                <a:effectLst/>
                <a:latin typeface="Times New Roman"/>
                <a:ea typeface="Calibri"/>
                <a:cs typeface="Times New Roman"/>
              </a:rPr>
              <a:t>Posėdžio klausimai:</a:t>
            </a:r>
            <a:endParaRPr lang="en-US" sz="2800">
              <a:solidFill>
                <a:schemeClr val="accent1"/>
              </a:solidFill>
              <a:latin typeface="Times New Roman"/>
              <a:ea typeface="Calibri"/>
              <a:cs typeface="Times New Roman"/>
            </a:endParaRPr>
          </a:p>
          <a:p>
            <a:pPr marL="457200" indent="-457200" algn="just">
              <a:buAutoNum type="arabicPeriod"/>
            </a:pPr>
            <a:r>
              <a:rPr lang="lt" sz="2000">
                <a:solidFill>
                  <a:schemeClr val="tx1"/>
                </a:solidFill>
                <a:latin typeface="Times New Roman"/>
                <a:ea typeface="+mn-lt"/>
                <a:cs typeface="+mn-lt"/>
              </a:rPr>
              <a:t>Dėl Gamtos tyrimų centro teisinės formos keitimo procedūrų eigos. </a:t>
            </a:r>
            <a:endParaRPr lang="lt-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Times New Roman"/>
              </a:rPr>
              <a:t>Dėl mokslo darbuotojų ir doktorantų skatinimo už pasiekimus mokslo ir visuomeninėje veikloje.</a:t>
            </a:r>
            <a:endParaRPr lang="lt" sz="2000">
              <a:solidFill>
                <a:schemeClr val="tx1"/>
              </a:solidFill>
              <a:latin typeface="Times New Roman"/>
              <a:ea typeface="+mn-lt"/>
              <a:cs typeface="+mn-lt"/>
            </a:endParaRPr>
          </a:p>
          <a:p>
            <a:pPr marL="457200" indent="-457200" algn="just">
              <a:buAutoNum type="arabicPeriod"/>
            </a:pPr>
            <a:r>
              <a:rPr lang="lt" sz="2000">
                <a:solidFill>
                  <a:schemeClr val="tx1"/>
                </a:solidFill>
                <a:latin typeface="Times New Roman"/>
                <a:ea typeface="+mn-lt"/>
                <a:cs typeface="+mn-lt"/>
              </a:rPr>
              <a:t>Dėl 2023 m. inventorizacijos atlikimo laiku svarbos. </a:t>
            </a:r>
            <a:endParaRPr lang="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Dėl ilgalaikio materialiojo turto įsigijimo ir įsigytų kompiuterių eksploatavimo tvarkos. </a:t>
            </a:r>
            <a:endParaRPr lang="lt-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Dėl prekių ir paslaugų įsigijimo, papildžius laboratorijų krepšelius, eigos.  </a:t>
            </a:r>
            <a:endParaRPr lang="lt-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Dėl naujo IT paslaugų tiekėjo. </a:t>
            </a:r>
            <a:endParaRPr lang="lt-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Dėl Gamtos tyrimų centro vidaus ir išorės komunikacijos.  </a:t>
            </a:r>
            <a:endParaRPr lang="lt-LT"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Times New Roman"/>
              </a:rPr>
              <a:t>Dėl projekto „Valstybės informacinių išteklių integracija į duomenų ežerą“.</a:t>
            </a:r>
          </a:p>
          <a:p>
            <a:pPr marL="457200" indent="-457200" algn="just">
              <a:buAutoNum type="arabicPeriod"/>
            </a:pPr>
            <a:r>
              <a:rPr lang="lt" sz="2000">
                <a:solidFill>
                  <a:schemeClr val="tx1"/>
                </a:solidFill>
                <a:latin typeface="Times New Roman"/>
                <a:ea typeface="+mn-lt"/>
                <a:cs typeface="+mn-lt"/>
              </a:rPr>
              <a:t>Dėl „Europos horizonto“ </a:t>
            </a:r>
            <a:r>
              <a:rPr lang="lt" sz="2000" err="1">
                <a:solidFill>
                  <a:schemeClr val="tx1"/>
                </a:solidFill>
                <a:latin typeface="Times New Roman"/>
                <a:ea typeface="+mn-lt"/>
                <a:cs typeface="+mn-lt"/>
              </a:rPr>
              <a:t>akceleravimo</a:t>
            </a:r>
            <a:r>
              <a:rPr lang="lt" sz="2000">
                <a:solidFill>
                  <a:schemeClr val="tx1"/>
                </a:solidFill>
                <a:latin typeface="Times New Roman"/>
                <a:ea typeface="+mn-lt"/>
                <a:cs typeface="+mn-lt"/>
              </a:rPr>
              <a:t> veiklų kvietimų.  </a:t>
            </a:r>
            <a:endParaRPr lang="en-US"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Dėl </a:t>
            </a:r>
            <a:r>
              <a:rPr lang="lt" sz="2000" err="1">
                <a:solidFill>
                  <a:schemeClr val="tx1"/>
                </a:solidFill>
                <a:latin typeface="Times New Roman"/>
                <a:ea typeface="+mn-lt"/>
                <a:cs typeface="+mn-lt"/>
              </a:rPr>
              <a:t>dejonizuoto</a:t>
            </a:r>
            <a:r>
              <a:rPr lang="lt" sz="2000">
                <a:solidFill>
                  <a:schemeClr val="tx1"/>
                </a:solidFill>
                <a:latin typeface="Times New Roman"/>
                <a:ea typeface="+mn-lt"/>
                <a:cs typeface="+mn-lt"/>
              </a:rPr>
              <a:t> vandens tiekimo sistemos ir kitų bendrojo poreikio įrenginių Gamtos tyrimų centre.  </a:t>
            </a:r>
            <a:endParaRPr lang="en-US" sz="2000">
              <a:solidFill>
                <a:schemeClr val="tx1"/>
              </a:solidFill>
              <a:latin typeface="Times New Roman"/>
              <a:cs typeface="Times New Roman"/>
            </a:endParaRPr>
          </a:p>
          <a:p>
            <a:pPr marL="457200" indent="-457200" algn="just">
              <a:buAutoNum type="arabicPeriod"/>
            </a:pPr>
            <a:r>
              <a:rPr lang="lt" sz="2000">
                <a:solidFill>
                  <a:schemeClr val="tx1"/>
                </a:solidFill>
                <a:latin typeface="Times New Roman"/>
                <a:ea typeface="+mn-lt"/>
                <a:cs typeface="+mn-lt"/>
              </a:rPr>
              <a:t>Kiti klausimai.</a:t>
            </a:r>
            <a:endParaRPr lang="en-US" sz="2000">
              <a:solidFill>
                <a:schemeClr val="tx1"/>
              </a:solidFill>
              <a:latin typeface="Times New Roman"/>
              <a:ea typeface="+mn-lt"/>
              <a:cs typeface="+mn-lt"/>
            </a:endParaRPr>
          </a:p>
        </p:txBody>
      </p:sp>
    </p:spTree>
    <p:extLst>
      <p:ext uri="{BB962C8B-B14F-4D97-AF65-F5344CB8AC3E}">
        <p14:creationId xmlns:p14="http://schemas.microsoft.com/office/powerpoint/2010/main" val="409738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744036"/>
            <a:ext cx="7425913" cy="1089188"/>
          </a:xfrm>
        </p:spPr>
        <p:txBody>
          <a:bodyPr vert="horz" lIns="91440" tIns="45720" rIns="91440" bIns="45720" rtlCol="0" anchor="b">
            <a:noAutofit/>
          </a:bodyPr>
          <a:lstStyle/>
          <a:p>
            <a:pPr>
              <a:spcBef>
                <a:spcPts val="0"/>
              </a:spcBef>
              <a:tabLst>
                <a:tab pos="139700" algn="l"/>
                <a:tab pos="457200" algn="l"/>
              </a:tabLst>
            </a:pPr>
            <a:r>
              <a:rPr lang="lt-LT" sz="2800">
                <a:solidFill>
                  <a:schemeClr val="tx1"/>
                </a:solidFill>
                <a:latin typeface="Times New Roman"/>
                <a:cs typeface="Times New Roman"/>
              </a:rPr>
              <a:t>5. Dėl prekių ir paslaugų įsigijimo, papildžius </a:t>
            </a:r>
            <a:br>
              <a:rPr lang="lt-LT" sz="2800">
                <a:latin typeface="Times New Roman"/>
                <a:cs typeface="Times New Roman"/>
              </a:rPr>
            </a:br>
            <a:r>
              <a:rPr lang="lt-LT" sz="2800">
                <a:solidFill>
                  <a:schemeClr val="tx1"/>
                </a:solidFill>
                <a:latin typeface="Times New Roman"/>
                <a:cs typeface="Times New Roman"/>
              </a:rPr>
              <a:t>laboratorijų krepšelius, eigos.</a:t>
            </a: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353045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382E3D-5D03-C7F2-E1B1-2C3363899372}"/>
              </a:ext>
            </a:extLst>
          </p:cNvPr>
          <p:cNvSpPr txBox="1"/>
          <p:nvPr/>
        </p:nvSpPr>
        <p:spPr>
          <a:xfrm>
            <a:off x="1790583" y="1648178"/>
            <a:ext cx="103306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800">
                <a:latin typeface="Times New Roman"/>
                <a:cs typeface="Times New Roman"/>
              </a:rPr>
              <a:t>Kiekvienai laboratorijai spalio mėn. </a:t>
            </a:r>
            <a:r>
              <a:rPr lang="lt-LT" sz="2800" b="1">
                <a:latin typeface="Times New Roman"/>
                <a:cs typeface="Times New Roman"/>
              </a:rPr>
              <a:t>papildomai skirta po 3000 Eur.</a:t>
            </a:r>
            <a:endParaRPr lang="en-US" sz="2800"/>
          </a:p>
        </p:txBody>
      </p:sp>
      <p:sp>
        <p:nvSpPr>
          <p:cNvPr id="6" name="TextBox 5">
            <a:extLst>
              <a:ext uri="{FF2B5EF4-FFF2-40B4-BE49-F238E27FC236}">
                <a16:creationId xmlns:a16="http://schemas.microsoft.com/office/drawing/2014/main" id="{21C0E4B4-FF70-09D7-3FEB-19CFA7A938F7}"/>
              </a:ext>
            </a:extLst>
          </p:cNvPr>
          <p:cNvSpPr txBox="1"/>
          <p:nvPr/>
        </p:nvSpPr>
        <p:spPr>
          <a:xfrm>
            <a:off x="4547674" y="2542605"/>
            <a:ext cx="43788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800">
                <a:latin typeface="Times New Roman"/>
                <a:cs typeface="Times New Roman"/>
              </a:rPr>
              <a:t>Panaudota 69 000 Eur</a:t>
            </a:r>
          </a:p>
          <a:p>
            <a:endParaRPr lang="en-US" sz="2800">
              <a:latin typeface="Times New Roman"/>
              <a:cs typeface="Times New Roman"/>
            </a:endParaRPr>
          </a:p>
          <a:p>
            <a:r>
              <a:rPr lang="lt-LT" sz="2800" b="1">
                <a:latin typeface="Times New Roman"/>
                <a:cs typeface="Times New Roman"/>
              </a:rPr>
              <a:t>Liko panaudoti 44 000 Eur</a:t>
            </a:r>
          </a:p>
        </p:txBody>
      </p:sp>
      <p:sp>
        <p:nvSpPr>
          <p:cNvPr id="7" name="TextBox 6">
            <a:extLst>
              <a:ext uri="{FF2B5EF4-FFF2-40B4-BE49-F238E27FC236}">
                <a16:creationId xmlns:a16="http://schemas.microsoft.com/office/drawing/2014/main" id="{B1B72F2E-DFC9-1441-8795-EA33CBAA1CE7}"/>
              </a:ext>
            </a:extLst>
          </p:cNvPr>
          <p:cNvSpPr txBox="1"/>
          <p:nvPr/>
        </p:nvSpPr>
        <p:spPr>
          <a:xfrm>
            <a:off x="2830079" y="4893733"/>
            <a:ext cx="87388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b="1">
                <a:latin typeface="Times New Roman"/>
                <a:cs typeface="Times New Roman"/>
              </a:rPr>
              <a:t>Lėšos privalo būti panaudotos iki 2023-11-30</a:t>
            </a:r>
          </a:p>
        </p:txBody>
      </p:sp>
    </p:spTree>
    <p:extLst>
      <p:ext uri="{BB962C8B-B14F-4D97-AF65-F5344CB8AC3E}">
        <p14:creationId xmlns:p14="http://schemas.microsoft.com/office/powerpoint/2010/main" val="187566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744036"/>
            <a:ext cx="7425913" cy="108918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6. </a:t>
            </a:r>
            <a:r>
              <a:rPr lang="lt" sz="2800">
                <a:solidFill>
                  <a:schemeClr val="tx1"/>
                </a:solidFill>
                <a:latin typeface="Times New Roman"/>
                <a:ea typeface="+mj-lt"/>
                <a:cs typeface="+mj-lt"/>
              </a:rPr>
              <a:t>Dėl naujo IT paslaugų tiekėjo.</a:t>
            </a:r>
            <a:endParaRPr lang="en-US">
              <a:solidFill>
                <a:schemeClr val="tx1"/>
              </a:solidFill>
              <a:latin typeface="Times New Roman"/>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327147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B96F5F-C8FA-1FE8-9AA6-8CA0D31C4115}"/>
              </a:ext>
            </a:extLst>
          </p:cNvPr>
          <p:cNvSpPr txBox="1"/>
          <p:nvPr/>
        </p:nvSpPr>
        <p:spPr>
          <a:xfrm>
            <a:off x="3499020" y="2438401"/>
            <a:ext cx="853028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000">
                <a:latin typeface="Times New Roman"/>
                <a:cs typeface="Times New Roman"/>
              </a:rPr>
              <a:t>Kilusias IT problemas ir toliau turite registruoti intranete esančiame žurnale  „</a:t>
            </a:r>
            <a:r>
              <a:rPr lang="lt-LT" sz="2000" b="1">
                <a:latin typeface="Times New Roman"/>
                <a:cs typeface="Times New Roman"/>
              </a:rPr>
              <a:t>IT darbuotojų užduotys“.</a:t>
            </a:r>
            <a:endParaRPr lang="lt-LT"/>
          </a:p>
          <a:p>
            <a:pPr algn="just"/>
            <a:endParaRPr lang="lt-LT" sz="2000">
              <a:latin typeface="Times New Roman"/>
              <a:cs typeface="Times New Roman"/>
            </a:endParaRPr>
          </a:p>
          <a:p>
            <a:pPr algn="just"/>
            <a:r>
              <a:rPr lang="lt-LT" sz="2000">
                <a:latin typeface="Times New Roman"/>
                <a:cs typeface="Times New Roman"/>
              </a:rPr>
              <a:t>Administruojantis asmuo gauna pranešimus, priklausomai nuo užduoties svarbumo lygio.</a:t>
            </a:r>
          </a:p>
          <a:p>
            <a:pPr algn="just"/>
            <a:endParaRPr lang="lt-LT" sz="2000">
              <a:latin typeface="Times New Roman"/>
              <a:cs typeface="Times New Roman"/>
            </a:endParaRPr>
          </a:p>
          <a:p>
            <a:pPr algn="just"/>
            <a:r>
              <a:rPr lang="lt-LT" sz="2000">
                <a:latin typeface="Times New Roman"/>
                <a:cs typeface="Times New Roman"/>
              </a:rPr>
              <a:t>Žurnalas yra inovatyvus ir struktūrizuotas. Galima pridėti nuotraukų, susijusių su problema, pasirinkti jos svarbumo lygį (pvz., jeigu problemą reikia nedelsiant išspręsti, galima pasirinkti </a:t>
            </a:r>
            <a:r>
              <a:rPr lang="lt-LT" sz="2000" b="1">
                <a:solidFill>
                  <a:srgbClr val="FF0000"/>
                </a:solidFill>
                <a:latin typeface="Times New Roman"/>
                <a:cs typeface="Times New Roman"/>
              </a:rPr>
              <a:t>„kritinį“ </a:t>
            </a:r>
            <a:r>
              <a:rPr lang="lt-LT" sz="2000">
                <a:latin typeface="Times New Roman"/>
                <a:cs typeface="Times New Roman"/>
              </a:rPr>
              <a:t>lygį). Taip pat galima užfiksuoti kas užregistravo ir kas išsprendė duotą užduotį, pažymėti problemos pranešimo datą. </a:t>
            </a:r>
          </a:p>
        </p:txBody>
      </p:sp>
      <p:pic>
        <p:nvPicPr>
          <p:cNvPr id="5" name="Picture 4" descr="A screenshot of a phone&#10;&#10;Description automatically generated">
            <a:extLst>
              <a:ext uri="{FF2B5EF4-FFF2-40B4-BE49-F238E27FC236}">
                <a16:creationId xmlns:a16="http://schemas.microsoft.com/office/drawing/2014/main" id="{51A28C74-A38B-2299-87A6-50BC2A239904}"/>
              </a:ext>
            </a:extLst>
          </p:cNvPr>
          <p:cNvPicPr>
            <a:picLocks noChangeAspect="1"/>
          </p:cNvPicPr>
          <p:nvPr/>
        </p:nvPicPr>
        <p:blipFill>
          <a:blip r:embed="rId2"/>
          <a:stretch>
            <a:fillRect/>
          </a:stretch>
        </p:blipFill>
        <p:spPr>
          <a:xfrm>
            <a:off x="360803" y="928817"/>
            <a:ext cx="2913338" cy="4990070"/>
          </a:xfrm>
          <a:prstGeom prst="rect">
            <a:avLst/>
          </a:prstGeom>
        </p:spPr>
      </p:pic>
      <p:sp>
        <p:nvSpPr>
          <p:cNvPr id="6" name="TextBox 5">
            <a:extLst>
              <a:ext uri="{FF2B5EF4-FFF2-40B4-BE49-F238E27FC236}">
                <a16:creationId xmlns:a16="http://schemas.microsoft.com/office/drawing/2014/main" id="{4E3022EB-0E62-F964-DEA0-BAC9E37DBF3E}"/>
              </a:ext>
            </a:extLst>
          </p:cNvPr>
          <p:cNvSpPr txBox="1"/>
          <p:nvPr/>
        </p:nvSpPr>
        <p:spPr>
          <a:xfrm>
            <a:off x="3396048" y="492211"/>
            <a:ext cx="86332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a:solidFill>
                  <a:srgbClr val="0070C0"/>
                </a:solidFill>
                <a:latin typeface="Times New Roman"/>
                <a:ea typeface="+mn-lt"/>
                <a:cs typeface="+mn-lt"/>
              </a:rPr>
              <a:t>2023-10-27 p</a:t>
            </a:r>
            <a:r>
              <a:rPr lang="lt-LT" sz="2400">
                <a:solidFill>
                  <a:srgbClr val="0070C0"/>
                </a:solidFill>
                <a:latin typeface="Times New Roman"/>
                <a:ea typeface="Tahoma"/>
                <a:cs typeface="Tahoma"/>
              </a:rPr>
              <a:t>asirašyta k</a:t>
            </a:r>
            <a:r>
              <a:rPr lang="lt-LT" sz="2400">
                <a:solidFill>
                  <a:srgbClr val="0070C0"/>
                </a:solidFill>
                <a:latin typeface="Times New Roman"/>
                <a:ea typeface="+mn-lt"/>
                <a:cs typeface="+mn-lt"/>
              </a:rPr>
              <a:t>ompiuterinės įrangos, serverių ir duomenų saugyklos techninės priežiūros, aptarnavimo ir remonto paslaugų sutartis </a:t>
            </a:r>
            <a:r>
              <a:rPr lang="lt-LT" sz="2400">
                <a:solidFill>
                  <a:srgbClr val="0070C0"/>
                </a:solidFill>
                <a:latin typeface="Times New Roman"/>
                <a:ea typeface="Tahoma"/>
                <a:cs typeface="Tahoma"/>
              </a:rPr>
              <a:t>su nauju paslaugų tiekėju UAB „EIT sprendimai“. Sutartis pasirašyta vieneriems metams.</a:t>
            </a:r>
            <a:endParaRPr lang="lt-LT" sz="2400">
              <a:solidFill>
                <a:srgbClr val="0070C0"/>
              </a:solidFill>
              <a:latin typeface="Times New Roman"/>
              <a:cs typeface="Times New Roman"/>
            </a:endParaRPr>
          </a:p>
        </p:txBody>
      </p:sp>
      <p:sp>
        <p:nvSpPr>
          <p:cNvPr id="7" name="Oval 6">
            <a:extLst>
              <a:ext uri="{FF2B5EF4-FFF2-40B4-BE49-F238E27FC236}">
                <a16:creationId xmlns:a16="http://schemas.microsoft.com/office/drawing/2014/main" id="{615C2B4C-5B4E-6F3A-17D7-E940FA4F4B36}"/>
              </a:ext>
            </a:extLst>
          </p:cNvPr>
          <p:cNvSpPr/>
          <p:nvPr/>
        </p:nvSpPr>
        <p:spPr>
          <a:xfrm>
            <a:off x="497840" y="3429000"/>
            <a:ext cx="2092960" cy="533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00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416442" y="2744036"/>
            <a:ext cx="6817615" cy="108918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7. </a:t>
            </a:r>
            <a:r>
              <a:rPr lang="en-US" sz="2800" err="1">
                <a:solidFill>
                  <a:schemeClr val="tx1"/>
                </a:solidFill>
                <a:latin typeface="Times New Roman"/>
                <a:cs typeface="Times New Roman"/>
              </a:rPr>
              <a:t>Dėl</a:t>
            </a:r>
            <a:r>
              <a:rPr lang="en-US" sz="2800">
                <a:solidFill>
                  <a:schemeClr val="tx1"/>
                </a:solidFill>
                <a:latin typeface="Times New Roman"/>
                <a:cs typeface="Times New Roman"/>
              </a:rPr>
              <a:t> </a:t>
            </a:r>
            <a:r>
              <a:rPr lang="en-US" sz="2800" err="1">
                <a:solidFill>
                  <a:schemeClr val="tx1"/>
                </a:solidFill>
                <a:latin typeface="Times New Roman"/>
                <a:cs typeface="Times New Roman"/>
              </a:rPr>
              <a:t>Gamtos</a:t>
            </a:r>
            <a:r>
              <a:rPr lang="en-US" sz="2800">
                <a:solidFill>
                  <a:schemeClr val="tx1"/>
                </a:solidFill>
                <a:latin typeface="Times New Roman"/>
                <a:cs typeface="Times New Roman"/>
              </a:rPr>
              <a:t> </a:t>
            </a:r>
            <a:r>
              <a:rPr lang="en-US" sz="2800" err="1">
                <a:solidFill>
                  <a:schemeClr val="tx1"/>
                </a:solidFill>
                <a:latin typeface="Times New Roman"/>
                <a:cs typeface="Times New Roman"/>
              </a:rPr>
              <a:t>tyrimų</a:t>
            </a:r>
            <a:r>
              <a:rPr lang="en-US" sz="2800">
                <a:solidFill>
                  <a:schemeClr val="tx1"/>
                </a:solidFill>
                <a:latin typeface="Times New Roman"/>
                <a:cs typeface="Times New Roman"/>
              </a:rPr>
              <a:t> </a:t>
            </a:r>
            <a:r>
              <a:rPr lang="en-US" sz="2800" err="1">
                <a:solidFill>
                  <a:schemeClr val="tx1"/>
                </a:solidFill>
                <a:latin typeface="Times New Roman"/>
                <a:cs typeface="Times New Roman"/>
              </a:rPr>
              <a:t>centro</a:t>
            </a:r>
            <a:r>
              <a:rPr lang="en-US" sz="2800">
                <a:solidFill>
                  <a:schemeClr val="tx1"/>
                </a:solidFill>
                <a:latin typeface="Times New Roman"/>
                <a:cs typeface="Times New Roman"/>
              </a:rPr>
              <a:t> </a:t>
            </a:r>
            <a:r>
              <a:rPr lang="en-US" sz="2800" err="1">
                <a:solidFill>
                  <a:schemeClr val="tx1"/>
                </a:solidFill>
                <a:latin typeface="Times New Roman"/>
                <a:cs typeface="Times New Roman"/>
              </a:rPr>
              <a:t>vidaus</a:t>
            </a:r>
            <a:r>
              <a:rPr lang="en-US" sz="2800">
                <a:solidFill>
                  <a:schemeClr val="tx1"/>
                </a:solidFill>
                <a:latin typeface="Times New Roman"/>
                <a:cs typeface="Times New Roman"/>
              </a:rPr>
              <a:t> ir </a:t>
            </a:r>
            <a:r>
              <a:rPr lang="en-US" sz="2800" err="1">
                <a:solidFill>
                  <a:schemeClr val="tx1"/>
                </a:solidFill>
                <a:latin typeface="Times New Roman"/>
                <a:cs typeface="Times New Roman"/>
              </a:rPr>
              <a:t>išorės</a:t>
            </a:r>
            <a:r>
              <a:rPr lang="en-US" sz="2800">
                <a:solidFill>
                  <a:schemeClr val="tx1"/>
                </a:solidFill>
                <a:latin typeface="Times New Roman"/>
                <a:cs typeface="Times New Roman"/>
              </a:rPr>
              <a:t> </a:t>
            </a:r>
            <a:br>
              <a:rPr lang="en-US" sz="2800">
                <a:latin typeface="Times New Roman"/>
                <a:cs typeface="Times New Roman"/>
              </a:rPr>
            </a:br>
            <a:r>
              <a:rPr lang="en-US" sz="2800" err="1">
                <a:solidFill>
                  <a:schemeClr val="tx1"/>
                </a:solidFill>
                <a:latin typeface="Times New Roman"/>
                <a:cs typeface="Times New Roman"/>
              </a:rPr>
              <a:t>komunikacijos</a:t>
            </a:r>
            <a:r>
              <a:rPr lang="en-US" sz="2800">
                <a:solidFill>
                  <a:schemeClr val="tx1"/>
                </a:solidFill>
                <a:latin typeface="Times New Roman"/>
                <a:cs typeface="Times New Roman"/>
              </a:rPr>
              <a:t>. </a:t>
            </a: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352959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DD277-85D3-91D5-D088-2F39A2183EA8}"/>
              </a:ext>
            </a:extLst>
          </p:cNvPr>
          <p:cNvSpPr txBox="1"/>
          <p:nvPr/>
        </p:nvSpPr>
        <p:spPr>
          <a:xfrm>
            <a:off x="1293040" y="1377461"/>
            <a:ext cx="1044946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Times New Roman"/>
                <a:cs typeface="Times New Roman"/>
              </a:rPr>
              <a:t>GTC KOMUNIKACIJOS STRATEGIJOS ĮGYVENDINIMO</a:t>
            </a:r>
            <a:endParaRPr lang="en-US">
              <a:latin typeface="Times New Roman"/>
              <a:cs typeface="Times New Roman"/>
            </a:endParaRPr>
          </a:p>
          <a:p>
            <a:pPr algn="ctr"/>
            <a:endParaRPr lang="en-US" sz="3600" b="1">
              <a:latin typeface="Times New Roman"/>
              <a:cs typeface="Times New Roman"/>
            </a:endParaRPr>
          </a:p>
          <a:p>
            <a:pPr algn="ctr"/>
            <a:r>
              <a:rPr lang="en-US" sz="3600" b="1">
                <a:latin typeface="Times New Roman"/>
                <a:cs typeface="Times New Roman"/>
              </a:rPr>
              <a:t> VEIKSMŲ PLANAS</a:t>
            </a:r>
            <a:endParaRPr lang="en-US">
              <a:latin typeface="Times New Roman"/>
              <a:cs typeface="Times New Roman"/>
            </a:endParaRPr>
          </a:p>
        </p:txBody>
      </p:sp>
      <p:sp>
        <p:nvSpPr>
          <p:cNvPr id="4" name="TextBox 3">
            <a:extLst>
              <a:ext uri="{FF2B5EF4-FFF2-40B4-BE49-F238E27FC236}">
                <a16:creationId xmlns:a16="http://schemas.microsoft.com/office/drawing/2014/main" id="{CD2B6592-52AF-4909-9420-615AB8697A81}"/>
              </a:ext>
            </a:extLst>
          </p:cNvPr>
          <p:cNvSpPr txBox="1"/>
          <p:nvPr/>
        </p:nvSpPr>
        <p:spPr>
          <a:xfrm>
            <a:off x="3952103" y="6258698"/>
            <a:ext cx="81492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a:cs typeface="Times New Roman"/>
              </a:rPr>
              <a:t>* </a:t>
            </a:r>
            <a:r>
              <a:rPr lang="en-US" sz="2000" err="1">
                <a:latin typeface="Times New Roman"/>
                <a:cs typeface="Times New Roman"/>
              </a:rPr>
              <a:t>Gamto</a:t>
            </a:r>
            <a:r>
              <a:rPr lang="lt-LT" sz="2000">
                <a:latin typeface="Times New Roman"/>
                <a:cs typeface="Times New Roman"/>
              </a:rPr>
              <a:t>s</a:t>
            </a:r>
            <a:r>
              <a:rPr lang="en-US" sz="2000">
                <a:latin typeface="Times New Roman"/>
                <a:cs typeface="Times New Roman"/>
              </a:rPr>
              <a:t> </a:t>
            </a:r>
            <a:r>
              <a:rPr lang="en-US" sz="2000" err="1">
                <a:latin typeface="Times New Roman"/>
                <a:cs typeface="Times New Roman"/>
              </a:rPr>
              <a:t>tyrimų</a:t>
            </a:r>
            <a:r>
              <a:rPr lang="en-US" sz="2000">
                <a:latin typeface="Times New Roman"/>
                <a:cs typeface="Times New Roman"/>
              </a:rPr>
              <a:t> </a:t>
            </a:r>
            <a:r>
              <a:rPr lang="en-US" sz="2000" err="1">
                <a:latin typeface="Times New Roman"/>
                <a:cs typeface="Times New Roman"/>
              </a:rPr>
              <a:t>centro</a:t>
            </a:r>
            <a:r>
              <a:rPr lang="en-US" sz="2000">
                <a:latin typeface="Times New Roman"/>
                <a:cs typeface="Times New Roman"/>
              </a:rPr>
              <a:t> </a:t>
            </a:r>
            <a:r>
              <a:rPr lang="en-US" sz="2000" err="1">
                <a:latin typeface="Times New Roman"/>
                <a:cs typeface="Times New Roman"/>
              </a:rPr>
              <a:t>komunikacijos</a:t>
            </a:r>
            <a:r>
              <a:rPr lang="en-US" sz="2000">
                <a:latin typeface="Times New Roman"/>
                <a:cs typeface="Times New Roman"/>
              </a:rPr>
              <a:t> </a:t>
            </a:r>
            <a:r>
              <a:rPr lang="en-US" sz="2000" err="1">
                <a:latin typeface="Times New Roman"/>
                <a:cs typeface="Times New Roman"/>
              </a:rPr>
              <a:t>strategiją</a:t>
            </a:r>
            <a:r>
              <a:rPr lang="en-US" sz="2000">
                <a:latin typeface="Times New Roman"/>
                <a:cs typeface="Times New Roman"/>
              </a:rPr>
              <a:t> </a:t>
            </a:r>
            <a:r>
              <a:rPr lang="en-US" sz="2000" err="1">
                <a:latin typeface="Times New Roman"/>
                <a:cs typeface="Times New Roman"/>
              </a:rPr>
              <a:t>galite</a:t>
            </a:r>
            <a:r>
              <a:rPr lang="en-US" sz="2000">
                <a:latin typeface="Times New Roman"/>
                <a:cs typeface="Times New Roman"/>
              </a:rPr>
              <a:t> </a:t>
            </a:r>
            <a:r>
              <a:rPr lang="en-US" sz="2000" err="1">
                <a:latin typeface="Times New Roman"/>
                <a:cs typeface="Times New Roman"/>
              </a:rPr>
              <a:t>rasti</a:t>
            </a:r>
            <a:r>
              <a:rPr lang="en-US" sz="2000">
                <a:latin typeface="Times New Roman"/>
                <a:cs typeface="Times New Roman"/>
              </a:rPr>
              <a:t> GTC </a:t>
            </a:r>
            <a:r>
              <a:rPr lang="en-US" sz="2000" err="1">
                <a:latin typeface="Times New Roman"/>
                <a:cs typeface="Times New Roman"/>
              </a:rPr>
              <a:t>intranete</a:t>
            </a:r>
            <a:endParaRPr lang="lt-LT" sz="2000" err="1">
              <a:latin typeface="Times New Roman"/>
              <a:cs typeface="Times New Roman"/>
            </a:endParaRPr>
          </a:p>
        </p:txBody>
      </p:sp>
    </p:spTree>
    <p:extLst>
      <p:ext uri="{BB962C8B-B14F-4D97-AF65-F5344CB8AC3E}">
        <p14:creationId xmlns:p14="http://schemas.microsoft.com/office/powerpoint/2010/main" val="387309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FD71B0D-BFF5-49E5-8BFA-A9E69619B967}"/>
              </a:ext>
            </a:extLst>
          </p:cNvPr>
          <p:cNvSpPr>
            <a:spLocks noGrp="1"/>
          </p:cNvSpPr>
          <p:nvPr>
            <p:ph type="title"/>
          </p:nvPr>
        </p:nvSpPr>
        <p:spPr>
          <a:xfrm>
            <a:off x="272116" y="2663650"/>
            <a:ext cx="3794607" cy="1350122"/>
          </a:xfrm>
        </p:spPr>
        <p:txBody>
          <a:bodyPr>
            <a:normAutofit/>
          </a:bodyPr>
          <a:lstStyle/>
          <a:p>
            <a:pPr algn="ctr"/>
            <a:r>
              <a:rPr lang="en-US" sz="3200" b="1">
                <a:solidFill>
                  <a:schemeClr val="bg1"/>
                </a:solidFill>
                <a:latin typeface="Times New Roman"/>
                <a:cs typeface="Times New Roman"/>
              </a:rPr>
              <a:t>KOMUNIKACIJOS KRYPTYS</a:t>
            </a:r>
            <a:endParaRPr lang="lt-LT" sz="3200" b="1">
              <a:solidFill>
                <a:schemeClr val="bg1"/>
              </a:solidFill>
              <a:latin typeface="Times New Roman"/>
              <a:cs typeface="Times New Roman"/>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urinio vietos rezervavimo ženklas 2">
            <a:extLst>
              <a:ext uri="{FF2B5EF4-FFF2-40B4-BE49-F238E27FC236}">
                <a16:creationId xmlns:a16="http://schemas.microsoft.com/office/drawing/2014/main" id="{D67C769B-261F-69AF-DC43-8A8FF8678B78}"/>
              </a:ext>
            </a:extLst>
          </p:cNvPr>
          <p:cNvGraphicFramePr>
            <a:graphicFrameLocks noGrp="1"/>
          </p:cNvGraphicFramePr>
          <p:nvPr>
            <p:ph idx="1"/>
            <p:extLst>
              <p:ext uri="{D42A27DB-BD31-4B8C-83A1-F6EECF244321}">
                <p14:modId xmlns:p14="http://schemas.microsoft.com/office/powerpoint/2010/main" val="464890140"/>
              </p:ext>
            </p:extLst>
          </p:nvPr>
        </p:nvGraphicFramePr>
        <p:xfrm>
          <a:off x="4856918" y="713438"/>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777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a:extLst>
              <a:ext uri="{FF2B5EF4-FFF2-40B4-BE49-F238E27FC236}">
                <a16:creationId xmlns:a16="http://schemas.microsoft.com/office/drawing/2014/main" id="{A1FB236E-8494-4666-9F69-8A4F2A5C079C}"/>
              </a:ext>
            </a:extLst>
          </p:cNvPr>
          <p:cNvSpPr>
            <a:spLocks noGrp="1"/>
          </p:cNvSpPr>
          <p:nvPr>
            <p:ph type="title"/>
          </p:nvPr>
        </p:nvSpPr>
        <p:spPr>
          <a:xfrm>
            <a:off x="685801" y="265044"/>
            <a:ext cx="11284722" cy="2060468"/>
          </a:xfrm>
        </p:spPr>
        <p:txBody>
          <a:bodyPr>
            <a:normAutofit fontScale="90000"/>
          </a:bodyPr>
          <a:lstStyle/>
          <a:p>
            <a:pPr algn="ctr"/>
            <a:r>
              <a:rPr lang="en-US">
                <a:latin typeface="Times New Roman"/>
                <a:cs typeface="Times New Roman"/>
              </a:rPr>
              <a:t>1 KRYPTIS –</a:t>
            </a:r>
            <a:r>
              <a:rPr lang="lt-LT">
                <a:latin typeface="Times New Roman"/>
                <a:cs typeface="Times New Roman"/>
              </a:rPr>
              <a:t> </a:t>
            </a:r>
            <a:r>
              <a:rPr lang="lt-LT" b="1">
                <a:latin typeface="Times New Roman"/>
                <a:cs typeface="Times New Roman"/>
              </a:rPr>
              <a:t>DIDINTI GTC IR JO KURIAMOS VERTĖS ŽINOMUMĄ IR PALAIKYMĄ</a:t>
            </a:r>
            <a:br>
              <a:rPr lang="lt-LT">
                <a:latin typeface="Times New Roman"/>
              </a:rPr>
            </a:br>
            <a:r>
              <a:rPr lang="lt-LT" sz="2400" b="1">
                <a:latin typeface="Times New Roman"/>
                <a:cs typeface="Times New Roman"/>
              </a:rPr>
              <a:t>TIKSLAS</a:t>
            </a:r>
            <a:r>
              <a:rPr lang="lt-LT" sz="2400">
                <a:latin typeface="Times New Roman"/>
                <a:cs typeface="Times New Roman"/>
              </a:rPr>
              <a:t> – sukurti vieningą vizualinę reprezentacinę sistemą, įtvirtinti GTC, kaip naudingo visuomenei, verslui, partneriams, įvaizdį ir palaikyti nuolatinį komunikacijos srautą socialiniuose tinkluose</a:t>
            </a:r>
          </a:p>
        </p:txBody>
      </p:sp>
      <p:graphicFrame>
        <p:nvGraphicFramePr>
          <p:cNvPr id="13" name="Turinio vietos rezervavimo ženklas 7">
            <a:extLst>
              <a:ext uri="{FF2B5EF4-FFF2-40B4-BE49-F238E27FC236}">
                <a16:creationId xmlns:a16="http://schemas.microsoft.com/office/drawing/2014/main" id="{45766F5C-42BE-532C-BE55-72C00918D7CE}"/>
              </a:ext>
            </a:extLst>
          </p:cNvPr>
          <p:cNvGraphicFramePr>
            <a:graphicFrameLocks noGrp="1"/>
          </p:cNvGraphicFramePr>
          <p:nvPr>
            <p:ph idx="1"/>
            <p:extLst>
              <p:ext uri="{D42A27DB-BD31-4B8C-83A1-F6EECF244321}">
                <p14:modId xmlns:p14="http://schemas.microsoft.com/office/powerpoint/2010/main" val="1886818690"/>
              </p:ext>
            </p:extLst>
          </p:nvPr>
        </p:nvGraphicFramePr>
        <p:xfrm>
          <a:off x="2105240" y="3029464"/>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dyklė: dešinėn su įkirpimu 10">
            <a:extLst>
              <a:ext uri="{FF2B5EF4-FFF2-40B4-BE49-F238E27FC236}">
                <a16:creationId xmlns:a16="http://schemas.microsoft.com/office/drawing/2014/main" id="{60B85206-3E69-4052-8B94-9CFB19283B3C}"/>
              </a:ext>
            </a:extLst>
          </p:cNvPr>
          <p:cNvSpPr/>
          <p:nvPr/>
        </p:nvSpPr>
        <p:spPr>
          <a:xfrm>
            <a:off x="5630742" y="2457652"/>
            <a:ext cx="1219200" cy="4505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800"/>
          </a:p>
        </p:txBody>
      </p:sp>
      <p:sp>
        <p:nvSpPr>
          <p:cNvPr id="113" name="TextBox 112">
            <a:extLst>
              <a:ext uri="{FF2B5EF4-FFF2-40B4-BE49-F238E27FC236}">
                <a16:creationId xmlns:a16="http://schemas.microsoft.com/office/drawing/2014/main" id="{30FA1A80-0BBD-B088-5345-9186FD296D1D}"/>
              </a:ext>
            </a:extLst>
          </p:cNvPr>
          <p:cNvSpPr txBox="1"/>
          <p:nvPr/>
        </p:nvSpPr>
        <p:spPr>
          <a:xfrm>
            <a:off x="2108889" y="2458995"/>
            <a:ext cx="89215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                 PRIEMON</a:t>
            </a:r>
            <a:r>
              <a:rPr lang="lt-LT" sz="2400">
                <a:latin typeface="Times New Roman"/>
                <a:cs typeface="Times New Roman"/>
              </a:rPr>
              <a:t>ĖS   </a:t>
            </a:r>
            <a:r>
              <a:rPr lang="lt-LT" sz="1600">
                <a:latin typeface="Times New Roman"/>
                <a:cs typeface="Times New Roman"/>
              </a:rPr>
              <a:t>                                </a:t>
            </a:r>
            <a:r>
              <a:rPr lang="lt-LT" sz="2400">
                <a:latin typeface="Times New Roman"/>
                <a:cs typeface="Times New Roman"/>
              </a:rPr>
              <a:t>    VEIKLOS</a:t>
            </a:r>
            <a:endParaRPr lang="en-US" sz="2400">
              <a:latin typeface="Times New Roman"/>
              <a:cs typeface="Times New Roman"/>
            </a:endParaRPr>
          </a:p>
        </p:txBody>
      </p:sp>
    </p:spTree>
    <p:extLst>
      <p:ext uri="{BB962C8B-B14F-4D97-AF65-F5344CB8AC3E}">
        <p14:creationId xmlns:p14="http://schemas.microsoft.com/office/powerpoint/2010/main" val="89069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a:extLst>
              <a:ext uri="{FF2B5EF4-FFF2-40B4-BE49-F238E27FC236}">
                <a16:creationId xmlns:a16="http://schemas.microsoft.com/office/drawing/2014/main" id="{A1FB236E-8494-4666-9F69-8A4F2A5C079C}"/>
              </a:ext>
            </a:extLst>
          </p:cNvPr>
          <p:cNvSpPr>
            <a:spLocks noGrp="1"/>
          </p:cNvSpPr>
          <p:nvPr>
            <p:ph type="title"/>
          </p:nvPr>
        </p:nvSpPr>
        <p:spPr>
          <a:xfrm>
            <a:off x="1532467" y="265044"/>
            <a:ext cx="10565055" cy="2399134"/>
          </a:xfrm>
        </p:spPr>
        <p:txBody>
          <a:bodyPr>
            <a:normAutofit/>
          </a:bodyPr>
          <a:lstStyle/>
          <a:p>
            <a:pPr algn="ctr"/>
            <a:r>
              <a:rPr lang="en-US" sz="3200">
                <a:latin typeface="Times New Roman"/>
                <a:cs typeface="Times New Roman"/>
              </a:rPr>
              <a:t>2 KRYPTIS – </a:t>
            </a:r>
            <a:r>
              <a:rPr lang="en-US" sz="3200" b="1">
                <a:latin typeface="Times New Roman"/>
                <a:cs typeface="Times New Roman"/>
              </a:rPr>
              <a:t>DIDINTI GAMTOS MOKSLO IR GTC, KAIP VIETOS J</a:t>
            </a:r>
            <a:r>
              <a:rPr lang="lt-LT" sz="3200" b="1">
                <a:latin typeface="Times New Roman"/>
                <a:cs typeface="Times New Roman"/>
              </a:rPr>
              <a:t>Į</a:t>
            </a:r>
            <a:r>
              <a:rPr lang="en-US" sz="3200" b="1">
                <a:latin typeface="Times New Roman"/>
                <a:cs typeface="Times New Roman"/>
              </a:rPr>
              <a:t> PATIRTI IR VYSTYTI, PATRAUKLUM</a:t>
            </a:r>
            <a:r>
              <a:rPr lang="lt-LT" sz="3200" b="1">
                <a:latin typeface="Times New Roman"/>
                <a:cs typeface="Times New Roman"/>
              </a:rPr>
              <a:t>Ą</a:t>
            </a:r>
            <a:br>
              <a:rPr lang="lt-LT" sz="3200">
                <a:latin typeface="Times New Roman"/>
                <a:cs typeface="Times New Roman"/>
              </a:rPr>
            </a:br>
            <a:r>
              <a:rPr lang="lt-LT" sz="2400" b="1">
                <a:latin typeface="Times New Roman"/>
                <a:cs typeface="Times New Roman"/>
              </a:rPr>
              <a:t>TIKSLAS</a:t>
            </a:r>
            <a:r>
              <a:rPr lang="lt-LT" sz="2400">
                <a:latin typeface="Times New Roman"/>
                <a:cs typeface="Times New Roman"/>
              </a:rPr>
              <a:t> – didinti susidomėjimą gamtos mokslu, kaip profesija, ir GTC, kaip vietą tai patirti</a:t>
            </a:r>
          </a:p>
        </p:txBody>
      </p:sp>
      <p:graphicFrame>
        <p:nvGraphicFramePr>
          <p:cNvPr id="13" name="Turinio vietos rezervavimo ženklas 7">
            <a:extLst>
              <a:ext uri="{FF2B5EF4-FFF2-40B4-BE49-F238E27FC236}">
                <a16:creationId xmlns:a16="http://schemas.microsoft.com/office/drawing/2014/main" id="{45766F5C-42BE-532C-BE55-72C00918D7CE}"/>
              </a:ext>
            </a:extLst>
          </p:cNvPr>
          <p:cNvGraphicFramePr>
            <a:graphicFrameLocks noGrp="1"/>
          </p:cNvGraphicFramePr>
          <p:nvPr>
            <p:ph idx="1"/>
            <p:extLst>
              <p:ext uri="{D42A27DB-BD31-4B8C-83A1-F6EECF244321}">
                <p14:modId xmlns:p14="http://schemas.microsoft.com/office/powerpoint/2010/main" val="659120692"/>
              </p:ext>
            </p:extLst>
          </p:nvPr>
        </p:nvGraphicFramePr>
        <p:xfrm>
          <a:off x="2105240" y="3029464"/>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dyklė: dešinėn su įkirpimu 10">
            <a:extLst>
              <a:ext uri="{FF2B5EF4-FFF2-40B4-BE49-F238E27FC236}">
                <a16:creationId xmlns:a16="http://schemas.microsoft.com/office/drawing/2014/main" id="{60B85206-3E69-4052-8B94-9CFB19283B3C}"/>
              </a:ext>
            </a:extLst>
          </p:cNvPr>
          <p:cNvSpPr/>
          <p:nvPr/>
        </p:nvSpPr>
        <p:spPr>
          <a:xfrm>
            <a:off x="5574298" y="2810430"/>
            <a:ext cx="1219200" cy="4505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800"/>
          </a:p>
        </p:txBody>
      </p:sp>
      <p:sp>
        <p:nvSpPr>
          <p:cNvPr id="113" name="TextBox 112">
            <a:extLst>
              <a:ext uri="{FF2B5EF4-FFF2-40B4-BE49-F238E27FC236}">
                <a16:creationId xmlns:a16="http://schemas.microsoft.com/office/drawing/2014/main" id="{30FA1A80-0BBD-B088-5345-9186FD296D1D}"/>
              </a:ext>
            </a:extLst>
          </p:cNvPr>
          <p:cNvSpPr txBox="1"/>
          <p:nvPr/>
        </p:nvSpPr>
        <p:spPr>
          <a:xfrm>
            <a:off x="2782026" y="2839995"/>
            <a:ext cx="75726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PRIEMON</a:t>
            </a:r>
            <a:r>
              <a:rPr lang="lt-LT" sz="2400">
                <a:latin typeface="Times New Roman"/>
                <a:cs typeface="Times New Roman"/>
              </a:rPr>
              <a:t>ĖS</a:t>
            </a:r>
            <a:r>
              <a:rPr lang="lt-LT" sz="1600">
                <a:latin typeface="Times New Roman"/>
                <a:cs typeface="Times New Roman"/>
              </a:rPr>
              <a:t>                                                         </a:t>
            </a:r>
            <a:r>
              <a:rPr lang="lt-LT" sz="2400">
                <a:latin typeface="Times New Roman"/>
                <a:cs typeface="Times New Roman"/>
              </a:rPr>
              <a:t>     VEIKLOS</a:t>
            </a:r>
            <a:endParaRPr lang="en-US" sz="2400">
              <a:latin typeface="Times New Roman"/>
              <a:cs typeface="Times New Roman"/>
            </a:endParaRPr>
          </a:p>
        </p:txBody>
      </p:sp>
    </p:spTree>
    <p:extLst>
      <p:ext uri="{BB962C8B-B14F-4D97-AF65-F5344CB8AC3E}">
        <p14:creationId xmlns:p14="http://schemas.microsoft.com/office/powerpoint/2010/main" val="100401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a:extLst>
              <a:ext uri="{FF2B5EF4-FFF2-40B4-BE49-F238E27FC236}">
                <a16:creationId xmlns:a16="http://schemas.microsoft.com/office/drawing/2014/main" id="{A1FB236E-8494-4666-9F69-8A4F2A5C079C}"/>
              </a:ext>
            </a:extLst>
          </p:cNvPr>
          <p:cNvSpPr>
            <a:spLocks noGrp="1"/>
          </p:cNvSpPr>
          <p:nvPr>
            <p:ph type="title"/>
          </p:nvPr>
        </p:nvSpPr>
        <p:spPr>
          <a:xfrm>
            <a:off x="685801" y="265044"/>
            <a:ext cx="11284722" cy="1877024"/>
          </a:xfrm>
        </p:spPr>
        <p:txBody>
          <a:bodyPr>
            <a:normAutofit/>
          </a:bodyPr>
          <a:lstStyle/>
          <a:p>
            <a:pPr algn="ctr"/>
            <a:r>
              <a:rPr lang="en-US" sz="3200">
                <a:latin typeface="Times New Roman"/>
                <a:cs typeface="Times New Roman"/>
              </a:rPr>
              <a:t>3 KRYPTIS – </a:t>
            </a:r>
            <a:r>
              <a:rPr lang="en-US" sz="3200" b="1">
                <a:latin typeface="Times New Roman"/>
                <a:cs typeface="Times New Roman"/>
              </a:rPr>
              <a:t>STIPRINTI GTC KOMUNIKACINIUS PAJ</a:t>
            </a:r>
            <a:r>
              <a:rPr lang="lt-LT" sz="3200" b="1">
                <a:latin typeface="Times New Roman"/>
                <a:cs typeface="Times New Roman"/>
              </a:rPr>
              <a:t>Ė</a:t>
            </a:r>
            <a:r>
              <a:rPr lang="en-US" sz="3200" b="1">
                <a:latin typeface="Times New Roman"/>
                <a:cs typeface="Times New Roman"/>
              </a:rPr>
              <a:t>GUMUS</a:t>
            </a:r>
            <a:br>
              <a:rPr lang="en-US" sz="3200">
                <a:latin typeface="Times New Roman"/>
                <a:cs typeface="Times New Roman"/>
              </a:rPr>
            </a:br>
            <a:r>
              <a:rPr lang="en-US" sz="2400" b="1">
                <a:latin typeface="Times New Roman"/>
                <a:cs typeface="Times New Roman"/>
              </a:rPr>
              <a:t>TIKSLAS</a:t>
            </a:r>
            <a:r>
              <a:rPr lang="en-US" sz="2400">
                <a:latin typeface="Times New Roman"/>
                <a:cs typeface="Times New Roman"/>
              </a:rPr>
              <a:t> – </a:t>
            </a:r>
            <a:r>
              <a:rPr lang="en-US" sz="2400" err="1">
                <a:latin typeface="Times New Roman"/>
                <a:cs typeface="Times New Roman"/>
              </a:rPr>
              <a:t>suburti</a:t>
            </a:r>
            <a:r>
              <a:rPr lang="en-US" sz="2400">
                <a:latin typeface="Times New Roman"/>
                <a:cs typeface="Times New Roman"/>
              </a:rPr>
              <a:t> </a:t>
            </a:r>
            <a:r>
              <a:rPr lang="en-US" sz="2400" err="1">
                <a:latin typeface="Times New Roman"/>
                <a:cs typeface="Times New Roman"/>
              </a:rPr>
              <a:t>komunikacijos</a:t>
            </a:r>
            <a:r>
              <a:rPr lang="en-US" sz="2400">
                <a:latin typeface="Times New Roman"/>
                <a:cs typeface="Times New Roman"/>
              </a:rPr>
              <a:t> </a:t>
            </a:r>
            <a:r>
              <a:rPr lang="en-US" sz="2400" err="1">
                <a:latin typeface="Times New Roman"/>
                <a:cs typeface="Times New Roman"/>
              </a:rPr>
              <a:t>padalinį</a:t>
            </a:r>
            <a:r>
              <a:rPr lang="en-US" sz="2400">
                <a:latin typeface="Times New Roman"/>
                <a:cs typeface="Times New Roman"/>
              </a:rPr>
              <a:t>, </a:t>
            </a:r>
            <a:r>
              <a:rPr lang="en-US" sz="2400" err="1">
                <a:latin typeface="Times New Roman"/>
                <a:cs typeface="Times New Roman"/>
              </a:rPr>
              <a:t>pirkti</a:t>
            </a:r>
            <a:r>
              <a:rPr lang="en-US" sz="2400">
                <a:latin typeface="Times New Roman"/>
                <a:cs typeface="Times New Roman"/>
              </a:rPr>
              <a:t> </a:t>
            </a:r>
            <a:r>
              <a:rPr lang="en-US" sz="2400" err="1">
                <a:latin typeface="Times New Roman"/>
                <a:cs typeface="Times New Roman"/>
              </a:rPr>
              <a:t>paslaugas</a:t>
            </a:r>
            <a:r>
              <a:rPr lang="en-US" sz="2400">
                <a:latin typeface="Times New Roman"/>
                <a:cs typeface="Times New Roman"/>
              </a:rPr>
              <a:t> GTC </a:t>
            </a:r>
            <a:r>
              <a:rPr lang="lt-LT" sz="2400">
                <a:latin typeface="Times New Roman"/>
                <a:cs typeface="Times New Roman"/>
              </a:rPr>
              <a:t>komunikacinei veiklai užtikrinti</a:t>
            </a:r>
            <a:endParaRPr lang="en-US" sz="2400">
              <a:latin typeface="Times New Roman"/>
              <a:cs typeface="Times New Roman"/>
            </a:endParaRPr>
          </a:p>
          <a:p>
            <a:pPr algn="ctr"/>
            <a:endParaRPr lang="lt-LT" sz="3200">
              <a:latin typeface="Times New Roman"/>
              <a:cs typeface="Times New Roman"/>
            </a:endParaRPr>
          </a:p>
        </p:txBody>
      </p:sp>
      <p:graphicFrame>
        <p:nvGraphicFramePr>
          <p:cNvPr id="13" name="Turinio vietos rezervavimo ženklas 7">
            <a:extLst>
              <a:ext uri="{FF2B5EF4-FFF2-40B4-BE49-F238E27FC236}">
                <a16:creationId xmlns:a16="http://schemas.microsoft.com/office/drawing/2014/main" id="{45766F5C-42BE-532C-BE55-72C00918D7CE}"/>
              </a:ext>
            </a:extLst>
          </p:cNvPr>
          <p:cNvGraphicFramePr>
            <a:graphicFrameLocks noGrp="1"/>
          </p:cNvGraphicFramePr>
          <p:nvPr>
            <p:ph idx="1"/>
            <p:extLst>
              <p:ext uri="{D42A27DB-BD31-4B8C-83A1-F6EECF244321}">
                <p14:modId xmlns:p14="http://schemas.microsoft.com/office/powerpoint/2010/main" val="63013274"/>
              </p:ext>
            </p:extLst>
          </p:nvPr>
        </p:nvGraphicFramePr>
        <p:xfrm>
          <a:off x="385592" y="2535195"/>
          <a:ext cx="11448533" cy="4271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dyklė: dešinėn su įkirpimu 10">
            <a:extLst>
              <a:ext uri="{FF2B5EF4-FFF2-40B4-BE49-F238E27FC236}">
                <a16:creationId xmlns:a16="http://schemas.microsoft.com/office/drawing/2014/main" id="{60B85206-3E69-4052-8B94-9CFB19283B3C}"/>
              </a:ext>
            </a:extLst>
          </p:cNvPr>
          <p:cNvSpPr/>
          <p:nvPr/>
        </p:nvSpPr>
        <p:spPr>
          <a:xfrm>
            <a:off x="5671932" y="2735679"/>
            <a:ext cx="1219200" cy="4505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800"/>
          </a:p>
        </p:txBody>
      </p:sp>
      <p:sp>
        <p:nvSpPr>
          <p:cNvPr id="113" name="TextBox 112">
            <a:extLst>
              <a:ext uri="{FF2B5EF4-FFF2-40B4-BE49-F238E27FC236}">
                <a16:creationId xmlns:a16="http://schemas.microsoft.com/office/drawing/2014/main" id="{30FA1A80-0BBD-B088-5345-9186FD296D1D}"/>
              </a:ext>
            </a:extLst>
          </p:cNvPr>
          <p:cNvSpPr txBox="1"/>
          <p:nvPr/>
        </p:nvSpPr>
        <p:spPr>
          <a:xfrm>
            <a:off x="3045943" y="2737022"/>
            <a:ext cx="75726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PRIEMON</a:t>
            </a:r>
            <a:r>
              <a:rPr lang="lt-LT" sz="2400">
                <a:latin typeface="Times New Roman"/>
                <a:cs typeface="Times New Roman"/>
              </a:rPr>
              <a:t>ĖS</a:t>
            </a:r>
            <a:r>
              <a:rPr lang="lt-LT" sz="1600">
                <a:latin typeface="Times New Roman"/>
                <a:cs typeface="Times New Roman"/>
              </a:rPr>
              <a:t>                                                         </a:t>
            </a:r>
            <a:r>
              <a:rPr lang="lt-LT" sz="2400">
                <a:latin typeface="Times New Roman"/>
                <a:cs typeface="Times New Roman"/>
              </a:rPr>
              <a:t>     VEIKLOS</a:t>
            </a:r>
            <a:endParaRPr lang="en-US" sz="2400">
              <a:latin typeface="Times New Roman"/>
              <a:cs typeface="Times New Roman"/>
            </a:endParaRPr>
          </a:p>
        </p:txBody>
      </p:sp>
    </p:spTree>
    <p:extLst>
      <p:ext uri="{BB962C8B-B14F-4D97-AF65-F5344CB8AC3E}">
        <p14:creationId xmlns:p14="http://schemas.microsoft.com/office/powerpoint/2010/main" val="1289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3024773"/>
            <a:ext cx="7626214" cy="808451"/>
          </a:xfrm>
        </p:spPr>
        <p:txBody>
          <a:bodyPr vert="horz" lIns="91440" tIns="45720" rIns="91440" bIns="45720" rtlCol="0" anchor="b">
            <a:noAutofit/>
          </a:bodyPr>
          <a:lstStyle/>
          <a:p>
            <a:pPr>
              <a:spcBef>
                <a:spcPts val="0"/>
              </a:spcBef>
              <a:tabLst>
                <a:tab pos="139700" algn="l"/>
                <a:tab pos="457200" algn="l"/>
              </a:tabLst>
            </a:pPr>
            <a:r>
              <a:rPr lang="lt-LT" sz="2800">
                <a:solidFill>
                  <a:schemeClr val="tx1"/>
                </a:solidFill>
                <a:effectLst/>
                <a:latin typeface="Times New Roman"/>
                <a:ea typeface="Times New Roman" panose="02020603050405020304" pitchFamily="18" charset="0"/>
                <a:cs typeface="Times New Roman"/>
              </a:rPr>
              <a:t>1. Dėl </a:t>
            </a:r>
            <a:r>
              <a:rPr lang="lt-LT" sz="2800">
                <a:solidFill>
                  <a:schemeClr val="tx1"/>
                </a:solidFill>
                <a:latin typeface="Times New Roman"/>
                <a:cs typeface="Times New Roman"/>
              </a:rPr>
              <a:t>Gamtos tyrimų centro teisinės formos keitimo procedūrų eigos.</a:t>
            </a:r>
            <a:endParaRPr lang="en-US" sz="2800" b="1">
              <a:solidFill>
                <a:schemeClr val="tx1"/>
              </a:solidFill>
              <a:effectLst/>
              <a:latin typeface="Times New Roman"/>
              <a:ea typeface="Calibri" panose="020F0502020204030204" pitchFamily="34" charset="0"/>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815611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E34759F-E7BC-4F18-8531-6BDDF7404DD1}"/>
              </a:ext>
            </a:extLst>
          </p:cNvPr>
          <p:cNvSpPr>
            <a:spLocks noGrp="1"/>
          </p:cNvSpPr>
          <p:nvPr>
            <p:ph type="title"/>
          </p:nvPr>
        </p:nvSpPr>
        <p:spPr>
          <a:xfrm>
            <a:off x="467464" y="942108"/>
            <a:ext cx="4117327" cy="4969113"/>
          </a:xfrm>
        </p:spPr>
        <p:txBody>
          <a:bodyPr anchor="ctr">
            <a:normAutofit/>
          </a:bodyPr>
          <a:lstStyle/>
          <a:p>
            <a:pPr algn="ctr"/>
            <a:r>
              <a:rPr lang="lt-LT">
                <a:solidFill>
                  <a:schemeClr val="tx1"/>
                </a:solidFill>
                <a:latin typeface="Times New Roman"/>
                <a:cs typeface="Times New Roman"/>
              </a:rPr>
              <a:t>PAGEIDAUJAMAS GTC DARBUOTOJŲ ĮSITRAUKIMAS</a:t>
            </a:r>
            <a:r>
              <a:rPr lang="lt-LT" sz="2800">
                <a:solidFill>
                  <a:schemeClr val="tx2">
                    <a:lumMod val="75000"/>
                  </a:schemeClr>
                </a:solidFill>
                <a:latin typeface="Times New Roman"/>
                <a:cs typeface="Times New Roman"/>
              </a:rPr>
              <a:t> </a:t>
            </a:r>
            <a:br>
              <a:rPr lang="lt-LT" sz="2800">
                <a:latin typeface="Times New Roman"/>
                <a:cs typeface="Times New Roman"/>
              </a:rPr>
            </a:br>
            <a:endParaRPr lang="lt-LT" sz="2800">
              <a:solidFill>
                <a:schemeClr val="tx2">
                  <a:lumMod val="75000"/>
                </a:schemeClr>
              </a:solidFill>
              <a:latin typeface="Times New Roman"/>
              <a:cs typeface="Times New Roman"/>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Turinio vietos rezervavimo ženklas 2">
            <a:extLst>
              <a:ext uri="{FF2B5EF4-FFF2-40B4-BE49-F238E27FC236}">
                <a16:creationId xmlns:a16="http://schemas.microsoft.com/office/drawing/2014/main" id="{C08779D0-64A0-4BB0-A2CF-C72873DEE7BB}"/>
              </a:ext>
            </a:extLst>
          </p:cNvPr>
          <p:cNvSpPr>
            <a:spLocks noGrp="1"/>
          </p:cNvSpPr>
          <p:nvPr>
            <p:ph idx="1"/>
          </p:nvPr>
        </p:nvSpPr>
        <p:spPr>
          <a:xfrm>
            <a:off x="4823285" y="617553"/>
            <a:ext cx="7048214" cy="6098002"/>
          </a:xfrm>
        </p:spPr>
        <p:txBody>
          <a:bodyPr vert="horz" lIns="91440" tIns="45720" rIns="91440" bIns="45720" rtlCol="0" anchor="ctr">
            <a:noAutofit/>
          </a:bodyPr>
          <a:lstStyle/>
          <a:p>
            <a:pPr marL="0" indent="0" algn="just">
              <a:buNone/>
            </a:pPr>
            <a:r>
              <a:rPr lang="en-US" sz="2800">
                <a:solidFill>
                  <a:schemeClr val="tx1"/>
                </a:solidFill>
                <a:latin typeface="Times New Roman"/>
                <a:cs typeface="Times New Roman"/>
              </a:rPr>
              <a:t>1. </a:t>
            </a:r>
            <a:r>
              <a:rPr lang="en-US" sz="2800" err="1">
                <a:solidFill>
                  <a:schemeClr val="tx1"/>
                </a:solidFill>
                <a:latin typeface="Times New Roman"/>
                <a:cs typeface="Times New Roman"/>
              </a:rPr>
              <a:t>Misijai</a:t>
            </a:r>
            <a:r>
              <a:rPr lang="en-US" sz="2800">
                <a:solidFill>
                  <a:schemeClr val="tx1"/>
                </a:solidFill>
                <a:latin typeface="Times New Roman"/>
                <a:cs typeface="Times New Roman"/>
              </a:rPr>
              <a:t>, </a:t>
            </a:r>
            <a:r>
              <a:rPr lang="en-US" sz="2800" err="1">
                <a:solidFill>
                  <a:schemeClr val="tx1"/>
                </a:solidFill>
                <a:latin typeface="Times New Roman"/>
                <a:cs typeface="Times New Roman"/>
              </a:rPr>
              <a:t>vizijai</a:t>
            </a:r>
            <a:r>
              <a:rPr lang="en-US" sz="2800">
                <a:solidFill>
                  <a:schemeClr val="tx1"/>
                </a:solidFill>
                <a:latin typeface="Times New Roman"/>
                <a:cs typeface="Times New Roman"/>
              </a:rPr>
              <a:t> </a:t>
            </a:r>
            <a:r>
              <a:rPr lang="en-US" sz="2800" err="1">
                <a:solidFill>
                  <a:schemeClr val="tx1"/>
                </a:solidFill>
                <a:latin typeface="Times New Roman"/>
                <a:cs typeface="Times New Roman"/>
              </a:rPr>
              <a:t>atnaujinti</a:t>
            </a:r>
            <a:r>
              <a:rPr lang="en-US" sz="2800">
                <a:solidFill>
                  <a:schemeClr val="tx1"/>
                </a:solidFill>
                <a:latin typeface="Times New Roman"/>
                <a:cs typeface="Times New Roman"/>
              </a:rPr>
              <a:t>, </a:t>
            </a:r>
            <a:r>
              <a:rPr lang="lt-LT" sz="2800" err="1">
                <a:solidFill>
                  <a:schemeClr val="tx1"/>
                </a:solidFill>
                <a:latin typeface="Times New Roman"/>
                <a:cs typeface="Times New Roman"/>
              </a:rPr>
              <a:t>šū</a:t>
            </a:r>
            <a:r>
              <a:rPr lang="en-US" sz="2800" err="1">
                <a:solidFill>
                  <a:schemeClr val="tx1"/>
                </a:solidFill>
                <a:latin typeface="Times New Roman"/>
                <a:cs typeface="Times New Roman"/>
              </a:rPr>
              <a:t>kiui</a:t>
            </a:r>
            <a:r>
              <a:rPr lang="en-US" sz="2800">
                <a:solidFill>
                  <a:schemeClr val="tx1"/>
                </a:solidFill>
                <a:latin typeface="Times New Roman"/>
                <a:cs typeface="Times New Roman"/>
              </a:rPr>
              <a:t> </a:t>
            </a:r>
            <a:r>
              <a:rPr lang="en-US" sz="2800" err="1">
                <a:solidFill>
                  <a:schemeClr val="tx1"/>
                </a:solidFill>
                <a:latin typeface="Times New Roman"/>
                <a:cs typeface="Times New Roman"/>
              </a:rPr>
              <a:t>sukurti</a:t>
            </a:r>
            <a:r>
              <a:rPr lang="lt-LT" sz="2800">
                <a:solidFill>
                  <a:schemeClr val="tx1"/>
                </a:solidFill>
                <a:latin typeface="Times New Roman"/>
                <a:cs typeface="Times New Roman"/>
              </a:rPr>
              <a:t>.</a:t>
            </a:r>
            <a:endParaRPr lang="en-US">
              <a:solidFill>
                <a:schemeClr val="tx1"/>
              </a:solidFill>
            </a:endParaRPr>
          </a:p>
          <a:p>
            <a:pPr marL="0" indent="0" algn="just">
              <a:buNone/>
            </a:pPr>
            <a:r>
              <a:rPr lang="en-US" sz="2800">
                <a:solidFill>
                  <a:schemeClr val="tx1"/>
                </a:solidFill>
                <a:latin typeface="Times New Roman"/>
                <a:cs typeface="Times New Roman"/>
              </a:rPr>
              <a:t>2. </a:t>
            </a:r>
            <a:r>
              <a:rPr lang="en-US" sz="2800" err="1">
                <a:solidFill>
                  <a:schemeClr val="tx1"/>
                </a:solidFill>
                <a:latin typeface="Times New Roman"/>
                <a:cs typeface="Times New Roman"/>
              </a:rPr>
              <a:t>Komunikacijos</a:t>
            </a:r>
            <a:r>
              <a:rPr lang="en-US" sz="2800">
                <a:solidFill>
                  <a:schemeClr val="tx1"/>
                </a:solidFill>
                <a:latin typeface="Times New Roman"/>
                <a:cs typeface="Times New Roman"/>
              </a:rPr>
              <a:t> </a:t>
            </a:r>
            <a:r>
              <a:rPr lang="en-US" sz="2800" err="1">
                <a:solidFill>
                  <a:schemeClr val="tx1"/>
                </a:solidFill>
                <a:latin typeface="Times New Roman"/>
                <a:cs typeface="Times New Roman"/>
              </a:rPr>
              <a:t>veikloms</a:t>
            </a:r>
            <a:r>
              <a:rPr lang="lt-LT" sz="2800">
                <a:solidFill>
                  <a:schemeClr val="tx1"/>
                </a:solidFill>
                <a:latin typeface="Times New Roman"/>
                <a:cs typeface="Times New Roman"/>
              </a:rPr>
              <a:t> siūlyti.</a:t>
            </a:r>
          </a:p>
          <a:p>
            <a:pPr marL="0" indent="0" algn="just">
              <a:buNone/>
            </a:pPr>
            <a:r>
              <a:rPr lang="en-US" sz="2800">
                <a:solidFill>
                  <a:schemeClr val="tx1"/>
                </a:solidFill>
                <a:latin typeface="Times New Roman"/>
                <a:cs typeface="Times New Roman"/>
              </a:rPr>
              <a:t>3. </a:t>
            </a:r>
            <a:r>
              <a:rPr lang="en-US" sz="2800" err="1">
                <a:solidFill>
                  <a:schemeClr val="tx1"/>
                </a:solidFill>
                <a:latin typeface="Times New Roman"/>
                <a:cs typeface="Times New Roman"/>
              </a:rPr>
              <a:t>Vidaus</a:t>
            </a:r>
            <a:r>
              <a:rPr lang="en-US" sz="2800">
                <a:solidFill>
                  <a:schemeClr val="tx1"/>
                </a:solidFill>
                <a:latin typeface="Times New Roman"/>
                <a:cs typeface="Times New Roman"/>
              </a:rPr>
              <a:t> </a:t>
            </a:r>
            <a:r>
              <a:rPr lang="en-US" sz="2800" err="1">
                <a:solidFill>
                  <a:schemeClr val="tx1"/>
                </a:solidFill>
                <a:latin typeface="Times New Roman"/>
                <a:cs typeface="Times New Roman"/>
              </a:rPr>
              <a:t>komunikacijos</a:t>
            </a:r>
            <a:r>
              <a:rPr lang="en-US" sz="2800">
                <a:solidFill>
                  <a:schemeClr val="tx1"/>
                </a:solidFill>
                <a:latin typeface="Times New Roman"/>
                <a:cs typeface="Times New Roman"/>
              </a:rPr>
              <a:t> </a:t>
            </a:r>
            <a:r>
              <a:rPr lang="en-US" sz="2800" err="1">
                <a:solidFill>
                  <a:schemeClr val="tx1"/>
                </a:solidFill>
                <a:latin typeface="Times New Roman"/>
                <a:cs typeface="Times New Roman"/>
              </a:rPr>
              <a:t>priemonėms</a:t>
            </a:r>
            <a:r>
              <a:rPr lang="lt-LT" sz="2800">
                <a:solidFill>
                  <a:schemeClr val="tx1"/>
                </a:solidFill>
                <a:latin typeface="Times New Roman"/>
                <a:cs typeface="Times New Roman"/>
              </a:rPr>
              <a:t> </a:t>
            </a:r>
            <a:r>
              <a:rPr lang="lt-LT" sz="2800" err="1">
                <a:solidFill>
                  <a:schemeClr val="tx1"/>
                </a:solidFill>
                <a:latin typeface="Times New Roman"/>
                <a:cs typeface="Times New Roman"/>
              </a:rPr>
              <a:t>siū</a:t>
            </a:r>
            <a:r>
              <a:rPr lang="en-US" sz="2800" err="1">
                <a:solidFill>
                  <a:schemeClr val="tx1"/>
                </a:solidFill>
                <a:latin typeface="Times New Roman"/>
                <a:cs typeface="Times New Roman"/>
              </a:rPr>
              <a:t>lyti</a:t>
            </a:r>
            <a:r>
              <a:rPr lang="lt-LT" sz="2800">
                <a:solidFill>
                  <a:schemeClr val="tx1"/>
                </a:solidFill>
                <a:latin typeface="Times New Roman"/>
                <a:cs typeface="Times New Roman"/>
              </a:rPr>
              <a:t>.</a:t>
            </a:r>
          </a:p>
          <a:p>
            <a:endParaRPr lang="lt-LT">
              <a:solidFill>
                <a:schemeClr val="tx2">
                  <a:lumMod val="75000"/>
                </a:schemeClr>
              </a:solidFill>
              <a:latin typeface="Century Gothic" panose="020B0502020202020204"/>
              <a:cs typeface="Times New Roman"/>
            </a:endParaRPr>
          </a:p>
        </p:txBody>
      </p:sp>
    </p:spTree>
    <p:extLst>
      <p:ext uri="{BB962C8B-B14F-4D97-AF65-F5344CB8AC3E}">
        <p14:creationId xmlns:p14="http://schemas.microsoft.com/office/powerpoint/2010/main" val="318598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744036"/>
            <a:ext cx="7800228" cy="1089188"/>
          </a:xfrm>
        </p:spPr>
        <p:txBody>
          <a:bodyPr vert="horz" lIns="91440" tIns="45720" rIns="91440" bIns="45720" rtlCol="0" anchor="b">
            <a:noAutofit/>
          </a:bodyPr>
          <a:lstStyle/>
          <a:p>
            <a:pPr>
              <a:spcBef>
                <a:spcPts val="0"/>
              </a:spcBef>
              <a:tabLst>
                <a:tab pos="139700" algn="l"/>
                <a:tab pos="457200" algn="l"/>
              </a:tabLst>
            </a:pPr>
            <a:r>
              <a:rPr lang="lt" sz="2800">
                <a:solidFill>
                  <a:schemeClr val="tx1"/>
                </a:solidFill>
                <a:latin typeface="Times New Roman"/>
                <a:ea typeface="+mj-lt"/>
                <a:cs typeface="+mj-lt"/>
              </a:rPr>
              <a:t>8. Dėl projekto „Valstybės informacinių išteklių </a:t>
            </a:r>
            <a:br>
              <a:rPr lang="lt" sz="2800">
                <a:latin typeface="Times New Roman"/>
                <a:ea typeface="+mj-lt"/>
                <a:cs typeface="+mj-lt"/>
              </a:rPr>
            </a:br>
            <a:r>
              <a:rPr lang="lt" sz="2800">
                <a:solidFill>
                  <a:schemeClr val="tx1"/>
                </a:solidFill>
                <a:latin typeface="Times New Roman"/>
                <a:ea typeface="+mj-lt"/>
                <a:cs typeface="+mj-lt"/>
              </a:rPr>
              <a:t>integracija į duomenų ežerą“.</a:t>
            </a:r>
            <a:endParaRPr lang="en-US">
              <a:solidFill>
                <a:schemeClr val="tx1"/>
              </a:solidFill>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1211305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79DB4F-A347-6931-7039-23AF77488D7E}"/>
              </a:ext>
            </a:extLst>
          </p:cNvPr>
          <p:cNvSpPr txBox="1"/>
          <p:nvPr/>
        </p:nvSpPr>
        <p:spPr>
          <a:xfrm>
            <a:off x="1891546" y="54247"/>
            <a:ext cx="87774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800">
                <a:solidFill>
                  <a:srgbClr val="0070C0"/>
                </a:solidFill>
                <a:latin typeface="Times New Roman"/>
                <a:cs typeface="Times New Roman"/>
              </a:rPr>
              <a:t>Valstybės informacinių išteklių integracija į duomenų ežerą</a:t>
            </a:r>
          </a:p>
        </p:txBody>
      </p:sp>
      <p:graphicFrame>
        <p:nvGraphicFramePr>
          <p:cNvPr id="6" name="Table 5">
            <a:extLst>
              <a:ext uri="{FF2B5EF4-FFF2-40B4-BE49-F238E27FC236}">
                <a16:creationId xmlns:a16="http://schemas.microsoft.com/office/drawing/2014/main" id="{408C5178-8429-A70E-9E56-248A806A52A7}"/>
              </a:ext>
            </a:extLst>
          </p:cNvPr>
          <p:cNvGraphicFramePr>
            <a:graphicFrameLocks noGrp="1"/>
          </p:cNvGraphicFramePr>
          <p:nvPr>
            <p:extLst>
              <p:ext uri="{D42A27DB-BD31-4B8C-83A1-F6EECF244321}">
                <p14:modId xmlns:p14="http://schemas.microsoft.com/office/powerpoint/2010/main" val="1004315158"/>
              </p:ext>
            </p:extLst>
          </p:nvPr>
        </p:nvGraphicFramePr>
        <p:xfrm>
          <a:off x="1493470" y="830311"/>
          <a:ext cx="10353010" cy="5443202"/>
        </p:xfrm>
        <a:graphic>
          <a:graphicData uri="http://schemas.openxmlformats.org/drawingml/2006/table">
            <a:tbl>
              <a:tblPr firstRow="1" bandRow="1">
                <a:tableStyleId>{5C22544A-7EE6-4342-B048-85BDC9FD1C3A}</a:tableStyleId>
              </a:tblPr>
              <a:tblGrid>
                <a:gridCol w="10353010">
                  <a:extLst>
                    <a:ext uri="{9D8B030D-6E8A-4147-A177-3AD203B41FA5}">
                      <a16:colId xmlns:a16="http://schemas.microsoft.com/office/drawing/2014/main" val="2785100289"/>
                    </a:ext>
                  </a:extLst>
                </a:gridCol>
              </a:tblGrid>
              <a:tr h="247135">
                <a:tc>
                  <a:txBody>
                    <a:bodyPr/>
                    <a:lstStyle/>
                    <a:p>
                      <a:pPr lvl="1" fontAlgn="t"/>
                      <a:r>
                        <a:rPr lang="en-US" sz="1500" b="1" err="1">
                          <a:solidFill>
                            <a:srgbClr val="FFFFFF"/>
                          </a:solidFill>
                          <a:effectLst/>
                          <a:latin typeface="Times New Roman"/>
                        </a:rPr>
                        <a:t>Įrašas</a:t>
                      </a:r>
                      <a:endParaRPr lang="en-US" sz="1500" b="1">
                        <a:solidFill>
                          <a:srgbClr val="FFFFFF"/>
                        </a:solidFill>
                        <a:effectLst/>
                        <a:latin typeface="Times New Roman"/>
                      </a:endParaRP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998183338"/>
                  </a:ext>
                </a:extLst>
              </a:tr>
              <a:tr h="216243">
                <a:tc>
                  <a:txBody>
                    <a:bodyPr/>
                    <a:lstStyle/>
                    <a:p>
                      <a:pPr lvl="1" fontAlgn="t"/>
                      <a:r>
                        <a:rPr lang="en-US" sz="1500">
                          <a:effectLst/>
                          <a:latin typeface="Times New Roman"/>
                        </a:rPr>
                        <a:t>IS/R/DB visas </a:t>
                      </a:r>
                      <a:r>
                        <a:rPr lang="en-US" sz="1500" err="1">
                          <a:effectLst/>
                          <a:latin typeface="Times New Roman"/>
                        </a:rPr>
                        <a:t>pavadinimas</a:t>
                      </a:r>
                      <a:endParaRPr lang="en-US" sz="1500">
                        <a:effectLst/>
                        <a:latin typeface="Times New Roman"/>
                      </a:endParaRPr>
                    </a:p>
                  </a:txBody>
                  <a:tcPr marL="9525" marR="9525" marT="95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674074"/>
                  </a:ext>
                </a:extLst>
              </a:tr>
              <a:tr h="216243">
                <a:tc>
                  <a:txBody>
                    <a:bodyPr/>
                    <a:lstStyle/>
                    <a:p>
                      <a:pPr lvl="1" fontAlgn="t"/>
                      <a:r>
                        <a:rPr lang="en-US" sz="1500">
                          <a:effectLst/>
                          <a:latin typeface="Times New Roman"/>
                        </a:rPr>
                        <a:t>IS/R/DB trumpinys</a:t>
                      </a:r>
                      <a:endParaRPr lang="en-US" sz="1500" err="1">
                        <a:effectLst/>
                        <a:latin typeface="Times New Roman"/>
                      </a:endParaRPr>
                    </a:p>
                  </a:txBody>
                  <a:tcPr marL="9525" marR="9525" marT="9525">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306312"/>
                  </a:ext>
                </a:extLst>
              </a:tr>
              <a:tr h="216243">
                <a:tc>
                  <a:txBody>
                    <a:bodyPr/>
                    <a:lstStyle/>
                    <a:p>
                      <a:pPr lvl="1" fontAlgn="t"/>
                      <a:r>
                        <a:rPr lang="en-US" sz="1500">
                          <a:effectLst/>
                          <a:latin typeface="Times New Roman"/>
                        </a:rPr>
                        <a:t>IS/R/DB veiklos sritis</a:t>
                      </a:r>
                      <a:endParaRPr lang="en-US" sz="1500" err="1">
                        <a:effectLst/>
                        <a:latin typeface="Times New Roman"/>
                      </a:endParaRP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300733"/>
                  </a:ext>
                </a:extLst>
              </a:tr>
              <a:tr h="216243">
                <a:tc>
                  <a:txBody>
                    <a:bodyPr/>
                    <a:lstStyle/>
                    <a:p>
                      <a:pPr lvl="1" fontAlgn="t"/>
                      <a:r>
                        <a:rPr lang="en-US" sz="1500">
                          <a:effectLst/>
                          <a:latin typeface="Times New Roman"/>
                        </a:rPr>
                        <a:t>Serverio vieta</a:t>
                      </a:r>
                      <a:endParaRPr lang="en-US" sz="1500" err="1">
                        <a:effectLst/>
                        <a:latin typeface="Times New Roman"/>
                      </a:endParaRP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293567"/>
                  </a:ext>
                </a:extLst>
              </a:tr>
              <a:tr h="216243">
                <a:tc>
                  <a:txBody>
                    <a:bodyPr/>
                    <a:lstStyle/>
                    <a:p>
                      <a:pPr lvl="1" fontAlgn="t"/>
                      <a:r>
                        <a:rPr lang="en-US" sz="1500">
                          <a:effectLst/>
                          <a:latin typeface="Times New Roman"/>
                        </a:rPr>
                        <a:t>Valdytojas</a:t>
                      </a:r>
                      <a:endParaRPr lang="en-US" sz="1500" err="1">
                        <a:effectLst/>
                        <a:latin typeface="Times New Roman"/>
                      </a:endParaRP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666842"/>
                  </a:ext>
                </a:extLst>
              </a:tr>
              <a:tr h="216243">
                <a:tc>
                  <a:txBody>
                    <a:bodyPr/>
                    <a:lstStyle/>
                    <a:p>
                      <a:pPr lvl="1" fontAlgn="t"/>
                      <a:r>
                        <a:rPr lang="en-US" sz="1500">
                          <a:effectLst/>
                          <a:latin typeface="Times New Roman"/>
                        </a:rPr>
                        <a:t>Tvarkytojas</a:t>
                      </a:r>
                      <a:endParaRPr lang="en-US" sz="1500" err="1">
                        <a:effectLst/>
                        <a:latin typeface="Times New Roman"/>
                      </a:endParaRP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217766"/>
                  </a:ext>
                </a:extLst>
              </a:tr>
              <a:tr h="247135">
                <a:tc>
                  <a:txBody>
                    <a:bodyPr/>
                    <a:lstStyle/>
                    <a:p>
                      <a:pPr lvl="1" fontAlgn="t"/>
                      <a:r>
                        <a:rPr lang="lt-LT" sz="1500">
                          <a:effectLst/>
                          <a:latin typeface="Times New Roman"/>
                        </a:rPr>
                        <a:t>Tiekėjas – dabartinis administratorius (kas prižiūri, administruoja?), kontaktai</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557939"/>
                  </a:ext>
                </a:extLst>
              </a:tr>
              <a:tr h="236837">
                <a:tc>
                  <a:txBody>
                    <a:bodyPr/>
                    <a:lstStyle/>
                    <a:p>
                      <a:pPr lvl="1" fontAlgn="t"/>
                      <a:r>
                        <a:rPr lang="lt-LT" sz="1500">
                          <a:effectLst/>
                          <a:latin typeface="Times New Roman"/>
                        </a:rPr>
                        <a:t>Diegėjas (kas diegė?)</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668911"/>
                  </a:ext>
                </a:extLst>
              </a:tr>
              <a:tr h="226540">
                <a:tc>
                  <a:txBody>
                    <a:bodyPr/>
                    <a:lstStyle/>
                    <a:p>
                      <a:pPr lvl="1" fontAlgn="t"/>
                      <a:r>
                        <a:rPr lang="lt-LT" sz="1500">
                          <a:effectLst/>
                          <a:latin typeface="Times New Roman"/>
                        </a:rPr>
                        <a:t>Kūrėjas (kas sukūrė?)</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729193"/>
                  </a:ext>
                </a:extLst>
              </a:tr>
              <a:tr h="216243">
                <a:tc>
                  <a:txBody>
                    <a:bodyPr/>
                    <a:lstStyle/>
                    <a:p>
                      <a:pPr lvl="1" fontAlgn="t"/>
                      <a:r>
                        <a:rPr lang="en-US" sz="1500">
                          <a:effectLst/>
                          <a:latin typeface="Times New Roman"/>
                        </a:rPr>
                        <a:t>Ar planuojami IS/R/DB pakeitimai?</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057566"/>
                  </a:ext>
                </a:extLst>
              </a:tr>
              <a:tr h="226540">
                <a:tc>
                  <a:txBody>
                    <a:bodyPr/>
                    <a:lstStyle/>
                    <a:p>
                      <a:pPr lvl="1" fontAlgn="t"/>
                      <a:r>
                        <a:rPr lang="lt-LT" sz="1500">
                          <a:effectLst/>
                          <a:latin typeface="Times New Roman"/>
                        </a:rPr>
                        <a:t>IS/R/DB duomenų bazės struktūra (pavadinimas, metai, techniniai požymiai)</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271080"/>
                  </a:ext>
                </a:extLst>
              </a:tr>
              <a:tr h="216243">
                <a:tc>
                  <a:txBody>
                    <a:bodyPr/>
                    <a:lstStyle/>
                    <a:p>
                      <a:pPr lvl="1" fontAlgn="t"/>
                      <a:r>
                        <a:rPr lang="lt-LT" sz="1500">
                          <a:effectLst/>
                          <a:latin typeface="Times New Roman"/>
                        </a:rPr>
                        <a:t>Ar IS/R/DB archyvinė, aktyvi ar numatyta?</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944608"/>
                  </a:ext>
                </a:extLst>
              </a:tr>
              <a:tr h="298621">
                <a:tc>
                  <a:txBody>
                    <a:bodyPr/>
                    <a:lstStyle/>
                    <a:p>
                      <a:pPr lvl="1" fontAlgn="t"/>
                      <a:r>
                        <a:rPr lang="lt-LT" sz="1500">
                          <a:effectLst/>
                          <a:latin typeface="Times New Roman"/>
                        </a:rPr>
                        <a:t>Nuo kada IS/R/DB aktyvi, numatyta? Jei archyvinė, nuo kada iki kada egzistavo? Nuo kada iki kada kaupiami duomenys?</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34905"/>
                  </a:ext>
                </a:extLst>
              </a:tr>
              <a:tr h="216243">
                <a:tc>
                  <a:txBody>
                    <a:bodyPr/>
                    <a:lstStyle/>
                    <a:p>
                      <a:pPr lvl="1" fontAlgn="t"/>
                      <a:r>
                        <a:rPr lang="en-US" sz="1500">
                          <a:effectLst/>
                          <a:latin typeface="Times New Roman"/>
                        </a:rPr>
                        <a:t>Iš kur gaunami duomenys? (surenkame patys ar gauname iš: ...)</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986188"/>
                  </a:ext>
                </a:extLst>
              </a:tr>
              <a:tr h="247135">
                <a:tc>
                  <a:txBody>
                    <a:bodyPr/>
                    <a:lstStyle/>
                    <a:p>
                      <a:pPr lvl="1" fontAlgn="t"/>
                      <a:r>
                        <a:rPr lang="en-US" sz="1500">
                          <a:effectLst/>
                          <a:latin typeface="Times New Roman"/>
                        </a:rPr>
                        <a:t>Į kokias IS/R/DB teikiami duomenys? Per kokią jungtį?</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762489"/>
                  </a:ext>
                </a:extLst>
              </a:tr>
              <a:tr h="236837">
                <a:tc>
                  <a:txBody>
                    <a:bodyPr/>
                    <a:lstStyle/>
                    <a:p>
                      <a:pPr lvl="1" fontAlgn="t"/>
                      <a:r>
                        <a:rPr lang="en-US" sz="1500">
                          <a:effectLst/>
                          <a:latin typeface="Times New Roman"/>
                        </a:rPr>
                        <a:t>Kaip dažnai atnaujinami duomenys?</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774063"/>
                  </a:ext>
                </a:extLst>
              </a:tr>
              <a:tr h="278027">
                <a:tc>
                  <a:txBody>
                    <a:bodyPr/>
                    <a:lstStyle/>
                    <a:p>
                      <a:pPr lvl="1" fontAlgn="t"/>
                      <a:r>
                        <a:rPr lang="lt-LT" sz="1500">
                          <a:effectLst/>
                          <a:latin typeface="Times New Roman"/>
                        </a:rPr>
                        <a:t>Aktualus teisės aktas</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37952"/>
                  </a:ext>
                </a:extLst>
              </a:tr>
              <a:tr h="319216">
                <a:tc>
                  <a:txBody>
                    <a:bodyPr/>
                    <a:lstStyle/>
                    <a:p>
                      <a:pPr lvl="1" fontAlgn="t"/>
                      <a:r>
                        <a:rPr lang="en-US" sz="1500" err="1">
                          <a:effectLst/>
                          <a:latin typeface="Times New Roman"/>
                        </a:rPr>
                        <a:t>Pastabos</a:t>
                      </a:r>
                      <a:r>
                        <a:rPr lang="en-US" sz="1500">
                          <a:effectLst/>
                          <a:latin typeface="Times New Roman"/>
                        </a:rPr>
                        <a:t> </a:t>
                      </a:r>
                      <a:r>
                        <a:rPr lang="en-US" sz="1500" err="1">
                          <a:effectLst/>
                          <a:latin typeface="Times New Roman"/>
                        </a:rPr>
                        <a:t>apie</a:t>
                      </a:r>
                      <a:r>
                        <a:rPr lang="en-US" sz="1500">
                          <a:effectLst/>
                          <a:latin typeface="Times New Roman"/>
                        </a:rPr>
                        <a:t> IS/R/DB</a:t>
                      </a:r>
                    </a:p>
                  </a:txBody>
                  <a:tcPr marL="9525" marR="9525" marT="9525">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507141"/>
                  </a:ext>
                </a:extLst>
              </a:tr>
            </a:tbl>
          </a:graphicData>
        </a:graphic>
      </p:graphicFrame>
      <p:sp>
        <p:nvSpPr>
          <p:cNvPr id="2" name="TextBox 1">
            <a:extLst>
              <a:ext uri="{FF2B5EF4-FFF2-40B4-BE49-F238E27FC236}">
                <a16:creationId xmlns:a16="http://schemas.microsoft.com/office/drawing/2014/main" id="{FB22239B-CF1D-6DAD-9D9A-1C05BC60E1C3}"/>
              </a:ext>
            </a:extLst>
          </p:cNvPr>
          <p:cNvSpPr txBox="1"/>
          <p:nvPr/>
        </p:nvSpPr>
        <p:spPr>
          <a:xfrm>
            <a:off x="1913240" y="527914"/>
            <a:ext cx="85096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solidFill>
                  <a:srgbClr val="444444"/>
                </a:solidFill>
                <a:latin typeface="Times New Roman"/>
                <a:ea typeface="Calibri"/>
                <a:cs typeface="Calibri"/>
              </a:rPr>
              <a:t>Inventorinimo lentelė apie turimas informacines sistemas, registrus, duomenų bazes</a:t>
            </a:r>
          </a:p>
        </p:txBody>
      </p:sp>
      <p:sp>
        <p:nvSpPr>
          <p:cNvPr id="9" name="TextBox 8">
            <a:extLst>
              <a:ext uri="{FF2B5EF4-FFF2-40B4-BE49-F238E27FC236}">
                <a16:creationId xmlns:a16="http://schemas.microsoft.com/office/drawing/2014/main" id="{B51553BF-413C-81B9-EA62-35C0267C9424}"/>
              </a:ext>
            </a:extLst>
          </p:cNvPr>
          <p:cNvSpPr txBox="1"/>
          <p:nvPr/>
        </p:nvSpPr>
        <p:spPr>
          <a:xfrm>
            <a:off x="1529715" y="6349136"/>
            <a:ext cx="10433685" cy="369332"/>
          </a:xfrm>
          <a:prstGeom prst="rect">
            <a:avLst/>
          </a:prstGeom>
          <a:noFill/>
        </p:spPr>
        <p:txBody>
          <a:bodyPr wrap="square" lIns="91440" tIns="45720" rIns="91440" bIns="45720" anchor="t">
            <a:spAutoFit/>
          </a:bodyPr>
          <a:lstStyle/>
          <a:p>
            <a:r>
              <a:rPr lang="en-US">
                <a:latin typeface="Times New Roman"/>
                <a:cs typeface="Times New Roman"/>
                <a:hlinkClick r:id="rId3"/>
              </a:rPr>
              <a:t>https://docs.google.com/spreadsheets/d/12GZ5q1Nlq-fsXDWeT3EW31mkOCf-Pihs/edit#gid=300269080</a:t>
            </a:r>
            <a:endParaRPr lang="en-US">
              <a:latin typeface="Times New Roman"/>
              <a:cs typeface="Times New Roman"/>
            </a:endParaRPr>
          </a:p>
        </p:txBody>
      </p:sp>
    </p:spTree>
    <p:extLst>
      <p:ext uri="{BB962C8B-B14F-4D97-AF65-F5344CB8AC3E}">
        <p14:creationId xmlns:p14="http://schemas.microsoft.com/office/powerpoint/2010/main" val="25340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744036"/>
            <a:ext cx="7800228" cy="108918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9. </a:t>
            </a:r>
            <a:r>
              <a:rPr lang="en-US" sz="2800" err="1">
                <a:solidFill>
                  <a:schemeClr val="tx1"/>
                </a:solidFill>
                <a:latin typeface="Times New Roman"/>
                <a:cs typeface="Times New Roman"/>
              </a:rPr>
              <a:t>Dėl</a:t>
            </a:r>
            <a:r>
              <a:rPr lang="en-US" sz="2800">
                <a:solidFill>
                  <a:schemeClr val="tx1"/>
                </a:solidFill>
                <a:latin typeface="Times New Roman"/>
                <a:cs typeface="Times New Roman"/>
              </a:rPr>
              <a:t> „Europos </a:t>
            </a:r>
            <a:r>
              <a:rPr lang="en-US" sz="2800" err="1">
                <a:solidFill>
                  <a:schemeClr val="tx1"/>
                </a:solidFill>
                <a:latin typeface="Times New Roman"/>
                <a:cs typeface="Times New Roman"/>
              </a:rPr>
              <a:t>horizonto</a:t>
            </a:r>
            <a:r>
              <a:rPr lang="en-US" sz="2800">
                <a:solidFill>
                  <a:schemeClr val="tx1"/>
                </a:solidFill>
                <a:latin typeface="Times New Roman"/>
                <a:cs typeface="Times New Roman"/>
              </a:rPr>
              <a:t>“ </a:t>
            </a:r>
            <a:r>
              <a:rPr lang="en-US" sz="2800" err="1">
                <a:solidFill>
                  <a:schemeClr val="tx1"/>
                </a:solidFill>
                <a:latin typeface="Times New Roman"/>
                <a:cs typeface="Times New Roman"/>
              </a:rPr>
              <a:t>akceleravimo</a:t>
            </a:r>
            <a:r>
              <a:rPr lang="en-US" sz="2800">
                <a:solidFill>
                  <a:schemeClr val="tx1"/>
                </a:solidFill>
                <a:latin typeface="Times New Roman"/>
                <a:cs typeface="Times New Roman"/>
              </a:rPr>
              <a:t> </a:t>
            </a:r>
            <a:r>
              <a:rPr lang="en-US" sz="2800" err="1">
                <a:solidFill>
                  <a:schemeClr val="tx1"/>
                </a:solidFill>
                <a:latin typeface="Times New Roman"/>
                <a:cs typeface="Times New Roman"/>
              </a:rPr>
              <a:t>veiklų</a:t>
            </a:r>
            <a:r>
              <a:rPr lang="en-US" sz="2800">
                <a:solidFill>
                  <a:schemeClr val="tx1"/>
                </a:solidFill>
                <a:latin typeface="Times New Roman"/>
                <a:cs typeface="Times New Roman"/>
              </a:rPr>
              <a:t> </a:t>
            </a:r>
            <a:br>
              <a:rPr lang="en-US" sz="2800">
                <a:latin typeface="Times New Roman"/>
                <a:cs typeface="Times New Roman"/>
              </a:rPr>
            </a:br>
            <a:r>
              <a:rPr lang="en-US" sz="2800" err="1">
                <a:solidFill>
                  <a:schemeClr val="tx1"/>
                </a:solidFill>
                <a:latin typeface="Times New Roman"/>
                <a:cs typeface="Times New Roman"/>
              </a:rPr>
              <a:t>kvietim</a:t>
            </a:r>
            <a:r>
              <a:rPr lang="lt-LT" sz="2800">
                <a:solidFill>
                  <a:schemeClr val="tx1"/>
                </a:solidFill>
                <a:latin typeface="Times New Roman"/>
                <a:cs typeface="Times New Roman"/>
              </a:rPr>
              <a:t>ų.</a:t>
            </a:r>
            <a:endParaRPr lang="en-US" sz="2800">
              <a:solidFill>
                <a:schemeClr val="tx1"/>
              </a:solidFill>
              <a:latin typeface="Times New Roman"/>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334381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F00DA-4CC1-548A-1FAB-7BF6A1E43CC8}"/>
              </a:ext>
            </a:extLst>
          </p:cNvPr>
          <p:cNvSpPr txBox="1"/>
          <p:nvPr/>
        </p:nvSpPr>
        <p:spPr>
          <a:xfrm>
            <a:off x="2444690" y="2652666"/>
            <a:ext cx="8603609" cy="1938992"/>
          </a:xfrm>
          <a:prstGeom prst="rect">
            <a:avLst/>
          </a:prstGeom>
          <a:noFill/>
        </p:spPr>
        <p:txBody>
          <a:bodyPr wrap="square">
            <a:spAutoFit/>
          </a:bodyPr>
          <a:lstStyle/>
          <a:p>
            <a:pPr algn="ctr"/>
            <a:r>
              <a:rPr lang="lt-LT" sz="2800" i="0">
                <a:solidFill>
                  <a:srgbClr val="0070C0"/>
                </a:solidFill>
                <a:effectLst/>
                <a:latin typeface="Times New Roman" panose="02020603050405020304" pitchFamily="18" charset="0"/>
                <a:cs typeface="Times New Roman" panose="02020603050405020304" pitchFamily="18" charset="0"/>
              </a:rPr>
              <a:t>Parengta pagal ŠMSM Studijų, mokslo ir technologijų departamento darbuotojų </a:t>
            </a:r>
            <a:r>
              <a:rPr lang="lt-LT" sz="2800">
                <a:solidFill>
                  <a:srgbClr val="0070C0"/>
                </a:solidFill>
                <a:latin typeface="Times New Roman" panose="02020603050405020304" pitchFamily="18" charset="0"/>
                <a:cs typeface="Times New Roman" panose="02020603050405020304" pitchFamily="18" charset="0"/>
              </a:rPr>
              <a:t>Zitos </a:t>
            </a:r>
            <a:r>
              <a:rPr lang="lt-LT" sz="2800" err="1">
                <a:solidFill>
                  <a:srgbClr val="0070C0"/>
                </a:solidFill>
                <a:latin typeface="Times New Roman" panose="02020603050405020304" pitchFamily="18" charset="0"/>
                <a:cs typeface="Times New Roman" panose="02020603050405020304" pitchFamily="18" charset="0"/>
              </a:rPr>
              <a:t>Duchovskienės</a:t>
            </a:r>
            <a:r>
              <a:rPr lang="lt-LT" sz="2800">
                <a:solidFill>
                  <a:srgbClr val="0070C0"/>
                </a:solidFill>
                <a:latin typeface="Times New Roman" panose="02020603050405020304" pitchFamily="18" charset="0"/>
                <a:cs typeface="Times New Roman" panose="02020603050405020304" pitchFamily="18" charset="0"/>
              </a:rPr>
              <a:t> ir  </a:t>
            </a:r>
          </a:p>
          <a:p>
            <a:pPr algn="ctr"/>
            <a:r>
              <a:rPr lang="lt-LT" sz="2800" i="0">
                <a:solidFill>
                  <a:srgbClr val="0070C0"/>
                </a:solidFill>
                <a:effectLst/>
                <a:latin typeface="Times New Roman" panose="02020603050405020304" pitchFamily="18" charset="0"/>
                <a:cs typeface="Times New Roman" panose="02020603050405020304" pitchFamily="18" charset="0"/>
              </a:rPr>
              <a:t>Jūratės </a:t>
            </a:r>
            <a:r>
              <a:rPr lang="lt-LT" sz="2800" i="0" err="1">
                <a:solidFill>
                  <a:srgbClr val="0070C0"/>
                </a:solidFill>
                <a:effectLst/>
                <a:latin typeface="Times New Roman" panose="02020603050405020304" pitchFamily="18" charset="0"/>
                <a:cs typeface="Times New Roman" panose="02020603050405020304" pitchFamily="18" charset="0"/>
              </a:rPr>
              <a:t>Vlaščenkienės</a:t>
            </a:r>
            <a:r>
              <a:rPr lang="lt-LT" sz="2800" i="0">
                <a:solidFill>
                  <a:srgbClr val="0070C0"/>
                </a:solidFill>
                <a:effectLst/>
                <a:latin typeface="Times New Roman" panose="02020603050405020304" pitchFamily="18" charset="0"/>
                <a:cs typeface="Times New Roman" panose="02020603050405020304" pitchFamily="18" charset="0"/>
              </a:rPr>
              <a:t> </a:t>
            </a:r>
            <a:r>
              <a:rPr lang="lt-LT" sz="2800">
                <a:solidFill>
                  <a:srgbClr val="0070C0"/>
                </a:solidFill>
                <a:latin typeface="Times New Roman" panose="02020603050405020304" pitchFamily="18" charset="0"/>
                <a:cs typeface="Times New Roman" panose="02020603050405020304" pitchFamily="18" charset="0"/>
              </a:rPr>
              <a:t> prezentacijų medžiagą</a:t>
            </a:r>
            <a:br>
              <a:rPr lang="lt-LT"/>
            </a:br>
            <a:br>
              <a:rPr lang="lt-LT"/>
            </a:br>
            <a:endParaRPr lang="en-US"/>
          </a:p>
        </p:txBody>
      </p:sp>
    </p:spTree>
    <p:extLst>
      <p:ext uri="{BB962C8B-B14F-4D97-AF65-F5344CB8AC3E}">
        <p14:creationId xmlns:p14="http://schemas.microsoft.com/office/powerpoint/2010/main" val="3715376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A96C3BA8-56FC-4373-B66D-4AA2EB537DB6}"/>
              </a:ext>
            </a:extLst>
          </p:cNvPr>
          <p:cNvSpPr>
            <a:spLocks noGrp="1"/>
          </p:cNvSpPr>
          <p:nvPr>
            <p:ph type="title"/>
          </p:nvPr>
        </p:nvSpPr>
        <p:spPr>
          <a:xfrm>
            <a:off x="1469981" y="159392"/>
            <a:ext cx="10587795" cy="2018970"/>
          </a:xfrm>
        </p:spPr>
        <p:txBody>
          <a:bodyPr>
            <a:normAutofit fontScale="90000"/>
          </a:bodyPr>
          <a:lstStyle/>
          <a:p>
            <a:r>
              <a:rPr lang="lt-LT" sz="2700" b="1" i="0" dirty="0">
                <a:solidFill>
                  <a:srgbClr val="0070C0"/>
                </a:solidFill>
                <a:effectLst/>
                <a:latin typeface="Times New Roman"/>
                <a:cs typeface="Times New Roman"/>
              </a:rPr>
              <a:t>Parama mokslo ir MVĮ teiktiems programos „Europos horizontas“ projektams, gavusiems Europos Komisijos </a:t>
            </a:r>
            <a:r>
              <a:rPr lang="lt-LT" sz="2700" b="1" dirty="0">
                <a:solidFill>
                  <a:srgbClr val="0070C0"/>
                </a:solidFill>
                <a:latin typeface="Times New Roman"/>
                <a:cs typeface="Times New Roman"/>
              </a:rPr>
              <a:t>(EK) </a:t>
            </a:r>
            <a:r>
              <a:rPr lang="lt-LT" sz="2700" b="1" i="0" dirty="0">
                <a:solidFill>
                  <a:srgbClr val="0070C0"/>
                </a:solidFill>
                <a:effectLst/>
                <a:latin typeface="Times New Roman"/>
                <a:cs typeface="Times New Roman"/>
              </a:rPr>
              <a:t>kokybės ženklą, ir </a:t>
            </a:r>
            <a:r>
              <a:rPr lang="lt-LT" sz="2700" b="1" i="0" dirty="0" err="1">
                <a:solidFill>
                  <a:srgbClr val="0070C0"/>
                </a:solidFill>
                <a:effectLst/>
                <a:latin typeface="Times New Roman"/>
                <a:cs typeface="Times New Roman"/>
              </a:rPr>
              <a:t>Marie</a:t>
            </a:r>
            <a:r>
              <a:rPr lang="lt-LT" sz="2700" b="1" i="0" dirty="0">
                <a:solidFill>
                  <a:srgbClr val="0070C0"/>
                </a:solidFill>
                <a:effectLst/>
                <a:latin typeface="Times New Roman"/>
                <a:cs typeface="Times New Roman"/>
              </a:rPr>
              <a:t> </a:t>
            </a:r>
            <a:r>
              <a:rPr lang="lt-LT" sz="2700" b="1" i="0" dirty="0" err="1">
                <a:solidFill>
                  <a:srgbClr val="0070C0"/>
                </a:solidFill>
                <a:effectLst/>
                <a:latin typeface="Times New Roman"/>
                <a:cs typeface="Times New Roman"/>
              </a:rPr>
              <a:t>Sklodowskos-Curie</a:t>
            </a:r>
            <a:r>
              <a:rPr lang="lt-LT" sz="2700" b="1" i="0" dirty="0">
                <a:solidFill>
                  <a:srgbClr val="0070C0"/>
                </a:solidFill>
                <a:effectLst/>
                <a:latin typeface="Times New Roman"/>
                <a:cs typeface="Times New Roman"/>
              </a:rPr>
              <a:t> (MSC) veiklos, Europos mokslo tarybos, Pažangos sklaidos tyrimų erdvės teigiamai įvertintiems, tačiau dėl lėšų trūkumo negavusiems Europos Komisijos finansavimo, projektams</a:t>
            </a:r>
            <a:br>
              <a:rPr lang="lt-LT" sz="2700" b="1" i="0" dirty="0">
                <a:solidFill>
                  <a:srgbClr val="0070C0"/>
                </a:solidFill>
                <a:effectLst/>
                <a:latin typeface="Times New Roman"/>
                <a:cs typeface="Times New Roman"/>
              </a:rPr>
            </a:br>
            <a:br>
              <a:rPr lang="lt-LT" sz="2700" b="1" i="0" dirty="0">
                <a:effectLst/>
                <a:latin typeface="Times New Roman" panose="02020603050405020304" pitchFamily="18" charset="0"/>
                <a:cs typeface="Times New Roman" panose="02020603050405020304" pitchFamily="18" charset="0"/>
              </a:rPr>
            </a:br>
            <a:r>
              <a:rPr lang="lt-LT" sz="2200" b="1" i="0" dirty="0">
                <a:solidFill>
                  <a:srgbClr val="000000"/>
                </a:solidFill>
                <a:effectLst/>
                <a:latin typeface="Times New Roman"/>
                <a:cs typeface="Times New Roman"/>
              </a:rPr>
              <a:t>1. </a:t>
            </a:r>
            <a:r>
              <a:rPr lang="lt-LT" sz="2200" b="1" i="0" u="sng" dirty="0">
                <a:solidFill>
                  <a:srgbClr val="00B0F0"/>
                </a:solidFill>
                <a:effectLst/>
                <a:latin typeface="Times New Roman"/>
                <a:cs typeface="Times New Roman"/>
              </a:rPr>
              <a:t>Mokslininkų individualių </a:t>
            </a:r>
            <a:r>
              <a:rPr lang="lt-LT" sz="2200" b="1" i="0" u="sng" dirty="0" err="1">
                <a:solidFill>
                  <a:srgbClr val="00B0F0"/>
                </a:solidFill>
                <a:effectLst/>
                <a:latin typeface="Times New Roman"/>
                <a:cs typeface="Times New Roman"/>
              </a:rPr>
              <a:t>podoktorantūros</a:t>
            </a:r>
            <a:r>
              <a:rPr lang="lt-LT" sz="2200" b="1" i="0" u="sng" dirty="0">
                <a:solidFill>
                  <a:srgbClr val="00B0F0"/>
                </a:solidFill>
                <a:effectLst/>
                <a:latin typeface="Times New Roman"/>
                <a:cs typeface="Times New Roman"/>
              </a:rPr>
              <a:t> stažuočių finansavimas </a:t>
            </a:r>
            <a:r>
              <a:rPr lang="lt-LT" sz="2200" b="0" i="0" dirty="0">
                <a:solidFill>
                  <a:srgbClr val="000000"/>
                </a:solidFill>
                <a:effectLst/>
                <a:latin typeface="Times New Roman"/>
                <a:cs typeface="Times New Roman"/>
              </a:rPr>
              <a:t>Lietuvos institucijose (Europinė stažuotė, angl. </a:t>
            </a:r>
            <a:r>
              <a:rPr lang="lt-LT" sz="2200" b="0" i="1" dirty="0" err="1">
                <a:solidFill>
                  <a:srgbClr val="000000"/>
                </a:solidFill>
                <a:effectLst/>
                <a:latin typeface="Times New Roman"/>
                <a:cs typeface="Times New Roman"/>
              </a:rPr>
              <a:t>European</a:t>
            </a:r>
            <a:r>
              <a:rPr lang="lt-LT" sz="2200" b="0" i="1" dirty="0">
                <a:solidFill>
                  <a:srgbClr val="000000"/>
                </a:solidFill>
                <a:effectLst/>
                <a:latin typeface="Times New Roman"/>
                <a:cs typeface="Times New Roman"/>
              </a:rPr>
              <a:t> </a:t>
            </a:r>
            <a:r>
              <a:rPr lang="lt-LT" sz="2200" b="0" i="1" dirty="0" err="1">
                <a:solidFill>
                  <a:srgbClr val="000000"/>
                </a:solidFill>
                <a:effectLst/>
                <a:latin typeface="Times New Roman"/>
                <a:cs typeface="Times New Roman"/>
              </a:rPr>
              <a:t>fellowship</a:t>
            </a:r>
            <a:r>
              <a:rPr lang="lt-LT" sz="2200" b="0" i="0" dirty="0">
                <a:solidFill>
                  <a:srgbClr val="000000"/>
                </a:solidFill>
                <a:effectLst/>
                <a:latin typeface="Times New Roman"/>
                <a:cs typeface="Times New Roman"/>
              </a:rPr>
              <a:t>) ir trečiosiose šalyse (Pasaulinė stažuotė, angl. </a:t>
            </a:r>
            <a:r>
              <a:rPr lang="lt-LT" sz="2200" b="0" i="1" dirty="0">
                <a:solidFill>
                  <a:srgbClr val="000000"/>
                </a:solidFill>
                <a:effectLst/>
                <a:latin typeface="Times New Roman"/>
                <a:cs typeface="Times New Roman"/>
              </a:rPr>
              <a:t>Global </a:t>
            </a:r>
            <a:r>
              <a:rPr lang="lt-LT" sz="2200" b="0" i="1" dirty="0" err="1">
                <a:solidFill>
                  <a:srgbClr val="000000"/>
                </a:solidFill>
                <a:effectLst/>
                <a:latin typeface="Times New Roman"/>
                <a:cs typeface="Times New Roman"/>
              </a:rPr>
              <a:t>fellowship</a:t>
            </a:r>
            <a:r>
              <a:rPr lang="lt-LT" sz="2200" b="0" i="0" dirty="0">
                <a:solidFill>
                  <a:srgbClr val="000000"/>
                </a:solidFill>
                <a:effectLst/>
                <a:latin typeface="Times New Roman"/>
                <a:cs typeface="Times New Roman"/>
              </a:rPr>
              <a:t>) </a:t>
            </a:r>
            <a:br>
              <a:rPr lang="lt-LT" sz="2200" b="0" i="0" dirty="0">
                <a:effectLst/>
                <a:latin typeface="Times New Roman"/>
              </a:rPr>
            </a:br>
            <a:r>
              <a:rPr lang="lt-LT" sz="2200" dirty="0">
                <a:solidFill>
                  <a:srgbClr val="000000"/>
                </a:solidFill>
                <a:latin typeface="Times New Roman"/>
                <a:cs typeface="Times New Roman"/>
              </a:rPr>
              <a:t>Didžiausia galima projektui skirti finansavimo lėšų suma (iš MSC veiklų): </a:t>
            </a:r>
            <a:r>
              <a:rPr lang="lt-LT" sz="2200" dirty="0">
                <a:solidFill>
                  <a:schemeClr val="tx1"/>
                </a:solidFill>
                <a:latin typeface="Times New Roman"/>
                <a:cs typeface="Times New Roman"/>
              </a:rPr>
              <a:t>Europinėms stažuotėms – </a:t>
            </a:r>
            <a:r>
              <a:rPr lang="lt-LT" sz="2200" b="1" dirty="0">
                <a:solidFill>
                  <a:srgbClr val="FF0000"/>
                </a:solidFill>
                <a:latin typeface="Times New Roman"/>
                <a:cs typeface="Times New Roman"/>
              </a:rPr>
              <a:t>iki 200 000 Eur</a:t>
            </a:r>
            <a:r>
              <a:rPr lang="lt-LT" sz="2200" dirty="0">
                <a:solidFill>
                  <a:srgbClr val="000000"/>
                </a:solidFill>
                <a:latin typeface="Times New Roman"/>
                <a:cs typeface="Times New Roman"/>
              </a:rPr>
              <a:t>; </a:t>
            </a:r>
            <a:r>
              <a:rPr lang="lt-LT" sz="2200" dirty="0">
                <a:solidFill>
                  <a:schemeClr val="tx1"/>
                </a:solidFill>
                <a:latin typeface="Times New Roman"/>
                <a:cs typeface="Times New Roman"/>
              </a:rPr>
              <a:t>Pasaulinėms stažuotėms – </a:t>
            </a:r>
            <a:r>
              <a:rPr lang="lt-LT" sz="2200" b="1" dirty="0">
                <a:solidFill>
                  <a:srgbClr val="FF0000"/>
                </a:solidFill>
                <a:latin typeface="Times New Roman"/>
                <a:cs typeface="Times New Roman"/>
              </a:rPr>
              <a:t>iki 300 000 Eur</a:t>
            </a:r>
            <a:r>
              <a:rPr lang="lt-LT" sz="2200" dirty="0">
                <a:solidFill>
                  <a:schemeClr val="tx1"/>
                </a:solidFill>
                <a:latin typeface="Times New Roman"/>
                <a:cs typeface="Times New Roman"/>
              </a:rPr>
              <a:t>.</a:t>
            </a:r>
            <a:br>
              <a:rPr lang="lt-LT" sz="2200" dirty="0">
                <a:solidFill>
                  <a:schemeClr val="tx1"/>
                </a:solidFill>
                <a:latin typeface="Times New Roman"/>
              </a:rPr>
            </a:br>
            <a:r>
              <a:rPr lang="lt-LT" sz="2200" dirty="0">
                <a:solidFill>
                  <a:srgbClr val="000000"/>
                </a:solidFill>
                <a:latin typeface="Times New Roman"/>
                <a:cs typeface="Times New Roman"/>
              </a:rPr>
              <a:t>Finansuojama, kai institucija pateikė:</a:t>
            </a:r>
            <a:br>
              <a:rPr lang="lt-LT" sz="2200" dirty="0">
                <a:latin typeface="Times New Roman"/>
              </a:rPr>
            </a:br>
            <a:r>
              <a:rPr lang="lt-LT" sz="2200" b="1" dirty="0">
                <a:solidFill>
                  <a:srgbClr val="000000"/>
                </a:solidFill>
                <a:latin typeface="Times New Roman"/>
                <a:cs typeface="Times New Roman"/>
              </a:rPr>
              <a:t>&gt;</a:t>
            </a:r>
            <a:r>
              <a:rPr lang="lt-LT" sz="2200" dirty="0">
                <a:solidFill>
                  <a:srgbClr val="000000"/>
                </a:solidFill>
                <a:latin typeface="Times New Roman"/>
                <a:cs typeface="Times New Roman"/>
              </a:rPr>
              <a:t> projektus</a:t>
            </a:r>
            <a:r>
              <a:rPr lang="lt-LT" sz="2200" b="0" i="0" dirty="0">
                <a:solidFill>
                  <a:srgbClr val="000000"/>
                </a:solidFill>
                <a:effectLst/>
                <a:latin typeface="Times New Roman"/>
                <a:cs typeface="Times New Roman"/>
              </a:rPr>
              <a:t>, negavusius EK finansavimo pagal </a:t>
            </a:r>
            <a:r>
              <a:rPr lang="lt-LT" sz="2200" b="1" i="0" dirty="0">
                <a:solidFill>
                  <a:srgbClr val="000000"/>
                </a:solidFill>
                <a:effectLst/>
                <a:latin typeface="Times New Roman"/>
                <a:cs typeface="Times New Roman"/>
              </a:rPr>
              <a:t>MSC veiksmų </a:t>
            </a:r>
            <a:r>
              <a:rPr lang="lt-LT" sz="2200" b="0" i="0" dirty="0">
                <a:solidFill>
                  <a:srgbClr val="000000"/>
                </a:solidFill>
                <a:effectLst/>
                <a:latin typeface="Times New Roman"/>
                <a:cs typeface="Times New Roman"/>
              </a:rPr>
              <a:t>schemą, bet gavusius EK </a:t>
            </a:r>
            <a:r>
              <a:rPr lang="lt-LT" sz="2200" dirty="0">
                <a:solidFill>
                  <a:srgbClr val="000000"/>
                </a:solidFill>
                <a:latin typeface="Times New Roman"/>
                <a:cs typeface="Times New Roman"/>
              </a:rPr>
              <a:t>kokybės</a:t>
            </a:r>
            <a:r>
              <a:rPr lang="lt-LT" sz="2200" b="0" i="0" dirty="0">
                <a:solidFill>
                  <a:srgbClr val="000000"/>
                </a:solidFill>
                <a:effectLst/>
                <a:latin typeface="Times New Roman"/>
                <a:cs typeface="Times New Roman"/>
              </a:rPr>
              <a:t> ženklą (angl. </a:t>
            </a:r>
            <a:r>
              <a:rPr lang="lt-LT" sz="2200" b="0" i="1" dirty="0" err="1">
                <a:solidFill>
                  <a:srgbClr val="000000"/>
                </a:solidFill>
                <a:effectLst/>
                <a:latin typeface="Times New Roman"/>
                <a:cs typeface="Times New Roman"/>
              </a:rPr>
              <a:t>Seal</a:t>
            </a:r>
            <a:r>
              <a:rPr lang="lt-LT" sz="2200" b="0" i="1" dirty="0">
                <a:solidFill>
                  <a:srgbClr val="000000"/>
                </a:solidFill>
                <a:effectLst/>
                <a:latin typeface="Times New Roman"/>
                <a:cs typeface="Times New Roman"/>
              </a:rPr>
              <a:t> of </a:t>
            </a:r>
            <a:r>
              <a:rPr lang="lt-LT" sz="2200" b="0" i="1" dirty="0" err="1">
                <a:solidFill>
                  <a:srgbClr val="000000"/>
                </a:solidFill>
                <a:effectLst/>
                <a:latin typeface="Times New Roman"/>
                <a:cs typeface="Times New Roman"/>
              </a:rPr>
              <a:t>Excellence</a:t>
            </a:r>
            <a:r>
              <a:rPr lang="lt-LT" sz="2200" b="0" i="1" dirty="0">
                <a:solidFill>
                  <a:srgbClr val="000000"/>
                </a:solidFill>
                <a:effectLst/>
                <a:latin typeface="Times New Roman"/>
                <a:cs typeface="Times New Roman"/>
              </a:rPr>
              <a:t>, </a:t>
            </a:r>
            <a:r>
              <a:rPr lang="lt-LT" sz="2200" b="0" i="1" dirty="0" err="1">
                <a:solidFill>
                  <a:srgbClr val="000000"/>
                </a:solidFill>
                <a:effectLst/>
                <a:latin typeface="Times New Roman"/>
                <a:cs typeface="Times New Roman"/>
              </a:rPr>
              <a:t>SoE</a:t>
            </a:r>
            <a:r>
              <a:rPr lang="lt-LT" sz="2200" b="0" i="0" dirty="0">
                <a:solidFill>
                  <a:srgbClr val="000000"/>
                </a:solidFill>
                <a:effectLst/>
                <a:latin typeface="Times New Roman"/>
                <a:cs typeface="Times New Roman"/>
              </a:rPr>
              <a:t>);</a:t>
            </a:r>
            <a:br>
              <a:rPr lang="lt-LT" sz="2200" b="0" i="0" dirty="0">
                <a:effectLst/>
                <a:latin typeface="Times New Roman"/>
              </a:rPr>
            </a:br>
            <a:r>
              <a:rPr lang="lt-LT" sz="2200" b="1" i="0" dirty="0">
                <a:solidFill>
                  <a:srgbClr val="000000"/>
                </a:solidFill>
                <a:effectLst/>
                <a:latin typeface="Times New Roman"/>
                <a:cs typeface="Times New Roman"/>
              </a:rPr>
              <a:t>&gt;</a:t>
            </a:r>
            <a:r>
              <a:rPr lang="lt-LT" sz="2200" b="0" i="0" dirty="0">
                <a:solidFill>
                  <a:srgbClr val="000000"/>
                </a:solidFill>
                <a:effectLst/>
                <a:latin typeface="Times New Roman"/>
                <a:cs typeface="Times New Roman"/>
              </a:rPr>
              <a:t> negavusius </a:t>
            </a:r>
            <a:r>
              <a:rPr lang="lt-LT" sz="2200" b="0" i="0" dirty="0" err="1">
                <a:solidFill>
                  <a:srgbClr val="000000"/>
                </a:solidFill>
                <a:effectLst/>
                <a:latin typeface="Times New Roman"/>
                <a:cs typeface="Times New Roman"/>
              </a:rPr>
              <a:t>SoE</a:t>
            </a:r>
            <a:r>
              <a:rPr lang="lt-LT" sz="2200" b="0" i="0" dirty="0">
                <a:solidFill>
                  <a:srgbClr val="000000"/>
                </a:solidFill>
                <a:effectLst/>
                <a:latin typeface="Times New Roman"/>
                <a:cs typeface="Times New Roman"/>
              </a:rPr>
              <a:t> ženklo, bet įvertintus ne mažesniu kaip programos „Europos horizontas“ MSC veiksmų darbo programoje nustatytu slenkstiniu balu – 70 proc.</a:t>
            </a:r>
            <a:br>
              <a:rPr lang="lt-LT" sz="2200" b="0" i="0" dirty="0">
                <a:effectLst/>
                <a:latin typeface="Times New Roman"/>
              </a:rPr>
            </a:br>
            <a:br>
              <a:rPr lang="lt-LT" sz="2200" b="0" i="0" dirty="0">
                <a:effectLst/>
                <a:latin typeface="Times New Roman"/>
              </a:rPr>
            </a:br>
            <a:r>
              <a:rPr lang="lt-LT" sz="2200" b="1" i="0" dirty="0">
                <a:solidFill>
                  <a:srgbClr val="000000"/>
                </a:solidFill>
                <a:effectLst/>
                <a:latin typeface="Times New Roman"/>
                <a:cs typeface="Times New Roman"/>
              </a:rPr>
              <a:t>2. </a:t>
            </a:r>
            <a:r>
              <a:rPr lang="lt-LT" sz="2200" b="0" i="0" dirty="0">
                <a:solidFill>
                  <a:srgbClr val="000000"/>
                </a:solidFill>
                <a:effectLst/>
                <a:latin typeface="Times New Roman"/>
                <a:cs typeface="Times New Roman"/>
              </a:rPr>
              <a:t>Europos mokslinių tyrimų tarybos (</a:t>
            </a:r>
            <a:r>
              <a:rPr lang="lt-LT" sz="2200" b="1" i="0" dirty="0">
                <a:solidFill>
                  <a:srgbClr val="000000"/>
                </a:solidFill>
                <a:effectLst/>
                <a:latin typeface="Times New Roman"/>
                <a:cs typeface="Times New Roman"/>
              </a:rPr>
              <a:t>EMTT) </a:t>
            </a:r>
            <a:r>
              <a:rPr lang="lt-LT" sz="2200" b="1" u="sng" dirty="0">
                <a:solidFill>
                  <a:srgbClr val="00B0F0"/>
                </a:solidFill>
                <a:latin typeface="Times New Roman"/>
                <a:cs typeface="Times New Roman"/>
              </a:rPr>
              <a:t>dotacijos </a:t>
            </a:r>
            <a:r>
              <a:rPr lang="lt-LT" sz="2200" b="1" i="0" u="sng" dirty="0">
                <a:solidFill>
                  <a:srgbClr val="00B0F0"/>
                </a:solidFill>
                <a:effectLst/>
                <a:latin typeface="Times New Roman"/>
                <a:cs typeface="Times New Roman"/>
              </a:rPr>
              <a:t>koncepcijos pagrindimo projektams </a:t>
            </a:r>
            <a:r>
              <a:rPr lang="lt-LT" sz="2200" b="0" i="0" dirty="0">
                <a:solidFill>
                  <a:srgbClr val="000000"/>
                </a:solidFill>
                <a:effectLst/>
                <a:latin typeface="Times New Roman"/>
                <a:cs typeface="Times New Roman"/>
              </a:rPr>
              <a:t>(angl. </a:t>
            </a:r>
            <a:r>
              <a:rPr lang="lt-LT" sz="2200" b="1" i="0" dirty="0" err="1">
                <a:solidFill>
                  <a:srgbClr val="000000"/>
                </a:solidFill>
                <a:effectLst/>
                <a:latin typeface="Times New Roman"/>
                <a:cs typeface="Times New Roman"/>
              </a:rPr>
              <a:t>PoC</a:t>
            </a:r>
            <a:r>
              <a:rPr lang="lt-LT" sz="2200" dirty="0">
                <a:solidFill>
                  <a:srgbClr val="000000"/>
                </a:solidFill>
                <a:latin typeface="Times New Roman"/>
                <a:cs typeface="Times New Roman"/>
              </a:rPr>
              <a:t> – </a:t>
            </a:r>
            <a:r>
              <a:rPr lang="lt-LT" sz="2200" b="0" i="1" dirty="0" err="1">
                <a:solidFill>
                  <a:srgbClr val="000000"/>
                </a:solidFill>
                <a:effectLst/>
                <a:latin typeface="Times New Roman"/>
                <a:cs typeface="Times New Roman"/>
              </a:rPr>
              <a:t>Proof</a:t>
            </a:r>
            <a:r>
              <a:rPr lang="lt-LT" sz="2200" b="0" i="1" dirty="0">
                <a:solidFill>
                  <a:srgbClr val="000000"/>
                </a:solidFill>
                <a:effectLst/>
                <a:latin typeface="Times New Roman"/>
                <a:cs typeface="Times New Roman"/>
              </a:rPr>
              <a:t> of </a:t>
            </a:r>
            <a:r>
              <a:rPr lang="lt-LT" sz="2200" b="0" i="1" dirty="0" err="1">
                <a:solidFill>
                  <a:srgbClr val="000000"/>
                </a:solidFill>
                <a:effectLst/>
                <a:latin typeface="Times New Roman"/>
                <a:cs typeface="Times New Roman"/>
              </a:rPr>
              <a:t>Concept</a:t>
            </a:r>
            <a:r>
              <a:rPr lang="lt-LT" sz="2200" b="0" i="0" dirty="0">
                <a:solidFill>
                  <a:srgbClr val="000000"/>
                </a:solidFill>
                <a:effectLst/>
                <a:latin typeface="Times New Roman"/>
                <a:cs typeface="Times New Roman"/>
              </a:rPr>
              <a:t>), kuriems neskirtas EK finansavimas, bet suteiktas </a:t>
            </a:r>
            <a:r>
              <a:rPr lang="lt-LT" sz="2200" b="0" i="0" dirty="0" err="1">
                <a:solidFill>
                  <a:srgbClr val="000000"/>
                </a:solidFill>
                <a:effectLst/>
                <a:latin typeface="Times New Roman"/>
                <a:cs typeface="Times New Roman"/>
              </a:rPr>
              <a:t>SoE</a:t>
            </a:r>
            <a:r>
              <a:rPr lang="lt-LT" sz="2200" b="0" i="0" dirty="0">
                <a:solidFill>
                  <a:srgbClr val="000000"/>
                </a:solidFill>
                <a:effectLst/>
                <a:latin typeface="Times New Roman"/>
                <a:cs typeface="Times New Roman"/>
              </a:rPr>
              <a:t> ženklas </a:t>
            </a:r>
            <a:r>
              <a:rPr lang="lt-LT" sz="2200" dirty="0">
                <a:solidFill>
                  <a:srgbClr val="000000"/>
                </a:solidFill>
                <a:latin typeface="Times New Roman"/>
                <a:cs typeface="Times New Roman"/>
              </a:rPr>
              <a:t>– </a:t>
            </a:r>
            <a:r>
              <a:rPr lang="lt-LT" sz="2200" b="1" i="0" dirty="0">
                <a:solidFill>
                  <a:srgbClr val="FF0000"/>
                </a:solidFill>
                <a:effectLst/>
                <a:latin typeface="Times New Roman"/>
                <a:cs typeface="Times New Roman"/>
              </a:rPr>
              <a:t>iki 150 000 Eur</a:t>
            </a:r>
            <a:r>
              <a:rPr lang="lt-LT" sz="2200" b="0" i="0" dirty="0">
                <a:solidFill>
                  <a:srgbClr val="000000"/>
                </a:solidFill>
                <a:effectLst/>
                <a:latin typeface="Times New Roman"/>
                <a:cs typeface="Times New Roman"/>
              </a:rPr>
              <a:t>.</a:t>
            </a:r>
            <a:r>
              <a:rPr lang="lt-LT" sz="2200" dirty="0">
                <a:latin typeface="Times New Roman"/>
                <a:cs typeface="Times New Roman"/>
              </a:rPr>
              <a:t> </a:t>
            </a:r>
            <a:br>
              <a:rPr lang="lt-LT" dirty="0"/>
            </a:br>
            <a:br>
              <a:rPr lang="lt-LT" b="1" i="0" dirty="0">
                <a:effectLst/>
                <a:latin typeface="Poppins" panose="020B0502040204020203" pitchFamily="2" charset="-70"/>
              </a:rPr>
            </a:br>
            <a:endParaRPr lang="en-US" dirty="0"/>
          </a:p>
        </p:txBody>
      </p:sp>
    </p:spTree>
    <p:extLst>
      <p:ext uri="{BB962C8B-B14F-4D97-AF65-F5344CB8AC3E}">
        <p14:creationId xmlns:p14="http://schemas.microsoft.com/office/powerpoint/2010/main" val="353234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65DE5-1AA6-8E37-FBF5-38AA7F00A276}"/>
              </a:ext>
            </a:extLst>
          </p:cNvPr>
          <p:cNvSpPr txBox="1"/>
          <p:nvPr/>
        </p:nvSpPr>
        <p:spPr>
          <a:xfrm>
            <a:off x="1434515" y="0"/>
            <a:ext cx="10662409" cy="6724918"/>
          </a:xfrm>
          <a:prstGeom prst="rect">
            <a:avLst/>
          </a:prstGeom>
          <a:noFill/>
        </p:spPr>
        <p:txBody>
          <a:bodyPr wrap="square" lIns="91440" tIns="45720" rIns="91440" bIns="45720" anchor="t">
            <a:spAutoFit/>
          </a:bodyPr>
          <a:lstStyle/>
          <a:p>
            <a:r>
              <a:rPr lang="lt-LT" sz="2400" b="1" i="0" dirty="0">
                <a:solidFill>
                  <a:srgbClr val="0070C0"/>
                </a:solidFill>
                <a:effectLst/>
                <a:latin typeface="Times New Roman"/>
                <a:cs typeface="Times New Roman"/>
              </a:rPr>
              <a:t>Parama identifikuotiems startiniams MTEP objektams ir galimybių studijoms su institucijų kelrodžiais sėkmingam dalyvavimui ES mokslinių tyrimų ir inovacijų programos „Europos horizontas“ kvietimuose skatinti</a:t>
            </a:r>
            <a:r>
              <a:rPr lang="lt-LT" sz="2400" dirty="0">
                <a:solidFill>
                  <a:srgbClr val="0070C0"/>
                </a:solidFill>
                <a:latin typeface="Times New Roman"/>
                <a:cs typeface="Times New Roman"/>
              </a:rPr>
              <a:t> </a:t>
            </a:r>
            <a:endParaRPr lang="lt-LT" sz="1400" dirty="0">
              <a:solidFill>
                <a:srgbClr val="0070C0"/>
              </a:solidFill>
              <a:latin typeface="Times New Roman" panose="02020603050405020304" pitchFamily="18" charset="0"/>
              <a:cs typeface="Times New Roman" panose="02020603050405020304" pitchFamily="18" charset="0"/>
            </a:endParaRPr>
          </a:p>
          <a:p>
            <a:endParaRPr lang="lt-LT" sz="1400" dirty="0">
              <a:latin typeface="Times New Roman" panose="02020603050405020304" pitchFamily="18" charset="0"/>
              <a:cs typeface="Times New Roman" panose="02020603050405020304" pitchFamily="18" charset="0"/>
            </a:endParaRPr>
          </a:p>
          <a:p>
            <a:pPr marL="342900" indent="-342900">
              <a:buAutoNum type="arabicPeriod"/>
            </a:pPr>
            <a:r>
              <a:rPr lang="lt-LT" sz="1800" b="1" i="0" dirty="0">
                <a:solidFill>
                  <a:srgbClr val="000000"/>
                </a:solidFill>
                <a:effectLst/>
                <a:latin typeface="Times New Roman"/>
                <a:cs typeface="Times New Roman"/>
              </a:rPr>
              <a:t>Su programos „Europos horizontas“ tematikomis susijusios krypties </a:t>
            </a:r>
            <a:r>
              <a:rPr lang="lt-LT" sz="1800" b="1" i="0" u="sng" dirty="0">
                <a:solidFill>
                  <a:srgbClr val="00B0F0"/>
                </a:solidFill>
                <a:effectLst/>
                <a:latin typeface="Times New Roman"/>
                <a:cs typeface="Times New Roman"/>
              </a:rPr>
              <a:t>kelrodžio parengimas</a:t>
            </a:r>
            <a:r>
              <a:rPr lang="lt-LT" sz="1800" b="1" i="0" dirty="0">
                <a:solidFill>
                  <a:srgbClr val="0070C0"/>
                </a:solidFill>
                <a:effectLst/>
                <a:latin typeface="Times New Roman"/>
                <a:cs typeface="Times New Roman"/>
              </a:rPr>
              <a:t>,</a:t>
            </a:r>
            <a:r>
              <a:rPr lang="lt-LT" sz="1800" b="0" i="0" dirty="0">
                <a:solidFill>
                  <a:srgbClr val="000000"/>
                </a:solidFill>
                <a:effectLst/>
                <a:latin typeface="Times New Roman"/>
                <a:cs typeface="Times New Roman"/>
              </a:rPr>
              <a:t> t.</a:t>
            </a:r>
            <a:r>
              <a:rPr lang="lt-LT" dirty="0">
                <a:solidFill>
                  <a:srgbClr val="000000"/>
                </a:solidFill>
                <a:latin typeface="Times New Roman"/>
                <a:cs typeface="Times New Roman"/>
              </a:rPr>
              <a:t> </a:t>
            </a:r>
            <a:r>
              <a:rPr lang="lt-LT" sz="1800" b="0" i="0" dirty="0">
                <a:solidFill>
                  <a:srgbClr val="000000"/>
                </a:solidFill>
                <a:effectLst/>
                <a:latin typeface="Times New Roman"/>
                <a:cs typeface="Times New Roman"/>
              </a:rPr>
              <a:t>y. pareiškėjo, planuojančio dalyvauti „Europos horizonto“ kvietimuose, strateginis dokumentas,</a:t>
            </a:r>
            <a:br>
              <a:rPr lang="lt-LT" sz="1800" b="0" i="0" dirty="0">
                <a:effectLst/>
                <a:latin typeface="Times New Roman" panose="02020603050405020304" pitchFamily="18" charset="0"/>
                <a:cs typeface="Times New Roman" panose="02020603050405020304" pitchFamily="18" charset="0"/>
              </a:rPr>
            </a:br>
            <a:r>
              <a:rPr lang="lt-LT" sz="1800" b="0" i="0" dirty="0">
                <a:solidFill>
                  <a:srgbClr val="000000"/>
                </a:solidFill>
                <a:effectLst/>
                <a:latin typeface="Times New Roman"/>
                <a:cs typeface="Times New Roman"/>
              </a:rPr>
              <a:t>apibrėžiantis jo tikslus ir siektinus rezultatus, atskleidžiantis stiprybes ir silpnybes, galimybes ir grėsmes.</a:t>
            </a:r>
          </a:p>
          <a:p>
            <a:r>
              <a:rPr lang="lt-LT" dirty="0">
                <a:solidFill>
                  <a:srgbClr val="000000"/>
                </a:solidFill>
                <a:latin typeface="Times New Roman"/>
                <a:cs typeface="Times New Roman"/>
              </a:rPr>
              <a:t> </a:t>
            </a:r>
            <a:r>
              <a:rPr lang="lt-LT" sz="1800" b="0" i="0" dirty="0">
                <a:solidFill>
                  <a:srgbClr val="4E806B"/>
                </a:solidFill>
                <a:effectLst/>
                <a:latin typeface="Times New Roman"/>
                <a:cs typeface="Times New Roman"/>
              </a:rPr>
              <a:t>✓ </a:t>
            </a:r>
            <a:r>
              <a:rPr lang="lt-LT" sz="1800" b="0" i="0" dirty="0">
                <a:solidFill>
                  <a:srgbClr val="000000"/>
                </a:solidFill>
                <a:effectLst/>
                <a:latin typeface="Times New Roman"/>
                <a:cs typeface="Times New Roman"/>
              </a:rPr>
              <a:t>Didžiausia galima tinkamų finansuoti išlaidų suma – </a:t>
            </a:r>
            <a:r>
              <a:rPr lang="lt-LT" sz="1800" b="1" i="0" dirty="0">
                <a:solidFill>
                  <a:srgbClr val="FF0000"/>
                </a:solidFill>
                <a:effectLst/>
                <a:latin typeface="Times New Roman"/>
                <a:cs typeface="Times New Roman"/>
              </a:rPr>
              <a:t>iki 15 000 Eur</a:t>
            </a:r>
            <a:r>
              <a:rPr lang="lt-LT" b="1" dirty="0">
                <a:solidFill>
                  <a:srgbClr val="000000"/>
                </a:solidFill>
                <a:latin typeface="Times New Roman"/>
                <a:cs typeface="Times New Roman"/>
              </a:rPr>
              <a:t>.</a:t>
            </a:r>
            <a:r>
              <a:rPr lang="lt-LT" dirty="0">
                <a:latin typeface="Times New Roman"/>
                <a:cs typeface="Times New Roman"/>
              </a:rPr>
              <a:t> </a:t>
            </a:r>
            <a:endParaRPr lang="lt-LT" dirty="0">
              <a:latin typeface="Times New Roman" panose="02020603050405020304" pitchFamily="18" charset="0"/>
              <a:cs typeface="Times New Roman" panose="02020603050405020304" pitchFamily="18" charset="0"/>
            </a:endParaRPr>
          </a:p>
          <a:p>
            <a:r>
              <a:rPr lang="lt-LT" sz="1800" b="0" i="0" u="sng" dirty="0">
                <a:solidFill>
                  <a:srgbClr val="FF00FF"/>
                </a:solidFill>
                <a:effectLst/>
                <a:latin typeface="Times New Roman"/>
                <a:cs typeface="Times New Roman"/>
              </a:rPr>
              <a:t>Pareiškėjas turi pateikti informaciją, pagrindžiančią, kad yra gavęs iš viso ne mažesnę kaip 1 000 000 Eur EK dotaciją iš programos „Horizontas 2020“ ir (arba) programos „Europos horizontas“.</a:t>
            </a:r>
            <a:br>
              <a:rPr lang="lt-LT" sz="1100" u="sng" dirty="0">
                <a:latin typeface="Times New Roman" panose="02020603050405020304" pitchFamily="18" charset="0"/>
                <a:cs typeface="Times New Roman" panose="02020603050405020304" pitchFamily="18" charset="0"/>
              </a:rPr>
            </a:br>
            <a:br>
              <a:rPr lang="lt-LT" sz="1100" dirty="0">
                <a:latin typeface="Times New Roman" panose="02020603050405020304" pitchFamily="18" charset="0"/>
                <a:cs typeface="Times New Roman" panose="02020603050405020304" pitchFamily="18" charset="0"/>
              </a:rPr>
            </a:br>
            <a:r>
              <a:rPr lang="lt-LT" sz="1800" b="1" i="0" dirty="0">
                <a:solidFill>
                  <a:srgbClr val="000000"/>
                </a:solidFill>
                <a:effectLst/>
                <a:latin typeface="Times New Roman"/>
                <a:cs typeface="Times New Roman"/>
              </a:rPr>
              <a:t>2. Startiniai galimybių projektai </a:t>
            </a:r>
            <a:r>
              <a:rPr lang="lt-LT" sz="1800" b="0" i="0" dirty="0">
                <a:solidFill>
                  <a:srgbClr val="000000"/>
                </a:solidFill>
                <a:effectLst/>
                <a:latin typeface="Times New Roman"/>
                <a:cs typeface="Times New Roman"/>
              </a:rPr>
              <a:t>– veikla, skirta pasiruošti teikti paraišką pagal programos „Europos horizontas“ kvietimus vykdant projektą: MTEP idėjai pasitikrinti, partneriams pritraukti, moksliniams, technologiniams duomenims surinkti ir pan.</a:t>
            </a:r>
            <a:br>
              <a:rPr lang="lt-LT" sz="1800" b="0" i="0" dirty="0">
                <a:effectLst/>
                <a:latin typeface="Times New Roman" panose="02020603050405020304" pitchFamily="18" charset="0"/>
                <a:cs typeface="Times New Roman" panose="02020603050405020304" pitchFamily="18" charset="0"/>
              </a:rPr>
            </a:br>
            <a:r>
              <a:rPr lang="lt-LT" sz="1800" b="0" i="0" dirty="0">
                <a:solidFill>
                  <a:srgbClr val="000000"/>
                </a:solidFill>
                <a:effectLst/>
                <a:latin typeface="Times New Roman"/>
                <a:cs typeface="Times New Roman"/>
              </a:rPr>
              <a:t>✓ Didžiausia galima tinkamų finansuoti išlaidų suma – </a:t>
            </a:r>
            <a:r>
              <a:rPr lang="lt-LT" sz="1800" b="1" i="0" dirty="0">
                <a:solidFill>
                  <a:srgbClr val="FF0000"/>
                </a:solidFill>
                <a:effectLst/>
                <a:latin typeface="Times New Roman"/>
                <a:cs typeface="Times New Roman"/>
              </a:rPr>
              <a:t>iki 30 000 Eur</a:t>
            </a:r>
            <a:r>
              <a:rPr lang="lt-LT" sz="1800" b="1" i="0" dirty="0">
                <a:solidFill>
                  <a:srgbClr val="000000"/>
                </a:solidFill>
                <a:effectLst/>
                <a:latin typeface="Times New Roman"/>
                <a:cs typeface="Times New Roman"/>
              </a:rPr>
              <a:t>;</a:t>
            </a:r>
            <a:br>
              <a:rPr lang="lt-LT" sz="1800" b="1" i="0" dirty="0">
                <a:effectLst/>
                <a:latin typeface="Times New Roman" panose="02020603050405020304" pitchFamily="18" charset="0"/>
                <a:cs typeface="Times New Roman" panose="02020603050405020304" pitchFamily="18" charset="0"/>
              </a:rPr>
            </a:br>
            <a:r>
              <a:rPr lang="lt-LT" b="1" dirty="0">
                <a:solidFill>
                  <a:srgbClr val="000000"/>
                </a:solidFill>
                <a:latin typeface="Times New Roman"/>
                <a:cs typeface="Times New Roman"/>
              </a:rPr>
              <a:t> </a:t>
            </a:r>
            <a:r>
              <a:rPr lang="lt-LT" sz="1800" b="1" i="0" dirty="0">
                <a:solidFill>
                  <a:srgbClr val="000000"/>
                </a:solidFill>
                <a:effectLst/>
                <a:latin typeface="Times New Roman"/>
                <a:cs typeface="Times New Roman"/>
              </a:rPr>
              <a:t> </a:t>
            </a:r>
            <a:r>
              <a:rPr lang="lt-LT" sz="1800" b="0" i="0" u="sng" dirty="0">
                <a:solidFill>
                  <a:srgbClr val="00B050"/>
                </a:solidFill>
                <a:effectLst/>
                <a:latin typeface="Times New Roman"/>
                <a:cs typeface="Times New Roman"/>
              </a:rPr>
              <a:t>Pareiškėjas turi pagrįsti, kad pareiškėjo startinio galimybių projekto tematika atitinka „Europos horizonto“</a:t>
            </a:r>
          </a:p>
          <a:p>
            <a:r>
              <a:rPr lang="lt-LT" u="sng" dirty="0">
                <a:solidFill>
                  <a:srgbClr val="00B050"/>
                </a:solidFill>
                <a:latin typeface="Times New Roman"/>
                <a:cs typeface="Times New Roman"/>
              </a:rPr>
              <a:t>    </a:t>
            </a:r>
            <a:r>
              <a:rPr lang="lt-LT" sz="1800" b="0" i="0" u="sng" dirty="0">
                <a:solidFill>
                  <a:srgbClr val="00B050"/>
                </a:solidFill>
                <a:effectLst/>
                <a:latin typeface="Times New Roman"/>
                <a:cs typeface="Times New Roman"/>
              </a:rPr>
              <a:t> strateginį planą ir (arba) programos „Europos horizontas“ darbo programos kvietimą.</a:t>
            </a:r>
            <a:r>
              <a:rPr lang="lt-LT" u="sng" dirty="0">
                <a:solidFill>
                  <a:srgbClr val="00B050"/>
                </a:solidFill>
                <a:latin typeface="Times New Roman"/>
                <a:cs typeface="Times New Roman"/>
              </a:rPr>
              <a:t> </a:t>
            </a:r>
            <a:br>
              <a:rPr lang="lt-LT" sz="1000" dirty="0">
                <a:latin typeface="Times New Roman" panose="02020603050405020304" pitchFamily="18" charset="0"/>
                <a:cs typeface="Times New Roman" panose="02020603050405020304" pitchFamily="18" charset="0"/>
              </a:rPr>
            </a:br>
            <a:br>
              <a:rPr lang="lt-LT" sz="1000" dirty="0">
                <a:latin typeface="Times New Roman" panose="02020603050405020304" pitchFamily="18" charset="0"/>
                <a:cs typeface="Times New Roman" panose="02020603050405020304" pitchFamily="18" charset="0"/>
              </a:rPr>
            </a:br>
            <a:r>
              <a:rPr lang="lt-LT" sz="1800" b="1" i="0" dirty="0">
                <a:solidFill>
                  <a:srgbClr val="000000"/>
                </a:solidFill>
                <a:effectLst/>
                <a:latin typeface="Times New Roman"/>
                <a:cs typeface="Times New Roman"/>
              </a:rPr>
              <a:t>3. Individualios konsultavimo / ekspertų paslaugos</a:t>
            </a:r>
            <a:br>
              <a:rPr lang="lt-LT" sz="1800" b="1" i="0" dirty="0">
                <a:effectLst/>
                <a:latin typeface="Times New Roman" panose="02020603050405020304" pitchFamily="18" charset="0"/>
                <a:cs typeface="Times New Roman" panose="02020603050405020304" pitchFamily="18" charset="0"/>
              </a:rPr>
            </a:br>
            <a:r>
              <a:rPr lang="lt-LT" sz="1800" b="1" i="0" dirty="0">
                <a:solidFill>
                  <a:srgbClr val="00645D"/>
                </a:solidFill>
                <a:effectLst/>
                <a:latin typeface="Times New Roman"/>
                <a:cs typeface="Times New Roman"/>
              </a:rPr>
              <a:t>3.1</a:t>
            </a:r>
            <a:r>
              <a:rPr lang="lt-LT" sz="1800" b="1" i="0" dirty="0">
                <a:solidFill>
                  <a:srgbClr val="000000"/>
                </a:solidFill>
                <a:effectLst/>
                <a:latin typeface="Times New Roman"/>
                <a:cs typeface="Times New Roman"/>
              </a:rPr>
              <a:t>. </a:t>
            </a:r>
            <a:r>
              <a:rPr lang="lt-LT" sz="1800" b="0" i="0" dirty="0">
                <a:solidFill>
                  <a:srgbClr val="000000"/>
                </a:solidFill>
                <a:effectLst/>
                <a:latin typeface="Times New Roman"/>
                <a:cs typeface="Times New Roman"/>
              </a:rPr>
              <a:t>EK teikiamo projekto pagal programos „Europos horizontas“ ir programą EURATOM, kvietimą</a:t>
            </a:r>
            <a:r>
              <a:rPr lang="lt-LT" dirty="0">
                <a:solidFill>
                  <a:srgbClr val="000000"/>
                </a:solidFill>
                <a:latin typeface="Times New Roman"/>
                <a:cs typeface="Times New Roman"/>
              </a:rPr>
              <a:t>. </a:t>
            </a:r>
            <a:r>
              <a:rPr lang="lt-LT" sz="1800" b="0" i="0" dirty="0">
                <a:solidFill>
                  <a:srgbClr val="000000"/>
                </a:solidFill>
                <a:effectLst/>
                <a:latin typeface="Times New Roman"/>
                <a:cs typeface="Times New Roman"/>
              </a:rPr>
              <a:t>Finansuojama:</a:t>
            </a:r>
            <a:r>
              <a:rPr lang="lt-LT" dirty="0">
                <a:solidFill>
                  <a:srgbClr val="000000"/>
                </a:solidFill>
                <a:latin typeface="Times New Roman"/>
                <a:cs typeface="Times New Roman"/>
              </a:rPr>
              <a:t> </a:t>
            </a:r>
            <a:r>
              <a:rPr lang="lt-LT" sz="1800" b="0" i="0" dirty="0">
                <a:solidFill>
                  <a:srgbClr val="000000"/>
                </a:solidFill>
                <a:effectLst/>
                <a:latin typeface="Times New Roman"/>
                <a:cs typeface="Times New Roman"/>
              </a:rPr>
              <a:t> </a:t>
            </a:r>
            <a:r>
              <a:rPr lang="lt-LT" sz="1800" i="0" dirty="0">
                <a:effectLst/>
                <a:latin typeface="Times New Roman"/>
                <a:cs typeface="Times New Roman"/>
              </a:rPr>
              <a:t>konsorciumo </a:t>
            </a:r>
            <a:r>
              <a:rPr lang="lt-LT" sz="1800" i="0" u="sng" dirty="0">
                <a:effectLst/>
                <a:latin typeface="Times New Roman"/>
                <a:cs typeface="Times New Roman"/>
              </a:rPr>
              <a:t>koordinatoriams</a:t>
            </a:r>
            <a:r>
              <a:rPr lang="lt-LT" sz="1800" i="0" dirty="0">
                <a:effectLst/>
                <a:latin typeface="Times New Roman"/>
                <a:cs typeface="Times New Roman"/>
              </a:rPr>
              <a:t> </a:t>
            </a:r>
            <a:r>
              <a:rPr lang="lt-LT" sz="1800" b="0" i="0" dirty="0">
                <a:solidFill>
                  <a:srgbClr val="000000"/>
                </a:solidFill>
                <a:effectLst/>
                <a:latin typeface="Times New Roman"/>
                <a:cs typeface="Times New Roman"/>
              </a:rPr>
              <a:t>iš </a:t>
            </a:r>
            <a:r>
              <a:rPr lang="lt-LT" dirty="0">
                <a:solidFill>
                  <a:srgbClr val="000000"/>
                </a:solidFill>
                <a:latin typeface="Times New Roman"/>
                <a:cs typeface="Times New Roman"/>
              </a:rPr>
              <a:t>Lietuvos – </a:t>
            </a:r>
            <a:r>
              <a:rPr lang="lt-LT" sz="1800" b="1" i="0" dirty="0">
                <a:solidFill>
                  <a:srgbClr val="FF0000"/>
                </a:solidFill>
                <a:effectLst/>
                <a:latin typeface="Times New Roman"/>
                <a:cs typeface="Times New Roman"/>
              </a:rPr>
              <a:t>iki 20 000 Eur</a:t>
            </a:r>
            <a:r>
              <a:rPr lang="lt-LT" sz="1800" b="0" i="0" dirty="0">
                <a:solidFill>
                  <a:srgbClr val="000000"/>
                </a:solidFill>
                <a:effectLst/>
                <a:latin typeface="Times New Roman"/>
                <a:cs typeface="Times New Roman"/>
              </a:rPr>
              <a:t>; </a:t>
            </a:r>
            <a:r>
              <a:rPr lang="lt-LT" sz="1800" i="0" dirty="0">
                <a:effectLst/>
                <a:latin typeface="Times New Roman"/>
                <a:cs typeface="Times New Roman"/>
              </a:rPr>
              <a:t>konsorciumo </a:t>
            </a:r>
            <a:r>
              <a:rPr lang="lt-LT" sz="1800" i="0" u="sng" dirty="0">
                <a:effectLst/>
                <a:latin typeface="Times New Roman"/>
                <a:cs typeface="Times New Roman"/>
              </a:rPr>
              <a:t>dalyviams</a:t>
            </a:r>
            <a:r>
              <a:rPr lang="lt-LT" sz="1800" i="0" dirty="0">
                <a:effectLst/>
                <a:latin typeface="Times New Roman"/>
                <a:cs typeface="Times New Roman"/>
              </a:rPr>
              <a:t> </a:t>
            </a:r>
            <a:r>
              <a:rPr lang="lt-LT" sz="1800" b="1" i="0" dirty="0">
                <a:solidFill>
                  <a:srgbClr val="0070C0"/>
                </a:solidFill>
                <a:effectLst/>
                <a:latin typeface="Times New Roman"/>
                <a:cs typeface="Times New Roman"/>
              </a:rPr>
              <a:t>– </a:t>
            </a:r>
            <a:r>
              <a:rPr lang="lt-LT" sz="1800" b="1" i="0" dirty="0">
                <a:solidFill>
                  <a:srgbClr val="FF0000"/>
                </a:solidFill>
                <a:effectLst/>
                <a:latin typeface="Times New Roman"/>
                <a:cs typeface="Times New Roman"/>
              </a:rPr>
              <a:t>iki 5000 Eur</a:t>
            </a:r>
            <a:r>
              <a:rPr lang="lt-LT" sz="1800" i="0" dirty="0">
                <a:solidFill>
                  <a:srgbClr val="FF0000"/>
                </a:solidFill>
                <a:effectLst/>
                <a:latin typeface="Times New Roman"/>
                <a:cs typeface="Times New Roman"/>
              </a:rPr>
              <a:t>, </a:t>
            </a:r>
            <a:r>
              <a:rPr lang="en-US" sz="1800" b="0" i="0" dirty="0">
                <a:solidFill>
                  <a:srgbClr val="000000"/>
                </a:solidFill>
                <a:effectLst/>
                <a:latin typeface="Times New Roman"/>
                <a:cs typeface="Times New Roman"/>
              </a:rPr>
              <a:t>bet ne </a:t>
            </a:r>
            <a:r>
              <a:rPr lang="en-US" sz="1800" b="0" i="0" dirty="0" err="1">
                <a:solidFill>
                  <a:srgbClr val="000000"/>
                </a:solidFill>
                <a:effectLst/>
                <a:latin typeface="Times New Roman"/>
                <a:cs typeface="Times New Roman"/>
              </a:rPr>
              <a:t>daugiau</a:t>
            </a:r>
            <a:r>
              <a:rPr lang="en-US" sz="1800" b="0" i="0" dirty="0">
                <a:solidFill>
                  <a:srgbClr val="000000"/>
                </a:solidFill>
                <a:effectLst/>
                <a:latin typeface="Times New Roman"/>
                <a:cs typeface="Times New Roman"/>
              </a:rPr>
              <a:t> </a:t>
            </a:r>
            <a:r>
              <a:rPr lang="en-US" sz="1800" b="0" i="0" dirty="0" err="1">
                <a:solidFill>
                  <a:srgbClr val="000000"/>
                </a:solidFill>
                <a:effectLst/>
                <a:latin typeface="Times New Roman"/>
                <a:cs typeface="Times New Roman"/>
              </a:rPr>
              <a:t>kaip</a:t>
            </a:r>
            <a:r>
              <a:rPr lang="en-US" sz="1800" b="0" i="0" dirty="0">
                <a:solidFill>
                  <a:srgbClr val="000000"/>
                </a:solidFill>
                <a:effectLst/>
                <a:latin typeface="Times New Roman"/>
                <a:cs typeface="Times New Roman"/>
              </a:rPr>
              <a:t> 2 proc. Lietuvos </a:t>
            </a:r>
            <a:r>
              <a:rPr lang="en-US" sz="1800" b="0" i="0" dirty="0" err="1">
                <a:solidFill>
                  <a:srgbClr val="000000"/>
                </a:solidFill>
                <a:effectLst/>
                <a:latin typeface="Times New Roman"/>
                <a:cs typeface="Times New Roman"/>
              </a:rPr>
              <a:t>dalyvio</a:t>
            </a:r>
            <a:r>
              <a:rPr lang="en-US" sz="1800" b="0" i="0" dirty="0">
                <a:solidFill>
                  <a:srgbClr val="000000"/>
                </a:solidFill>
                <a:effectLst/>
                <a:latin typeface="Times New Roman"/>
                <a:cs typeface="Times New Roman"/>
              </a:rPr>
              <a:t> </a:t>
            </a:r>
            <a:r>
              <a:rPr lang="en-US" sz="1800" b="0" i="0" dirty="0" err="1">
                <a:solidFill>
                  <a:srgbClr val="000000"/>
                </a:solidFill>
                <a:effectLst/>
                <a:latin typeface="Times New Roman"/>
                <a:cs typeface="Times New Roman"/>
              </a:rPr>
              <a:t>prašomos</a:t>
            </a:r>
            <a:r>
              <a:rPr lang="en-US" sz="1800" b="0" i="0" dirty="0">
                <a:solidFill>
                  <a:srgbClr val="000000"/>
                </a:solidFill>
                <a:effectLst/>
                <a:latin typeface="Times New Roman"/>
                <a:cs typeface="Times New Roman"/>
              </a:rPr>
              <a:t> </a:t>
            </a:r>
            <a:r>
              <a:rPr lang="en-US" dirty="0">
                <a:solidFill>
                  <a:srgbClr val="000000"/>
                </a:solidFill>
                <a:latin typeface="Times New Roman"/>
                <a:cs typeface="Times New Roman"/>
              </a:rPr>
              <a:t>EK </a:t>
            </a:r>
            <a:r>
              <a:rPr lang="en-US" dirty="0" err="1">
                <a:solidFill>
                  <a:srgbClr val="000000"/>
                </a:solidFill>
                <a:latin typeface="Times New Roman"/>
                <a:cs typeface="Times New Roman"/>
              </a:rPr>
              <a:t>dotacijos</a:t>
            </a:r>
            <a:r>
              <a:rPr lang="en-US" sz="1800" b="0" i="0" dirty="0">
                <a:solidFill>
                  <a:srgbClr val="000000"/>
                </a:solidFill>
                <a:effectLst/>
                <a:latin typeface="Times New Roman"/>
                <a:cs typeface="Times New Roman"/>
              </a:rPr>
              <a:t> </a:t>
            </a:r>
            <a:r>
              <a:rPr lang="en-US" sz="1800" b="0" i="0" dirty="0" err="1">
                <a:solidFill>
                  <a:srgbClr val="000000"/>
                </a:solidFill>
                <a:effectLst/>
                <a:latin typeface="Times New Roman"/>
                <a:cs typeface="Times New Roman"/>
              </a:rPr>
              <a:t>dalies</a:t>
            </a:r>
            <a:r>
              <a:rPr lang="en-US" sz="1800" b="0" i="0" dirty="0">
                <a:solidFill>
                  <a:srgbClr val="000000"/>
                </a:solidFill>
                <a:effectLst/>
                <a:latin typeface="Times New Roman"/>
                <a:cs typeface="Times New Roman"/>
              </a:rPr>
              <a:t>.</a:t>
            </a:r>
            <a:r>
              <a:rPr lang="en-US" dirty="0">
                <a:latin typeface="Times New Roman"/>
                <a:cs typeface="Times New Roman"/>
              </a:rPr>
              <a:t> </a:t>
            </a:r>
            <a:br>
              <a:rPr lang="en-US" dirty="0">
                <a:latin typeface="Times New Roman"/>
              </a:rPr>
            </a:br>
            <a:r>
              <a:rPr lang="lt-LT" u="sng" dirty="0">
                <a:solidFill>
                  <a:srgbClr val="00B050"/>
                </a:solidFill>
                <a:latin typeface="Times New Roman"/>
                <a:cs typeface="Times New Roman"/>
              </a:rPr>
              <a:t>EK teikiamas projektas EK ekspertinio vertinimo metu turi būti surinkęs ne mažiau kaip slenkstinį balą.</a:t>
            </a:r>
            <a:br>
              <a:rPr lang="lt-LT" dirty="0">
                <a:latin typeface="TimesNewRomanPSMT"/>
              </a:rPr>
            </a:br>
            <a:endParaRPr lang="en-US" dirty="0"/>
          </a:p>
        </p:txBody>
      </p:sp>
      <p:pic>
        <p:nvPicPr>
          <p:cNvPr id="5" name="Paveikslėlis 4">
            <a:extLst>
              <a:ext uri="{FF2B5EF4-FFF2-40B4-BE49-F238E27FC236}">
                <a16:creationId xmlns:a16="http://schemas.microsoft.com/office/drawing/2014/main" id="{72997BFE-5250-62D5-B8B8-FF05B1BEE5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336" y="2270445"/>
            <a:ext cx="873153" cy="873153"/>
          </a:xfrm>
          <a:prstGeom prst="rect">
            <a:avLst/>
          </a:prstGeom>
        </p:spPr>
      </p:pic>
    </p:spTree>
    <p:extLst>
      <p:ext uri="{BB962C8B-B14F-4D97-AF65-F5344CB8AC3E}">
        <p14:creationId xmlns:p14="http://schemas.microsoft.com/office/powerpoint/2010/main" val="3711954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related image detail. 3D White People. Overwhelmed at Work Stock Illustration - Illustration ...">
            <a:extLst>
              <a:ext uri="{FF2B5EF4-FFF2-40B4-BE49-F238E27FC236}">
                <a16:creationId xmlns:a16="http://schemas.microsoft.com/office/drawing/2014/main" id="{90C1DBD1-C6E1-611A-A0E7-813AD19BF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838" y="4529219"/>
            <a:ext cx="2041738" cy="1940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7F10EA-2A91-5DE9-EF1C-EAFE5AF2EC7F}"/>
              </a:ext>
            </a:extLst>
          </p:cNvPr>
          <p:cNvSpPr txBox="1"/>
          <p:nvPr/>
        </p:nvSpPr>
        <p:spPr>
          <a:xfrm>
            <a:off x="1707132" y="235176"/>
            <a:ext cx="9999562" cy="6386364"/>
          </a:xfrm>
          <a:prstGeom prst="rect">
            <a:avLst/>
          </a:prstGeom>
          <a:noFill/>
        </p:spPr>
        <p:txBody>
          <a:bodyPr wrap="square" lIns="91440" tIns="45720" rIns="91440" bIns="45720" anchor="t">
            <a:spAutoFit/>
          </a:bodyPr>
          <a:lstStyle/>
          <a:p>
            <a:r>
              <a:rPr lang="lt-LT" sz="2400" b="1" i="0" dirty="0">
                <a:solidFill>
                  <a:srgbClr val="00B0F0"/>
                </a:solidFill>
                <a:effectLst/>
                <a:latin typeface="Times New Roman"/>
                <a:cs typeface="Times New Roman"/>
              </a:rPr>
              <a:t>Parama veikloms, skirtoms Europos mokslinių tyrimų erdvės (EMTE) prioritetams įgyvendinti, siekiant institucinių pokyčių</a:t>
            </a:r>
            <a:r>
              <a:rPr lang="lt-LT" sz="2400" dirty="0">
                <a:solidFill>
                  <a:srgbClr val="00B0F0"/>
                </a:solidFill>
                <a:latin typeface="Times New Roman"/>
                <a:cs typeface="Times New Roman"/>
              </a:rPr>
              <a:t> </a:t>
            </a:r>
            <a:endParaRPr lang="lt-LT" sz="2400" dirty="0">
              <a:solidFill>
                <a:srgbClr val="00B0F0"/>
              </a:solidFill>
              <a:latin typeface="Times New Roman" panose="02020603050405020304" pitchFamily="18" charset="0"/>
              <a:cs typeface="Times New Roman" panose="02020603050405020304" pitchFamily="18" charset="0"/>
            </a:endParaRPr>
          </a:p>
          <a:p>
            <a:endParaRPr lang="lt-LT" dirty="0">
              <a:latin typeface="Times New Roman"/>
              <a:cs typeface="Times New Roman"/>
            </a:endParaRPr>
          </a:p>
          <a:p>
            <a:r>
              <a:rPr lang="lt-LT" sz="1800" b="1" i="0" dirty="0">
                <a:solidFill>
                  <a:srgbClr val="000000"/>
                </a:solidFill>
                <a:effectLst/>
                <a:latin typeface="Times New Roman"/>
                <a:cs typeface="Times New Roman"/>
              </a:rPr>
              <a:t>Priemonės tikslas </a:t>
            </a:r>
            <a:r>
              <a:rPr lang="lt-LT" sz="1800" b="0" i="0" dirty="0">
                <a:solidFill>
                  <a:srgbClr val="000000"/>
                </a:solidFill>
                <a:effectLst/>
                <a:latin typeface="Times New Roman"/>
                <a:cs typeface="Times New Roman"/>
              </a:rPr>
              <a:t>– atliepiant Europos mastu vykstančius procesus, suteikti mokslo ir studijų</a:t>
            </a:r>
            <a:br>
              <a:rPr lang="lt-LT" sz="1800" b="0" i="0" dirty="0">
                <a:effectLst/>
                <a:latin typeface="Times New Roman"/>
              </a:rPr>
            </a:br>
            <a:r>
              <a:rPr lang="lt-LT" sz="1800" b="0" i="0" dirty="0">
                <a:solidFill>
                  <a:srgbClr val="000000"/>
                </a:solidFill>
                <a:effectLst/>
                <a:latin typeface="Times New Roman"/>
                <a:cs typeface="Times New Roman"/>
              </a:rPr>
              <a:t>institucijoms galimybę pasirengti ir įgyvendinti priemones, reikalingas tyrėjų karjerai, tyrėjų</a:t>
            </a:r>
            <a:br>
              <a:rPr lang="lt-LT" sz="1800" b="0" i="0" dirty="0">
                <a:effectLst/>
                <a:latin typeface="Times New Roman"/>
              </a:rPr>
            </a:br>
            <a:r>
              <a:rPr lang="lt-LT" sz="1800" b="0" i="0" dirty="0">
                <a:solidFill>
                  <a:srgbClr val="000000"/>
                </a:solidFill>
                <a:effectLst/>
                <a:latin typeface="Times New Roman"/>
                <a:cs typeface="Times New Roman"/>
              </a:rPr>
              <a:t>pritraukimui skatinti</a:t>
            </a:r>
            <a:r>
              <a:rPr lang="lt-LT" dirty="0">
                <a:latin typeface="Times New Roman"/>
                <a:cs typeface="Times New Roman"/>
              </a:rPr>
              <a:t>. </a:t>
            </a:r>
            <a:br>
              <a:rPr lang="lt-LT" dirty="0">
                <a:latin typeface="Times New Roman"/>
              </a:rPr>
            </a:br>
            <a:r>
              <a:rPr lang="lt-LT" dirty="0">
                <a:latin typeface="Times New Roman"/>
                <a:cs typeface="Times New Roman"/>
              </a:rPr>
              <a:t> </a:t>
            </a:r>
            <a:endParaRPr lang="lt-LT" sz="1800" b="0" i="0" dirty="0">
              <a:solidFill>
                <a:srgbClr val="000000"/>
              </a:solidFill>
              <a:effectLst/>
              <a:latin typeface="Times New Roman"/>
              <a:cs typeface="Times New Roman"/>
            </a:endParaRPr>
          </a:p>
          <a:p>
            <a:r>
              <a:rPr lang="lt-LT" sz="1800" b="0" i="0" dirty="0">
                <a:solidFill>
                  <a:srgbClr val="000000"/>
                </a:solidFill>
                <a:effectLst/>
                <a:latin typeface="Times New Roman"/>
                <a:cs typeface="Times New Roman"/>
              </a:rPr>
              <a:t>Parama gali būti skiriama </a:t>
            </a:r>
            <a:r>
              <a:rPr lang="lt-LT" sz="1800" b="1" i="0" dirty="0">
                <a:solidFill>
                  <a:srgbClr val="000000"/>
                </a:solidFill>
                <a:effectLst/>
                <a:latin typeface="Times New Roman"/>
                <a:cs typeface="Times New Roman"/>
              </a:rPr>
              <a:t>veikloms, skirtoms EMTE veiksmams įgyvendinti, siekiant institucinių pokyčių </a:t>
            </a:r>
            <a:r>
              <a:rPr lang="lt-LT" dirty="0">
                <a:solidFill>
                  <a:srgbClr val="000000"/>
                </a:solidFill>
                <a:latin typeface="Times New Roman"/>
                <a:cs typeface="Times New Roman"/>
              </a:rPr>
              <a:t>mokslo ir studijų institucijose (</a:t>
            </a:r>
            <a:r>
              <a:rPr lang="lt-LT" sz="1800" b="1" i="0" dirty="0">
                <a:solidFill>
                  <a:srgbClr val="000000"/>
                </a:solidFill>
                <a:effectLst/>
                <a:latin typeface="Times New Roman"/>
                <a:cs typeface="Times New Roman"/>
              </a:rPr>
              <a:t>MSI)</a:t>
            </a:r>
            <a:r>
              <a:rPr lang="lt-LT" sz="1800" b="0" i="0" dirty="0">
                <a:solidFill>
                  <a:srgbClr val="000000"/>
                </a:solidFill>
                <a:effectLst/>
                <a:latin typeface="Times New Roman"/>
                <a:cs typeface="Times New Roman"/>
              </a:rPr>
              <a:t>:</a:t>
            </a:r>
            <a:r>
              <a:rPr lang="lt-LT" dirty="0">
                <a:latin typeface="Times New Roman"/>
                <a:cs typeface="Times New Roman"/>
              </a:rPr>
              <a:t> </a:t>
            </a:r>
            <a:br>
              <a:rPr lang="lt-LT" dirty="0">
                <a:latin typeface="Times New Roman"/>
              </a:rPr>
            </a:br>
            <a:r>
              <a:rPr lang="lt-LT" dirty="0">
                <a:latin typeface="Times New Roman"/>
                <a:cs typeface="Times New Roman"/>
              </a:rPr>
              <a:t> </a:t>
            </a:r>
            <a:br>
              <a:rPr lang="lt-LT" sz="1800" b="0" i="0" dirty="0">
                <a:effectLst/>
                <a:latin typeface="Times New Roman"/>
              </a:rPr>
            </a:br>
            <a:r>
              <a:rPr lang="lt-LT" sz="1800" b="0" i="0" dirty="0">
                <a:solidFill>
                  <a:srgbClr val="4E806B"/>
                </a:solidFill>
                <a:effectLst/>
                <a:latin typeface="Times New Roman"/>
                <a:cs typeface="Times New Roman"/>
              </a:rPr>
              <a:t>✓ </a:t>
            </a:r>
            <a:r>
              <a:rPr lang="lt-LT" sz="1800" b="1" i="0" dirty="0">
                <a:solidFill>
                  <a:srgbClr val="000000"/>
                </a:solidFill>
                <a:effectLst/>
                <a:latin typeface="Times New Roman"/>
                <a:cs typeface="Times New Roman"/>
              </a:rPr>
              <a:t>kompetencijų ugdymo programoms </a:t>
            </a:r>
            <a:r>
              <a:rPr lang="lt-LT" sz="1800" b="0" i="0" dirty="0">
                <a:solidFill>
                  <a:srgbClr val="000000"/>
                </a:solidFill>
                <a:effectLst/>
                <a:latin typeface="Times New Roman"/>
                <a:cs typeface="Times New Roman"/>
              </a:rPr>
              <a:t>parengti</a:t>
            </a:r>
            <a:r>
              <a:rPr lang="lt-LT" dirty="0">
                <a:solidFill>
                  <a:srgbClr val="000000"/>
                </a:solidFill>
                <a:latin typeface="Times New Roman"/>
                <a:cs typeface="Times New Roman"/>
              </a:rPr>
              <a:t>,</a:t>
            </a:r>
            <a:r>
              <a:rPr lang="lt-LT" sz="1800" b="0" i="0" dirty="0">
                <a:solidFill>
                  <a:srgbClr val="000000"/>
                </a:solidFill>
                <a:effectLst/>
                <a:latin typeface="Times New Roman"/>
                <a:cs typeface="Times New Roman"/>
              </a:rPr>
              <a:t> atnaujinti</a:t>
            </a:r>
            <a:r>
              <a:rPr lang="lt-LT" dirty="0">
                <a:solidFill>
                  <a:srgbClr val="000000"/>
                </a:solidFill>
                <a:latin typeface="Times New Roman"/>
                <a:cs typeface="Times New Roman"/>
              </a:rPr>
              <a:t>,</a:t>
            </a:r>
            <a:r>
              <a:rPr lang="lt-LT" sz="1800" b="0" i="0" dirty="0">
                <a:solidFill>
                  <a:srgbClr val="000000"/>
                </a:solidFill>
                <a:effectLst/>
                <a:latin typeface="Times New Roman"/>
                <a:cs typeface="Times New Roman"/>
              </a:rPr>
              <a:t> įgyvendinti;</a:t>
            </a:r>
            <a:br>
              <a:rPr lang="lt-LT" sz="1800" b="0" i="0" dirty="0">
                <a:effectLst/>
                <a:latin typeface="Times New Roman"/>
              </a:rPr>
            </a:br>
            <a:r>
              <a:rPr lang="lt-LT" sz="1800" b="0" i="0" dirty="0">
                <a:solidFill>
                  <a:srgbClr val="4E806B"/>
                </a:solidFill>
                <a:effectLst/>
                <a:latin typeface="Times New Roman"/>
                <a:cs typeface="Times New Roman"/>
              </a:rPr>
              <a:t>✓ </a:t>
            </a:r>
            <a:r>
              <a:rPr lang="lt-LT" sz="1800" b="1" i="0" dirty="0">
                <a:solidFill>
                  <a:srgbClr val="000000"/>
                </a:solidFill>
                <a:effectLst/>
                <a:latin typeface="Times New Roman"/>
                <a:cs typeface="Times New Roman"/>
              </a:rPr>
              <a:t>planams</a:t>
            </a:r>
            <a:r>
              <a:rPr lang="lt-LT" b="1" dirty="0">
                <a:solidFill>
                  <a:srgbClr val="000000"/>
                </a:solidFill>
                <a:latin typeface="Times New Roman"/>
                <a:cs typeface="Times New Roman"/>
              </a:rPr>
              <a:t>,</a:t>
            </a:r>
            <a:r>
              <a:rPr lang="lt-LT" sz="1800" b="1" i="0" dirty="0">
                <a:solidFill>
                  <a:srgbClr val="000000"/>
                </a:solidFill>
                <a:effectLst/>
                <a:latin typeface="Times New Roman"/>
                <a:cs typeface="Times New Roman"/>
              </a:rPr>
              <a:t> strategijoms</a:t>
            </a:r>
            <a:r>
              <a:rPr lang="lt-LT" b="1" dirty="0">
                <a:solidFill>
                  <a:srgbClr val="000000"/>
                </a:solidFill>
                <a:latin typeface="Times New Roman"/>
                <a:cs typeface="Times New Roman"/>
              </a:rPr>
              <a:t>,</a:t>
            </a:r>
            <a:r>
              <a:rPr lang="lt-LT" sz="1800" b="1" i="0" dirty="0">
                <a:solidFill>
                  <a:srgbClr val="000000"/>
                </a:solidFill>
                <a:effectLst/>
                <a:latin typeface="Times New Roman"/>
                <a:cs typeface="Times New Roman"/>
              </a:rPr>
              <a:t> metodikoms</a:t>
            </a:r>
            <a:r>
              <a:rPr lang="lt-LT" b="1" dirty="0">
                <a:solidFill>
                  <a:srgbClr val="000000"/>
                </a:solidFill>
                <a:latin typeface="Times New Roman"/>
                <a:cs typeface="Times New Roman"/>
              </a:rPr>
              <a:t>,</a:t>
            </a:r>
            <a:r>
              <a:rPr lang="lt-LT" sz="1800" b="0" i="0" dirty="0">
                <a:solidFill>
                  <a:srgbClr val="000000"/>
                </a:solidFill>
                <a:effectLst/>
                <a:latin typeface="Times New Roman"/>
                <a:cs typeface="Times New Roman"/>
              </a:rPr>
              <a:t> </a:t>
            </a:r>
            <a:r>
              <a:rPr lang="lt-LT" sz="1800" b="1" i="0" dirty="0">
                <a:solidFill>
                  <a:srgbClr val="000000"/>
                </a:solidFill>
                <a:effectLst/>
                <a:latin typeface="Times New Roman"/>
                <a:cs typeface="Times New Roman"/>
              </a:rPr>
              <a:t>aprašams </a:t>
            </a:r>
            <a:r>
              <a:rPr lang="lt-LT" sz="1800" b="0" i="0" dirty="0">
                <a:solidFill>
                  <a:srgbClr val="000000"/>
                </a:solidFill>
                <a:effectLst/>
                <a:latin typeface="Times New Roman"/>
                <a:cs typeface="Times New Roman"/>
              </a:rPr>
              <a:t>parengti ir (arba) įgyvendinti;</a:t>
            </a:r>
            <a:br>
              <a:rPr lang="lt-LT" sz="1800" b="0" i="0" dirty="0">
                <a:effectLst/>
                <a:latin typeface="Times New Roman"/>
              </a:rPr>
            </a:br>
            <a:r>
              <a:rPr lang="lt-LT" sz="1800" b="0" i="0" dirty="0">
                <a:solidFill>
                  <a:srgbClr val="4E806B"/>
                </a:solidFill>
                <a:effectLst/>
                <a:latin typeface="Times New Roman"/>
                <a:cs typeface="Times New Roman"/>
              </a:rPr>
              <a:t>✓ </a:t>
            </a:r>
            <a:r>
              <a:rPr lang="lt-LT" sz="1800" b="1" i="0" dirty="0">
                <a:solidFill>
                  <a:srgbClr val="000000"/>
                </a:solidFill>
                <a:effectLst/>
                <a:latin typeface="Times New Roman"/>
                <a:cs typeface="Times New Roman"/>
              </a:rPr>
              <a:t>nacionalinėms ir (arba) tarptautinėms partnerystėms </a:t>
            </a:r>
            <a:r>
              <a:rPr lang="lt-LT" sz="1800" b="0" i="0" dirty="0">
                <a:solidFill>
                  <a:srgbClr val="000000"/>
                </a:solidFill>
                <a:effectLst/>
                <a:latin typeface="Times New Roman"/>
                <a:cs typeface="Times New Roman"/>
              </a:rPr>
              <a:t>(bendradarbiavimo) skatinti;</a:t>
            </a:r>
            <a:br>
              <a:rPr lang="lt-LT" sz="1800" b="0" i="0" dirty="0">
                <a:effectLst/>
                <a:latin typeface="Times New Roman"/>
              </a:rPr>
            </a:br>
            <a:r>
              <a:rPr lang="lt-LT" sz="1800" b="0" i="0" dirty="0">
                <a:solidFill>
                  <a:srgbClr val="4E806B"/>
                </a:solidFill>
                <a:effectLst/>
                <a:latin typeface="Times New Roman"/>
                <a:cs typeface="Times New Roman"/>
              </a:rPr>
              <a:t>✓</a:t>
            </a:r>
            <a:r>
              <a:rPr lang="lt-LT" sz="1800" b="1" i="0" dirty="0">
                <a:solidFill>
                  <a:srgbClr val="000000"/>
                </a:solidFill>
                <a:effectLst/>
                <a:latin typeface="Times New Roman"/>
                <a:cs typeface="Times New Roman"/>
              </a:rPr>
              <a:t>seminarams, konferencijoms ir kitiems dalijimosi patirtimi renginiams </a:t>
            </a:r>
            <a:r>
              <a:rPr lang="lt-LT" sz="1800" b="0" i="0" dirty="0">
                <a:solidFill>
                  <a:srgbClr val="000000"/>
                </a:solidFill>
                <a:effectLst/>
                <a:latin typeface="Times New Roman"/>
                <a:cs typeface="Times New Roman"/>
              </a:rPr>
              <a:t>organizuoti ir (arba) dalyvauti.</a:t>
            </a:r>
            <a:r>
              <a:rPr lang="lt-LT" dirty="0">
                <a:latin typeface="Times New Roman"/>
                <a:cs typeface="Times New Roman"/>
              </a:rPr>
              <a:t> </a:t>
            </a:r>
          </a:p>
          <a:p>
            <a:endParaRPr lang="lt-LT" sz="1000" dirty="0">
              <a:latin typeface="Times New Roman"/>
              <a:cs typeface="Times New Roman"/>
            </a:endParaRPr>
          </a:p>
          <a:p>
            <a:r>
              <a:rPr lang="lt-LT" dirty="0">
                <a:latin typeface="Times New Roman"/>
                <a:cs typeface="Times New Roman"/>
              </a:rPr>
              <a:t>Maksimali suma – </a:t>
            </a:r>
            <a:r>
              <a:rPr lang="lt-LT" sz="1800" b="1" dirty="0">
                <a:solidFill>
                  <a:srgbClr val="FF0000"/>
                </a:solidFill>
                <a:latin typeface="Times New Roman"/>
                <a:cs typeface="Times New Roman"/>
              </a:rPr>
              <a:t>iki 60 000 Eur</a:t>
            </a:r>
            <a:r>
              <a:rPr lang="lt-LT" b="1" dirty="0">
                <a:latin typeface="Times New Roman"/>
                <a:cs typeface="Times New Roman"/>
              </a:rPr>
              <a:t>.</a:t>
            </a:r>
            <a:endParaRPr lang="lt-LT" sz="1800" b="1" dirty="0">
              <a:latin typeface="Times New Roman"/>
              <a:cs typeface="Times New Roman"/>
            </a:endParaRPr>
          </a:p>
          <a:p>
            <a:endParaRPr lang="lt-LT" sz="900" b="0" i="0" dirty="0">
              <a:solidFill>
                <a:srgbClr val="000000"/>
              </a:solidFill>
              <a:effectLst/>
              <a:latin typeface="Times New Roman"/>
              <a:cs typeface="Times New Roman"/>
            </a:endParaRPr>
          </a:p>
          <a:p>
            <a:r>
              <a:rPr lang="lt-LT" sz="1800" b="0" i="0" dirty="0">
                <a:solidFill>
                  <a:srgbClr val="000000"/>
                </a:solidFill>
                <a:effectLst/>
                <a:latin typeface="Times New Roman"/>
                <a:cs typeface="Times New Roman"/>
              </a:rPr>
              <a:t>Teikiamų </a:t>
            </a:r>
            <a:r>
              <a:rPr lang="lt-LT" sz="1800" b="1" i="0" dirty="0">
                <a:solidFill>
                  <a:srgbClr val="000000"/>
                </a:solidFill>
                <a:effectLst/>
                <a:latin typeface="Times New Roman"/>
                <a:cs typeface="Times New Roman"/>
              </a:rPr>
              <a:t>paraiškų skaičius vienam pareiškėjui neribojamas</a:t>
            </a:r>
            <a:r>
              <a:rPr lang="lt-LT" sz="1800" b="0" i="0" dirty="0">
                <a:solidFill>
                  <a:srgbClr val="000000"/>
                </a:solidFill>
                <a:effectLst/>
                <a:latin typeface="Times New Roman"/>
                <a:cs typeface="Times New Roman"/>
              </a:rPr>
              <a:t>. Tai pačiai</a:t>
            </a:r>
            <a:r>
              <a:rPr lang="lt-LT" dirty="0">
                <a:solidFill>
                  <a:srgbClr val="000000"/>
                </a:solidFill>
                <a:latin typeface="Times New Roman"/>
                <a:cs typeface="Times New Roman"/>
              </a:rPr>
              <a:t> </a:t>
            </a:r>
            <a:endParaRPr lang="lt-LT" sz="1800" b="0" i="0" dirty="0">
              <a:solidFill>
                <a:srgbClr val="000000"/>
              </a:solidFill>
              <a:effectLst/>
              <a:latin typeface="Times New Roman"/>
              <a:cs typeface="Times New Roman"/>
            </a:endParaRPr>
          </a:p>
          <a:p>
            <a:r>
              <a:rPr lang="lt-LT" sz="1800" b="0" i="0" dirty="0">
                <a:solidFill>
                  <a:srgbClr val="000000"/>
                </a:solidFill>
                <a:effectLst/>
                <a:latin typeface="Times New Roman"/>
                <a:cs typeface="Times New Roman"/>
              </a:rPr>
              <a:t>veiklai finansavimo projekto įgyvendinimo plane galima prašyti vieną kartą.</a:t>
            </a:r>
            <a:r>
              <a:rPr lang="lt-LT" dirty="0">
                <a:latin typeface="Times New Roman"/>
                <a:cs typeface="Times New Roman"/>
              </a:rPr>
              <a:t> </a:t>
            </a:r>
            <a:br>
              <a:rPr lang="lt-LT" dirty="0">
                <a:latin typeface="Times New Roman"/>
              </a:rPr>
            </a:br>
            <a:br>
              <a:rPr lang="lt-LT" dirty="0">
                <a:latin typeface="Times New Roman"/>
              </a:rPr>
            </a:br>
            <a:r>
              <a:rPr lang="lt-LT" sz="1800" b="0" i="0" dirty="0">
                <a:solidFill>
                  <a:srgbClr val="000000"/>
                </a:solidFill>
                <a:effectLst/>
                <a:latin typeface="Times New Roman"/>
                <a:cs typeface="Times New Roman"/>
              </a:rPr>
              <a:t>Projekto veiklų įgyvendinimo trukmė turi būti </a:t>
            </a:r>
            <a:r>
              <a:rPr lang="lt-LT" sz="1800" b="1" i="0" dirty="0">
                <a:solidFill>
                  <a:srgbClr val="000000"/>
                </a:solidFill>
                <a:effectLst/>
                <a:latin typeface="Times New Roman"/>
                <a:cs typeface="Times New Roman"/>
              </a:rPr>
              <a:t>ne ilgesnė kaip 18 mėnesių</a:t>
            </a:r>
            <a:r>
              <a:rPr lang="lt-LT" b="1" dirty="0">
                <a:solidFill>
                  <a:srgbClr val="000000"/>
                </a:solidFill>
                <a:latin typeface="Times New Roman"/>
                <a:cs typeface="Times New Roman"/>
              </a:rPr>
              <a:t>.</a:t>
            </a:r>
            <a:br>
              <a:rPr lang="lt-LT" sz="1800" b="0" i="0" dirty="0">
                <a:effectLst/>
                <a:latin typeface="Times New Roman"/>
              </a:rPr>
            </a:br>
            <a:r>
              <a:rPr lang="lt-LT" sz="1800" b="0" i="0" dirty="0">
                <a:solidFill>
                  <a:srgbClr val="000000"/>
                </a:solidFill>
                <a:effectLst/>
                <a:latin typeface="Times New Roman"/>
                <a:cs typeface="Times New Roman"/>
              </a:rPr>
              <a:t>Projektai turi būti baigti įgyvendinti ne vėliau kaip </a:t>
            </a:r>
            <a:r>
              <a:rPr lang="lt-LT" sz="1800" b="1" i="0" dirty="0">
                <a:solidFill>
                  <a:srgbClr val="000000"/>
                </a:solidFill>
                <a:effectLst/>
                <a:latin typeface="Times New Roman"/>
                <a:cs typeface="Times New Roman"/>
              </a:rPr>
              <a:t>iki 2026 m. balandžio 30 d.</a:t>
            </a:r>
            <a:r>
              <a:rPr lang="lt-LT" dirty="0"/>
              <a:t> </a:t>
            </a:r>
          </a:p>
        </p:txBody>
      </p:sp>
    </p:spTree>
    <p:extLst>
      <p:ext uri="{BB962C8B-B14F-4D97-AF65-F5344CB8AC3E}">
        <p14:creationId xmlns:p14="http://schemas.microsoft.com/office/powerpoint/2010/main" val="3675088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490036"/>
            <a:ext cx="7813596" cy="134318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10. </a:t>
            </a:r>
            <a:r>
              <a:rPr lang="lt" sz="2800">
                <a:solidFill>
                  <a:schemeClr val="tx1"/>
                </a:solidFill>
                <a:latin typeface="Times New Roman"/>
                <a:ea typeface="+mj-lt"/>
                <a:cs typeface="+mj-lt"/>
              </a:rPr>
              <a:t>Dėl </a:t>
            </a:r>
            <a:r>
              <a:rPr lang="lt" sz="2800" err="1">
                <a:solidFill>
                  <a:schemeClr val="tx1"/>
                </a:solidFill>
                <a:latin typeface="Times New Roman"/>
                <a:ea typeface="+mj-lt"/>
                <a:cs typeface="+mj-lt"/>
              </a:rPr>
              <a:t>dejonizuoto</a:t>
            </a:r>
            <a:r>
              <a:rPr lang="lt" sz="2800">
                <a:solidFill>
                  <a:schemeClr val="tx1"/>
                </a:solidFill>
                <a:latin typeface="Times New Roman"/>
                <a:ea typeface="+mj-lt"/>
                <a:cs typeface="+mj-lt"/>
              </a:rPr>
              <a:t> vandens tiekimo sistemos ir kitų bendrojo poreikio įrenginių Gamtos tyrimų centre.</a:t>
            </a:r>
            <a:endParaRPr lang="en-US">
              <a:solidFill>
                <a:schemeClr val="tx1"/>
              </a:solidFill>
              <a:latin typeface="Times New Roman"/>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701027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screen with red lines and numbers&#10;&#10;Description automatically generated">
            <a:extLst>
              <a:ext uri="{FF2B5EF4-FFF2-40B4-BE49-F238E27FC236}">
                <a16:creationId xmlns:a16="http://schemas.microsoft.com/office/drawing/2014/main" id="{38145C94-A7F0-86D7-4C13-0FD930E92226}"/>
              </a:ext>
            </a:extLst>
          </p:cNvPr>
          <p:cNvPicPr>
            <a:picLocks noChangeAspect="1"/>
          </p:cNvPicPr>
          <p:nvPr/>
        </p:nvPicPr>
        <p:blipFill>
          <a:blip r:embed="rId2"/>
          <a:stretch>
            <a:fillRect/>
          </a:stretch>
        </p:blipFill>
        <p:spPr>
          <a:xfrm>
            <a:off x="6094916" y="3223511"/>
            <a:ext cx="5942083" cy="3441368"/>
          </a:xfrm>
          <a:prstGeom prst="rect">
            <a:avLst/>
          </a:prstGeom>
        </p:spPr>
      </p:pic>
      <p:sp>
        <p:nvSpPr>
          <p:cNvPr id="2" name="TextBox 1">
            <a:extLst>
              <a:ext uri="{FF2B5EF4-FFF2-40B4-BE49-F238E27FC236}">
                <a16:creationId xmlns:a16="http://schemas.microsoft.com/office/drawing/2014/main" id="{C935898C-2A94-1CFA-2D68-B58A02AC62ED}"/>
              </a:ext>
            </a:extLst>
          </p:cNvPr>
          <p:cNvSpPr txBox="1"/>
          <p:nvPr/>
        </p:nvSpPr>
        <p:spPr>
          <a:xfrm>
            <a:off x="1645509" y="327454"/>
            <a:ext cx="89936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a:solidFill>
                  <a:srgbClr val="0070C0"/>
                </a:solidFill>
                <a:latin typeface="Times New Roman"/>
                <a:cs typeface="Times New Roman"/>
              </a:rPr>
              <a:t>Bendro poreikio įrenginiai Gamtos tyrimų centre</a:t>
            </a:r>
            <a:endParaRPr lang="en-US" sz="3200">
              <a:solidFill>
                <a:srgbClr val="0070C0"/>
              </a:solidFill>
              <a:latin typeface="Times New Roman"/>
              <a:cs typeface="Times New Roman"/>
            </a:endParaRPr>
          </a:p>
        </p:txBody>
      </p:sp>
      <p:sp>
        <p:nvSpPr>
          <p:cNvPr id="3" name="TextBox 2">
            <a:extLst>
              <a:ext uri="{FF2B5EF4-FFF2-40B4-BE49-F238E27FC236}">
                <a16:creationId xmlns:a16="http://schemas.microsoft.com/office/drawing/2014/main" id="{D8647976-C2CA-690D-77F8-9357A834C38A}"/>
              </a:ext>
            </a:extLst>
          </p:cNvPr>
          <p:cNvSpPr txBox="1"/>
          <p:nvPr/>
        </p:nvSpPr>
        <p:spPr>
          <a:xfrm>
            <a:off x="1089454" y="965886"/>
            <a:ext cx="1095014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lt-LT" dirty="0">
                <a:latin typeface="Times New Roman"/>
                <a:cs typeface="Arial"/>
              </a:rPr>
              <a:t>Ledo mašinos ir centrifuga įrengtos 124 kab. </a:t>
            </a:r>
            <a:r>
              <a:rPr lang="en-US" dirty="0">
                <a:latin typeface="Times New Roman"/>
                <a:cs typeface="Arial"/>
              </a:rPr>
              <a:t>​</a:t>
            </a:r>
            <a:endParaRPr lang="en-US" dirty="0">
              <a:latin typeface="Times New Roman"/>
              <a:cs typeface="Times New Roman"/>
            </a:endParaRPr>
          </a:p>
          <a:p>
            <a:pPr marL="285750" indent="-285750">
              <a:buChar char="•"/>
            </a:pPr>
            <a:r>
              <a:rPr lang="lt-LT" dirty="0">
                <a:latin typeface="Times New Roman"/>
                <a:cs typeface="Arial"/>
              </a:rPr>
              <a:t>Bendruomenė kviečiama ir skatinama testuoti sistemą ir informuoti Veiklos aprūpinimo skyrių, problemų registravimo žurnale įrašant patogumus, trūkumus ir pastebėjimus</a:t>
            </a:r>
            <a:r>
              <a:rPr lang="en-US" dirty="0">
                <a:latin typeface="Times New Roman"/>
                <a:cs typeface="Arial"/>
              </a:rPr>
              <a:t>​.</a:t>
            </a:r>
            <a:endParaRPr lang="en-US" dirty="0">
              <a:latin typeface="Times New Roman"/>
              <a:ea typeface="Calibri"/>
              <a:cs typeface="Arial"/>
            </a:endParaRPr>
          </a:p>
          <a:p>
            <a:pPr marL="285750" indent="-285750">
              <a:buChar char="•"/>
            </a:pPr>
            <a:r>
              <a:rPr lang="lt-LT" dirty="0">
                <a:latin typeface="Times New Roman"/>
                <a:cs typeface="Arial"/>
              </a:rPr>
              <a:t>Ledo mašinos (smulkintas ledas ir ledo kubeliai) įjungiamos kiekvienos savaitės pradžioje ir visiškai (~120 kg) įkraunamos. </a:t>
            </a:r>
            <a:r>
              <a:rPr lang="en-US" dirty="0">
                <a:latin typeface="Times New Roman"/>
                <a:cs typeface="Arial"/>
              </a:rPr>
              <a:t>​</a:t>
            </a:r>
            <a:endParaRPr lang="en-US" dirty="0">
              <a:latin typeface="Times New Roman"/>
              <a:ea typeface="Calibri"/>
              <a:cs typeface="Arial"/>
            </a:endParaRPr>
          </a:p>
          <a:p>
            <a:pPr marL="285750" indent="-285750">
              <a:buChar char="•"/>
            </a:pPr>
            <a:r>
              <a:rPr lang="lt-LT" dirty="0">
                <a:latin typeface="Times New Roman"/>
                <a:cs typeface="Arial"/>
              </a:rPr>
              <a:t>Dėl greitesnio suvartojimo arba didesnio (&gt;100 kg) ledo poreikio iš anksto informuoti el.</a:t>
            </a:r>
            <a:r>
              <a:rPr lang="lt-LT" dirty="0">
                <a:solidFill>
                  <a:srgbClr val="000000"/>
                </a:solidFill>
                <a:latin typeface="Times New Roman"/>
                <a:cs typeface="Arial"/>
              </a:rPr>
              <a:t> p. </a:t>
            </a:r>
            <a:r>
              <a:rPr lang="lt-LT" u="sng" dirty="0" err="1">
                <a:solidFill>
                  <a:srgbClr val="0563C1"/>
                </a:solidFill>
                <a:latin typeface="Times New Roman"/>
                <a:cs typeface="Arial"/>
                <a:hlinkClick r:id="rId3"/>
              </a:rPr>
              <a:t>dmitrij.morudov@gamtc.lt</a:t>
            </a:r>
            <a:r>
              <a:rPr lang="lt-LT" dirty="0">
                <a:latin typeface="Times New Roman"/>
                <a:cs typeface="Arial"/>
              </a:rPr>
              <a:t>, tel. +370 666 86 426 arba savarankiškai paleisti mašinas (išklausius instruktažą).</a:t>
            </a:r>
            <a:endParaRPr lang="lt-LT" dirty="0">
              <a:latin typeface="Times New Roman"/>
              <a:ea typeface="Calibri"/>
              <a:cs typeface="Arial"/>
            </a:endParaRPr>
          </a:p>
        </p:txBody>
      </p:sp>
      <p:sp>
        <p:nvSpPr>
          <p:cNvPr id="5" name="TextBox 4">
            <a:extLst>
              <a:ext uri="{FF2B5EF4-FFF2-40B4-BE49-F238E27FC236}">
                <a16:creationId xmlns:a16="http://schemas.microsoft.com/office/drawing/2014/main" id="{54C27667-2C5E-0874-9436-1D6DD68A6864}"/>
              </a:ext>
            </a:extLst>
          </p:cNvPr>
          <p:cNvSpPr txBox="1"/>
          <p:nvPr/>
        </p:nvSpPr>
        <p:spPr>
          <a:xfrm>
            <a:off x="1493718" y="3085222"/>
            <a:ext cx="44521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latin typeface="Times New Roman"/>
                <a:cs typeface="Segoe UI"/>
              </a:rPr>
              <a:t>Montavimas numatomas iki 2023 m. pabaigos.</a:t>
            </a:r>
            <a:r>
              <a:rPr lang="en-US" dirty="0">
                <a:latin typeface="Times New Roman"/>
                <a:cs typeface="Segoe UI"/>
              </a:rPr>
              <a:t>​</a:t>
            </a:r>
          </a:p>
          <a:p>
            <a:pPr marL="285750" indent="-285750">
              <a:buChar char="•"/>
            </a:pPr>
            <a:r>
              <a:rPr lang="lt-LT" dirty="0">
                <a:latin typeface="Times New Roman"/>
                <a:cs typeface="Arial"/>
              </a:rPr>
              <a:t>Laboratorinė indaplovė</a:t>
            </a:r>
            <a:r>
              <a:rPr lang="en-US" dirty="0">
                <a:latin typeface="Times New Roman"/>
                <a:cs typeface="Arial"/>
              </a:rPr>
              <a:t>​.</a:t>
            </a:r>
            <a:endParaRPr lang="en-US" dirty="0">
              <a:latin typeface="Times New Roman"/>
              <a:ea typeface="Calibri"/>
              <a:cs typeface="Arial"/>
            </a:endParaRPr>
          </a:p>
          <a:p>
            <a:pPr marL="285750" indent="-285750">
              <a:buChar char="•"/>
            </a:pPr>
            <a:r>
              <a:rPr lang="lt-LT" dirty="0">
                <a:latin typeface="Times New Roman"/>
                <a:cs typeface="Arial"/>
              </a:rPr>
              <a:t>Mėginių </a:t>
            </a:r>
            <a:r>
              <a:rPr lang="lt-LT" dirty="0" err="1">
                <a:latin typeface="Times New Roman"/>
                <a:cs typeface="Arial"/>
              </a:rPr>
              <a:t>homogenizatorius</a:t>
            </a:r>
            <a:r>
              <a:rPr lang="lt-LT" dirty="0">
                <a:latin typeface="Times New Roman"/>
                <a:cs typeface="Arial"/>
              </a:rPr>
              <a:t> </a:t>
            </a:r>
            <a:r>
              <a:rPr lang="lt-LT" dirty="0" err="1">
                <a:latin typeface="Times New Roman"/>
                <a:cs typeface="Arial"/>
              </a:rPr>
              <a:t>Cole-Parmer</a:t>
            </a:r>
            <a:r>
              <a:rPr lang="lt-LT" dirty="0">
                <a:latin typeface="Times New Roman"/>
                <a:cs typeface="Arial"/>
              </a:rPr>
              <a:t> Geno/</a:t>
            </a:r>
            <a:r>
              <a:rPr lang="lt-LT" dirty="0" err="1">
                <a:latin typeface="Times New Roman"/>
                <a:cs typeface="Arial"/>
              </a:rPr>
              <a:t>Grinder</a:t>
            </a:r>
            <a:r>
              <a:rPr lang="lt-LT" dirty="0">
                <a:latin typeface="Times New Roman"/>
                <a:cs typeface="Arial"/>
              </a:rPr>
              <a:t>® 2010 (apdorojami tūriai nuo 1,5 ml iki 750 ml); ardymas naudojant įvairiausių dydžių ir medžiagų šratus (angl.</a:t>
            </a:r>
            <a:r>
              <a:rPr lang="lt-LT" i="1" dirty="0">
                <a:latin typeface="Times New Roman"/>
                <a:cs typeface="Arial"/>
              </a:rPr>
              <a:t> </a:t>
            </a:r>
            <a:r>
              <a:rPr lang="lt-LT" i="1" dirty="0" err="1">
                <a:latin typeface="Times New Roman"/>
                <a:cs typeface="Arial"/>
              </a:rPr>
              <a:t>bead</a:t>
            </a:r>
            <a:r>
              <a:rPr lang="lt-LT" i="1" dirty="0">
                <a:latin typeface="Times New Roman"/>
                <a:cs typeface="Arial"/>
              </a:rPr>
              <a:t> </a:t>
            </a:r>
            <a:r>
              <a:rPr lang="lt-LT" i="1" dirty="0" err="1">
                <a:latin typeface="Times New Roman"/>
                <a:cs typeface="Arial"/>
              </a:rPr>
              <a:t>milling</a:t>
            </a:r>
            <a:r>
              <a:rPr lang="lt-LT" dirty="0">
                <a:latin typeface="Times New Roman"/>
                <a:cs typeface="Arial"/>
              </a:rPr>
              <a:t>).</a:t>
            </a:r>
            <a:endParaRPr lang="lt-LT" dirty="0">
              <a:latin typeface="Times New Roman"/>
              <a:ea typeface="Calibri"/>
              <a:cs typeface="Arial"/>
            </a:endParaRPr>
          </a:p>
        </p:txBody>
      </p:sp>
      <p:sp>
        <p:nvSpPr>
          <p:cNvPr id="6" name="TextBox 5">
            <a:extLst>
              <a:ext uri="{FF2B5EF4-FFF2-40B4-BE49-F238E27FC236}">
                <a16:creationId xmlns:a16="http://schemas.microsoft.com/office/drawing/2014/main" id="{82BE08FC-6D3E-5829-953A-221D468856C6}"/>
              </a:ext>
            </a:extLst>
          </p:cNvPr>
          <p:cNvSpPr txBox="1"/>
          <p:nvPr/>
        </p:nvSpPr>
        <p:spPr>
          <a:xfrm>
            <a:off x="1264509" y="5599670"/>
            <a:ext cx="4607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latin typeface="Times New Roman"/>
                <a:cs typeface="Times New Roman"/>
              </a:rPr>
              <a:t>Visiškas 124 kab. įrengimas ir apdailos darbai numatomi 2024 m.</a:t>
            </a:r>
            <a:endParaRPr lang="en-US">
              <a:latin typeface="Times New Roman"/>
              <a:cs typeface="Times New Roman"/>
            </a:endParaRPr>
          </a:p>
        </p:txBody>
      </p:sp>
    </p:spTree>
    <p:extLst>
      <p:ext uri="{BB962C8B-B14F-4D97-AF65-F5344CB8AC3E}">
        <p14:creationId xmlns:p14="http://schemas.microsoft.com/office/powerpoint/2010/main" val="252913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LSHAPE_TB_00000000000000000000000000000000_RightEndCaps" hidden="1">
            <a:extLst>
              <a:ext uri="{FF2B5EF4-FFF2-40B4-BE49-F238E27FC236}">
                <a16:creationId xmlns:a16="http://schemas.microsoft.com/office/drawing/2014/main" id="{1DE6465F-0733-33D1-F567-520E507E1BAF}"/>
              </a:ext>
            </a:extLst>
          </p:cNvPr>
          <p:cNvSpPr txBox="1"/>
          <p:nvPr>
            <p:custDataLst>
              <p:tags r:id="rId2"/>
            </p:custDataLst>
          </p:nvPr>
        </p:nvSpPr>
        <p:spPr>
          <a:xfrm>
            <a:off x="-221339" y="12700"/>
            <a:ext cx="469900" cy="276999"/>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2023</a:t>
            </a:r>
          </a:p>
        </p:txBody>
      </p:sp>
      <p:sp>
        <p:nvSpPr>
          <p:cNvPr id="6" name="OTLSHAPE_TB_00000000000000000000000000000000_TodayMarkerShape" hidden="1">
            <a:extLst>
              <a:ext uri="{FF2B5EF4-FFF2-40B4-BE49-F238E27FC236}">
                <a16:creationId xmlns:a16="http://schemas.microsoft.com/office/drawing/2014/main" id="{FAF875C8-EE29-B4A7-AD76-5D865321B613}"/>
              </a:ext>
            </a:extLst>
          </p:cNvPr>
          <p:cNvSpPr/>
          <p:nvPr>
            <p:custDataLst>
              <p:tags r:id="rId3"/>
            </p:custDataLst>
          </p:nvPr>
        </p:nvSpPr>
        <p:spPr>
          <a:xfrm>
            <a:off x="4994250" y="5397500"/>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Text" hidden="1">
            <a:extLst>
              <a:ext uri="{FF2B5EF4-FFF2-40B4-BE49-F238E27FC236}">
                <a16:creationId xmlns:a16="http://schemas.microsoft.com/office/drawing/2014/main" id="{80143F85-9EC8-F206-E77E-F5B9C7D6A0AE}"/>
              </a:ext>
            </a:extLst>
          </p:cNvPr>
          <p:cNvSpPr txBox="1"/>
          <p:nvPr>
            <p:custDataLst>
              <p:tags r:id="rId4"/>
            </p:custDataLst>
          </p:nvPr>
        </p:nvSpPr>
        <p:spPr>
          <a:xfrm>
            <a:off x="-168984" y="58866"/>
            <a:ext cx="0" cy="0"/>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2" name="OTLSHAPE_TB_00000000000000000000000000000000_LeftEndCaps">
            <a:extLst>
              <a:ext uri="{FF2B5EF4-FFF2-40B4-BE49-F238E27FC236}">
                <a16:creationId xmlns:a16="http://schemas.microsoft.com/office/drawing/2014/main" id="{7C51D9BC-C0E6-0FF4-7B1F-99C24C1DF977}"/>
              </a:ext>
            </a:extLst>
          </p:cNvPr>
          <p:cNvSpPr txBox="1"/>
          <p:nvPr>
            <p:custDataLst>
              <p:tags r:id="rId5"/>
            </p:custDataLst>
          </p:nvPr>
        </p:nvSpPr>
        <p:spPr>
          <a:xfrm>
            <a:off x="254000" y="5130969"/>
            <a:ext cx="449610" cy="279061"/>
          </a:xfrm>
          <a:prstGeom prst="rect">
            <a:avLst/>
          </a:prstGeom>
          <a:noFill/>
        </p:spPr>
        <p:txBody>
          <a:bodyPr vert="horz" wrap="none" lIns="0" tIns="0" rIns="0" bIns="0" rtlCol="0" anchor="ctr" anchorCtr="0">
            <a:spAutoFit/>
          </a:bodyPr>
          <a:lstStyle/>
          <a:p>
            <a:pPr algn="ctr"/>
            <a:r>
              <a:rPr lang="en-US" b="1" spc="-44">
                <a:solidFill>
                  <a:schemeClr val="accent2"/>
                </a:solidFill>
                <a:latin typeface="Calibri" panose="020F0502020204030204" pitchFamily="34" charset="0"/>
              </a:rPr>
              <a:t>2023</a:t>
            </a:r>
          </a:p>
        </p:txBody>
      </p:sp>
      <p:cxnSp>
        <p:nvCxnSpPr>
          <p:cNvPr id="17" name="OTLSHAPE_M_b136aee1458b48268f9d3406ac83edb7_Connector1">
            <a:extLst>
              <a:ext uri="{FF2B5EF4-FFF2-40B4-BE49-F238E27FC236}">
                <a16:creationId xmlns:a16="http://schemas.microsoft.com/office/drawing/2014/main" id="{911998D9-311B-D975-AF30-958704015D30}"/>
              </a:ext>
            </a:extLst>
          </p:cNvPr>
          <p:cNvCxnSpPr>
            <a:cxnSpLocks/>
          </p:cNvCxnSpPr>
          <p:nvPr>
            <p:custDataLst>
              <p:tags r:id="rId6"/>
            </p:custDataLst>
          </p:nvPr>
        </p:nvCxnSpPr>
        <p:spPr>
          <a:xfrm>
            <a:off x="8896350" y="1847850"/>
            <a:ext cx="0" cy="3295650"/>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5ed6a5eaf49a44ee85f7cef3b7200bcb_Connector1">
            <a:extLst>
              <a:ext uri="{FF2B5EF4-FFF2-40B4-BE49-F238E27FC236}">
                <a16:creationId xmlns:a16="http://schemas.microsoft.com/office/drawing/2014/main" id="{20145A17-6898-9284-8023-A585B97DA33E}"/>
              </a:ext>
            </a:extLst>
          </p:cNvPr>
          <p:cNvCxnSpPr>
            <a:cxnSpLocks/>
          </p:cNvCxnSpPr>
          <p:nvPr>
            <p:custDataLst>
              <p:tags r:id="rId7"/>
            </p:custDataLst>
          </p:nvPr>
        </p:nvCxnSpPr>
        <p:spPr>
          <a:xfrm>
            <a:off x="8252410" y="4057683"/>
            <a:ext cx="1" cy="1046944"/>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1544900201824e779cef4212db3658ec_Connector1">
            <a:extLst>
              <a:ext uri="{FF2B5EF4-FFF2-40B4-BE49-F238E27FC236}">
                <a16:creationId xmlns:a16="http://schemas.microsoft.com/office/drawing/2014/main" id="{4CF6FDF7-2BAB-BA0C-2B25-2CBE22A58EC2}"/>
              </a:ext>
            </a:extLst>
          </p:cNvPr>
          <p:cNvCxnSpPr>
            <a:cxnSpLocks/>
          </p:cNvCxnSpPr>
          <p:nvPr>
            <p:custDataLst>
              <p:tags r:id="rId8"/>
            </p:custDataLst>
          </p:nvPr>
        </p:nvCxnSpPr>
        <p:spPr>
          <a:xfrm>
            <a:off x="11141947" y="3190875"/>
            <a:ext cx="0" cy="1952625"/>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cdbc7acdba9142f98239820d23107dde_Connector1">
            <a:extLst>
              <a:ext uri="{FF2B5EF4-FFF2-40B4-BE49-F238E27FC236}">
                <a16:creationId xmlns:a16="http://schemas.microsoft.com/office/drawing/2014/main" id="{8F64BD41-7019-BDA4-A1EB-3652E0698B5D}"/>
              </a:ext>
            </a:extLst>
          </p:cNvPr>
          <p:cNvCxnSpPr>
            <a:cxnSpLocks/>
          </p:cNvCxnSpPr>
          <p:nvPr>
            <p:custDataLst>
              <p:tags r:id="rId9"/>
            </p:custDataLst>
          </p:nvPr>
        </p:nvCxnSpPr>
        <p:spPr>
          <a:xfrm>
            <a:off x="3608585" y="2800350"/>
            <a:ext cx="0" cy="2343150"/>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TLSHAPE_TB_00000000000000000000000000000000_ScaleContainer">
            <a:extLst>
              <a:ext uri="{FF2B5EF4-FFF2-40B4-BE49-F238E27FC236}">
                <a16:creationId xmlns:a16="http://schemas.microsoft.com/office/drawing/2014/main" id="{0C335FEF-C374-5E88-F718-93E069C4BE6E}"/>
              </a:ext>
            </a:extLst>
          </p:cNvPr>
          <p:cNvSpPr/>
          <p:nvPr>
            <p:custDataLst>
              <p:tags r:id="rId10"/>
            </p:custDataLst>
          </p:nvPr>
        </p:nvSpPr>
        <p:spPr>
          <a:xfrm>
            <a:off x="844464" y="5112609"/>
            <a:ext cx="10515600" cy="254000"/>
          </a:xfrm>
          <a:prstGeom prst="roundRect">
            <a:avLst/>
          </a:prstGeom>
          <a:solidFill>
            <a:schemeClr val="accent6">
              <a:lumMod val="75000"/>
            </a:schemeClr>
          </a:solidFill>
          <a:ln w="12700" cap="flat" cmpd="sng" algn="ctr">
            <a:noFill/>
            <a:prstDash val="solid"/>
            <a:miter lim="800000"/>
          </a:ln>
          <a:effectLst/>
          <a:scene3d>
            <a:camera prst="orthographicFront"/>
            <a:lightRig rig="threePt" dir="t">
              <a:rot lat="0" lon="0" rev="8700000"/>
            </a:lightRig>
          </a:scene3d>
          <a:sp3d>
            <a:bevelT w="16510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E71520C6-D780-E989-472E-57D3C103DBDB}"/>
              </a:ext>
            </a:extLst>
          </p:cNvPr>
          <p:cNvSpPr/>
          <p:nvPr>
            <p:custDataLst>
              <p:tags r:id="rId11"/>
            </p:custDataLst>
          </p:nvPr>
        </p:nvSpPr>
        <p:spPr>
          <a:xfrm>
            <a:off x="844465" y="5346700"/>
            <a:ext cx="41910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imescaleInterval1">
            <a:extLst>
              <a:ext uri="{FF2B5EF4-FFF2-40B4-BE49-F238E27FC236}">
                <a16:creationId xmlns:a16="http://schemas.microsoft.com/office/drawing/2014/main" id="{B15EA88B-5316-56A6-8747-60ECCA0072A7}"/>
              </a:ext>
            </a:extLst>
          </p:cNvPr>
          <p:cNvSpPr txBox="1"/>
          <p:nvPr>
            <p:custDataLst>
              <p:tags r:id="rId12"/>
            </p:custDataLst>
          </p:nvPr>
        </p:nvSpPr>
        <p:spPr>
          <a:xfrm>
            <a:off x="907964" y="5177472"/>
            <a:ext cx="215985" cy="194628"/>
          </a:xfrm>
          <a:prstGeom prst="rect">
            <a:avLst/>
          </a:prstGeom>
          <a:noFill/>
        </p:spPr>
        <p:txBody>
          <a:bodyPr vert="horz" wrap="none" lIns="0" tIns="0" rIns="0" bIns="0" rtlCol="0" anchor="ctr" anchorCtr="0">
            <a:noAutofit/>
          </a:bodyPr>
          <a:lstStyle/>
          <a:p>
            <a:r>
              <a:rPr lang="lt-LT" spc="-22">
                <a:solidFill>
                  <a:schemeClr val="lt1"/>
                </a:solidFill>
                <a:latin typeface="Calibri" panose="020F0502020204030204" pitchFamily="34" charset="0"/>
              </a:rPr>
              <a:t>Spalis</a:t>
            </a:r>
            <a:endParaRPr lang="en-US" spc="-22">
              <a:solidFill>
                <a:schemeClr val="lt1"/>
              </a:solidFill>
              <a:latin typeface="Calibri" panose="020F0502020204030204" pitchFamily="34" charset="0"/>
            </a:endParaRPr>
          </a:p>
        </p:txBody>
      </p:sp>
      <p:sp>
        <p:nvSpPr>
          <p:cNvPr id="10" name="OTLSHAPE_TB_00000000000000000000000000000000_TimescaleInterval2">
            <a:extLst>
              <a:ext uri="{FF2B5EF4-FFF2-40B4-BE49-F238E27FC236}">
                <a16:creationId xmlns:a16="http://schemas.microsoft.com/office/drawing/2014/main" id="{29685849-03C0-487B-495A-7C5121E0059A}"/>
              </a:ext>
            </a:extLst>
          </p:cNvPr>
          <p:cNvSpPr txBox="1"/>
          <p:nvPr>
            <p:custDataLst>
              <p:tags r:id="rId13"/>
            </p:custDataLst>
          </p:nvPr>
        </p:nvSpPr>
        <p:spPr>
          <a:xfrm>
            <a:off x="4447043" y="5124450"/>
            <a:ext cx="715507" cy="238125"/>
          </a:xfrm>
          <a:prstGeom prst="rect">
            <a:avLst/>
          </a:prstGeom>
          <a:noFill/>
        </p:spPr>
        <p:txBody>
          <a:bodyPr vert="horz" wrap="none" lIns="0" tIns="0" rIns="0" bIns="0" rtlCol="0" anchor="ctr" anchorCtr="0">
            <a:noAutofit/>
          </a:bodyPr>
          <a:lstStyle/>
          <a:p>
            <a:r>
              <a:rPr lang="lt-LT" spc="-20">
                <a:solidFill>
                  <a:schemeClr val="lt1"/>
                </a:solidFill>
                <a:latin typeface="Calibri" panose="020F0502020204030204" pitchFamily="34" charset="0"/>
              </a:rPr>
              <a:t>Lapkritis</a:t>
            </a:r>
            <a:endParaRPr lang="en-US" spc="-20">
              <a:solidFill>
                <a:schemeClr val="lt1"/>
              </a:solidFill>
              <a:latin typeface="Calibri" panose="020F0502020204030204" pitchFamily="34" charset="0"/>
            </a:endParaRPr>
          </a:p>
        </p:txBody>
      </p:sp>
      <p:sp>
        <p:nvSpPr>
          <p:cNvPr id="12" name="OTLSHAPE_TB_00000000000000000000000000000000_TimescaleInterval3">
            <a:extLst>
              <a:ext uri="{FF2B5EF4-FFF2-40B4-BE49-F238E27FC236}">
                <a16:creationId xmlns:a16="http://schemas.microsoft.com/office/drawing/2014/main" id="{B3AC20EA-906A-09D7-6810-0DC87A1D636C}"/>
              </a:ext>
            </a:extLst>
          </p:cNvPr>
          <p:cNvSpPr txBox="1"/>
          <p:nvPr>
            <p:custDataLst>
              <p:tags r:id="rId14"/>
            </p:custDataLst>
          </p:nvPr>
        </p:nvSpPr>
        <p:spPr>
          <a:xfrm>
            <a:off x="7871957" y="5177472"/>
            <a:ext cx="231858" cy="186055"/>
          </a:xfrm>
          <a:prstGeom prst="rect">
            <a:avLst/>
          </a:prstGeom>
          <a:noFill/>
        </p:spPr>
        <p:txBody>
          <a:bodyPr vert="horz" wrap="none" lIns="0" tIns="0" rIns="0" bIns="0" rtlCol="0" anchor="ctr" anchorCtr="0">
            <a:noAutofit/>
          </a:bodyPr>
          <a:lstStyle/>
          <a:p>
            <a:r>
              <a:rPr lang="lt-LT" spc="-22">
                <a:solidFill>
                  <a:schemeClr val="lt1"/>
                </a:solidFill>
                <a:latin typeface="Calibri" panose="020F0502020204030204" pitchFamily="34" charset="0"/>
              </a:rPr>
              <a:t>Gruodis</a:t>
            </a:r>
            <a:endParaRPr lang="en-US" spc="-22">
              <a:solidFill>
                <a:schemeClr val="lt1"/>
              </a:solidFill>
              <a:latin typeface="Calibri" panose="020F0502020204030204" pitchFamily="34" charset="0"/>
            </a:endParaRPr>
          </a:p>
        </p:txBody>
      </p:sp>
      <p:cxnSp>
        <p:nvCxnSpPr>
          <p:cNvPr id="9" name="OTLSHAPE_TB_00000000000000000000000000000000_Separator1">
            <a:extLst>
              <a:ext uri="{FF2B5EF4-FFF2-40B4-BE49-F238E27FC236}">
                <a16:creationId xmlns:a16="http://schemas.microsoft.com/office/drawing/2014/main" id="{4599B92C-482B-3C6F-5D49-B44582391364}"/>
              </a:ext>
            </a:extLst>
          </p:cNvPr>
          <p:cNvCxnSpPr/>
          <p:nvPr>
            <p:custDataLst>
              <p:tags r:id="rId15"/>
            </p:custDataLst>
          </p:nvPr>
        </p:nvCxnSpPr>
        <p:spPr>
          <a:xfrm>
            <a:off x="4383542"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TB_00000000000000000000000000000000_Separator2">
            <a:extLst>
              <a:ext uri="{FF2B5EF4-FFF2-40B4-BE49-F238E27FC236}">
                <a16:creationId xmlns:a16="http://schemas.microsoft.com/office/drawing/2014/main" id="{62FEECDE-A1B4-C535-3E10-DD0D39AF2B13}"/>
              </a:ext>
            </a:extLst>
          </p:cNvPr>
          <p:cNvCxnSpPr/>
          <p:nvPr>
            <p:custDataLst>
              <p:tags r:id="rId16"/>
            </p:custDataLst>
          </p:nvPr>
        </p:nvCxnSpPr>
        <p:spPr>
          <a:xfrm>
            <a:off x="7808457"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TLSHAPE_M_b136aee1458b48268f9d3406ac83edb7_Shape">
            <a:extLst>
              <a:ext uri="{FF2B5EF4-FFF2-40B4-BE49-F238E27FC236}">
                <a16:creationId xmlns:a16="http://schemas.microsoft.com/office/drawing/2014/main" id="{F03762B4-6C93-AEDB-113C-2AD054C8D80A}"/>
              </a:ext>
            </a:extLst>
          </p:cNvPr>
          <p:cNvSpPr/>
          <p:nvPr>
            <p:custDataLst>
              <p:tags r:id="rId17"/>
            </p:custDataLst>
          </p:nvPr>
        </p:nvSpPr>
        <p:spPr>
          <a:xfrm rot="16200000">
            <a:off x="8891193" y="1689545"/>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TLSHAPE_M_5ed6a5eaf49a44ee85f7cef3b7200bcb_Shape">
            <a:extLst>
              <a:ext uri="{FF2B5EF4-FFF2-40B4-BE49-F238E27FC236}">
                <a16:creationId xmlns:a16="http://schemas.microsoft.com/office/drawing/2014/main" id="{9CBAE894-97C1-DCC7-0291-56C405A316C1}"/>
              </a:ext>
            </a:extLst>
          </p:cNvPr>
          <p:cNvSpPr/>
          <p:nvPr>
            <p:custDataLst>
              <p:tags r:id="rId18"/>
            </p:custDataLst>
          </p:nvPr>
        </p:nvSpPr>
        <p:spPr>
          <a:xfrm rot="16200000">
            <a:off x="8248462" y="3843755"/>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M_1544900201824e779cef4212db3658ec_Shape">
            <a:extLst>
              <a:ext uri="{FF2B5EF4-FFF2-40B4-BE49-F238E27FC236}">
                <a16:creationId xmlns:a16="http://schemas.microsoft.com/office/drawing/2014/main" id="{CC792A53-3A07-92A5-0E07-51D3434E3840}"/>
              </a:ext>
            </a:extLst>
          </p:cNvPr>
          <p:cNvSpPr/>
          <p:nvPr>
            <p:custDataLst>
              <p:tags r:id="rId19"/>
            </p:custDataLst>
          </p:nvPr>
        </p:nvSpPr>
        <p:spPr>
          <a:xfrm rot="16200000">
            <a:off x="11143575" y="2983992"/>
            <a:ext cx="203200" cy="1905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TLSHAPE_M_cdbc7acdba9142f98239820d23107dde_Shape">
            <a:extLst>
              <a:ext uri="{FF2B5EF4-FFF2-40B4-BE49-F238E27FC236}">
                <a16:creationId xmlns:a16="http://schemas.microsoft.com/office/drawing/2014/main" id="{3DBE276C-044F-434C-2B87-3769ABAE6142}"/>
              </a:ext>
            </a:extLst>
          </p:cNvPr>
          <p:cNvSpPr/>
          <p:nvPr>
            <p:custDataLst>
              <p:tags r:id="rId20"/>
            </p:custDataLst>
          </p:nvPr>
        </p:nvSpPr>
        <p:spPr>
          <a:xfrm rot="16200000">
            <a:off x="3614935" y="2702814"/>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TLSHAPE_M_b136aee1458b48268f9d3406ac83edb7_Title">
            <a:extLst>
              <a:ext uri="{FF2B5EF4-FFF2-40B4-BE49-F238E27FC236}">
                <a16:creationId xmlns:a16="http://schemas.microsoft.com/office/drawing/2014/main" id="{FFB91B0C-ABD3-DB08-5CE6-B0B760D03233}"/>
              </a:ext>
            </a:extLst>
          </p:cNvPr>
          <p:cNvSpPr txBox="1"/>
          <p:nvPr>
            <p:custDataLst>
              <p:tags r:id="rId21"/>
            </p:custDataLst>
          </p:nvPr>
        </p:nvSpPr>
        <p:spPr>
          <a:xfrm>
            <a:off x="5086350" y="1568521"/>
            <a:ext cx="3752850" cy="615553"/>
          </a:xfrm>
          <a:prstGeom prst="rect">
            <a:avLst/>
          </a:prstGeom>
          <a:noFill/>
        </p:spPr>
        <p:txBody>
          <a:bodyPr vert="horz" wrap="square" lIns="0" tIns="0" rIns="0" bIns="0" rtlCol="0" anchor="ctr" anchorCtr="0">
            <a:spAutoFit/>
          </a:bodyPr>
          <a:lstStyle/>
          <a:p>
            <a:r>
              <a:rPr lang="lt-LT" sz="2000" b="1" spc="-4">
                <a:solidFill>
                  <a:schemeClr val="dk1"/>
                </a:solidFill>
                <a:latin typeface="Calibri" panose="020F0502020204030204" pitchFamily="34" charset="0"/>
              </a:rPr>
              <a:t>Tikimasi, kad LR ŠMSM parengs nutarimo projektą LR Vyriausybei</a:t>
            </a:r>
            <a:endParaRPr lang="en-US" sz="2000" b="1" spc="-4">
              <a:solidFill>
                <a:schemeClr val="dk1"/>
              </a:solidFill>
              <a:latin typeface="Calibri" panose="020F0502020204030204" pitchFamily="34" charset="0"/>
            </a:endParaRPr>
          </a:p>
        </p:txBody>
      </p:sp>
      <p:sp>
        <p:nvSpPr>
          <p:cNvPr id="25" name="OTLSHAPE_M_b136aee1458b48268f9d3406ac83edb7_Date">
            <a:extLst>
              <a:ext uri="{FF2B5EF4-FFF2-40B4-BE49-F238E27FC236}">
                <a16:creationId xmlns:a16="http://schemas.microsoft.com/office/drawing/2014/main" id="{36A1867E-E4EF-B5A4-944A-F669B4B7A5B5}"/>
              </a:ext>
            </a:extLst>
          </p:cNvPr>
          <p:cNvSpPr txBox="1"/>
          <p:nvPr>
            <p:custDataLst>
              <p:tags r:id="rId22"/>
            </p:custDataLst>
          </p:nvPr>
        </p:nvSpPr>
        <p:spPr>
          <a:xfrm>
            <a:off x="7629525" y="2198116"/>
            <a:ext cx="921943" cy="221234"/>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2023-12-15</a:t>
            </a:r>
            <a:endParaRPr lang="en-US" sz="1400" spc="-16">
              <a:solidFill>
                <a:schemeClr val="dk2"/>
              </a:solidFill>
              <a:latin typeface="Calibri" panose="020F0502020204030204" pitchFamily="34" charset="0"/>
            </a:endParaRPr>
          </a:p>
        </p:txBody>
      </p:sp>
      <p:sp>
        <p:nvSpPr>
          <p:cNvPr id="27" name="OTLSHAPE_M_5ed6a5eaf49a44ee85f7cef3b7200bcb_Title">
            <a:extLst>
              <a:ext uri="{FF2B5EF4-FFF2-40B4-BE49-F238E27FC236}">
                <a16:creationId xmlns:a16="http://schemas.microsoft.com/office/drawing/2014/main" id="{5A7081F9-86D0-332E-898C-214DE108BE3C}"/>
              </a:ext>
            </a:extLst>
          </p:cNvPr>
          <p:cNvSpPr txBox="1"/>
          <p:nvPr>
            <p:custDataLst>
              <p:tags r:id="rId23"/>
            </p:custDataLst>
          </p:nvPr>
        </p:nvSpPr>
        <p:spPr>
          <a:xfrm>
            <a:off x="4102702" y="3502896"/>
            <a:ext cx="4141470" cy="615553"/>
          </a:xfrm>
          <a:prstGeom prst="rect">
            <a:avLst/>
          </a:prstGeom>
          <a:noFill/>
        </p:spPr>
        <p:txBody>
          <a:bodyPr vert="horz" wrap="square" lIns="0" tIns="0" rIns="0" bIns="0" rtlCol="0" anchor="ctr" anchorCtr="0">
            <a:spAutoFit/>
          </a:bodyPr>
          <a:lstStyle/>
          <a:p>
            <a:pPr algn="just"/>
            <a:r>
              <a:rPr lang="sv-SE" sz="2000" b="1" spc="-44">
                <a:solidFill>
                  <a:schemeClr val="dk1"/>
                </a:solidFill>
                <a:latin typeface="Calibri" panose="020F0502020204030204" pitchFamily="34" charset="0"/>
              </a:rPr>
              <a:t>Tikimasi, kad LR ŠMSM gaus dokumentus </a:t>
            </a:r>
            <a:r>
              <a:rPr lang="sv-SE" sz="2000" b="1" spc="-44">
                <a:solidFill>
                  <a:srgbClr val="FF0000"/>
                </a:solidFill>
                <a:latin typeface="Calibri" panose="020F0502020204030204" pitchFamily="34" charset="0"/>
              </a:rPr>
              <a:t>be pastabų </a:t>
            </a:r>
            <a:r>
              <a:rPr lang="sv-SE" sz="2000" b="1" spc="-44">
                <a:solidFill>
                  <a:schemeClr val="dk1"/>
                </a:solidFill>
                <a:latin typeface="Calibri" panose="020F0502020204030204" pitchFamily="34" charset="0"/>
              </a:rPr>
              <a:t>iš ministerijų</a:t>
            </a:r>
            <a:endParaRPr lang="en-US" sz="2000" b="1" spc="-44">
              <a:solidFill>
                <a:schemeClr val="dk1"/>
              </a:solidFill>
              <a:latin typeface="Calibri" panose="020F0502020204030204" pitchFamily="34" charset="0"/>
            </a:endParaRPr>
          </a:p>
        </p:txBody>
      </p:sp>
      <p:sp>
        <p:nvSpPr>
          <p:cNvPr id="28" name="OTLSHAPE_M_5ed6a5eaf49a44ee85f7cef3b7200bcb_Date">
            <a:extLst>
              <a:ext uri="{FF2B5EF4-FFF2-40B4-BE49-F238E27FC236}">
                <a16:creationId xmlns:a16="http://schemas.microsoft.com/office/drawing/2014/main" id="{62DEB4DF-7F81-B0E4-382D-C80E588C385C}"/>
              </a:ext>
            </a:extLst>
          </p:cNvPr>
          <p:cNvSpPr txBox="1"/>
          <p:nvPr>
            <p:custDataLst>
              <p:tags r:id="rId24"/>
            </p:custDataLst>
          </p:nvPr>
        </p:nvSpPr>
        <p:spPr>
          <a:xfrm>
            <a:off x="7286625" y="4248150"/>
            <a:ext cx="942976" cy="457201"/>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2023-12-08</a:t>
            </a:r>
            <a:endParaRPr lang="en-US" sz="1400" spc="-16">
              <a:solidFill>
                <a:schemeClr val="dk2"/>
              </a:solidFill>
              <a:latin typeface="Calibri" panose="020F0502020204030204" pitchFamily="34" charset="0"/>
            </a:endParaRPr>
          </a:p>
        </p:txBody>
      </p:sp>
      <p:sp>
        <p:nvSpPr>
          <p:cNvPr id="30" name="OTLSHAPE_M_1544900201824e779cef4212db3658ec_Title">
            <a:extLst>
              <a:ext uri="{FF2B5EF4-FFF2-40B4-BE49-F238E27FC236}">
                <a16:creationId xmlns:a16="http://schemas.microsoft.com/office/drawing/2014/main" id="{F7E7899D-FB69-4ADC-4FCF-36284EB8B417}"/>
              </a:ext>
            </a:extLst>
          </p:cNvPr>
          <p:cNvSpPr txBox="1"/>
          <p:nvPr>
            <p:custDataLst>
              <p:tags r:id="rId25"/>
            </p:custDataLst>
          </p:nvPr>
        </p:nvSpPr>
        <p:spPr>
          <a:xfrm>
            <a:off x="9191626" y="1958801"/>
            <a:ext cx="2705099" cy="1231106"/>
          </a:xfrm>
          <a:prstGeom prst="rect">
            <a:avLst/>
          </a:prstGeom>
          <a:noFill/>
        </p:spPr>
        <p:txBody>
          <a:bodyPr vert="horz" wrap="square" lIns="0" tIns="0" rIns="0" bIns="0" rtlCol="0" anchor="ctr" anchorCtr="0">
            <a:spAutoFit/>
          </a:bodyPr>
          <a:lstStyle/>
          <a:p>
            <a:pPr algn="just"/>
            <a:r>
              <a:rPr lang="lt-LT" sz="2000" b="1" spc="-44">
                <a:solidFill>
                  <a:schemeClr val="dk1"/>
                </a:solidFill>
                <a:latin typeface="Calibri"/>
                <a:cs typeface="Calibri"/>
              </a:rPr>
              <a:t>Tikimasi, kad LR Vyriausybė priims nutarimą dėl GTC teisinės formos pakeitimo</a:t>
            </a:r>
            <a:endParaRPr lang="en-US" sz="2000" b="1" spc="-44">
              <a:solidFill>
                <a:schemeClr val="dk1"/>
              </a:solidFill>
              <a:latin typeface="Calibri"/>
              <a:cs typeface="Calibri"/>
            </a:endParaRPr>
          </a:p>
        </p:txBody>
      </p:sp>
      <p:sp>
        <p:nvSpPr>
          <p:cNvPr id="31" name="OTLSHAPE_M_1544900201824e779cef4212db3658ec_Date">
            <a:extLst>
              <a:ext uri="{FF2B5EF4-FFF2-40B4-BE49-F238E27FC236}">
                <a16:creationId xmlns:a16="http://schemas.microsoft.com/office/drawing/2014/main" id="{255922BA-45B9-BEDB-313E-A65FFE0DCA5B}"/>
              </a:ext>
            </a:extLst>
          </p:cNvPr>
          <p:cNvSpPr txBox="1"/>
          <p:nvPr>
            <p:custDataLst>
              <p:tags r:id="rId26"/>
            </p:custDataLst>
          </p:nvPr>
        </p:nvSpPr>
        <p:spPr>
          <a:xfrm>
            <a:off x="10134599" y="3019425"/>
            <a:ext cx="866775" cy="441325"/>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2023-12-29</a:t>
            </a:r>
            <a:endParaRPr lang="en-US" sz="1400" spc="-16">
              <a:solidFill>
                <a:schemeClr val="dk2"/>
              </a:solidFill>
              <a:latin typeface="Calibri" panose="020F0502020204030204" pitchFamily="34" charset="0"/>
            </a:endParaRPr>
          </a:p>
        </p:txBody>
      </p:sp>
      <p:sp>
        <p:nvSpPr>
          <p:cNvPr id="33" name="OTLSHAPE_M_cdbc7acdba9142f98239820d23107dde_Title">
            <a:extLst>
              <a:ext uri="{FF2B5EF4-FFF2-40B4-BE49-F238E27FC236}">
                <a16:creationId xmlns:a16="http://schemas.microsoft.com/office/drawing/2014/main" id="{1CBF8BD6-7BF2-18A1-D977-218EDD056355}"/>
              </a:ext>
            </a:extLst>
          </p:cNvPr>
          <p:cNvSpPr txBox="1"/>
          <p:nvPr>
            <p:custDataLst>
              <p:tags r:id="rId27"/>
            </p:custDataLst>
          </p:nvPr>
        </p:nvSpPr>
        <p:spPr>
          <a:xfrm>
            <a:off x="685801" y="1907902"/>
            <a:ext cx="2886074" cy="923330"/>
          </a:xfrm>
          <a:prstGeom prst="rect">
            <a:avLst/>
          </a:prstGeom>
          <a:noFill/>
        </p:spPr>
        <p:txBody>
          <a:bodyPr vert="horz" wrap="square" lIns="0" tIns="0" rIns="0" bIns="0" rtlCol="0" anchor="ctr" anchorCtr="0">
            <a:spAutoFit/>
          </a:bodyPr>
          <a:lstStyle/>
          <a:p>
            <a:pPr algn="just"/>
            <a:r>
              <a:rPr lang="lt-LT" sz="2000" b="1" spc="-44">
                <a:solidFill>
                  <a:schemeClr val="dk1"/>
                </a:solidFill>
                <a:latin typeface="Calibri" panose="020F0502020204030204" pitchFamily="34" charset="0"/>
              </a:rPr>
              <a:t>Pateikti dokumentai į LR ŠMSM derinti su LR VRM, LR FM, LR ŽŪM, LR TM, LR AM</a:t>
            </a:r>
            <a:endParaRPr lang="en-US" sz="2000" b="1" spc="-44">
              <a:solidFill>
                <a:schemeClr val="dk1"/>
              </a:solidFill>
              <a:latin typeface="Calibri" panose="020F0502020204030204" pitchFamily="34" charset="0"/>
            </a:endParaRPr>
          </a:p>
        </p:txBody>
      </p:sp>
      <p:sp>
        <p:nvSpPr>
          <p:cNvPr id="34" name="OTLSHAPE_M_cdbc7acdba9142f98239820d23107dde_Date">
            <a:extLst>
              <a:ext uri="{FF2B5EF4-FFF2-40B4-BE49-F238E27FC236}">
                <a16:creationId xmlns:a16="http://schemas.microsoft.com/office/drawing/2014/main" id="{32AD3CDF-D6C5-A752-CCD5-129C563FABE5}"/>
              </a:ext>
            </a:extLst>
          </p:cNvPr>
          <p:cNvSpPr txBox="1"/>
          <p:nvPr>
            <p:custDataLst>
              <p:tags r:id="rId28"/>
            </p:custDataLst>
          </p:nvPr>
        </p:nvSpPr>
        <p:spPr>
          <a:xfrm>
            <a:off x="2343150" y="2724150"/>
            <a:ext cx="1200150" cy="441325"/>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2023-10-25</a:t>
            </a:r>
            <a:endParaRPr lang="en-US" sz="1400" spc="-16">
              <a:solidFill>
                <a:schemeClr val="dk2"/>
              </a:solidFill>
              <a:latin typeface="Calibri" panose="020F0502020204030204" pitchFamily="34" charset="0"/>
            </a:endParaRPr>
          </a:p>
        </p:txBody>
      </p:sp>
      <p:sp>
        <p:nvSpPr>
          <p:cNvPr id="42" name="TextBox 41">
            <a:extLst>
              <a:ext uri="{FF2B5EF4-FFF2-40B4-BE49-F238E27FC236}">
                <a16:creationId xmlns:a16="http://schemas.microsoft.com/office/drawing/2014/main" id="{DC0E0569-9894-7585-6F4B-32C2D2082C75}"/>
              </a:ext>
            </a:extLst>
          </p:cNvPr>
          <p:cNvSpPr txBox="1"/>
          <p:nvPr/>
        </p:nvSpPr>
        <p:spPr>
          <a:xfrm>
            <a:off x="1600200" y="375157"/>
            <a:ext cx="10125075" cy="523220"/>
          </a:xfrm>
          <a:prstGeom prst="rect">
            <a:avLst/>
          </a:prstGeom>
          <a:noFill/>
        </p:spPr>
        <p:txBody>
          <a:bodyPr wrap="square" rtlCol="0">
            <a:spAutoFit/>
          </a:bodyPr>
          <a:lstStyle/>
          <a:p>
            <a:r>
              <a:rPr lang="lt-LT" sz="2800">
                <a:latin typeface="Times New Roman" panose="02020603050405020304" pitchFamily="18" charset="0"/>
                <a:cs typeface="Times New Roman" panose="02020603050405020304" pitchFamily="18" charset="0"/>
              </a:rPr>
              <a:t>Gamtos tyrimų centro teisinės formos keitimo procedūrų eiga</a:t>
            </a:r>
            <a:endParaRPr lang="en-US" sz="2800">
              <a:latin typeface="Times New Roman" panose="02020603050405020304" pitchFamily="18" charset="0"/>
              <a:cs typeface="Times New Roman" panose="02020603050405020304" pitchFamily="18" charset="0"/>
            </a:endParaRPr>
          </a:p>
        </p:txBody>
      </p:sp>
      <p:sp>
        <p:nvSpPr>
          <p:cNvPr id="47" name="OTLSHAPE_TB_00000000000000000000000000000000_LeftEndCaps">
            <a:extLst>
              <a:ext uri="{FF2B5EF4-FFF2-40B4-BE49-F238E27FC236}">
                <a16:creationId xmlns:a16="http://schemas.microsoft.com/office/drawing/2014/main" id="{6C7400D4-9741-E518-BF5D-C5460E5F19CD}"/>
              </a:ext>
            </a:extLst>
          </p:cNvPr>
          <p:cNvSpPr txBox="1"/>
          <p:nvPr>
            <p:custDataLst>
              <p:tags r:id="rId29"/>
            </p:custDataLst>
          </p:nvPr>
        </p:nvSpPr>
        <p:spPr>
          <a:xfrm>
            <a:off x="11496674" y="5111919"/>
            <a:ext cx="446435" cy="279061"/>
          </a:xfrm>
          <a:prstGeom prst="rect">
            <a:avLst/>
          </a:prstGeom>
          <a:noFill/>
        </p:spPr>
        <p:txBody>
          <a:bodyPr vert="horz" wrap="square" lIns="0" tIns="0" rIns="0" bIns="0" rtlCol="0" anchor="ctr" anchorCtr="0">
            <a:spAutoFit/>
          </a:bodyPr>
          <a:lstStyle/>
          <a:p>
            <a:pPr algn="ctr"/>
            <a:r>
              <a:rPr lang="en-US" b="1" spc="-44">
                <a:solidFill>
                  <a:schemeClr val="accent2"/>
                </a:solidFill>
                <a:latin typeface="Calibri" panose="020F0502020204030204" pitchFamily="34" charset="0"/>
              </a:rPr>
              <a:t>202</a:t>
            </a:r>
            <a:r>
              <a:rPr lang="lt-LT" b="1" spc="-44">
                <a:solidFill>
                  <a:schemeClr val="accent2"/>
                </a:solidFill>
                <a:latin typeface="Calibri" panose="020F0502020204030204" pitchFamily="34" charset="0"/>
              </a:rPr>
              <a:t>4</a:t>
            </a:r>
            <a:endParaRPr lang="en-US" b="1" spc="-44">
              <a:solidFill>
                <a:schemeClr val="accent2"/>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656173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695C3-8176-2676-36A7-6E4A2626E372}"/>
              </a:ext>
            </a:extLst>
          </p:cNvPr>
          <p:cNvSpPr txBox="1"/>
          <p:nvPr/>
        </p:nvSpPr>
        <p:spPr>
          <a:xfrm>
            <a:off x="2016211" y="1346887"/>
            <a:ext cx="972476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Char char="•"/>
            </a:pPr>
            <a:r>
              <a:rPr lang="lt-LT" sz="2800" dirty="0">
                <a:latin typeface="Times New Roman"/>
                <a:cs typeface="Arial"/>
              </a:rPr>
              <a:t>Sistema įrengta. </a:t>
            </a:r>
            <a:r>
              <a:rPr lang="en-US" sz="2800" dirty="0">
                <a:latin typeface="Times New Roman"/>
                <a:cs typeface="Arial"/>
              </a:rPr>
              <a:t>​</a:t>
            </a:r>
          </a:p>
          <a:p>
            <a:pPr marL="285750" indent="-285750" algn="just">
              <a:buChar char="•"/>
            </a:pPr>
            <a:r>
              <a:rPr lang="lt-LT" sz="2800" dirty="0">
                <a:latin typeface="Times New Roman"/>
                <a:cs typeface="Arial"/>
              </a:rPr>
              <a:t>Bendruomenė kviečiama ir skatinama testuoti sistemą ir informuoti Veiklos aprūpinimo skyrių, įrašant problemų registravimo žurnale patogumus, trūkumus ir pastebėjimus.</a:t>
            </a:r>
            <a:r>
              <a:rPr lang="en-US" sz="2800" dirty="0">
                <a:latin typeface="Times New Roman"/>
                <a:cs typeface="Arial"/>
              </a:rPr>
              <a:t>​</a:t>
            </a:r>
            <a:endParaRPr lang="en-US" sz="2800" dirty="0">
              <a:latin typeface="Times New Roman"/>
              <a:ea typeface="Calibri"/>
              <a:cs typeface="Arial"/>
            </a:endParaRPr>
          </a:p>
          <a:p>
            <a:pPr marL="285750" indent="-285750" algn="just">
              <a:buChar char="•"/>
            </a:pPr>
            <a:r>
              <a:rPr lang="lt-LT" sz="2800" dirty="0">
                <a:latin typeface="Times New Roman"/>
                <a:cs typeface="Arial"/>
              </a:rPr>
              <a:t>Vandens ėmimo taškas įrengtas pirmame, antrame, trečiame ir ketvirtame aukštuose metalinėse spintose, pažymėtose iškaba su instrukcija</a:t>
            </a:r>
            <a:r>
              <a:rPr lang="en-US" sz="2800" dirty="0">
                <a:latin typeface="Times New Roman"/>
                <a:cs typeface="Arial"/>
              </a:rPr>
              <a:t>​.</a:t>
            </a:r>
            <a:endParaRPr lang="en-US" sz="2800" dirty="0">
              <a:latin typeface="Times New Roman"/>
              <a:ea typeface="Calibri"/>
              <a:cs typeface="Arial"/>
            </a:endParaRPr>
          </a:p>
          <a:p>
            <a:pPr marL="285750" indent="-285750" algn="just">
              <a:buChar char="•"/>
            </a:pPr>
            <a:r>
              <a:rPr lang="lt-LT" sz="2800" dirty="0">
                <a:latin typeface="Times New Roman"/>
                <a:cs typeface="Arial"/>
              </a:rPr>
              <a:t>Jei kiltų neaiškumų ar gedimų, nedelsiant pranešti el.</a:t>
            </a:r>
            <a:r>
              <a:rPr lang="lt-LT" sz="2800" dirty="0">
                <a:solidFill>
                  <a:srgbClr val="000000"/>
                </a:solidFill>
                <a:latin typeface="Times New Roman"/>
                <a:cs typeface="Arial"/>
              </a:rPr>
              <a:t> p. </a:t>
            </a:r>
            <a:r>
              <a:rPr lang="lt-LT" sz="2800" u="sng" dirty="0" err="1">
                <a:solidFill>
                  <a:srgbClr val="0563C1"/>
                </a:solidFill>
                <a:latin typeface="Times New Roman"/>
                <a:cs typeface="Arial"/>
                <a:hlinkClick r:id="rId2"/>
              </a:rPr>
              <a:t>dmitrij.morudov@gamtc.lt</a:t>
            </a:r>
            <a:r>
              <a:rPr lang="lt-LT" sz="2800" dirty="0">
                <a:latin typeface="Times New Roman"/>
                <a:cs typeface="Arial"/>
              </a:rPr>
              <a:t>, tel. +370 666 86 426.</a:t>
            </a:r>
            <a:r>
              <a:rPr lang="en-US" sz="2800" dirty="0">
                <a:latin typeface="Times New Roman"/>
                <a:cs typeface="Arial"/>
              </a:rPr>
              <a:t>​</a:t>
            </a:r>
            <a:endParaRPr lang="en-US" sz="2800" dirty="0">
              <a:latin typeface="Times New Roman"/>
              <a:ea typeface="Calibri"/>
              <a:cs typeface="Arial"/>
            </a:endParaRPr>
          </a:p>
          <a:p>
            <a:pPr marL="285750" indent="-285750" algn="just">
              <a:buChar char="•"/>
            </a:pPr>
            <a:r>
              <a:rPr lang="lt-LT" sz="2800" dirty="0">
                <a:latin typeface="Times New Roman"/>
                <a:cs typeface="Arial"/>
              </a:rPr>
              <a:t>Švaraus vandens ištekliai „neriboti“, tačiau nepamirškime apie ekologinį pėdsaką </a:t>
            </a:r>
            <a:r>
              <a:rPr lang="lt-LT" sz="2800" i="1" dirty="0">
                <a:latin typeface="Times New Roman"/>
                <a:cs typeface="Arial"/>
              </a:rPr>
              <a:t>(pagaminti 1 l </a:t>
            </a:r>
            <a:r>
              <a:rPr lang="lt-LT" sz="2800" i="1" dirty="0" err="1">
                <a:latin typeface="Times New Roman"/>
                <a:cs typeface="Arial"/>
              </a:rPr>
              <a:t>dejonizuoto</a:t>
            </a:r>
            <a:r>
              <a:rPr lang="lt-LT" sz="2800" i="1" dirty="0">
                <a:latin typeface="Times New Roman"/>
                <a:cs typeface="Arial"/>
              </a:rPr>
              <a:t> (distiliuoto) vandens reikia 2–3 l vandentiekio vandens). </a:t>
            </a:r>
            <a:endParaRPr lang="lt-LT" sz="2800" i="1" dirty="0">
              <a:latin typeface="Times New Roman"/>
              <a:ea typeface="Calibri"/>
              <a:cs typeface="Arial"/>
            </a:endParaRPr>
          </a:p>
        </p:txBody>
      </p:sp>
      <p:sp>
        <p:nvSpPr>
          <p:cNvPr id="3" name="TextBox 2">
            <a:extLst>
              <a:ext uri="{FF2B5EF4-FFF2-40B4-BE49-F238E27FC236}">
                <a16:creationId xmlns:a16="http://schemas.microsoft.com/office/drawing/2014/main" id="{66EC525E-5659-C9F8-0D89-5C617CF84EF7}"/>
              </a:ext>
            </a:extLst>
          </p:cNvPr>
          <p:cNvSpPr txBox="1"/>
          <p:nvPr/>
        </p:nvSpPr>
        <p:spPr>
          <a:xfrm>
            <a:off x="873212" y="306859"/>
            <a:ext cx="110428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a:solidFill>
                  <a:srgbClr val="0070C0"/>
                </a:solidFill>
                <a:latin typeface="Times New Roman"/>
                <a:cs typeface="Times New Roman"/>
              </a:rPr>
              <a:t>Dėl </a:t>
            </a:r>
            <a:r>
              <a:rPr lang="lt-LT" sz="3200" err="1">
                <a:solidFill>
                  <a:srgbClr val="0070C0"/>
                </a:solidFill>
                <a:latin typeface="Times New Roman"/>
                <a:cs typeface="Times New Roman"/>
              </a:rPr>
              <a:t>dejonizuoto</a:t>
            </a:r>
            <a:r>
              <a:rPr lang="lt-LT" sz="3200">
                <a:solidFill>
                  <a:srgbClr val="0070C0"/>
                </a:solidFill>
                <a:latin typeface="Times New Roman"/>
                <a:cs typeface="Times New Roman"/>
              </a:rPr>
              <a:t> vandens tiekimo sistemos Gamtos tyrimų centre</a:t>
            </a:r>
            <a:endParaRPr lang="en-US" sz="3200">
              <a:solidFill>
                <a:srgbClr val="0070C0"/>
              </a:solidFill>
              <a:latin typeface="Times New Roman"/>
              <a:cs typeface="Times New Roman"/>
            </a:endParaRPr>
          </a:p>
        </p:txBody>
      </p:sp>
    </p:spTree>
    <p:extLst>
      <p:ext uri="{BB962C8B-B14F-4D97-AF65-F5344CB8AC3E}">
        <p14:creationId xmlns:p14="http://schemas.microsoft.com/office/powerpoint/2010/main" val="296808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79BD2-C08F-9AB6-1448-96453D2DF36C}"/>
              </a:ext>
            </a:extLst>
          </p:cNvPr>
          <p:cNvSpPr txBox="1"/>
          <p:nvPr/>
        </p:nvSpPr>
        <p:spPr>
          <a:xfrm>
            <a:off x="1215190" y="733926"/>
            <a:ext cx="10794329"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a:latin typeface="Times New Roman"/>
                <a:cs typeface="Times New Roman"/>
              </a:rPr>
              <a:t>Sistemos našumas yra 150 l per val. Talpos dydis – 200 l. </a:t>
            </a:r>
            <a:endParaRPr lang="en-US"/>
          </a:p>
          <a:p>
            <a:pPr algn="just"/>
            <a:r>
              <a:rPr lang="lt-LT" b="1">
                <a:latin typeface="Times New Roman"/>
                <a:cs typeface="Times New Roman"/>
              </a:rPr>
              <a:t>1 žingsnis.</a:t>
            </a:r>
            <a:r>
              <a:rPr lang="lt-LT">
                <a:latin typeface="Times New Roman"/>
                <a:cs typeface="Times New Roman"/>
              </a:rPr>
              <a:t> Paspauskite skambučio mygtuką. Palaukite apie 5 sek., kol vandentiekyje susidarys slėgis.</a:t>
            </a:r>
          </a:p>
          <a:p>
            <a:pPr algn="just"/>
            <a:r>
              <a:rPr lang="lt-LT" b="1">
                <a:latin typeface="Times New Roman"/>
                <a:cs typeface="Times New Roman"/>
              </a:rPr>
              <a:t>2 žingsnis.</a:t>
            </a:r>
            <a:r>
              <a:rPr lang="lt-LT">
                <a:latin typeface="Times New Roman"/>
                <a:cs typeface="Times New Roman"/>
              </a:rPr>
              <a:t> Atsukite sklendę ir pripildykite savo talpą </a:t>
            </a:r>
            <a:r>
              <a:rPr lang="lt-LT" err="1">
                <a:latin typeface="Times New Roman"/>
                <a:cs typeface="Times New Roman"/>
              </a:rPr>
              <a:t>demineralizuotu</a:t>
            </a:r>
            <a:r>
              <a:rPr lang="lt-LT">
                <a:latin typeface="Times New Roman"/>
                <a:cs typeface="Times New Roman"/>
              </a:rPr>
              <a:t> vandeniu. Užsukite sklendę.</a:t>
            </a:r>
          </a:p>
          <a:p>
            <a:pPr algn="just"/>
            <a:r>
              <a:rPr lang="lt-LT">
                <a:solidFill>
                  <a:srgbClr val="FF0000"/>
                </a:solidFill>
                <a:latin typeface="Times New Roman"/>
                <a:cs typeface="Times New Roman"/>
              </a:rPr>
              <a:t>Pastaba.</a:t>
            </a:r>
            <a:r>
              <a:rPr lang="lt-LT">
                <a:latin typeface="Times New Roman"/>
                <a:cs typeface="Times New Roman"/>
              </a:rPr>
              <a:t> A</a:t>
            </a:r>
            <a:r>
              <a:rPr lang="lt-LT">
                <a:solidFill>
                  <a:srgbClr val="000000"/>
                </a:solidFill>
                <a:latin typeface="Times New Roman"/>
                <a:cs typeface="Times New Roman"/>
              </a:rPr>
              <a:t>tidarius</a:t>
            </a:r>
            <a:r>
              <a:rPr lang="lt-LT">
                <a:latin typeface="Times New Roman"/>
                <a:cs typeface="Times New Roman"/>
              </a:rPr>
              <a:t> sklendę, bet nepaspaudus skambučio mygtuko, vanduo nebėgs. Vanduo po mygtuko paspaudimo bus tiekiamas apie 5 min. Po 5 min. sistema atsijungs automatiškai ir pereis į budėjimo režimą. </a:t>
            </a:r>
          </a:p>
          <a:p>
            <a:pPr algn="just"/>
            <a:endParaRPr lang="lt-LT">
              <a:latin typeface="Times New Roman"/>
              <a:cs typeface="Times New Roman"/>
            </a:endParaRPr>
          </a:p>
          <a:p>
            <a:pPr algn="just"/>
            <a:r>
              <a:rPr lang="lt-LT">
                <a:latin typeface="Times New Roman"/>
                <a:cs typeface="Times New Roman"/>
              </a:rPr>
              <a:t>                    Paspauskite (</a:t>
            </a:r>
            <a:r>
              <a:rPr lang="lt-LT" err="1">
                <a:latin typeface="Times New Roman"/>
                <a:cs typeface="Times New Roman"/>
              </a:rPr>
              <a:t>push</a:t>
            </a:r>
            <a:r>
              <a:rPr lang="lt-LT">
                <a:latin typeface="Times New Roman"/>
                <a:cs typeface="Times New Roman"/>
              </a:rPr>
              <a:t>)                         Pasukite (</a:t>
            </a:r>
            <a:r>
              <a:rPr lang="lt-LT" err="1">
                <a:latin typeface="Times New Roman"/>
                <a:cs typeface="Times New Roman"/>
              </a:rPr>
              <a:t>open</a:t>
            </a:r>
            <a:r>
              <a:rPr lang="lt-LT">
                <a:latin typeface="Times New Roman"/>
                <a:cs typeface="Times New Roman"/>
              </a:rPr>
              <a:t>)                       Prisipildykite (</a:t>
            </a:r>
            <a:r>
              <a:rPr lang="lt-LT" err="1">
                <a:latin typeface="Times New Roman"/>
                <a:cs typeface="Times New Roman"/>
              </a:rPr>
              <a:t>fill</a:t>
            </a:r>
            <a:r>
              <a:rPr lang="lt-LT">
                <a:latin typeface="Times New Roman"/>
                <a:cs typeface="Times New Roman"/>
              </a:rPr>
              <a:t> </a:t>
            </a:r>
            <a:r>
              <a:rPr lang="lt-LT" err="1">
                <a:latin typeface="Times New Roman"/>
                <a:cs typeface="Times New Roman"/>
              </a:rPr>
              <a:t>up</a:t>
            </a:r>
            <a:r>
              <a:rPr lang="lt-LT">
                <a:latin typeface="Times New Roman"/>
                <a:cs typeface="Times New Roman"/>
              </a:rPr>
              <a:t>)</a:t>
            </a:r>
            <a:endParaRPr lang="lt-LT"/>
          </a:p>
          <a:p>
            <a:endParaRPr lang="lt-LT">
              <a:latin typeface="Times New Roman"/>
              <a:cs typeface="Times New Roman"/>
            </a:endParaRPr>
          </a:p>
          <a:p>
            <a:endParaRPr lang="lt-LT">
              <a:latin typeface="Times New Roman"/>
              <a:cs typeface="Times New Roman"/>
            </a:endParaRPr>
          </a:p>
          <a:p>
            <a:pPr algn="ctr"/>
            <a:endParaRPr lang="lt-LT">
              <a:latin typeface="Times New Roman"/>
              <a:cs typeface="Times New Roman"/>
            </a:endParaRPr>
          </a:p>
          <a:p>
            <a:endParaRPr lang="lt-LT">
              <a:latin typeface="Times New Roman"/>
              <a:cs typeface="Times New Roman"/>
            </a:endParaRPr>
          </a:p>
          <a:p>
            <a:endParaRPr lang="lt-LT">
              <a:latin typeface="Times New Roman"/>
              <a:cs typeface="Times New Roman"/>
            </a:endParaRPr>
          </a:p>
          <a:p>
            <a:endParaRPr lang="lt-LT">
              <a:latin typeface="Times New Roman"/>
              <a:cs typeface="Times New Roman"/>
            </a:endParaRPr>
          </a:p>
          <a:p>
            <a:endParaRPr lang="lt-LT">
              <a:latin typeface="Times New Roman"/>
              <a:cs typeface="Times New Roman"/>
            </a:endParaRPr>
          </a:p>
          <a:p>
            <a:pPr algn="ctr"/>
            <a:r>
              <a:rPr lang="lt-LT" b="1">
                <a:latin typeface="Times New Roman"/>
                <a:cs typeface="Times New Roman"/>
              </a:rPr>
              <a:t>Koks tai vanduo ir kaip jis ruošiamas?</a:t>
            </a:r>
            <a:endParaRPr lang="lt-LT" b="1">
              <a:latin typeface="Century Gothic"/>
              <a:cs typeface="Times New Roman"/>
            </a:endParaRPr>
          </a:p>
          <a:p>
            <a:pPr algn="just"/>
            <a:r>
              <a:rPr lang="lt-LT">
                <a:latin typeface="Times New Roman"/>
                <a:cs typeface="Times New Roman"/>
              </a:rPr>
              <a:t>Nuo mineralinių ir kitų priemaišų išvalytas vanduo. </a:t>
            </a:r>
          </a:p>
          <a:p>
            <a:pPr algn="just"/>
            <a:r>
              <a:rPr lang="lt-LT" b="1">
                <a:latin typeface="Times New Roman"/>
                <a:cs typeface="Times New Roman"/>
              </a:rPr>
              <a:t>1 etapas.</a:t>
            </a:r>
            <a:r>
              <a:rPr lang="lt-LT">
                <a:latin typeface="Times New Roman"/>
                <a:cs typeface="Times New Roman"/>
              </a:rPr>
              <a:t> Vandentiekio vanduo išvalomas mechaniškai, atliekamas jo minkštinimas. </a:t>
            </a:r>
          </a:p>
          <a:p>
            <a:pPr algn="just"/>
            <a:r>
              <a:rPr lang="lt-LT" b="1">
                <a:latin typeface="Times New Roman"/>
                <a:cs typeface="Times New Roman"/>
              </a:rPr>
              <a:t>2 etapas</a:t>
            </a:r>
            <a:r>
              <a:rPr lang="lt-LT">
                <a:latin typeface="Times New Roman"/>
                <a:cs typeface="Times New Roman"/>
              </a:rPr>
              <a:t>. Naudojant specialias membranas, atvirkštinio </a:t>
            </a:r>
            <a:r>
              <a:rPr lang="lt-LT" err="1">
                <a:latin typeface="Times New Roman"/>
                <a:cs typeface="Times New Roman"/>
              </a:rPr>
              <a:t>osmoso</a:t>
            </a:r>
            <a:r>
              <a:rPr lang="lt-LT">
                <a:latin typeface="Times New Roman"/>
                <a:cs typeface="Times New Roman"/>
              </a:rPr>
              <a:t> būdu pašalinama &gt;99 % visų esančių priemaišų (bakterijų ir druskų). Po membranų vanduo papildomai praleidžiamas per jonų mainų dervą ir saugomas 200 l talpoje.</a:t>
            </a:r>
          </a:p>
          <a:p>
            <a:pPr algn="just"/>
            <a:r>
              <a:rPr lang="lt-LT" b="1">
                <a:latin typeface="Times New Roman"/>
                <a:cs typeface="Times New Roman"/>
              </a:rPr>
              <a:t>3 etapas.</a:t>
            </a:r>
            <a:r>
              <a:rPr lang="lt-LT">
                <a:latin typeface="Times New Roman"/>
                <a:cs typeface="Times New Roman"/>
              </a:rPr>
              <a:t> Saugomas vanduo periodiškai cirkuliuoja per papildomą jonų mainų užpildą, </a:t>
            </a:r>
            <a:r>
              <a:rPr lang="lt-LT" err="1">
                <a:latin typeface="Times New Roman"/>
                <a:cs typeface="Times New Roman"/>
              </a:rPr>
              <a:t>ultrafiltracijos</a:t>
            </a:r>
            <a:r>
              <a:rPr lang="lt-LT">
                <a:latin typeface="Times New Roman"/>
                <a:cs typeface="Times New Roman"/>
              </a:rPr>
              <a:t> (UF) membraną ir UV lempą. </a:t>
            </a:r>
            <a:r>
              <a:rPr lang="lt">
                <a:latin typeface="Times New Roman"/>
                <a:ea typeface="+mn-lt"/>
                <a:cs typeface="+mn-lt"/>
              </a:rPr>
              <a:t>Vandentiekis yra žiedinis, todėl visas Jūsų paimamas vanduo atkeliauja tiesiai iš talpos.</a:t>
            </a:r>
            <a:endParaRPr lang="lt-LT">
              <a:latin typeface="Times New Roman"/>
              <a:ea typeface="+mn-lt"/>
              <a:cs typeface="+mn-lt"/>
            </a:endParaRPr>
          </a:p>
        </p:txBody>
      </p:sp>
      <p:sp>
        <p:nvSpPr>
          <p:cNvPr id="5" name="TextBox 4">
            <a:extLst>
              <a:ext uri="{FF2B5EF4-FFF2-40B4-BE49-F238E27FC236}">
                <a16:creationId xmlns:a16="http://schemas.microsoft.com/office/drawing/2014/main" id="{DEDBB664-5694-32BB-C2D6-8500360FFC4B}"/>
              </a:ext>
            </a:extLst>
          </p:cNvPr>
          <p:cNvSpPr txBox="1"/>
          <p:nvPr/>
        </p:nvSpPr>
        <p:spPr>
          <a:xfrm>
            <a:off x="1024688" y="162426"/>
            <a:ext cx="103531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287794"/>
                </a:solidFill>
                <a:latin typeface="Times New Roman"/>
                <a:cs typeface="Times New Roman"/>
              </a:rPr>
              <a:t>GTC </a:t>
            </a:r>
            <a:r>
              <a:rPr lang="en-US" sz="2400" b="1" err="1">
                <a:solidFill>
                  <a:srgbClr val="287794"/>
                </a:solidFill>
                <a:latin typeface="Times New Roman"/>
                <a:cs typeface="Times New Roman"/>
              </a:rPr>
              <a:t>bendruomenei</a:t>
            </a:r>
            <a:r>
              <a:rPr lang="en-US" sz="2400" b="1">
                <a:solidFill>
                  <a:srgbClr val="287794"/>
                </a:solidFill>
                <a:latin typeface="Times New Roman"/>
                <a:cs typeface="Times New Roman"/>
              </a:rPr>
              <a:t> </a:t>
            </a:r>
            <a:r>
              <a:rPr lang="en-US" sz="2400" b="1" err="1">
                <a:solidFill>
                  <a:srgbClr val="287794"/>
                </a:solidFill>
                <a:latin typeface="Times New Roman"/>
                <a:cs typeface="Times New Roman"/>
              </a:rPr>
              <a:t>skirtas</a:t>
            </a:r>
            <a:r>
              <a:rPr lang="en-US" sz="2400" b="1">
                <a:solidFill>
                  <a:srgbClr val="287794"/>
                </a:solidFill>
                <a:latin typeface="Times New Roman"/>
                <a:cs typeface="Times New Roman"/>
              </a:rPr>
              <a:t> </a:t>
            </a:r>
            <a:r>
              <a:rPr lang="en-US" sz="2400" b="1" err="1">
                <a:solidFill>
                  <a:srgbClr val="287794"/>
                </a:solidFill>
                <a:latin typeface="Times New Roman"/>
                <a:cs typeface="Times New Roman"/>
              </a:rPr>
              <a:t>demineralizuoto</a:t>
            </a:r>
            <a:r>
              <a:rPr lang="en-US" sz="2400" b="1">
                <a:solidFill>
                  <a:srgbClr val="287794"/>
                </a:solidFill>
                <a:latin typeface="Times New Roman"/>
                <a:cs typeface="Times New Roman"/>
              </a:rPr>
              <a:t> (</a:t>
            </a:r>
            <a:r>
              <a:rPr lang="en-US" sz="2400" b="1" err="1">
                <a:solidFill>
                  <a:srgbClr val="287794"/>
                </a:solidFill>
                <a:latin typeface="Times New Roman"/>
                <a:cs typeface="Times New Roman"/>
              </a:rPr>
              <a:t>distiliuoto</a:t>
            </a:r>
            <a:r>
              <a:rPr lang="en-US" sz="2400" b="1">
                <a:solidFill>
                  <a:srgbClr val="287794"/>
                </a:solidFill>
                <a:latin typeface="Times New Roman"/>
                <a:cs typeface="Times New Roman"/>
              </a:rPr>
              <a:t>) </a:t>
            </a:r>
            <a:r>
              <a:rPr lang="en-US" sz="2400" b="1" err="1">
                <a:solidFill>
                  <a:srgbClr val="287794"/>
                </a:solidFill>
                <a:latin typeface="Times New Roman"/>
                <a:cs typeface="Times New Roman"/>
              </a:rPr>
              <a:t>vandens</a:t>
            </a:r>
            <a:r>
              <a:rPr lang="en-US" sz="2400" b="1">
                <a:solidFill>
                  <a:srgbClr val="287794"/>
                </a:solidFill>
                <a:latin typeface="Times New Roman"/>
                <a:cs typeface="Times New Roman"/>
              </a:rPr>
              <a:t> </a:t>
            </a:r>
            <a:r>
              <a:rPr lang="en-US" sz="2400" b="1" err="1">
                <a:solidFill>
                  <a:srgbClr val="287794"/>
                </a:solidFill>
                <a:latin typeface="Times New Roman"/>
                <a:cs typeface="Times New Roman"/>
              </a:rPr>
              <a:t>ėmimas</a:t>
            </a:r>
          </a:p>
        </p:txBody>
      </p:sp>
      <p:pic>
        <p:nvPicPr>
          <p:cNvPr id="6" name="Picture 5" descr="A white switch on a pole&#10;&#10;Description automatically generated">
            <a:extLst>
              <a:ext uri="{FF2B5EF4-FFF2-40B4-BE49-F238E27FC236}">
                <a16:creationId xmlns:a16="http://schemas.microsoft.com/office/drawing/2014/main" id="{47D9FD7E-C98A-2889-C206-38A2337ED34B}"/>
              </a:ext>
            </a:extLst>
          </p:cNvPr>
          <p:cNvPicPr>
            <a:picLocks noChangeAspect="1"/>
          </p:cNvPicPr>
          <p:nvPr/>
        </p:nvPicPr>
        <p:blipFill>
          <a:blip r:embed="rId2"/>
          <a:stretch>
            <a:fillRect/>
          </a:stretch>
        </p:blipFill>
        <p:spPr>
          <a:xfrm>
            <a:off x="2513848" y="2765007"/>
            <a:ext cx="1465833" cy="1559403"/>
          </a:xfrm>
          <a:prstGeom prst="rect">
            <a:avLst/>
          </a:prstGeom>
        </p:spPr>
      </p:pic>
      <p:pic>
        <p:nvPicPr>
          <p:cNvPr id="7" name="Picture 6" descr="A close-up of a pipe&#10;&#10;Description automatically generated">
            <a:extLst>
              <a:ext uri="{FF2B5EF4-FFF2-40B4-BE49-F238E27FC236}">
                <a16:creationId xmlns:a16="http://schemas.microsoft.com/office/drawing/2014/main" id="{B8605B8B-CC6F-CBC0-52F7-1B68AE15ECE7}"/>
              </a:ext>
            </a:extLst>
          </p:cNvPr>
          <p:cNvPicPr>
            <a:picLocks noChangeAspect="1"/>
          </p:cNvPicPr>
          <p:nvPr/>
        </p:nvPicPr>
        <p:blipFill>
          <a:blip r:embed="rId3"/>
          <a:stretch>
            <a:fillRect/>
          </a:stretch>
        </p:blipFill>
        <p:spPr>
          <a:xfrm>
            <a:off x="5504798" y="2714583"/>
            <a:ext cx="1516798" cy="1558091"/>
          </a:xfrm>
          <a:prstGeom prst="rect">
            <a:avLst/>
          </a:prstGeom>
        </p:spPr>
      </p:pic>
      <p:pic>
        <p:nvPicPr>
          <p:cNvPr id="8" name="Picture 7" descr="A water bottle with a pipe&#10;&#10;Description automatically generated">
            <a:extLst>
              <a:ext uri="{FF2B5EF4-FFF2-40B4-BE49-F238E27FC236}">
                <a16:creationId xmlns:a16="http://schemas.microsoft.com/office/drawing/2014/main" id="{C642703B-0058-A5A7-DE4A-A1A50687EA09}"/>
              </a:ext>
            </a:extLst>
          </p:cNvPr>
          <p:cNvPicPr>
            <a:picLocks noChangeAspect="1"/>
          </p:cNvPicPr>
          <p:nvPr/>
        </p:nvPicPr>
        <p:blipFill>
          <a:blip r:embed="rId4"/>
          <a:stretch>
            <a:fillRect/>
          </a:stretch>
        </p:blipFill>
        <p:spPr>
          <a:xfrm>
            <a:off x="8760609" y="2765007"/>
            <a:ext cx="1274602" cy="1558592"/>
          </a:xfrm>
          <a:prstGeom prst="rect">
            <a:avLst/>
          </a:prstGeom>
        </p:spPr>
      </p:pic>
    </p:spTree>
    <p:extLst>
      <p:ext uri="{BB962C8B-B14F-4D97-AF65-F5344CB8AC3E}">
        <p14:creationId xmlns:p14="http://schemas.microsoft.com/office/powerpoint/2010/main" val="3122466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40424" y="2490036"/>
            <a:ext cx="6409731" cy="1343188"/>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11. Kiti klausimai.</a:t>
            </a: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143616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2744036"/>
            <a:ext cx="7800228" cy="1089188"/>
          </a:xfrm>
        </p:spPr>
        <p:txBody>
          <a:bodyPr vert="horz" lIns="91440" tIns="45720" rIns="91440" bIns="45720" rtlCol="0" anchor="b">
            <a:noAutofit/>
          </a:bodyPr>
          <a:lstStyle/>
          <a:p>
            <a:pPr marL="457200" indent="-457200">
              <a:spcBef>
                <a:spcPts val="0"/>
              </a:spcBef>
              <a:buFont typeface="Wingdings"/>
              <a:buChar char="Ø"/>
              <a:tabLst>
                <a:tab pos="139700" algn="l"/>
                <a:tab pos="457200" algn="l"/>
              </a:tabLst>
            </a:pPr>
            <a:r>
              <a:rPr lang="en-US" sz="2800" err="1">
                <a:solidFill>
                  <a:schemeClr val="tx1"/>
                </a:solidFill>
                <a:latin typeface="Times New Roman"/>
                <a:cs typeface="Times New Roman"/>
              </a:rPr>
              <a:t>Dėl</a:t>
            </a:r>
            <a:r>
              <a:rPr lang="en-US" sz="2800">
                <a:solidFill>
                  <a:schemeClr val="tx1"/>
                </a:solidFill>
                <a:latin typeface="Times New Roman"/>
                <a:cs typeface="Times New Roman"/>
              </a:rPr>
              <a:t> </a:t>
            </a:r>
            <a:r>
              <a:rPr lang="en-US" sz="2800" err="1">
                <a:solidFill>
                  <a:schemeClr val="tx1"/>
                </a:solidFill>
                <a:latin typeface="Times New Roman"/>
                <a:cs typeface="Times New Roman"/>
              </a:rPr>
              <a:t>darbuotojų</a:t>
            </a:r>
            <a:r>
              <a:rPr lang="en-US" sz="2800">
                <a:solidFill>
                  <a:schemeClr val="tx1"/>
                </a:solidFill>
                <a:latin typeface="Times New Roman"/>
                <a:cs typeface="Times New Roman"/>
              </a:rPr>
              <a:t> </a:t>
            </a:r>
            <a:r>
              <a:rPr lang="en-US" sz="2800" err="1">
                <a:solidFill>
                  <a:schemeClr val="tx1"/>
                </a:solidFill>
                <a:latin typeface="Times New Roman"/>
                <a:cs typeface="Times New Roman"/>
              </a:rPr>
              <a:t>lojalumo</a:t>
            </a:r>
            <a:r>
              <a:rPr lang="en-US" sz="2800">
                <a:solidFill>
                  <a:schemeClr val="tx1"/>
                </a:solidFill>
                <a:latin typeface="Times New Roman"/>
                <a:cs typeface="Times New Roman"/>
              </a:rPr>
              <a:t> </a:t>
            </a:r>
            <a:r>
              <a:rPr lang="en-US" sz="2800" err="1">
                <a:solidFill>
                  <a:schemeClr val="tx1"/>
                </a:solidFill>
                <a:latin typeface="Times New Roman"/>
                <a:cs typeface="Times New Roman"/>
              </a:rPr>
              <a:t>įstaigai</a:t>
            </a:r>
            <a:r>
              <a:rPr lang="en-US" sz="2800">
                <a:solidFill>
                  <a:schemeClr val="tx1"/>
                </a:solidFill>
                <a:latin typeface="Times New Roman"/>
                <a:cs typeface="Times New Roman"/>
              </a:rPr>
              <a:t>.</a:t>
            </a:r>
            <a:endParaRPr lang="en-US">
              <a:solidFill>
                <a:schemeClr val="tx1"/>
              </a:solidFill>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3231518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40424" y="2490036"/>
            <a:ext cx="7566554" cy="1343188"/>
          </a:xfrm>
        </p:spPr>
        <p:txBody>
          <a:bodyPr vert="horz" lIns="91440" tIns="45720" rIns="91440" bIns="45720" rtlCol="0" anchor="b">
            <a:noAutofit/>
          </a:bodyPr>
          <a:lstStyle/>
          <a:p>
            <a:pPr marL="457200" indent="-457200">
              <a:spcBef>
                <a:spcPts val="0"/>
              </a:spcBef>
              <a:buFont typeface="Wingdings"/>
              <a:buChar char="Ø"/>
              <a:tabLst>
                <a:tab pos="139700" algn="l"/>
                <a:tab pos="457200" algn="l"/>
              </a:tabLst>
            </a:pPr>
            <a:r>
              <a:rPr lang="en-US" sz="2800">
                <a:solidFill>
                  <a:schemeClr val="tx1"/>
                </a:solidFill>
                <a:latin typeface="Times New Roman"/>
                <a:cs typeface="Times New Roman"/>
              </a:rPr>
              <a:t> </a:t>
            </a:r>
            <a:r>
              <a:rPr lang="en-US" sz="2800" err="1">
                <a:solidFill>
                  <a:schemeClr val="tx1"/>
                </a:solidFill>
                <a:latin typeface="Times New Roman"/>
                <a:cs typeface="Times New Roman"/>
              </a:rPr>
              <a:t>Dėl</a:t>
            </a:r>
            <a:r>
              <a:rPr lang="en-US" sz="2800">
                <a:solidFill>
                  <a:schemeClr val="tx1"/>
                </a:solidFill>
                <a:latin typeface="Times New Roman"/>
                <a:cs typeface="Times New Roman"/>
              </a:rPr>
              <a:t> </a:t>
            </a:r>
            <a:r>
              <a:rPr lang="en-US" sz="2800" err="1">
                <a:solidFill>
                  <a:schemeClr val="tx1"/>
                </a:solidFill>
                <a:latin typeface="Times New Roman"/>
                <a:cs typeface="Times New Roman"/>
              </a:rPr>
              <a:t>kortelių</a:t>
            </a:r>
            <a:r>
              <a:rPr lang="en-US" sz="2800">
                <a:solidFill>
                  <a:schemeClr val="tx1"/>
                </a:solidFill>
                <a:latin typeface="Times New Roman"/>
                <a:cs typeface="Times New Roman"/>
              </a:rPr>
              <a:t> </a:t>
            </a:r>
            <a:r>
              <a:rPr lang="en-US" sz="2800" err="1">
                <a:solidFill>
                  <a:schemeClr val="tx1"/>
                </a:solidFill>
                <a:latin typeface="Times New Roman"/>
                <a:cs typeface="Times New Roman"/>
              </a:rPr>
              <a:t>sistemos</a:t>
            </a:r>
            <a:r>
              <a:rPr lang="en-US" sz="2800">
                <a:solidFill>
                  <a:schemeClr val="tx1"/>
                </a:solidFill>
                <a:latin typeface="Times New Roman"/>
                <a:cs typeface="Times New Roman"/>
              </a:rPr>
              <a:t> </a:t>
            </a:r>
            <a:r>
              <a:rPr lang="en-US" sz="2800" err="1">
                <a:solidFill>
                  <a:schemeClr val="tx1"/>
                </a:solidFill>
                <a:latin typeface="Times New Roman"/>
                <a:cs typeface="Times New Roman"/>
              </a:rPr>
              <a:t>įvedimo</a:t>
            </a:r>
            <a:r>
              <a:rPr lang="en-US" sz="2800">
                <a:solidFill>
                  <a:schemeClr val="tx1"/>
                </a:solidFill>
                <a:latin typeface="Times New Roman"/>
                <a:cs typeface="Times New Roman"/>
              </a:rPr>
              <a:t> </a:t>
            </a:r>
            <a:r>
              <a:rPr lang="en-US" sz="2800" err="1">
                <a:solidFill>
                  <a:schemeClr val="tx1"/>
                </a:solidFill>
                <a:latin typeface="Times New Roman"/>
                <a:cs typeface="Times New Roman"/>
              </a:rPr>
              <a:t>ir</a:t>
            </a:r>
            <a:r>
              <a:rPr lang="en-US" sz="2800">
                <a:solidFill>
                  <a:schemeClr val="tx1"/>
                </a:solidFill>
                <a:latin typeface="Times New Roman"/>
                <a:cs typeface="Times New Roman"/>
              </a:rPr>
              <a:t> </a:t>
            </a:r>
            <a:r>
              <a:rPr lang="en-US" sz="2800" err="1">
                <a:solidFill>
                  <a:schemeClr val="tx1"/>
                </a:solidFill>
                <a:latin typeface="Times New Roman"/>
                <a:cs typeface="Times New Roman"/>
              </a:rPr>
              <a:t>saugumo</a:t>
            </a:r>
            <a:r>
              <a:rPr lang="en-US" sz="2800">
                <a:solidFill>
                  <a:schemeClr val="tx1"/>
                </a:solidFill>
                <a:latin typeface="Times New Roman"/>
                <a:cs typeface="Times New Roman"/>
              </a:rPr>
              <a:t> </a:t>
            </a:r>
            <a:br>
              <a:rPr lang="en-US" sz="2800">
                <a:latin typeface="Times New Roman"/>
                <a:cs typeface="Times New Roman"/>
              </a:rPr>
            </a:br>
            <a:r>
              <a:rPr lang="en-US" sz="2800" err="1">
                <a:solidFill>
                  <a:schemeClr val="tx1"/>
                </a:solidFill>
                <a:latin typeface="Times New Roman"/>
                <a:cs typeface="Times New Roman"/>
              </a:rPr>
              <a:t>stiprinimo</a:t>
            </a:r>
            <a:r>
              <a:rPr lang="en-US" sz="2800">
                <a:solidFill>
                  <a:schemeClr val="tx1"/>
                </a:solidFill>
                <a:latin typeface="Times New Roman"/>
                <a:cs typeface="Times New Roman"/>
              </a:rPr>
              <a:t>.</a:t>
            </a:r>
            <a:endParaRPr lang="en-US">
              <a:solidFill>
                <a:schemeClr val="tx1"/>
              </a:solidFill>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3048691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40424" y="2490036"/>
            <a:ext cx="7913136" cy="1343188"/>
          </a:xfrm>
        </p:spPr>
        <p:txBody>
          <a:bodyPr vert="horz" lIns="91440" tIns="45720" rIns="91440" bIns="45720" rtlCol="0" anchor="b">
            <a:noAutofit/>
          </a:bodyPr>
          <a:lstStyle/>
          <a:p>
            <a:pPr marL="457200" indent="-457200">
              <a:spcBef>
                <a:spcPts val="0"/>
              </a:spcBef>
              <a:buFont typeface="Wingdings"/>
              <a:buChar char="Ø"/>
              <a:tabLst>
                <a:tab pos="139700" algn="l"/>
                <a:tab pos="457200" algn="l"/>
              </a:tabLst>
            </a:pPr>
            <a:r>
              <a:rPr lang="lt-LT" sz="2800">
                <a:solidFill>
                  <a:schemeClr val="tx1"/>
                </a:solidFill>
                <a:latin typeface="Times New Roman"/>
                <a:cs typeface="Times New Roman"/>
              </a:rPr>
              <a:t>Dėl galimų PAV dokumentų rengėjų ir jų kontaktinių duomenų pateikimo Aplinkos ministerijai</a:t>
            </a:r>
            <a:endParaRPr lang="en-US" sz="2800">
              <a:solidFill>
                <a:schemeClr val="tx1"/>
              </a:solidFill>
              <a:latin typeface="Times New Roman"/>
              <a:cs typeface="Times New Roman"/>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571421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6" name="TextBox 5">
            <a:extLst>
              <a:ext uri="{FF2B5EF4-FFF2-40B4-BE49-F238E27FC236}">
                <a16:creationId xmlns:a16="http://schemas.microsoft.com/office/drawing/2014/main" id="{BBA11E4A-CE2F-4DD0-F558-D42DCC9D098B}"/>
              </a:ext>
            </a:extLst>
          </p:cNvPr>
          <p:cNvSpPr txBox="1"/>
          <p:nvPr/>
        </p:nvSpPr>
        <p:spPr>
          <a:xfrm>
            <a:off x="258924" y="85236"/>
            <a:ext cx="8857083" cy="830997"/>
          </a:xfrm>
          <a:prstGeom prst="rect">
            <a:avLst/>
          </a:prstGeom>
          <a:solidFill>
            <a:srgbClr val="FCFDFA"/>
          </a:solidFill>
        </p:spPr>
        <p:txBody>
          <a:bodyPr wrap="square" lIns="91440" tIns="45720" rIns="91440" bIns="45720" anchor="t">
            <a:spAutoFit/>
          </a:bodyPr>
          <a:lstStyle/>
          <a:p>
            <a:r>
              <a:rPr lang="lt-LT" sz="2400"/>
              <a:t>Aplinkos ministerijos interneto svetainėje paskelbtas PAV dokumentų rengėjų sąrašas neoficialus ir negalutinis.</a:t>
            </a:r>
            <a:endParaRPr lang="en-US" sz="2400"/>
          </a:p>
        </p:txBody>
      </p:sp>
      <p:pic>
        <p:nvPicPr>
          <p:cNvPr id="8" name="Picture 7">
            <a:extLst>
              <a:ext uri="{FF2B5EF4-FFF2-40B4-BE49-F238E27FC236}">
                <a16:creationId xmlns:a16="http://schemas.microsoft.com/office/drawing/2014/main" id="{7A581F81-64C4-B3EA-C56A-A8C8F19D4B31}"/>
              </a:ext>
            </a:extLst>
          </p:cNvPr>
          <p:cNvPicPr>
            <a:picLocks noChangeAspect="1"/>
          </p:cNvPicPr>
          <p:nvPr/>
        </p:nvPicPr>
        <p:blipFill>
          <a:blip r:embed="rId3"/>
          <a:stretch>
            <a:fillRect/>
          </a:stretch>
        </p:blipFill>
        <p:spPr>
          <a:xfrm>
            <a:off x="3461543" y="1002271"/>
            <a:ext cx="8464087" cy="3720684"/>
          </a:xfrm>
          <a:prstGeom prst="rect">
            <a:avLst/>
          </a:prstGeom>
        </p:spPr>
      </p:pic>
      <p:pic>
        <p:nvPicPr>
          <p:cNvPr id="10" name="Picture 9">
            <a:extLst>
              <a:ext uri="{FF2B5EF4-FFF2-40B4-BE49-F238E27FC236}">
                <a16:creationId xmlns:a16="http://schemas.microsoft.com/office/drawing/2014/main" id="{80EF33C4-80C3-9B61-5AF9-BACA2711402D}"/>
              </a:ext>
            </a:extLst>
          </p:cNvPr>
          <p:cNvPicPr>
            <a:picLocks noChangeAspect="1"/>
          </p:cNvPicPr>
          <p:nvPr/>
        </p:nvPicPr>
        <p:blipFill>
          <a:blip r:embed="rId4"/>
          <a:stretch>
            <a:fillRect/>
          </a:stretch>
        </p:blipFill>
        <p:spPr>
          <a:xfrm>
            <a:off x="3461544" y="4664924"/>
            <a:ext cx="8464086" cy="2193076"/>
          </a:xfrm>
          <a:prstGeom prst="rect">
            <a:avLst/>
          </a:prstGeom>
        </p:spPr>
      </p:pic>
    </p:spTree>
    <p:extLst>
      <p:ext uri="{BB962C8B-B14F-4D97-AF65-F5344CB8AC3E}">
        <p14:creationId xmlns:p14="http://schemas.microsoft.com/office/powerpoint/2010/main" val="2273029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6" name="TextBox 5">
            <a:extLst>
              <a:ext uri="{FF2B5EF4-FFF2-40B4-BE49-F238E27FC236}">
                <a16:creationId xmlns:a16="http://schemas.microsoft.com/office/drawing/2014/main" id="{BBA11E4A-CE2F-4DD0-F558-D42DCC9D098B}"/>
              </a:ext>
            </a:extLst>
          </p:cNvPr>
          <p:cNvSpPr txBox="1"/>
          <p:nvPr/>
        </p:nvSpPr>
        <p:spPr>
          <a:xfrm>
            <a:off x="258924" y="85236"/>
            <a:ext cx="8857083" cy="830997"/>
          </a:xfrm>
          <a:prstGeom prst="rect">
            <a:avLst/>
          </a:prstGeom>
          <a:solidFill>
            <a:srgbClr val="FCFDFA"/>
          </a:solidFill>
        </p:spPr>
        <p:txBody>
          <a:bodyPr wrap="square" lIns="91440" tIns="45720" rIns="91440" bIns="45720" anchor="t">
            <a:spAutoFit/>
          </a:bodyPr>
          <a:lstStyle/>
          <a:p>
            <a:r>
              <a:rPr lang="lt-LT" sz="2400"/>
              <a:t>Aplinkos ministerijos interneto svetainėje paskelbtas PAV dokumentų rengėjų sąrašas neoficialus ir negalutinis.</a:t>
            </a:r>
            <a:endParaRPr lang="en-US" sz="2400"/>
          </a:p>
        </p:txBody>
      </p:sp>
      <p:pic>
        <p:nvPicPr>
          <p:cNvPr id="8" name="Picture 7">
            <a:extLst>
              <a:ext uri="{FF2B5EF4-FFF2-40B4-BE49-F238E27FC236}">
                <a16:creationId xmlns:a16="http://schemas.microsoft.com/office/drawing/2014/main" id="{7A581F81-64C4-B3EA-C56A-A8C8F19D4B31}"/>
              </a:ext>
            </a:extLst>
          </p:cNvPr>
          <p:cNvPicPr>
            <a:picLocks noChangeAspect="1"/>
          </p:cNvPicPr>
          <p:nvPr/>
        </p:nvPicPr>
        <p:blipFill>
          <a:blip r:embed="rId3"/>
          <a:stretch>
            <a:fillRect/>
          </a:stretch>
        </p:blipFill>
        <p:spPr>
          <a:xfrm>
            <a:off x="4679987" y="1050850"/>
            <a:ext cx="7245643" cy="3268634"/>
          </a:xfrm>
          <a:prstGeom prst="rect">
            <a:avLst/>
          </a:prstGeom>
        </p:spPr>
      </p:pic>
      <p:pic>
        <p:nvPicPr>
          <p:cNvPr id="10" name="Picture 9">
            <a:extLst>
              <a:ext uri="{FF2B5EF4-FFF2-40B4-BE49-F238E27FC236}">
                <a16:creationId xmlns:a16="http://schemas.microsoft.com/office/drawing/2014/main" id="{80EF33C4-80C3-9B61-5AF9-BACA2711402D}"/>
              </a:ext>
            </a:extLst>
          </p:cNvPr>
          <p:cNvPicPr>
            <a:picLocks noChangeAspect="1"/>
          </p:cNvPicPr>
          <p:nvPr/>
        </p:nvPicPr>
        <p:blipFill>
          <a:blip r:embed="rId4"/>
          <a:stretch>
            <a:fillRect/>
          </a:stretch>
        </p:blipFill>
        <p:spPr>
          <a:xfrm>
            <a:off x="4687465" y="4319484"/>
            <a:ext cx="7230688" cy="1873498"/>
          </a:xfrm>
          <a:prstGeom prst="rect">
            <a:avLst/>
          </a:prstGeom>
        </p:spPr>
      </p:pic>
      <p:sp>
        <p:nvSpPr>
          <p:cNvPr id="3" name="TextBox 2">
            <a:extLst>
              <a:ext uri="{FF2B5EF4-FFF2-40B4-BE49-F238E27FC236}">
                <a16:creationId xmlns:a16="http://schemas.microsoft.com/office/drawing/2014/main" id="{35E200CA-6CB3-550B-C07E-D0808EE01951}"/>
              </a:ext>
            </a:extLst>
          </p:cNvPr>
          <p:cNvSpPr txBox="1"/>
          <p:nvPr/>
        </p:nvSpPr>
        <p:spPr>
          <a:xfrm rot="20883206">
            <a:off x="1036473" y="2943846"/>
            <a:ext cx="10883176" cy="2308324"/>
          </a:xfrm>
          <a:prstGeom prst="rect">
            <a:avLst/>
          </a:prstGeom>
          <a:solidFill>
            <a:srgbClr val="FCFDFA"/>
          </a:solidFill>
        </p:spPr>
        <p:txBody>
          <a:bodyPr wrap="square" lIns="91440" tIns="45720" rIns="91440" bIns="45720" anchor="t">
            <a:spAutoFit/>
          </a:bodyPr>
          <a:lstStyle/>
          <a:p>
            <a:r>
              <a:rPr lang="lt-LT" sz="2400" b="1">
                <a:solidFill>
                  <a:srgbClr val="000000"/>
                </a:solidFill>
                <a:effectLst/>
                <a:latin typeface="Times New Roman"/>
                <a:ea typeface="Calibri"/>
                <a:cs typeface="Times New Roman"/>
              </a:rPr>
              <a:t>Kviečiame visus PAV dokumentų rengėjus susipažinti su </a:t>
            </a:r>
            <a:r>
              <a:rPr lang="lt-LT" sz="2400" b="1">
                <a:solidFill>
                  <a:srgbClr val="000000"/>
                </a:solidFill>
                <a:latin typeface="Times New Roman"/>
                <a:ea typeface="Calibri"/>
                <a:cs typeface="Times New Roman"/>
              </a:rPr>
              <a:t>Aplinkos ministerijos </a:t>
            </a:r>
            <a:r>
              <a:rPr lang="lt-LT" sz="2400" b="1">
                <a:solidFill>
                  <a:srgbClr val="000000"/>
                </a:solidFill>
                <a:effectLst/>
                <a:latin typeface="Times New Roman"/>
                <a:ea typeface="Calibri"/>
                <a:cs typeface="Times New Roman"/>
              </a:rPr>
              <a:t>svetainėje skelbiama informacija </a:t>
            </a:r>
            <a:r>
              <a:rPr lang="lt-LT" sz="2400" b="1">
                <a:solidFill>
                  <a:srgbClr val="0563C1"/>
                </a:solidFill>
                <a:effectLst/>
                <a:latin typeface="Times New Roman"/>
                <a:ea typeface="Calibri"/>
                <a:cs typeface="Times New Roman"/>
                <a:hlinkClick r:id="rId5"/>
              </a:rPr>
              <a:t>Galimų PAV dokumentų rengėjų sąrašas - Lietuvos Respublikos aplinkos ministerija (</a:t>
            </a:r>
            <a:r>
              <a:rPr lang="lt-LT" sz="2400" b="1" err="1">
                <a:solidFill>
                  <a:srgbClr val="0563C1"/>
                </a:solidFill>
                <a:effectLst/>
                <a:latin typeface="Times New Roman"/>
                <a:ea typeface="Calibri"/>
                <a:cs typeface="Times New Roman"/>
                <a:hlinkClick r:id="rId5"/>
              </a:rPr>
              <a:t>lrv.lt</a:t>
            </a:r>
            <a:r>
              <a:rPr lang="lt-LT" sz="2400" b="1">
                <a:solidFill>
                  <a:srgbClr val="0563C1"/>
                </a:solidFill>
                <a:effectLst/>
                <a:latin typeface="Times New Roman"/>
                <a:ea typeface="Calibri"/>
                <a:cs typeface="Times New Roman"/>
                <a:hlinkClick r:id="rId5"/>
              </a:rPr>
              <a:t>)</a:t>
            </a:r>
            <a:r>
              <a:rPr lang="lt-LT" sz="2400" b="1">
                <a:solidFill>
                  <a:srgbClr val="000000"/>
                </a:solidFill>
                <a:effectLst/>
                <a:latin typeface="Times New Roman"/>
                <a:ea typeface="Calibri"/>
                <a:cs typeface="Times New Roman"/>
              </a:rPr>
              <a:t> ir, esant reikalui, pateikti patikslinimus ar pateikti informaciją apie sąraše nepaskelbtus PAV dokumentų rengėjus.   Informaciją prašome teikti iki lapkričio 17 d. el. p. </a:t>
            </a:r>
            <a:r>
              <a:rPr lang="lt-LT" sz="2400" b="1">
                <a:solidFill>
                  <a:srgbClr val="0563C1"/>
                </a:solidFill>
                <a:effectLst/>
                <a:latin typeface="Times New Roman"/>
                <a:ea typeface="Calibri"/>
                <a:cs typeface="Times New Roman"/>
              </a:rPr>
              <a:t>ausrys</a:t>
            </a:r>
            <a:r>
              <a:rPr lang="lt-LT" sz="2400" b="1">
                <a:solidFill>
                  <a:srgbClr val="0563C1"/>
                </a:solidFill>
                <a:latin typeface="Times New Roman"/>
                <a:ea typeface="Calibri"/>
                <a:cs typeface="Times New Roman"/>
              </a:rPr>
              <a:t>.balevicius@gamtc.lt</a:t>
            </a:r>
            <a:endParaRPr lang="en-US" sz="2400" b="1">
              <a:latin typeface="Times New Roman"/>
              <a:ea typeface="Calibri"/>
              <a:cs typeface="Times New Roman"/>
            </a:endParaRPr>
          </a:p>
        </p:txBody>
      </p:sp>
    </p:spTree>
    <p:extLst>
      <p:ext uri="{BB962C8B-B14F-4D97-AF65-F5344CB8AC3E}">
        <p14:creationId xmlns:p14="http://schemas.microsoft.com/office/powerpoint/2010/main" val="3500029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5154804" y="3198167"/>
            <a:ext cx="5848141" cy="523220"/>
          </a:xfrm>
          <a:prstGeom prst="rect">
            <a:avLst/>
          </a:prstGeom>
          <a:noFill/>
        </p:spPr>
        <p:txBody>
          <a:bodyPr wrap="square" lIns="91440" tIns="45720" rIns="91440" bIns="45720" anchor="t">
            <a:spAutoFit/>
          </a:bodyPr>
          <a:lstStyle/>
          <a:p>
            <a:pPr marL="342900" indent="-342900">
              <a:buFont typeface="Wingdings"/>
              <a:buChar char="Ø"/>
              <a:tabLst>
                <a:tab pos="139700" algn="l"/>
                <a:tab pos="457200" algn="l"/>
              </a:tabLst>
            </a:pPr>
            <a:r>
              <a:rPr lang="lt-LT" sz="2800">
                <a:latin typeface="Times New Roman"/>
                <a:ea typeface="Calibri"/>
                <a:cs typeface="Times New Roman"/>
              </a:rPr>
              <a:t> Dėl Ukrainos</a:t>
            </a:r>
            <a:endParaRPr lang="en-US" sz="2800">
              <a:latin typeface="Times New Roman"/>
              <a:ea typeface="Calibri"/>
              <a:cs typeface="Times New Roman"/>
            </a:endParaRPr>
          </a:p>
        </p:txBody>
      </p:sp>
    </p:spTree>
    <p:extLst>
      <p:ext uri="{BB962C8B-B14F-4D97-AF65-F5344CB8AC3E}">
        <p14:creationId xmlns:p14="http://schemas.microsoft.com/office/powerpoint/2010/main" val="4064843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D9DE53-18B8-5DDE-2FDC-59DC41075E91}"/>
              </a:ext>
            </a:extLst>
          </p:cNvPr>
          <p:cNvSpPr txBox="1"/>
          <p:nvPr/>
        </p:nvSpPr>
        <p:spPr>
          <a:xfrm>
            <a:off x="1786689" y="573506"/>
            <a:ext cx="964130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a:solidFill>
                  <a:srgbClr val="050505"/>
                </a:solidFill>
                <a:latin typeface="Times New Roman"/>
                <a:cs typeface="Times New Roman"/>
              </a:rPr>
              <a:t>Kviečiame prisidėti prie </a:t>
            </a:r>
            <a:r>
              <a:rPr lang="lt-LT" sz="2400" b="1">
                <a:solidFill>
                  <a:srgbClr val="287794"/>
                </a:solidFill>
                <a:latin typeface="Times New Roman"/>
                <a:cs typeface="Times New Roman"/>
              </a:rPr>
              <a:t>APKASŲ ŽVAKIŲ GAMYBOS UKRAINAI</a:t>
            </a:r>
            <a:r>
              <a:rPr lang="lt-LT" sz="2400">
                <a:solidFill>
                  <a:srgbClr val="050505"/>
                </a:solidFill>
                <a:latin typeface="Times New Roman"/>
                <a:cs typeface="Times New Roman"/>
              </a:rPr>
              <a:t> – renkame medžiagas, reikalingas apkasų žvakių gamybai:</a:t>
            </a:r>
            <a:endParaRPr lang="lt-LT" sz="2400"/>
          </a:p>
          <a:p>
            <a:pPr algn="just"/>
            <a:endParaRPr lang="lt-LT" sz="2400">
              <a:solidFill>
                <a:srgbClr val="050505"/>
              </a:solidFill>
              <a:latin typeface="Times New Roman"/>
              <a:cs typeface="Times New Roman"/>
            </a:endParaRPr>
          </a:p>
          <a:p>
            <a:pPr algn="just"/>
            <a:r>
              <a:rPr lang="lt-LT" sz="2400">
                <a:solidFill>
                  <a:srgbClr val="050505"/>
                </a:solidFill>
                <a:latin typeface="Times New Roman"/>
                <a:cs typeface="Times New Roman"/>
              </a:rPr>
              <a:t>1. Senas ir naujas žvakes, žvakių likučius, parafiną, vašką.</a:t>
            </a:r>
          </a:p>
          <a:p>
            <a:pPr algn="just"/>
            <a:r>
              <a:rPr lang="lt-LT" sz="2400">
                <a:solidFill>
                  <a:srgbClr val="050505"/>
                </a:solidFill>
                <a:latin typeface="Times New Roman"/>
                <a:cs typeface="Times New Roman"/>
              </a:rPr>
              <a:t>2. Tuščias, švarias metalines įvairių maisto produktų – konservų, kavos (pvz., „</a:t>
            </a:r>
            <a:r>
              <a:rPr lang="lt-LT" sz="2400" err="1">
                <a:solidFill>
                  <a:srgbClr val="050505"/>
                </a:solidFill>
                <a:latin typeface="Times New Roman"/>
                <a:cs typeface="Times New Roman"/>
              </a:rPr>
              <a:t>Lavazza</a:t>
            </a:r>
            <a:r>
              <a:rPr lang="lt-LT" sz="2400">
                <a:solidFill>
                  <a:srgbClr val="050505"/>
                </a:solidFill>
                <a:latin typeface="Times New Roman"/>
                <a:cs typeface="Times New Roman"/>
              </a:rPr>
              <a:t>“ ir pan.), kondensuoto pieno, pupelių, žirnelių ir kt. – skardines (netinka tik gėrimų skardinės).</a:t>
            </a:r>
          </a:p>
          <a:p>
            <a:pPr algn="just"/>
            <a:r>
              <a:rPr lang="lt-LT" sz="2400">
                <a:solidFill>
                  <a:srgbClr val="050505"/>
                </a:solidFill>
                <a:latin typeface="Times New Roman"/>
                <a:cs typeface="Times New Roman"/>
              </a:rPr>
              <a:t>3. Gofruotą kartoną.</a:t>
            </a:r>
          </a:p>
          <a:p>
            <a:pPr algn="just"/>
            <a:endParaRPr lang="lt-LT" sz="2400">
              <a:solidFill>
                <a:srgbClr val="050505"/>
              </a:solidFill>
              <a:latin typeface="Times New Roman"/>
              <a:cs typeface="Times New Roman"/>
            </a:endParaRPr>
          </a:p>
          <a:p>
            <a:pPr algn="just"/>
            <a:r>
              <a:rPr lang="lt-LT" sz="2400">
                <a:solidFill>
                  <a:srgbClr val="050505"/>
                </a:solidFill>
                <a:latin typeface="Times New Roman"/>
                <a:cs typeface="Times New Roman"/>
              </a:rPr>
              <a:t>Pirmame GTC aukšte prie 124 kab. rasite dėžes, į kurias galite sudėti paaukotas medžiagas. </a:t>
            </a:r>
            <a:endParaRPr lang="lt-LT" sz="2400">
              <a:solidFill>
                <a:srgbClr val="000000"/>
              </a:solidFill>
              <a:latin typeface="Century Gothic" panose="020B0502020202020204"/>
              <a:cs typeface="Times New Roman"/>
            </a:endParaRPr>
          </a:p>
          <a:p>
            <a:pPr algn="just"/>
            <a:endParaRPr lang="lt-LT" sz="2400">
              <a:solidFill>
                <a:srgbClr val="050505"/>
              </a:solidFill>
              <a:latin typeface="Times New Roman"/>
              <a:cs typeface="Times New Roman"/>
            </a:endParaRPr>
          </a:p>
          <a:p>
            <a:pPr algn="just"/>
            <a:r>
              <a:rPr lang="lt-LT" sz="2400">
                <a:solidFill>
                  <a:srgbClr val="050505"/>
                </a:solidFill>
                <a:latin typeface="Times New Roman"/>
                <a:cs typeface="Times New Roman"/>
              </a:rPr>
              <a:t>Medžiagas atiduosime savanoriams, kurie pagamins ir išsiųs žvakes į Ukrainą. Kas vieniems yra atlieka, kitiems – gyvybiškai svarbi pagalba. </a:t>
            </a:r>
            <a:endParaRPr lang="lt-LT" sz="2400"/>
          </a:p>
          <a:p>
            <a:pPr algn="just"/>
            <a:endParaRPr lang="lt-LT" sz="2400">
              <a:solidFill>
                <a:srgbClr val="050505"/>
              </a:solidFill>
              <a:latin typeface="Times New Roman"/>
              <a:cs typeface="Times New Roman"/>
            </a:endParaRPr>
          </a:p>
          <a:p>
            <a:pPr algn="just"/>
            <a:r>
              <a:rPr lang="lt-LT" sz="2400">
                <a:solidFill>
                  <a:srgbClr val="050505"/>
                </a:solidFill>
                <a:latin typeface="Times New Roman"/>
                <a:cs typeface="Times New Roman"/>
              </a:rPr>
              <a:t>AČIŪ VISIEMS, KURIE PRISIDEDA PRIE PARAMOS UKRAINAI!</a:t>
            </a:r>
            <a:endParaRPr lang="lt-LT" sz="2400"/>
          </a:p>
        </p:txBody>
      </p:sp>
    </p:spTree>
    <p:extLst>
      <p:ext uri="{BB962C8B-B14F-4D97-AF65-F5344CB8AC3E}">
        <p14:creationId xmlns:p14="http://schemas.microsoft.com/office/powerpoint/2010/main" val="15329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LSHAPE_TB_00000000000000000000000000000000_RightEndCaps" hidden="1">
            <a:extLst>
              <a:ext uri="{FF2B5EF4-FFF2-40B4-BE49-F238E27FC236}">
                <a16:creationId xmlns:a16="http://schemas.microsoft.com/office/drawing/2014/main" id="{1DE6465F-0733-33D1-F567-520E507E1BAF}"/>
              </a:ext>
            </a:extLst>
          </p:cNvPr>
          <p:cNvSpPr txBox="1"/>
          <p:nvPr>
            <p:custDataLst>
              <p:tags r:id="rId2"/>
            </p:custDataLst>
          </p:nvPr>
        </p:nvSpPr>
        <p:spPr>
          <a:xfrm>
            <a:off x="-221339" y="12700"/>
            <a:ext cx="469900" cy="276999"/>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2023</a:t>
            </a:r>
          </a:p>
        </p:txBody>
      </p:sp>
      <p:sp>
        <p:nvSpPr>
          <p:cNvPr id="6" name="OTLSHAPE_TB_00000000000000000000000000000000_TodayMarkerShape" hidden="1">
            <a:extLst>
              <a:ext uri="{FF2B5EF4-FFF2-40B4-BE49-F238E27FC236}">
                <a16:creationId xmlns:a16="http://schemas.microsoft.com/office/drawing/2014/main" id="{FAF875C8-EE29-B4A7-AD76-5D865321B613}"/>
              </a:ext>
            </a:extLst>
          </p:cNvPr>
          <p:cNvSpPr/>
          <p:nvPr>
            <p:custDataLst>
              <p:tags r:id="rId3"/>
            </p:custDataLst>
          </p:nvPr>
        </p:nvSpPr>
        <p:spPr>
          <a:xfrm>
            <a:off x="4994250" y="5397500"/>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Text" hidden="1">
            <a:extLst>
              <a:ext uri="{FF2B5EF4-FFF2-40B4-BE49-F238E27FC236}">
                <a16:creationId xmlns:a16="http://schemas.microsoft.com/office/drawing/2014/main" id="{80143F85-9EC8-F206-E77E-F5B9C7D6A0AE}"/>
              </a:ext>
            </a:extLst>
          </p:cNvPr>
          <p:cNvSpPr txBox="1"/>
          <p:nvPr>
            <p:custDataLst>
              <p:tags r:id="rId4"/>
            </p:custDataLst>
          </p:nvPr>
        </p:nvSpPr>
        <p:spPr>
          <a:xfrm>
            <a:off x="-168984" y="58866"/>
            <a:ext cx="0" cy="0"/>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2" name="OTLSHAPE_TB_00000000000000000000000000000000_LeftEndCaps">
            <a:extLst>
              <a:ext uri="{FF2B5EF4-FFF2-40B4-BE49-F238E27FC236}">
                <a16:creationId xmlns:a16="http://schemas.microsoft.com/office/drawing/2014/main" id="{7C51D9BC-C0E6-0FF4-7B1F-99C24C1DF977}"/>
              </a:ext>
            </a:extLst>
          </p:cNvPr>
          <p:cNvSpPr txBox="1"/>
          <p:nvPr>
            <p:custDataLst>
              <p:tags r:id="rId5"/>
            </p:custDataLst>
          </p:nvPr>
        </p:nvSpPr>
        <p:spPr>
          <a:xfrm>
            <a:off x="254000" y="5130969"/>
            <a:ext cx="449610" cy="279061"/>
          </a:xfrm>
          <a:prstGeom prst="rect">
            <a:avLst/>
          </a:prstGeom>
          <a:noFill/>
        </p:spPr>
        <p:txBody>
          <a:bodyPr vert="horz" wrap="none" lIns="0" tIns="0" rIns="0" bIns="0" rtlCol="0" anchor="ctr" anchorCtr="0">
            <a:spAutoFit/>
          </a:bodyPr>
          <a:lstStyle/>
          <a:p>
            <a:pPr algn="ctr"/>
            <a:r>
              <a:rPr lang="en-US" b="1" spc="-44">
                <a:solidFill>
                  <a:schemeClr val="accent2"/>
                </a:solidFill>
                <a:latin typeface="Calibri" panose="020F0502020204030204" pitchFamily="34" charset="0"/>
              </a:rPr>
              <a:t>2023</a:t>
            </a:r>
          </a:p>
        </p:txBody>
      </p:sp>
      <p:cxnSp>
        <p:nvCxnSpPr>
          <p:cNvPr id="17" name="OTLSHAPE_M_b136aee1458b48268f9d3406ac83edb7_Connector1">
            <a:extLst>
              <a:ext uri="{FF2B5EF4-FFF2-40B4-BE49-F238E27FC236}">
                <a16:creationId xmlns:a16="http://schemas.microsoft.com/office/drawing/2014/main" id="{911998D9-311B-D975-AF30-958704015D30}"/>
              </a:ext>
            </a:extLst>
          </p:cNvPr>
          <p:cNvCxnSpPr>
            <a:cxnSpLocks/>
          </p:cNvCxnSpPr>
          <p:nvPr>
            <p:custDataLst>
              <p:tags r:id="rId6"/>
            </p:custDataLst>
          </p:nvPr>
        </p:nvCxnSpPr>
        <p:spPr>
          <a:xfrm>
            <a:off x="8896350" y="1847850"/>
            <a:ext cx="0" cy="3295650"/>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5ed6a5eaf49a44ee85f7cef3b7200bcb_Connector1">
            <a:extLst>
              <a:ext uri="{FF2B5EF4-FFF2-40B4-BE49-F238E27FC236}">
                <a16:creationId xmlns:a16="http://schemas.microsoft.com/office/drawing/2014/main" id="{20145A17-6898-9284-8023-A585B97DA33E}"/>
              </a:ext>
            </a:extLst>
          </p:cNvPr>
          <p:cNvCxnSpPr>
            <a:cxnSpLocks/>
          </p:cNvCxnSpPr>
          <p:nvPr>
            <p:custDataLst>
              <p:tags r:id="rId7"/>
            </p:custDataLst>
          </p:nvPr>
        </p:nvCxnSpPr>
        <p:spPr>
          <a:xfrm>
            <a:off x="8252410" y="4057683"/>
            <a:ext cx="1" cy="1046944"/>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1544900201824e779cef4212db3658ec_Connector1">
            <a:extLst>
              <a:ext uri="{FF2B5EF4-FFF2-40B4-BE49-F238E27FC236}">
                <a16:creationId xmlns:a16="http://schemas.microsoft.com/office/drawing/2014/main" id="{4CF6FDF7-2BAB-BA0C-2B25-2CBE22A58EC2}"/>
              </a:ext>
            </a:extLst>
          </p:cNvPr>
          <p:cNvCxnSpPr>
            <a:cxnSpLocks/>
          </p:cNvCxnSpPr>
          <p:nvPr>
            <p:custDataLst>
              <p:tags r:id="rId8"/>
            </p:custDataLst>
          </p:nvPr>
        </p:nvCxnSpPr>
        <p:spPr>
          <a:xfrm>
            <a:off x="11141947" y="3190875"/>
            <a:ext cx="0" cy="1952625"/>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cdbc7acdba9142f98239820d23107dde_Connector1">
            <a:extLst>
              <a:ext uri="{FF2B5EF4-FFF2-40B4-BE49-F238E27FC236}">
                <a16:creationId xmlns:a16="http://schemas.microsoft.com/office/drawing/2014/main" id="{8F64BD41-7019-BDA4-A1EB-3652E0698B5D}"/>
              </a:ext>
            </a:extLst>
          </p:cNvPr>
          <p:cNvCxnSpPr>
            <a:cxnSpLocks/>
          </p:cNvCxnSpPr>
          <p:nvPr>
            <p:custDataLst>
              <p:tags r:id="rId9"/>
            </p:custDataLst>
          </p:nvPr>
        </p:nvCxnSpPr>
        <p:spPr>
          <a:xfrm>
            <a:off x="3608585" y="2800350"/>
            <a:ext cx="0" cy="2343150"/>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TLSHAPE_TB_00000000000000000000000000000000_ScaleContainer">
            <a:extLst>
              <a:ext uri="{FF2B5EF4-FFF2-40B4-BE49-F238E27FC236}">
                <a16:creationId xmlns:a16="http://schemas.microsoft.com/office/drawing/2014/main" id="{0C335FEF-C374-5E88-F718-93E069C4BE6E}"/>
              </a:ext>
            </a:extLst>
          </p:cNvPr>
          <p:cNvSpPr/>
          <p:nvPr>
            <p:custDataLst>
              <p:tags r:id="rId10"/>
            </p:custDataLst>
          </p:nvPr>
        </p:nvSpPr>
        <p:spPr>
          <a:xfrm>
            <a:off x="844464" y="5091733"/>
            <a:ext cx="10359025" cy="274876"/>
          </a:xfrm>
          <a:prstGeom prst="roundRect">
            <a:avLst/>
          </a:prstGeom>
          <a:solidFill>
            <a:schemeClr val="accent6">
              <a:lumMod val="75000"/>
            </a:schemeClr>
          </a:solidFill>
          <a:ln w="12700" cap="flat" cmpd="sng" algn="ctr">
            <a:noFill/>
            <a:prstDash val="solid"/>
            <a:miter lim="800000"/>
          </a:ln>
          <a:effectLst/>
          <a:scene3d>
            <a:camera prst="orthographicFront"/>
            <a:lightRig rig="threePt" dir="t">
              <a:rot lat="0" lon="0" rev="8700000"/>
            </a:lightRig>
          </a:scene3d>
          <a:sp3d>
            <a:bevelT w="16510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E71520C6-D780-E989-472E-57D3C103DBDB}"/>
              </a:ext>
            </a:extLst>
          </p:cNvPr>
          <p:cNvSpPr/>
          <p:nvPr>
            <p:custDataLst>
              <p:tags r:id="rId11"/>
            </p:custDataLst>
          </p:nvPr>
        </p:nvSpPr>
        <p:spPr>
          <a:xfrm>
            <a:off x="844465" y="5346700"/>
            <a:ext cx="41910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imescaleInterval1">
            <a:extLst>
              <a:ext uri="{FF2B5EF4-FFF2-40B4-BE49-F238E27FC236}">
                <a16:creationId xmlns:a16="http://schemas.microsoft.com/office/drawing/2014/main" id="{B15EA88B-5316-56A6-8747-60ECCA0072A7}"/>
              </a:ext>
            </a:extLst>
          </p:cNvPr>
          <p:cNvSpPr txBox="1"/>
          <p:nvPr>
            <p:custDataLst>
              <p:tags r:id="rId12"/>
            </p:custDataLst>
          </p:nvPr>
        </p:nvSpPr>
        <p:spPr>
          <a:xfrm>
            <a:off x="907964" y="5177472"/>
            <a:ext cx="215985" cy="194628"/>
          </a:xfrm>
          <a:prstGeom prst="rect">
            <a:avLst/>
          </a:prstGeom>
          <a:noFill/>
        </p:spPr>
        <p:txBody>
          <a:bodyPr vert="horz" wrap="none" lIns="0" tIns="0" rIns="0" bIns="0" rtlCol="0" anchor="ctr" anchorCtr="0">
            <a:noAutofit/>
          </a:bodyPr>
          <a:lstStyle/>
          <a:p>
            <a:r>
              <a:rPr lang="lt-LT" spc="-22">
                <a:solidFill>
                  <a:schemeClr val="lt1"/>
                </a:solidFill>
                <a:latin typeface="Calibri" panose="020F0502020204030204" pitchFamily="34" charset="0"/>
              </a:rPr>
              <a:t>Spalis</a:t>
            </a:r>
            <a:endParaRPr lang="en-US" spc="-22">
              <a:solidFill>
                <a:schemeClr val="lt1"/>
              </a:solidFill>
              <a:latin typeface="Calibri" panose="020F0502020204030204" pitchFamily="34" charset="0"/>
            </a:endParaRPr>
          </a:p>
        </p:txBody>
      </p:sp>
      <p:sp>
        <p:nvSpPr>
          <p:cNvPr id="10" name="OTLSHAPE_TB_00000000000000000000000000000000_TimescaleInterval2">
            <a:extLst>
              <a:ext uri="{FF2B5EF4-FFF2-40B4-BE49-F238E27FC236}">
                <a16:creationId xmlns:a16="http://schemas.microsoft.com/office/drawing/2014/main" id="{29685849-03C0-487B-495A-7C5121E0059A}"/>
              </a:ext>
            </a:extLst>
          </p:cNvPr>
          <p:cNvSpPr txBox="1"/>
          <p:nvPr>
            <p:custDataLst>
              <p:tags r:id="rId13"/>
            </p:custDataLst>
          </p:nvPr>
        </p:nvSpPr>
        <p:spPr>
          <a:xfrm>
            <a:off x="4447043" y="5124450"/>
            <a:ext cx="715507" cy="238125"/>
          </a:xfrm>
          <a:prstGeom prst="rect">
            <a:avLst/>
          </a:prstGeom>
          <a:noFill/>
        </p:spPr>
        <p:txBody>
          <a:bodyPr vert="horz" wrap="none" lIns="0" tIns="0" rIns="0" bIns="0" rtlCol="0" anchor="ctr" anchorCtr="0">
            <a:noAutofit/>
          </a:bodyPr>
          <a:lstStyle/>
          <a:p>
            <a:r>
              <a:rPr lang="lt-LT" spc="-20">
                <a:solidFill>
                  <a:schemeClr val="lt1"/>
                </a:solidFill>
                <a:latin typeface="Calibri" panose="020F0502020204030204" pitchFamily="34" charset="0"/>
              </a:rPr>
              <a:t>Lapkritis</a:t>
            </a:r>
            <a:endParaRPr lang="en-US" spc="-20">
              <a:solidFill>
                <a:schemeClr val="lt1"/>
              </a:solidFill>
              <a:latin typeface="Calibri" panose="020F0502020204030204" pitchFamily="34" charset="0"/>
            </a:endParaRPr>
          </a:p>
        </p:txBody>
      </p:sp>
      <p:sp>
        <p:nvSpPr>
          <p:cNvPr id="12" name="OTLSHAPE_TB_00000000000000000000000000000000_TimescaleInterval3">
            <a:extLst>
              <a:ext uri="{FF2B5EF4-FFF2-40B4-BE49-F238E27FC236}">
                <a16:creationId xmlns:a16="http://schemas.microsoft.com/office/drawing/2014/main" id="{B3AC20EA-906A-09D7-6810-0DC87A1D636C}"/>
              </a:ext>
            </a:extLst>
          </p:cNvPr>
          <p:cNvSpPr txBox="1"/>
          <p:nvPr>
            <p:custDataLst>
              <p:tags r:id="rId14"/>
            </p:custDataLst>
          </p:nvPr>
        </p:nvSpPr>
        <p:spPr>
          <a:xfrm>
            <a:off x="7871957" y="5177472"/>
            <a:ext cx="231858" cy="186055"/>
          </a:xfrm>
          <a:prstGeom prst="rect">
            <a:avLst/>
          </a:prstGeom>
          <a:noFill/>
        </p:spPr>
        <p:txBody>
          <a:bodyPr vert="horz" wrap="none" lIns="0" tIns="0" rIns="0" bIns="0" rtlCol="0" anchor="ctr" anchorCtr="0">
            <a:noAutofit/>
          </a:bodyPr>
          <a:lstStyle/>
          <a:p>
            <a:r>
              <a:rPr lang="lt-LT" spc="-22">
                <a:solidFill>
                  <a:schemeClr val="lt1"/>
                </a:solidFill>
                <a:latin typeface="Calibri" panose="020F0502020204030204" pitchFamily="34" charset="0"/>
              </a:rPr>
              <a:t>Gruodis</a:t>
            </a:r>
            <a:endParaRPr lang="en-US" spc="-22">
              <a:solidFill>
                <a:schemeClr val="lt1"/>
              </a:solidFill>
              <a:latin typeface="Calibri" panose="020F0502020204030204" pitchFamily="34" charset="0"/>
            </a:endParaRPr>
          </a:p>
        </p:txBody>
      </p:sp>
      <p:cxnSp>
        <p:nvCxnSpPr>
          <p:cNvPr id="9" name="OTLSHAPE_TB_00000000000000000000000000000000_Separator1">
            <a:extLst>
              <a:ext uri="{FF2B5EF4-FFF2-40B4-BE49-F238E27FC236}">
                <a16:creationId xmlns:a16="http://schemas.microsoft.com/office/drawing/2014/main" id="{4599B92C-482B-3C6F-5D49-B44582391364}"/>
              </a:ext>
            </a:extLst>
          </p:cNvPr>
          <p:cNvCxnSpPr/>
          <p:nvPr>
            <p:custDataLst>
              <p:tags r:id="rId15"/>
            </p:custDataLst>
          </p:nvPr>
        </p:nvCxnSpPr>
        <p:spPr>
          <a:xfrm>
            <a:off x="4383542"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TB_00000000000000000000000000000000_Separator2">
            <a:extLst>
              <a:ext uri="{FF2B5EF4-FFF2-40B4-BE49-F238E27FC236}">
                <a16:creationId xmlns:a16="http://schemas.microsoft.com/office/drawing/2014/main" id="{62FEECDE-A1B4-C535-3E10-DD0D39AF2B13}"/>
              </a:ext>
            </a:extLst>
          </p:cNvPr>
          <p:cNvCxnSpPr/>
          <p:nvPr>
            <p:custDataLst>
              <p:tags r:id="rId16"/>
            </p:custDataLst>
          </p:nvPr>
        </p:nvCxnSpPr>
        <p:spPr>
          <a:xfrm>
            <a:off x="7808457"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TLSHAPE_M_b136aee1458b48268f9d3406ac83edb7_Shape">
            <a:extLst>
              <a:ext uri="{FF2B5EF4-FFF2-40B4-BE49-F238E27FC236}">
                <a16:creationId xmlns:a16="http://schemas.microsoft.com/office/drawing/2014/main" id="{F03762B4-6C93-AEDB-113C-2AD054C8D80A}"/>
              </a:ext>
            </a:extLst>
          </p:cNvPr>
          <p:cNvSpPr/>
          <p:nvPr>
            <p:custDataLst>
              <p:tags r:id="rId17"/>
            </p:custDataLst>
          </p:nvPr>
        </p:nvSpPr>
        <p:spPr>
          <a:xfrm rot="16200000">
            <a:off x="8891193" y="1689545"/>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TLSHAPE_M_5ed6a5eaf49a44ee85f7cef3b7200bcb_Shape">
            <a:extLst>
              <a:ext uri="{FF2B5EF4-FFF2-40B4-BE49-F238E27FC236}">
                <a16:creationId xmlns:a16="http://schemas.microsoft.com/office/drawing/2014/main" id="{9CBAE894-97C1-DCC7-0291-56C405A316C1}"/>
              </a:ext>
            </a:extLst>
          </p:cNvPr>
          <p:cNvSpPr/>
          <p:nvPr>
            <p:custDataLst>
              <p:tags r:id="rId18"/>
            </p:custDataLst>
          </p:nvPr>
        </p:nvSpPr>
        <p:spPr>
          <a:xfrm rot="16200000">
            <a:off x="8248462" y="3843755"/>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M_1544900201824e779cef4212db3658ec_Shape">
            <a:extLst>
              <a:ext uri="{FF2B5EF4-FFF2-40B4-BE49-F238E27FC236}">
                <a16:creationId xmlns:a16="http://schemas.microsoft.com/office/drawing/2014/main" id="{CC792A53-3A07-92A5-0E07-51D3434E3840}"/>
              </a:ext>
            </a:extLst>
          </p:cNvPr>
          <p:cNvSpPr/>
          <p:nvPr>
            <p:custDataLst>
              <p:tags r:id="rId19"/>
            </p:custDataLst>
          </p:nvPr>
        </p:nvSpPr>
        <p:spPr>
          <a:xfrm rot="16200000">
            <a:off x="11143575" y="2983992"/>
            <a:ext cx="203200" cy="1905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TLSHAPE_M_cdbc7acdba9142f98239820d23107dde_Shape">
            <a:extLst>
              <a:ext uri="{FF2B5EF4-FFF2-40B4-BE49-F238E27FC236}">
                <a16:creationId xmlns:a16="http://schemas.microsoft.com/office/drawing/2014/main" id="{3DBE276C-044F-434C-2B87-3769ABAE6142}"/>
              </a:ext>
            </a:extLst>
          </p:cNvPr>
          <p:cNvSpPr/>
          <p:nvPr>
            <p:custDataLst>
              <p:tags r:id="rId20"/>
            </p:custDataLst>
          </p:nvPr>
        </p:nvSpPr>
        <p:spPr>
          <a:xfrm rot="16200000">
            <a:off x="3614935" y="2702814"/>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TLSHAPE_M_b136aee1458b48268f9d3406ac83edb7_Title">
            <a:extLst>
              <a:ext uri="{FF2B5EF4-FFF2-40B4-BE49-F238E27FC236}">
                <a16:creationId xmlns:a16="http://schemas.microsoft.com/office/drawing/2014/main" id="{FFB91B0C-ABD3-DB08-5CE6-B0B760D03233}"/>
              </a:ext>
            </a:extLst>
          </p:cNvPr>
          <p:cNvSpPr txBox="1"/>
          <p:nvPr>
            <p:custDataLst>
              <p:tags r:id="rId21"/>
            </p:custDataLst>
          </p:nvPr>
        </p:nvSpPr>
        <p:spPr>
          <a:xfrm>
            <a:off x="5086350" y="1568521"/>
            <a:ext cx="3752850" cy="615553"/>
          </a:xfrm>
          <a:prstGeom prst="rect">
            <a:avLst/>
          </a:prstGeom>
          <a:noFill/>
        </p:spPr>
        <p:txBody>
          <a:bodyPr vert="horz" wrap="square" lIns="0" tIns="0" rIns="0" bIns="0" rtlCol="0" anchor="ctr" anchorCtr="0">
            <a:spAutoFit/>
          </a:bodyPr>
          <a:lstStyle/>
          <a:p>
            <a:r>
              <a:rPr lang="lt-LT" sz="2000" b="1" spc="-4">
                <a:solidFill>
                  <a:schemeClr val="dk1"/>
                </a:solidFill>
                <a:latin typeface="Calibri" panose="020F0502020204030204" pitchFamily="34" charset="0"/>
              </a:rPr>
              <a:t>Tikimasi, kad LR ŠMSM parengs nutarimo projektą LR Vyriausybei</a:t>
            </a:r>
            <a:endParaRPr lang="en-US" sz="2000" b="1" spc="-4">
              <a:solidFill>
                <a:schemeClr val="dk1"/>
              </a:solidFill>
              <a:latin typeface="Calibri" panose="020F0502020204030204" pitchFamily="34" charset="0"/>
            </a:endParaRPr>
          </a:p>
        </p:txBody>
      </p:sp>
      <p:sp>
        <p:nvSpPr>
          <p:cNvPr id="25" name="OTLSHAPE_M_b136aee1458b48268f9d3406ac83edb7_Date">
            <a:extLst>
              <a:ext uri="{FF2B5EF4-FFF2-40B4-BE49-F238E27FC236}">
                <a16:creationId xmlns:a16="http://schemas.microsoft.com/office/drawing/2014/main" id="{36A1867E-E4EF-B5A4-944A-F669B4B7A5B5}"/>
              </a:ext>
            </a:extLst>
          </p:cNvPr>
          <p:cNvSpPr txBox="1"/>
          <p:nvPr>
            <p:custDataLst>
              <p:tags r:id="rId22"/>
            </p:custDataLst>
          </p:nvPr>
        </p:nvSpPr>
        <p:spPr>
          <a:xfrm>
            <a:off x="7629525" y="2198116"/>
            <a:ext cx="921943" cy="221234"/>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2023-12-15</a:t>
            </a:r>
            <a:endParaRPr lang="en-US" sz="1400" spc="-16">
              <a:solidFill>
                <a:schemeClr val="dk2"/>
              </a:solidFill>
              <a:latin typeface="Calibri" panose="020F0502020204030204" pitchFamily="34" charset="0"/>
            </a:endParaRPr>
          </a:p>
        </p:txBody>
      </p:sp>
      <p:sp>
        <p:nvSpPr>
          <p:cNvPr id="27" name="OTLSHAPE_M_5ed6a5eaf49a44ee85f7cef3b7200bcb_Title">
            <a:extLst>
              <a:ext uri="{FF2B5EF4-FFF2-40B4-BE49-F238E27FC236}">
                <a16:creationId xmlns:a16="http://schemas.microsoft.com/office/drawing/2014/main" id="{5A7081F9-86D0-332E-898C-214DE108BE3C}"/>
              </a:ext>
            </a:extLst>
          </p:cNvPr>
          <p:cNvSpPr txBox="1"/>
          <p:nvPr>
            <p:custDataLst>
              <p:tags r:id="rId23"/>
            </p:custDataLst>
          </p:nvPr>
        </p:nvSpPr>
        <p:spPr>
          <a:xfrm>
            <a:off x="4102702" y="3502896"/>
            <a:ext cx="4141470" cy="615553"/>
          </a:xfrm>
          <a:prstGeom prst="rect">
            <a:avLst/>
          </a:prstGeom>
          <a:noFill/>
        </p:spPr>
        <p:txBody>
          <a:bodyPr vert="horz" wrap="square" lIns="0" tIns="0" rIns="0" bIns="0" rtlCol="0" anchor="ctr" anchorCtr="0">
            <a:spAutoFit/>
          </a:bodyPr>
          <a:lstStyle/>
          <a:p>
            <a:pPr algn="just"/>
            <a:r>
              <a:rPr lang="sv-SE" sz="2000" b="1" spc="-44">
                <a:solidFill>
                  <a:schemeClr val="dk1"/>
                </a:solidFill>
                <a:latin typeface="Calibri" panose="020F0502020204030204" pitchFamily="34" charset="0"/>
              </a:rPr>
              <a:t>Tikimasi, kad LR ŠMSM gaus dokumentus </a:t>
            </a:r>
            <a:r>
              <a:rPr lang="sv-SE" sz="2000" b="1" spc="-44">
                <a:solidFill>
                  <a:srgbClr val="FF0000"/>
                </a:solidFill>
                <a:latin typeface="Calibri" panose="020F0502020204030204" pitchFamily="34" charset="0"/>
              </a:rPr>
              <a:t>be pastabų </a:t>
            </a:r>
            <a:r>
              <a:rPr lang="sv-SE" sz="2000" b="1" spc="-44">
                <a:solidFill>
                  <a:schemeClr val="dk1"/>
                </a:solidFill>
                <a:latin typeface="Calibri" panose="020F0502020204030204" pitchFamily="34" charset="0"/>
              </a:rPr>
              <a:t>iš ministerijų</a:t>
            </a:r>
            <a:endParaRPr lang="en-US" sz="2000" b="1" spc="-44">
              <a:solidFill>
                <a:schemeClr val="dk1"/>
              </a:solidFill>
              <a:latin typeface="Calibri" panose="020F0502020204030204" pitchFamily="34" charset="0"/>
            </a:endParaRPr>
          </a:p>
        </p:txBody>
      </p:sp>
      <p:sp>
        <p:nvSpPr>
          <p:cNvPr id="28" name="OTLSHAPE_M_5ed6a5eaf49a44ee85f7cef3b7200bcb_Date">
            <a:extLst>
              <a:ext uri="{FF2B5EF4-FFF2-40B4-BE49-F238E27FC236}">
                <a16:creationId xmlns:a16="http://schemas.microsoft.com/office/drawing/2014/main" id="{62DEB4DF-7F81-B0E4-382D-C80E588C385C}"/>
              </a:ext>
            </a:extLst>
          </p:cNvPr>
          <p:cNvSpPr txBox="1"/>
          <p:nvPr>
            <p:custDataLst>
              <p:tags r:id="rId24"/>
            </p:custDataLst>
          </p:nvPr>
        </p:nvSpPr>
        <p:spPr>
          <a:xfrm>
            <a:off x="7286625" y="4248150"/>
            <a:ext cx="942976" cy="457201"/>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2023-12-08</a:t>
            </a:r>
            <a:endParaRPr lang="en-US" sz="1400" spc="-16">
              <a:solidFill>
                <a:schemeClr val="dk2"/>
              </a:solidFill>
              <a:latin typeface="Calibri" panose="020F0502020204030204" pitchFamily="34" charset="0"/>
            </a:endParaRPr>
          </a:p>
        </p:txBody>
      </p:sp>
      <p:sp>
        <p:nvSpPr>
          <p:cNvPr id="30" name="OTLSHAPE_M_1544900201824e779cef4212db3658ec_Title">
            <a:extLst>
              <a:ext uri="{FF2B5EF4-FFF2-40B4-BE49-F238E27FC236}">
                <a16:creationId xmlns:a16="http://schemas.microsoft.com/office/drawing/2014/main" id="{F7E7899D-FB69-4ADC-4FCF-36284EB8B417}"/>
              </a:ext>
            </a:extLst>
          </p:cNvPr>
          <p:cNvSpPr txBox="1"/>
          <p:nvPr>
            <p:custDataLst>
              <p:tags r:id="rId25"/>
            </p:custDataLst>
          </p:nvPr>
        </p:nvSpPr>
        <p:spPr>
          <a:xfrm>
            <a:off x="9191626" y="1958801"/>
            <a:ext cx="2705099" cy="1231106"/>
          </a:xfrm>
          <a:prstGeom prst="rect">
            <a:avLst/>
          </a:prstGeom>
          <a:noFill/>
        </p:spPr>
        <p:txBody>
          <a:bodyPr vert="horz" wrap="square" lIns="0" tIns="0" rIns="0" bIns="0" rtlCol="0" anchor="ctr" anchorCtr="0">
            <a:spAutoFit/>
          </a:bodyPr>
          <a:lstStyle/>
          <a:p>
            <a:pPr algn="just"/>
            <a:r>
              <a:rPr lang="lt-LT" sz="2000" b="1" spc="-44">
                <a:solidFill>
                  <a:schemeClr val="dk1"/>
                </a:solidFill>
                <a:latin typeface="Calibri"/>
                <a:cs typeface="Calibri"/>
              </a:rPr>
              <a:t>Tikimasi, kad LR Vyriausybė priims nutarimą dėl GTC teisinės formos pakeitimo</a:t>
            </a:r>
            <a:endParaRPr lang="en-US" sz="2000" b="1" spc="-44">
              <a:solidFill>
                <a:schemeClr val="dk1"/>
              </a:solidFill>
              <a:latin typeface="Calibri"/>
              <a:cs typeface="Calibri"/>
            </a:endParaRPr>
          </a:p>
        </p:txBody>
      </p:sp>
      <p:sp>
        <p:nvSpPr>
          <p:cNvPr id="31" name="OTLSHAPE_M_1544900201824e779cef4212db3658ec_Date">
            <a:extLst>
              <a:ext uri="{FF2B5EF4-FFF2-40B4-BE49-F238E27FC236}">
                <a16:creationId xmlns:a16="http://schemas.microsoft.com/office/drawing/2014/main" id="{255922BA-45B9-BEDB-313E-A65FFE0DCA5B}"/>
              </a:ext>
            </a:extLst>
          </p:cNvPr>
          <p:cNvSpPr txBox="1"/>
          <p:nvPr>
            <p:custDataLst>
              <p:tags r:id="rId26"/>
            </p:custDataLst>
          </p:nvPr>
        </p:nvSpPr>
        <p:spPr>
          <a:xfrm>
            <a:off x="10134599" y="3019425"/>
            <a:ext cx="866775" cy="441325"/>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2023-12-29</a:t>
            </a:r>
            <a:endParaRPr lang="en-US" sz="1400" spc="-16">
              <a:solidFill>
                <a:schemeClr val="dk2"/>
              </a:solidFill>
              <a:latin typeface="Calibri" panose="020F0502020204030204" pitchFamily="34" charset="0"/>
            </a:endParaRPr>
          </a:p>
        </p:txBody>
      </p:sp>
      <p:sp>
        <p:nvSpPr>
          <p:cNvPr id="33" name="OTLSHAPE_M_cdbc7acdba9142f98239820d23107dde_Title">
            <a:extLst>
              <a:ext uri="{FF2B5EF4-FFF2-40B4-BE49-F238E27FC236}">
                <a16:creationId xmlns:a16="http://schemas.microsoft.com/office/drawing/2014/main" id="{1CBF8BD6-7BF2-18A1-D977-218EDD056355}"/>
              </a:ext>
            </a:extLst>
          </p:cNvPr>
          <p:cNvSpPr txBox="1"/>
          <p:nvPr>
            <p:custDataLst>
              <p:tags r:id="rId27"/>
            </p:custDataLst>
          </p:nvPr>
        </p:nvSpPr>
        <p:spPr>
          <a:xfrm>
            <a:off x="685801" y="1907902"/>
            <a:ext cx="2886074" cy="923330"/>
          </a:xfrm>
          <a:prstGeom prst="rect">
            <a:avLst/>
          </a:prstGeom>
          <a:noFill/>
        </p:spPr>
        <p:txBody>
          <a:bodyPr vert="horz" wrap="square" lIns="0" tIns="0" rIns="0" bIns="0" rtlCol="0" anchor="ctr" anchorCtr="0">
            <a:spAutoFit/>
          </a:bodyPr>
          <a:lstStyle/>
          <a:p>
            <a:pPr algn="just"/>
            <a:r>
              <a:rPr lang="lt-LT" sz="2000" b="1" spc="-44">
                <a:solidFill>
                  <a:schemeClr val="dk1"/>
                </a:solidFill>
                <a:latin typeface="Calibri" panose="020F0502020204030204" pitchFamily="34" charset="0"/>
              </a:rPr>
              <a:t>Pateikti dokumentai į LR ŠMSM derinti su LR VRM, LR FM, LR ŽŪM, LR TM, LR AM</a:t>
            </a:r>
            <a:endParaRPr lang="en-US" sz="2000" b="1" spc="-44">
              <a:solidFill>
                <a:schemeClr val="dk1"/>
              </a:solidFill>
              <a:latin typeface="Calibri" panose="020F0502020204030204" pitchFamily="34" charset="0"/>
            </a:endParaRPr>
          </a:p>
        </p:txBody>
      </p:sp>
      <p:sp>
        <p:nvSpPr>
          <p:cNvPr id="34" name="OTLSHAPE_M_cdbc7acdba9142f98239820d23107dde_Date">
            <a:extLst>
              <a:ext uri="{FF2B5EF4-FFF2-40B4-BE49-F238E27FC236}">
                <a16:creationId xmlns:a16="http://schemas.microsoft.com/office/drawing/2014/main" id="{32AD3CDF-D6C5-A752-CCD5-129C563FABE5}"/>
              </a:ext>
            </a:extLst>
          </p:cNvPr>
          <p:cNvSpPr txBox="1"/>
          <p:nvPr>
            <p:custDataLst>
              <p:tags r:id="rId28"/>
            </p:custDataLst>
          </p:nvPr>
        </p:nvSpPr>
        <p:spPr>
          <a:xfrm>
            <a:off x="2343150" y="2724150"/>
            <a:ext cx="1200150" cy="441325"/>
          </a:xfrm>
          <a:prstGeom prst="rect">
            <a:avLst/>
          </a:prstGeom>
          <a:noFill/>
        </p:spPr>
        <p:txBody>
          <a:bodyPr vert="horz" wrap="square" lIns="0" tIns="0" rIns="0" bIns="0" rtlCol="0" anchor="ctr" anchorCtr="0">
            <a:noAutofit/>
          </a:bodyPr>
          <a:lstStyle/>
          <a:p>
            <a:r>
              <a:rPr lang="lt-LT" sz="1400" spc="-16">
                <a:solidFill>
                  <a:schemeClr val="dk2"/>
                </a:solidFill>
                <a:latin typeface="Calibri" panose="020F0502020204030204" pitchFamily="34" charset="0"/>
              </a:rPr>
              <a:t>2023-10-25</a:t>
            </a:r>
            <a:endParaRPr lang="en-US" sz="1400" spc="-16">
              <a:solidFill>
                <a:schemeClr val="dk2"/>
              </a:solidFill>
              <a:latin typeface="Calibri" panose="020F0502020204030204" pitchFamily="34" charset="0"/>
            </a:endParaRPr>
          </a:p>
        </p:txBody>
      </p:sp>
      <p:sp>
        <p:nvSpPr>
          <p:cNvPr id="42" name="TextBox 41">
            <a:extLst>
              <a:ext uri="{FF2B5EF4-FFF2-40B4-BE49-F238E27FC236}">
                <a16:creationId xmlns:a16="http://schemas.microsoft.com/office/drawing/2014/main" id="{DC0E0569-9894-7585-6F4B-32C2D2082C75}"/>
              </a:ext>
            </a:extLst>
          </p:cNvPr>
          <p:cNvSpPr txBox="1"/>
          <p:nvPr/>
        </p:nvSpPr>
        <p:spPr>
          <a:xfrm>
            <a:off x="1600200" y="375157"/>
            <a:ext cx="10125075" cy="523220"/>
          </a:xfrm>
          <a:prstGeom prst="rect">
            <a:avLst/>
          </a:prstGeom>
          <a:noFill/>
        </p:spPr>
        <p:txBody>
          <a:bodyPr wrap="square" rtlCol="0">
            <a:spAutoFit/>
          </a:bodyPr>
          <a:lstStyle/>
          <a:p>
            <a:r>
              <a:rPr lang="lt-LT" sz="2800">
                <a:latin typeface="Times New Roman" panose="02020603050405020304" pitchFamily="18" charset="0"/>
                <a:cs typeface="Times New Roman" panose="02020603050405020304" pitchFamily="18" charset="0"/>
              </a:rPr>
              <a:t>Gamtos tyrimų centro teisinės formos keitimo procedūrų eiga</a:t>
            </a:r>
            <a:endParaRPr lang="en-US" sz="2800">
              <a:latin typeface="Times New Roman" panose="02020603050405020304" pitchFamily="18" charset="0"/>
              <a:cs typeface="Times New Roman" panose="02020603050405020304" pitchFamily="18" charset="0"/>
            </a:endParaRPr>
          </a:p>
        </p:txBody>
      </p:sp>
      <p:sp>
        <p:nvSpPr>
          <p:cNvPr id="47" name="OTLSHAPE_TB_00000000000000000000000000000000_LeftEndCaps">
            <a:extLst>
              <a:ext uri="{FF2B5EF4-FFF2-40B4-BE49-F238E27FC236}">
                <a16:creationId xmlns:a16="http://schemas.microsoft.com/office/drawing/2014/main" id="{6C7400D4-9741-E518-BF5D-C5460E5F19CD}"/>
              </a:ext>
            </a:extLst>
          </p:cNvPr>
          <p:cNvSpPr txBox="1"/>
          <p:nvPr>
            <p:custDataLst>
              <p:tags r:id="rId29"/>
            </p:custDataLst>
          </p:nvPr>
        </p:nvSpPr>
        <p:spPr>
          <a:xfrm>
            <a:off x="11392291" y="5101481"/>
            <a:ext cx="550818" cy="279061"/>
          </a:xfrm>
          <a:prstGeom prst="rect">
            <a:avLst/>
          </a:prstGeom>
          <a:noFill/>
        </p:spPr>
        <p:txBody>
          <a:bodyPr vert="horz" wrap="square" lIns="0" tIns="0" rIns="0" bIns="0" rtlCol="0" anchor="ctr" anchorCtr="0">
            <a:spAutoFit/>
          </a:bodyPr>
          <a:lstStyle/>
          <a:p>
            <a:pPr algn="ctr"/>
            <a:r>
              <a:rPr lang="en-US" b="1" spc="-44">
                <a:solidFill>
                  <a:schemeClr val="accent2"/>
                </a:solidFill>
                <a:latin typeface="Calibri" panose="020F0502020204030204" pitchFamily="34" charset="0"/>
              </a:rPr>
              <a:t>202</a:t>
            </a:r>
            <a:r>
              <a:rPr lang="lt-LT" b="1" spc="-44">
                <a:solidFill>
                  <a:schemeClr val="accent2"/>
                </a:solidFill>
                <a:latin typeface="Calibri" panose="020F0502020204030204" pitchFamily="34" charset="0"/>
              </a:rPr>
              <a:t>4</a:t>
            </a:r>
            <a:endParaRPr lang="en-US" b="1" spc="-44">
              <a:solidFill>
                <a:schemeClr val="accent2"/>
              </a:solidFill>
              <a:latin typeface="Calibri" panose="020F0502020204030204" pitchFamily="34" charset="0"/>
            </a:endParaRPr>
          </a:p>
        </p:txBody>
      </p:sp>
      <p:sp>
        <p:nvSpPr>
          <p:cNvPr id="14" name="TextBox 13">
            <a:extLst>
              <a:ext uri="{FF2B5EF4-FFF2-40B4-BE49-F238E27FC236}">
                <a16:creationId xmlns:a16="http://schemas.microsoft.com/office/drawing/2014/main" id="{FD7BE4C6-F64F-03C4-4B53-7ACE056FA136}"/>
              </a:ext>
            </a:extLst>
          </p:cNvPr>
          <p:cNvSpPr txBox="1"/>
          <p:nvPr/>
        </p:nvSpPr>
        <p:spPr>
          <a:xfrm>
            <a:off x="2425857" y="481282"/>
            <a:ext cx="7961313" cy="4231736"/>
          </a:xfrm>
          <a:prstGeom prst="rect">
            <a:avLst/>
          </a:prstGeom>
          <a:solidFill>
            <a:srgbClr val="9FE3A9"/>
          </a:solidFill>
        </p:spPr>
        <p:txBody>
          <a:bodyPr wrap="square" lIns="91440" tIns="45720" rIns="91440" bIns="45720" anchor="t">
            <a:spAutoFit/>
          </a:bodyPr>
          <a:lstStyle/>
          <a:p>
            <a:pPr>
              <a:lnSpc>
                <a:spcPct val="107000"/>
              </a:lnSpc>
              <a:spcAft>
                <a:spcPts val="800"/>
              </a:spcAft>
            </a:pPr>
            <a:r>
              <a:rPr lang="lt-LT" sz="2400" kern="100">
                <a:effectLst/>
                <a:latin typeface="Calibri"/>
                <a:ea typeface="Calibri" panose="020F0502020204030204" pitchFamily="34" charset="0"/>
                <a:cs typeface="Times New Roman"/>
              </a:rPr>
              <a:t>Nuo Vyriausybės sprendimo pertvarkyti biudžetinę įstaigą priėmimo dienos GTC įgis pertvarkomos biudžetinės įstaigos </a:t>
            </a:r>
            <a:r>
              <a:rPr lang="lt-LT" sz="2400" kern="100">
                <a:latin typeface="Calibri"/>
                <a:ea typeface="Calibri" panose="020F0502020204030204" pitchFamily="34" charset="0"/>
                <a:cs typeface="Times New Roman"/>
              </a:rPr>
              <a:t>teisinę formą</a:t>
            </a:r>
            <a:r>
              <a:rPr lang="lt-LT" sz="2400" kern="100">
                <a:effectLst/>
                <a:latin typeface="Calibri"/>
                <a:ea typeface="Calibri" panose="020F0502020204030204" pitchFamily="34" charset="0"/>
                <a:cs typeface="Times New Roman"/>
              </a:rPr>
              <a:t>.</a:t>
            </a:r>
            <a:endParaRPr lang="en-US" sz="2400" kern="100">
              <a:effectLst/>
              <a:latin typeface="Calibri"/>
              <a:ea typeface="Calibri" panose="020F0502020204030204" pitchFamily="34" charset="0"/>
              <a:cs typeface="Times New Roman"/>
            </a:endParaRPr>
          </a:p>
          <a:p>
            <a:pPr>
              <a:lnSpc>
                <a:spcPct val="107000"/>
              </a:lnSpc>
              <a:spcAft>
                <a:spcPts val="800"/>
              </a:spcAft>
            </a:pPr>
            <a:r>
              <a:rPr lang="lt-LT" sz="2400" kern="100">
                <a:effectLst/>
                <a:latin typeface="Calibri" panose="020F0502020204030204" pitchFamily="34" charset="0"/>
                <a:ea typeface="Calibri" panose="020F0502020204030204" pitchFamily="34" charset="0"/>
                <a:cs typeface="Times New Roman" panose="02020603050405020304" pitchFamily="18" charset="0"/>
              </a:rPr>
              <a:t>Apie priimtą sprendimą pertvarkyti GTC į viešąją įstaigą ne vėliau kaip pirmą sprendimo viešo paskelbimo dieną privalome pranešti Juridinių asmenų registrui ir visiems  GTC kreditoriams raštu.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2400" kern="100">
                <a:effectLst/>
                <a:latin typeface="Calibri" panose="020F0502020204030204" pitchFamily="34" charset="0"/>
                <a:ea typeface="Calibri" panose="020F0502020204030204" pitchFamily="34" charset="0"/>
                <a:cs typeface="Times New Roman" panose="02020603050405020304" pitchFamily="18" charset="0"/>
              </a:rPr>
              <a:t>Pertvarkymas laikomas baigtu nuo naujojo teisinės formos juridinio asmens VšĮ Valstybinio mokslo tyrimų instituto GTC įstatų įregistravimo Juridinių asmenų registre.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1863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5154804" y="3198167"/>
            <a:ext cx="5848141" cy="523220"/>
          </a:xfrm>
          <a:prstGeom prst="rect">
            <a:avLst/>
          </a:prstGeom>
          <a:noFill/>
        </p:spPr>
        <p:txBody>
          <a:bodyPr wrap="square" lIns="91440" tIns="45720" rIns="91440" bIns="45720" anchor="t">
            <a:spAutoFit/>
          </a:bodyPr>
          <a:lstStyle/>
          <a:p>
            <a:pPr marL="342900" indent="-342900">
              <a:buFont typeface="Wingdings"/>
              <a:buChar char="Ø"/>
              <a:tabLst>
                <a:tab pos="139700" algn="l"/>
                <a:tab pos="457200" algn="l"/>
              </a:tabLst>
            </a:pPr>
            <a:r>
              <a:rPr lang="lt-LT" sz="2800">
                <a:latin typeface="Times New Roman"/>
                <a:ea typeface="Calibri"/>
                <a:cs typeface="Times New Roman"/>
              </a:rPr>
              <a:t> Dėl elektros ir šildymo GTC</a:t>
            </a:r>
            <a:endParaRPr lang="en-US" sz="2800">
              <a:latin typeface="Times New Roman"/>
              <a:ea typeface="Calibri"/>
              <a:cs typeface="Times New Roman"/>
            </a:endParaRPr>
          </a:p>
        </p:txBody>
      </p:sp>
    </p:spTree>
    <p:extLst>
      <p:ext uri="{BB962C8B-B14F-4D97-AF65-F5344CB8AC3E}">
        <p14:creationId xmlns:p14="http://schemas.microsoft.com/office/powerpoint/2010/main" val="386410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107469-FB65-98B6-1451-B3C1642876CC}"/>
              </a:ext>
            </a:extLst>
          </p:cNvPr>
          <p:cNvSpPr txBox="1"/>
          <p:nvPr/>
        </p:nvSpPr>
        <p:spPr>
          <a:xfrm>
            <a:off x="2469293" y="1964725"/>
            <a:ext cx="92819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a:latin typeface="Times New Roman"/>
                <a:cs typeface="Times New Roman"/>
              </a:rPr>
              <a:t>Pastate, esančiame Akademijos g. 2, įrengti šildymo sistemos termoreguliatoriai. Prašome taupyti šilumą ir prisukti radiatorius prieš savaitgalius ar atostogas.</a:t>
            </a:r>
            <a:endParaRPr lang="en-US"/>
          </a:p>
          <a:p>
            <a:pPr algn="just"/>
            <a:endParaRPr lang="lt-LT" sz="2400">
              <a:latin typeface="Times New Roman"/>
              <a:cs typeface="Times New Roman"/>
            </a:endParaRPr>
          </a:p>
          <a:p>
            <a:pPr algn="just"/>
            <a:r>
              <a:rPr lang="lt-LT" sz="2400">
                <a:latin typeface="Times New Roman"/>
                <a:cs typeface="Times New Roman"/>
              </a:rPr>
              <a:t>Yra nupirkti 200 vnt. LED šviestuvų, kurie bus keičiami Gamtos tyrimų centro pastatuose.</a:t>
            </a:r>
            <a:endParaRPr lang="lt-LT"/>
          </a:p>
        </p:txBody>
      </p:sp>
    </p:spTree>
    <p:extLst>
      <p:ext uri="{BB962C8B-B14F-4D97-AF65-F5344CB8AC3E}">
        <p14:creationId xmlns:p14="http://schemas.microsoft.com/office/powerpoint/2010/main" val="2325923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4761110" y="3194016"/>
            <a:ext cx="7121855" cy="523220"/>
          </a:xfrm>
          <a:prstGeom prst="rect">
            <a:avLst/>
          </a:prstGeom>
          <a:noFill/>
        </p:spPr>
        <p:txBody>
          <a:bodyPr wrap="square" lIns="91440" tIns="45720" rIns="91440" bIns="45720" anchor="t">
            <a:spAutoFit/>
          </a:bodyPr>
          <a:lstStyle/>
          <a:p>
            <a:pPr marL="342900" indent="-342900" algn="just">
              <a:buFont typeface="Wingdings"/>
              <a:buChar char="Ø"/>
            </a:pPr>
            <a:r>
              <a:rPr lang="lt-LT" sz="2800" kern="100">
                <a:latin typeface="Times New Roman"/>
                <a:ea typeface="Times New Roman" panose="02020603050405020304" pitchFamily="18" charset="0"/>
                <a:cs typeface="Times New Roman"/>
              </a:rPr>
              <a:t> Anonsai</a:t>
            </a:r>
            <a:endParaRPr lang="lt-LT" sz="2800" kern="100">
              <a:effectLst/>
              <a:latin typeface="Times New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094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6062" y="230420"/>
            <a:ext cx="9495692" cy="707886"/>
          </a:xfrm>
          <a:prstGeom prst="rect">
            <a:avLst/>
          </a:prstGeom>
          <a:noFill/>
        </p:spPr>
        <p:txBody>
          <a:bodyPr wrap="square" rtlCol="0">
            <a:spAutoFit/>
          </a:bodyPr>
          <a:lstStyle/>
          <a:p>
            <a:pPr marR="0" algn="just">
              <a:spcBef>
                <a:spcPts val="0"/>
              </a:spcBef>
              <a:spcAft>
                <a:spcPts val="0"/>
              </a:spcAft>
            </a:pPr>
            <a:endParaRPr lang="lt-LT" sz="2000">
              <a:solidFill>
                <a:srgbClr val="000000"/>
              </a:solidFill>
              <a:latin typeface="Times New Roman" panose="02020603050405020304" pitchFamily="18" charset="0"/>
            </a:endParaRPr>
          </a:p>
          <a:p>
            <a:pPr marL="0" marR="0" indent="540385" algn="just">
              <a:spcBef>
                <a:spcPts val="0"/>
              </a:spcBef>
              <a:spcAft>
                <a:spcPts val="0"/>
              </a:spcAft>
            </a:pPr>
            <a:endParaRPr lang="lt-LT" sz="2000" b="0" i="0">
              <a:solidFill>
                <a:srgbClr val="444444"/>
              </a:solidFill>
              <a:effectLst/>
              <a:latin typeface="Times New Roman" panose="02020603050405020304" pitchFamily="18" charset="0"/>
            </a:endParaRPr>
          </a:p>
        </p:txBody>
      </p:sp>
      <p:pic>
        <p:nvPicPr>
          <p:cNvPr id="4" name="Picture 3" descr="A collage of images of different types of objects&#10;&#10;Description automatically generated">
            <a:extLst>
              <a:ext uri="{FF2B5EF4-FFF2-40B4-BE49-F238E27FC236}">
                <a16:creationId xmlns:a16="http://schemas.microsoft.com/office/drawing/2014/main" id="{6A456E7B-EE5D-09FE-DFBA-225279D1C5EF}"/>
              </a:ext>
            </a:extLst>
          </p:cNvPr>
          <p:cNvPicPr>
            <a:picLocks noChangeAspect="1"/>
          </p:cNvPicPr>
          <p:nvPr/>
        </p:nvPicPr>
        <p:blipFill>
          <a:blip r:embed="rId3"/>
          <a:stretch>
            <a:fillRect/>
          </a:stretch>
        </p:blipFill>
        <p:spPr>
          <a:xfrm>
            <a:off x="1689653" y="435720"/>
            <a:ext cx="9685129" cy="5533777"/>
          </a:xfrm>
          <a:prstGeom prst="rect">
            <a:avLst/>
          </a:prstGeom>
        </p:spPr>
      </p:pic>
    </p:spTree>
    <p:extLst>
      <p:ext uri="{BB962C8B-B14F-4D97-AF65-F5344CB8AC3E}">
        <p14:creationId xmlns:p14="http://schemas.microsoft.com/office/powerpoint/2010/main" val="394060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649-F89A-4F13-A85C-F44D90C5FC76}"/>
              </a:ext>
            </a:extLst>
          </p:cNvPr>
          <p:cNvSpPr>
            <a:spLocks noGrp="1"/>
          </p:cNvSpPr>
          <p:nvPr>
            <p:ph type="title"/>
          </p:nvPr>
        </p:nvSpPr>
        <p:spPr>
          <a:xfrm>
            <a:off x="1367449" y="248748"/>
            <a:ext cx="10615786" cy="460591"/>
          </a:xfrm>
        </p:spPr>
        <p:txBody>
          <a:bodyPr>
            <a:normAutofit fontScale="90000"/>
          </a:bodyPr>
          <a:lstStyle/>
          <a:p>
            <a:pPr algn="ctr"/>
            <a:r>
              <a:rPr lang="lt-LT" sz="2400" b="1" cap="all">
                <a:solidFill>
                  <a:srgbClr val="0070C0"/>
                </a:solidFill>
                <a:effectLst/>
                <a:latin typeface="Times New Roman"/>
                <a:ea typeface="Times New Roman" panose="02020603050405020304" pitchFamily="18" charset="0"/>
                <a:cs typeface="Times New Roman"/>
              </a:rPr>
              <a:t>PAPILDOMAS </a:t>
            </a:r>
            <a:r>
              <a:rPr lang="lt-LT" sz="2400" b="1" cap="all">
                <a:solidFill>
                  <a:srgbClr val="0070C0"/>
                </a:solidFill>
                <a:latin typeface="Times New Roman"/>
                <a:ea typeface="Times New Roman" panose="02020603050405020304" pitchFamily="18" charset="0"/>
                <a:cs typeface="Times New Roman"/>
              </a:rPr>
              <a:t>daktaro Disertacijų</a:t>
            </a:r>
            <a:r>
              <a:rPr lang="lt-LT" sz="2400" b="1" cap="all">
                <a:solidFill>
                  <a:srgbClr val="0070C0"/>
                </a:solidFill>
                <a:effectLst/>
                <a:latin typeface="Times New Roman"/>
                <a:ea typeface="Times New Roman" panose="02020603050405020304" pitchFamily="18" charset="0"/>
                <a:cs typeface="Times New Roman"/>
              </a:rPr>
              <a:t> </a:t>
            </a:r>
            <a:r>
              <a:rPr lang="lt-LT" sz="2400" b="1" cap="all">
                <a:solidFill>
                  <a:srgbClr val="0070C0"/>
                </a:solidFill>
                <a:latin typeface="Times New Roman"/>
                <a:ea typeface="Times New Roman" panose="02020603050405020304" pitchFamily="18" charset="0"/>
                <a:cs typeface="Times New Roman"/>
              </a:rPr>
              <a:t>tematikų ir</a:t>
            </a:r>
            <a:r>
              <a:rPr lang="lt-LT" sz="2400" b="1" cap="all">
                <a:solidFill>
                  <a:srgbClr val="0070C0"/>
                </a:solidFill>
                <a:effectLst/>
                <a:latin typeface="Times New Roman"/>
                <a:ea typeface="Times New Roman" panose="02020603050405020304" pitchFamily="18" charset="0"/>
                <a:cs typeface="Times New Roman"/>
              </a:rPr>
              <a:t> vadovų </a:t>
            </a:r>
            <a:r>
              <a:rPr lang="lt-LT" sz="2400" b="1" cap="all" err="1">
                <a:solidFill>
                  <a:srgbClr val="0070C0"/>
                </a:solidFill>
                <a:effectLst/>
                <a:latin typeface="Times New Roman"/>
                <a:ea typeface="Times New Roman" panose="02020603050405020304" pitchFamily="18" charset="0"/>
                <a:cs typeface="Times New Roman"/>
              </a:rPr>
              <a:t>konk</a:t>
            </a:r>
            <a:r>
              <a:rPr lang="en-US" sz="2400" b="1" cap="all">
                <a:solidFill>
                  <a:srgbClr val="0070C0"/>
                </a:solidFill>
                <a:effectLst/>
                <a:latin typeface="Times New Roman"/>
                <a:ea typeface="Times New Roman" panose="02020603050405020304" pitchFamily="18" charset="0"/>
                <a:cs typeface="Times New Roman"/>
              </a:rPr>
              <a:t>U</a:t>
            </a:r>
            <a:r>
              <a:rPr lang="lt-LT" sz="2400" b="1" cap="all" err="1">
                <a:solidFill>
                  <a:srgbClr val="0070C0"/>
                </a:solidFill>
                <a:effectLst/>
                <a:latin typeface="Times New Roman"/>
                <a:ea typeface="Times New Roman" panose="02020603050405020304" pitchFamily="18" charset="0"/>
                <a:cs typeface="Times New Roman"/>
              </a:rPr>
              <a:t>rsas</a:t>
            </a:r>
            <a:endParaRPr lang="lt-LT" sz="2400" err="1">
              <a:solidFill>
                <a:srgbClr val="0070C0"/>
              </a:solidFill>
              <a:latin typeface="Times New Roman"/>
              <a:cs typeface="Times New Roman"/>
            </a:endParaRPr>
          </a:p>
        </p:txBody>
      </p:sp>
      <p:sp>
        <p:nvSpPr>
          <p:cNvPr id="3" name="Content Placeholder 2">
            <a:extLst>
              <a:ext uri="{FF2B5EF4-FFF2-40B4-BE49-F238E27FC236}">
                <a16:creationId xmlns:a16="http://schemas.microsoft.com/office/drawing/2014/main" id="{374FA33B-EC25-4A03-A3EC-8E99F68EE561}"/>
              </a:ext>
            </a:extLst>
          </p:cNvPr>
          <p:cNvSpPr>
            <a:spLocks noGrp="1"/>
          </p:cNvSpPr>
          <p:nvPr>
            <p:ph idx="1"/>
          </p:nvPr>
        </p:nvSpPr>
        <p:spPr>
          <a:xfrm>
            <a:off x="1564507" y="925146"/>
            <a:ext cx="10223079" cy="5258025"/>
          </a:xfrm>
        </p:spPr>
        <p:txBody>
          <a:bodyPr vert="horz" lIns="91440" tIns="45720" rIns="91440" bIns="45720" rtlCol="0" anchor="t">
            <a:noAutofit/>
          </a:bodyPr>
          <a:lstStyle/>
          <a:p>
            <a:pPr marL="0" indent="0" algn="ctr">
              <a:lnSpc>
                <a:spcPct val="150000"/>
              </a:lnSpc>
              <a:spcBef>
                <a:spcPts val="0"/>
              </a:spcBef>
              <a:buNone/>
            </a:pPr>
            <a:r>
              <a:rPr lang="lt-LT" sz="1800" b="1">
                <a:solidFill>
                  <a:srgbClr val="000000"/>
                </a:solidFill>
                <a:effectLst/>
                <a:latin typeface="Times New Roman"/>
                <a:ea typeface="Times New Roman" panose="02020603050405020304" pitchFamily="18" charset="0"/>
                <a:cs typeface="Times New Roman"/>
              </a:rPr>
              <a:t>Vadovaujantis </a:t>
            </a:r>
            <a:r>
              <a:rPr lang="en-US" sz="1800" b="1">
                <a:solidFill>
                  <a:srgbClr val="000000"/>
                </a:solidFill>
                <a:effectLst/>
                <a:latin typeface="Times New Roman"/>
                <a:ea typeface="Times New Roman" panose="02020603050405020304" pitchFamily="18" charset="0"/>
                <a:cs typeface="Times New Roman"/>
              </a:rPr>
              <a:t>G</a:t>
            </a:r>
            <a:r>
              <a:rPr lang="lt-LT" sz="1800" b="1" err="1">
                <a:solidFill>
                  <a:srgbClr val="000000"/>
                </a:solidFill>
                <a:effectLst/>
                <a:latin typeface="Times New Roman"/>
                <a:ea typeface="Times New Roman" panose="02020603050405020304" pitchFamily="18" charset="0"/>
                <a:cs typeface="Times New Roman"/>
              </a:rPr>
              <a:t>amtos</a:t>
            </a:r>
            <a:r>
              <a:rPr lang="lt-LT" sz="1800" b="1">
                <a:solidFill>
                  <a:srgbClr val="000000"/>
                </a:solidFill>
                <a:effectLst/>
                <a:latin typeface="Times New Roman"/>
                <a:ea typeface="Times New Roman" panose="02020603050405020304" pitchFamily="18" charset="0"/>
                <a:cs typeface="Times New Roman"/>
              </a:rPr>
              <a:t> tyrimų centro direktoriaus </a:t>
            </a:r>
            <a:r>
              <a:rPr lang="lt-LT" b="1">
                <a:solidFill>
                  <a:srgbClr val="000000"/>
                </a:solidFill>
                <a:latin typeface="Times New Roman"/>
                <a:ea typeface="Times New Roman" panose="02020603050405020304" pitchFamily="18" charset="0"/>
                <a:cs typeface="Times New Roman"/>
              </a:rPr>
              <a:t>2023 m. spalio 31 d. </a:t>
            </a:r>
            <a:r>
              <a:rPr lang="lt-LT" sz="1800" b="1">
                <a:solidFill>
                  <a:srgbClr val="000000"/>
                </a:solidFill>
                <a:latin typeface="Times New Roman"/>
                <a:ea typeface="Times New Roman" panose="02020603050405020304" pitchFamily="18" charset="0"/>
                <a:cs typeface="Times New Roman"/>
              </a:rPr>
              <a:t>įsakymu</a:t>
            </a:r>
            <a:r>
              <a:rPr lang="lt-LT" b="1">
                <a:solidFill>
                  <a:srgbClr val="000000"/>
                </a:solidFill>
                <a:latin typeface="Times New Roman"/>
                <a:ea typeface="Times New Roman" panose="02020603050405020304" pitchFamily="18" charset="0"/>
                <a:cs typeface="Times New Roman"/>
              </a:rPr>
              <a:t> </a:t>
            </a:r>
            <a:r>
              <a:rPr lang="lt-LT" sz="1800" b="1">
                <a:solidFill>
                  <a:srgbClr val="000000"/>
                </a:solidFill>
                <a:latin typeface="Times New Roman"/>
                <a:ea typeface="Times New Roman" panose="02020603050405020304" pitchFamily="18" charset="0"/>
                <a:cs typeface="Times New Roman"/>
              </a:rPr>
              <a:t>Nr. D-79</a:t>
            </a:r>
            <a:r>
              <a:rPr lang="lt-LT" b="1">
                <a:solidFill>
                  <a:srgbClr val="000000"/>
                </a:solidFill>
                <a:latin typeface="Times New Roman"/>
                <a:ea typeface="Times New Roman" panose="02020603050405020304" pitchFamily="18" charset="0"/>
                <a:cs typeface="Times New Roman"/>
              </a:rPr>
              <a:t>,</a:t>
            </a:r>
            <a:r>
              <a:rPr lang="en-US" sz="1800">
                <a:effectLst/>
                <a:latin typeface="Times New Roman"/>
                <a:ea typeface="Times New Roman" panose="02020603050405020304" pitchFamily="18" charset="0"/>
                <a:cs typeface="Times New Roman"/>
              </a:rPr>
              <a:t> </a:t>
            </a:r>
            <a:endParaRPr lang="lt-LT" sz="1800">
              <a:effectLst/>
              <a:latin typeface="Times New Roman"/>
              <a:ea typeface="Times New Roman" panose="02020603050405020304" pitchFamily="18" charset="0"/>
              <a:cs typeface="Times New Roman"/>
            </a:endParaRPr>
          </a:p>
          <a:p>
            <a:pPr marL="0" indent="0" algn="ctr">
              <a:lnSpc>
                <a:spcPct val="150000"/>
              </a:lnSpc>
              <a:spcBef>
                <a:spcPts val="0"/>
              </a:spcBef>
              <a:buNone/>
            </a:pPr>
            <a:r>
              <a:rPr lang="lt-LT">
                <a:solidFill>
                  <a:srgbClr val="000000"/>
                </a:solidFill>
                <a:latin typeface="Times New Roman"/>
                <a:ea typeface="Times New Roman" panose="02020603050405020304" pitchFamily="18" charset="0"/>
                <a:cs typeface="Times New Roman"/>
              </a:rPr>
              <a:t>yra</a:t>
            </a:r>
            <a:r>
              <a:rPr lang="lt-LT" sz="1800">
                <a:solidFill>
                  <a:srgbClr val="000000"/>
                </a:solidFill>
                <a:latin typeface="Times New Roman"/>
                <a:ea typeface="Times New Roman" panose="02020603050405020304" pitchFamily="18" charset="0"/>
                <a:cs typeface="Times New Roman"/>
              </a:rPr>
              <a:t> paskelbtas </a:t>
            </a:r>
            <a:r>
              <a:rPr lang="lt-LT" sz="1800" u="sng">
                <a:solidFill>
                  <a:srgbClr val="000000"/>
                </a:solidFill>
                <a:latin typeface="Times New Roman"/>
                <a:ea typeface="Times New Roman" panose="02020603050405020304" pitchFamily="18" charset="0"/>
                <a:cs typeface="Times New Roman"/>
              </a:rPr>
              <a:t>papildomas</a:t>
            </a:r>
            <a:r>
              <a:rPr lang="lt-LT">
                <a:solidFill>
                  <a:srgbClr val="000000"/>
                </a:solidFill>
                <a:latin typeface="Times New Roman"/>
                <a:ea typeface="Times New Roman" panose="02020603050405020304" pitchFamily="18" charset="0"/>
                <a:cs typeface="Times New Roman"/>
              </a:rPr>
              <a:t> biologijos, fizinės geografijos, geologijos, ekologijos ir aplinkotyros, zoologijos mokslo krypčių daktaro disertacijų</a:t>
            </a:r>
            <a:r>
              <a:rPr lang="lt-LT" sz="1800">
                <a:solidFill>
                  <a:srgbClr val="000000"/>
                </a:solidFill>
                <a:latin typeface="Times New Roman"/>
                <a:ea typeface="Times New Roman" panose="02020603050405020304" pitchFamily="18" charset="0"/>
                <a:cs typeface="Times New Roman"/>
              </a:rPr>
              <a:t> tematikų ir vadovų konkursas Gamtos tyrimų centre</a:t>
            </a:r>
            <a:r>
              <a:rPr lang="lt-LT">
                <a:solidFill>
                  <a:srgbClr val="000000"/>
                </a:solidFill>
                <a:latin typeface="Times New Roman"/>
                <a:ea typeface="Times New Roman" panose="02020603050405020304" pitchFamily="18" charset="0"/>
                <a:cs typeface="Times New Roman"/>
              </a:rPr>
              <a:t>.</a:t>
            </a:r>
            <a:endParaRPr lang="lt-LT" sz="1800">
              <a:solidFill>
                <a:srgbClr val="000000"/>
              </a:solidFill>
              <a:latin typeface="Times New Roman"/>
              <a:ea typeface="Times New Roman" panose="02020603050405020304" pitchFamily="18" charset="0"/>
              <a:cs typeface="Times New Roman"/>
            </a:endParaRPr>
          </a:p>
          <a:p>
            <a:pPr marL="342900" lvl="0" indent="-342900" algn="just">
              <a:lnSpc>
                <a:spcPct val="150000"/>
              </a:lnSpc>
              <a:spcBef>
                <a:spcPts val="0"/>
              </a:spcBef>
              <a:buFont typeface="+mj-lt"/>
              <a:buAutoNum type="arabicPeriod"/>
            </a:pPr>
            <a:r>
              <a:rPr lang="lt-LT" sz="1800">
                <a:solidFill>
                  <a:srgbClr val="000000"/>
                </a:solidFill>
                <a:latin typeface="Times New Roman"/>
                <a:ea typeface="Times New Roman" panose="02020603050405020304" pitchFamily="18" charset="0"/>
                <a:cs typeface="Times New Roman"/>
              </a:rPr>
              <a:t>Konkursui pateikiami šie dokumentai:</a:t>
            </a:r>
          </a:p>
          <a:p>
            <a:pPr lvl="1" algn="just">
              <a:lnSpc>
                <a:spcPct val="150000"/>
              </a:lnSpc>
              <a:spcBef>
                <a:spcPts val="0"/>
              </a:spcBef>
            </a:pPr>
            <a:r>
              <a:rPr lang="lt-LT" sz="1800">
                <a:solidFill>
                  <a:srgbClr val="000000"/>
                </a:solidFill>
                <a:latin typeface="Times New Roman"/>
                <a:ea typeface="Times New Roman" panose="02020603050405020304" pitchFamily="18" charset="0"/>
                <a:cs typeface="Times New Roman"/>
              </a:rPr>
              <a:t>daktaro disertacijos tematikos paraiška su laboratorijos vadovo viza;</a:t>
            </a:r>
          </a:p>
          <a:p>
            <a:pPr lvl="1" algn="just">
              <a:lnSpc>
                <a:spcPct val="150000"/>
              </a:lnSpc>
              <a:spcBef>
                <a:spcPts val="0"/>
              </a:spcBef>
            </a:pPr>
            <a:r>
              <a:rPr lang="lt-LT" sz="1800">
                <a:solidFill>
                  <a:srgbClr val="000000"/>
                </a:solidFill>
                <a:latin typeface="Times New Roman"/>
                <a:ea typeface="Times New Roman" panose="02020603050405020304" pitchFamily="18" charset="0"/>
                <a:cs typeface="Times New Roman"/>
              </a:rPr>
              <a:t>galimo vadovo mokslinių publikacijų ir kitos veiklos sąrašas.</a:t>
            </a:r>
          </a:p>
          <a:p>
            <a:pPr algn="just">
              <a:lnSpc>
                <a:spcPct val="150000"/>
              </a:lnSpc>
              <a:spcBef>
                <a:spcPts val="0"/>
              </a:spcBef>
              <a:buFont typeface="+mj-lt"/>
              <a:buAutoNum type="arabicPeriod" startAt="2"/>
            </a:pPr>
            <a:r>
              <a:rPr lang="lt-LT" sz="1800">
                <a:solidFill>
                  <a:srgbClr val="000000"/>
                </a:solidFill>
                <a:latin typeface="Times New Roman"/>
                <a:ea typeface="Times New Roman" panose="02020603050405020304" pitchFamily="18" charset="0"/>
                <a:cs typeface="Times New Roman"/>
              </a:rPr>
              <a:t>Dokumentai pateikiami </a:t>
            </a:r>
            <a:r>
              <a:rPr lang="lt-LT">
                <a:solidFill>
                  <a:srgbClr val="000000"/>
                </a:solidFill>
                <a:latin typeface="Times New Roman"/>
                <a:ea typeface="Times New Roman" panose="02020603050405020304" pitchFamily="18" charset="0"/>
                <a:cs typeface="Times New Roman"/>
              </a:rPr>
              <a:t>el. p. </a:t>
            </a:r>
            <a:r>
              <a:rPr lang="lt-LT">
                <a:solidFill>
                  <a:srgbClr val="000000"/>
                </a:solidFill>
                <a:latin typeface="Times New Roman"/>
                <a:ea typeface="Times New Roman" panose="02020603050405020304" pitchFamily="18" charset="0"/>
                <a:cs typeface="Times New Roman"/>
                <a:hlinkClick r:id="rId3"/>
              </a:rPr>
              <a:t>sekretoriatas</a:t>
            </a:r>
            <a:r>
              <a:rPr lang="en-US" sz="1800">
                <a:solidFill>
                  <a:srgbClr val="000000"/>
                </a:solidFill>
                <a:latin typeface="Times New Roman"/>
                <a:ea typeface="Times New Roman" panose="02020603050405020304" pitchFamily="18" charset="0"/>
                <a:cs typeface="Times New Roman"/>
                <a:hlinkClick r:id="rId3"/>
              </a:rPr>
              <a:t>@gamtc.lt</a:t>
            </a:r>
            <a:r>
              <a:rPr lang="lt-LT" sz="1800">
                <a:solidFill>
                  <a:srgbClr val="000000"/>
                </a:solidFill>
                <a:latin typeface="Times New Roman"/>
                <a:ea typeface="Times New Roman" panose="02020603050405020304" pitchFamily="18" charset="0"/>
                <a:cs typeface="Times New Roman"/>
              </a:rPr>
              <a:t> </a:t>
            </a:r>
            <a:r>
              <a:rPr lang="lt-LT" sz="1800" b="1">
                <a:solidFill>
                  <a:srgbClr val="FF0000"/>
                </a:solidFill>
                <a:latin typeface="Times New Roman"/>
                <a:ea typeface="Times New Roman" panose="02020603050405020304" pitchFamily="18" charset="0"/>
                <a:cs typeface="Times New Roman"/>
              </a:rPr>
              <a:t>iki lapkričio 17 d.</a:t>
            </a:r>
            <a:endParaRPr lang="en-US" sz="1800" b="1">
              <a:solidFill>
                <a:srgbClr val="FF0000"/>
              </a:solidFill>
              <a:latin typeface="Times New Roman"/>
              <a:ea typeface="Times New Roman" panose="02020603050405020304" pitchFamily="18" charset="0"/>
              <a:cs typeface="Times New Roman"/>
            </a:endParaRPr>
          </a:p>
          <a:p>
            <a:pPr marL="342900" lvl="0" indent="-342900" algn="just">
              <a:lnSpc>
                <a:spcPct val="150000"/>
              </a:lnSpc>
              <a:spcBef>
                <a:spcPts val="0"/>
              </a:spcBef>
              <a:buFont typeface="+mj-lt"/>
              <a:buAutoNum type="arabicPeriod" startAt="2"/>
            </a:pPr>
            <a:r>
              <a:rPr lang="en-US" sz="1800" err="1">
                <a:solidFill>
                  <a:srgbClr val="000000"/>
                </a:solidFill>
                <a:latin typeface="Times New Roman"/>
                <a:ea typeface="Times New Roman" panose="02020603050405020304" pitchFamily="18" charset="0"/>
                <a:cs typeface="Times New Roman"/>
              </a:rPr>
              <a:t>Disertacijos</a:t>
            </a:r>
            <a:r>
              <a:rPr lang="en-US" sz="1800">
                <a:solidFill>
                  <a:srgbClr val="000000"/>
                </a:solidFill>
                <a:latin typeface="Times New Roman"/>
                <a:ea typeface="Times New Roman" panose="02020603050405020304" pitchFamily="18" charset="0"/>
                <a:cs typeface="Times New Roman"/>
              </a:rPr>
              <a:t> </a:t>
            </a:r>
            <a:r>
              <a:rPr lang="en-US" sz="1800" err="1">
                <a:solidFill>
                  <a:srgbClr val="000000"/>
                </a:solidFill>
                <a:latin typeface="Times New Roman"/>
                <a:ea typeface="Times New Roman" panose="02020603050405020304" pitchFamily="18" charset="0"/>
                <a:cs typeface="Times New Roman"/>
              </a:rPr>
              <a:t>tematikos</a:t>
            </a:r>
            <a:r>
              <a:rPr lang="en-US" sz="1800">
                <a:solidFill>
                  <a:srgbClr val="000000"/>
                </a:solidFill>
                <a:latin typeface="Times New Roman"/>
                <a:ea typeface="Times New Roman" panose="02020603050405020304" pitchFamily="18" charset="0"/>
                <a:cs typeface="Times New Roman"/>
              </a:rPr>
              <a:t> </a:t>
            </a:r>
            <a:r>
              <a:rPr lang="en-US" sz="1800" err="1">
                <a:solidFill>
                  <a:srgbClr val="000000"/>
                </a:solidFill>
                <a:latin typeface="Times New Roman"/>
                <a:ea typeface="Times New Roman" panose="02020603050405020304" pitchFamily="18" charset="0"/>
                <a:cs typeface="Times New Roman"/>
              </a:rPr>
              <a:t>turi</a:t>
            </a:r>
            <a:r>
              <a:rPr lang="en-US" sz="1800">
                <a:solidFill>
                  <a:srgbClr val="000000"/>
                </a:solidFill>
                <a:latin typeface="Times New Roman"/>
                <a:ea typeface="Times New Roman" panose="02020603050405020304" pitchFamily="18" charset="0"/>
                <a:cs typeface="Times New Roman"/>
              </a:rPr>
              <a:t> </a:t>
            </a:r>
            <a:r>
              <a:rPr lang="en-US" sz="1800" err="1">
                <a:solidFill>
                  <a:srgbClr val="000000"/>
                </a:solidFill>
                <a:latin typeface="Times New Roman"/>
                <a:ea typeface="Times New Roman" panose="02020603050405020304" pitchFamily="18" charset="0"/>
                <a:cs typeface="Times New Roman"/>
              </a:rPr>
              <a:t>atitikti</a:t>
            </a:r>
            <a:r>
              <a:rPr lang="en-US" sz="1800">
                <a:solidFill>
                  <a:srgbClr val="000000"/>
                </a:solidFill>
                <a:latin typeface="Times New Roman"/>
                <a:ea typeface="Times New Roman" panose="02020603050405020304" pitchFamily="18" charset="0"/>
                <a:cs typeface="Times New Roman"/>
              </a:rPr>
              <a:t> Centro </a:t>
            </a:r>
            <a:r>
              <a:rPr lang="en-US" sz="1800" err="1">
                <a:solidFill>
                  <a:srgbClr val="000000"/>
                </a:solidFill>
                <a:latin typeface="Times New Roman"/>
                <a:ea typeface="Times New Roman" panose="02020603050405020304" pitchFamily="18" charset="0"/>
                <a:cs typeface="Times New Roman"/>
              </a:rPr>
              <a:t>vykdom</a:t>
            </a:r>
            <a:r>
              <a:rPr lang="lt-LT" sz="1800">
                <a:solidFill>
                  <a:srgbClr val="000000"/>
                </a:solidFill>
                <a:latin typeface="Times New Roman"/>
                <a:ea typeface="Times New Roman" panose="02020603050405020304" pitchFamily="18" charset="0"/>
                <a:cs typeface="Times New Roman"/>
              </a:rPr>
              <a:t>ų mokslinių tyrimų kryptis.</a:t>
            </a:r>
          </a:p>
          <a:p>
            <a:pPr algn="just">
              <a:lnSpc>
                <a:spcPct val="150000"/>
              </a:lnSpc>
              <a:spcBef>
                <a:spcPts val="0"/>
              </a:spcBef>
              <a:buFont typeface="+mj-lt"/>
              <a:buAutoNum type="arabicPeriod" startAt="2"/>
            </a:pPr>
            <a:r>
              <a:rPr lang="lt-LT" sz="1800">
                <a:solidFill>
                  <a:srgbClr val="000000"/>
                </a:solidFill>
                <a:latin typeface="Times New Roman"/>
                <a:ea typeface="Times New Roman" panose="02020603050405020304" pitchFamily="18" charset="0"/>
                <a:cs typeface="Times New Roman"/>
              </a:rPr>
              <a:t>Doktoranto vadovas turi atitikti ne žemesnius kaip vyresniojo mokslo darbuotojo reikalavimus*</a:t>
            </a:r>
            <a:r>
              <a:rPr lang="lt-LT">
                <a:solidFill>
                  <a:srgbClr val="000000"/>
                </a:solidFill>
                <a:latin typeface="Times New Roman"/>
                <a:ea typeface="Times New Roman" panose="02020603050405020304" pitchFamily="18" charset="0"/>
                <a:cs typeface="Times New Roman"/>
              </a:rPr>
              <a:t> ir</a:t>
            </a:r>
            <a:r>
              <a:rPr lang="lt-LT" sz="1800">
                <a:solidFill>
                  <a:srgbClr val="000000"/>
                </a:solidFill>
                <a:latin typeface="Times New Roman"/>
                <a:ea typeface="Times New Roman" panose="02020603050405020304" pitchFamily="18" charset="0"/>
                <a:cs typeface="Times New Roman"/>
              </a:rPr>
              <a:t> dalyvauti doktorantūros procese, tarptautinėje </a:t>
            </a:r>
            <a:r>
              <a:rPr lang="lt-LT">
                <a:solidFill>
                  <a:srgbClr val="000000"/>
                </a:solidFill>
                <a:latin typeface="Times New Roman"/>
                <a:ea typeface="Times New Roman" panose="02020603050405020304" pitchFamily="18" charset="0"/>
                <a:cs typeface="Times New Roman"/>
              </a:rPr>
              <a:t>mokslinėje ir ekspertinėje</a:t>
            </a:r>
            <a:r>
              <a:rPr lang="lt-LT" sz="1800">
                <a:solidFill>
                  <a:srgbClr val="000000"/>
                </a:solidFill>
                <a:latin typeface="Times New Roman"/>
                <a:ea typeface="Times New Roman" panose="02020603050405020304" pitchFamily="18" charset="0"/>
                <a:cs typeface="Times New Roman"/>
              </a:rPr>
              <a:t> veikloje. Mokslininkas vienu metu gali vadovauti ne daugiau kaip penkiems doktorantams (įskaitant ir esančių akademinėse atostogose).</a:t>
            </a:r>
          </a:p>
        </p:txBody>
      </p:sp>
      <p:sp>
        <p:nvSpPr>
          <p:cNvPr id="10" name="TextBox 9">
            <a:extLst>
              <a:ext uri="{FF2B5EF4-FFF2-40B4-BE49-F238E27FC236}">
                <a16:creationId xmlns:a16="http://schemas.microsoft.com/office/drawing/2014/main" id="{E0860DC1-83F9-4482-A800-5430DB112071}"/>
              </a:ext>
            </a:extLst>
          </p:cNvPr>
          <p:cNvSpPr txBox="1"/>
          <p:nvPr/>
        </p:nvSpPr>
        <p:spPr>
          <a:xfrm>
            <a:off x="1569416" y="6206608"/>
            <a:ext cx="10299139" cy="461665"/>
          </a:xfrm>
          <a:prstGeom prst="rect">
            <a:avLst/>
          </a:prstGeom>
          <a:noFill/>
        </p:spPr>
        <p:txBody>
          <a:bodyPr wrap="square">
            <a:spAutoFit/>
          </a:bodyPr>
          <a:lstStyle/>
          <a:p>
            <a:pPr algn="just"/>
            <a:r>
              <a:rPr lang="lt-LT" sz="1200">
                <a:latin typeface="Times New Roman" panose="02020603050405020304" pitchFamily="18" charset="0"/>
                <a:cs typeface="Times New Roman" panose="02020603050405020304" pitchFamily="18" charset="0"/>
              </a:rPr>
              <a:t>* Minimalių kvalifikacinių valstybinių mokslo ir studijų institucijų mokslo darbuotojų pareigybių reikalavimų aprašo, patvirtinto Lietuvos mokslo tarybos 2021 m. sausio 29 d. nutarimu Nr. V-61, 11.2 reikalavimai.</a:t>
            </a:r>
          </a:p>
        </p:txBody>
      </p:sp>
    </p:spTree>
    <p:extLst>
      <p:ext uri="{BB962C8B-B14F-4D97-AF65-F5344CB8AC3E}">
        <p14:creationId xmlns:p14="http://schemas.microsoft.com/office/powerpoint/2010/main" val="3979478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74F-5AAC-CE29-9EAD-83A6494B3764}"/>
              </a:ext>
            </a:extLst>
          </p:cNvPr>
          <p:cNvSpPr>
            <a:spLocks noGrp="1"/>
          </p:cNvSpPr>
          <p:nvPr>
            <p:ph type="title"/>
          </p:nvPr>
        </p:nvSpPr>
        <p:spPr>
          <a:xfrm>
            <a:off x="1718037" y="624110"/>
            <a:ext cx="10139352" cy="1280890"/>
          </a:xfrm>
        </p:spPr>
        <p:txBody>
          <a:bodyPr vert="horz" lIns="91440" tIns="45720" rIns="91440" bIns="45720" rtlCol="0" anchor="t">
            <a:noAutofit/>
          </a:bodyPr>
          <a:lstStyle/>
          <a:p>
            <a:pPr algn="just"/>
            <a:r>
              <a:rPr lang="lt-LT" sz="2000">
                <a:latin typeface="Times New Roman"/>
                <a:cs typeface="Times New Roman"/>
              </a:rPr>
              <a:t>Lietuvos mokslų akademijos Biologijos, medicinos ir </a:t>
            </a:r>
            <a:r>
              <a:rPr lang="lt-LT" sz="2000" err="1">
                <a:latin typeface="Times New Roman"/>
                <a:cs typeface="Times New Roman"/>
              </a:rPr>
              <a:t>geomokslų</a:t>
            </a:r>
            <a:r>
              <a:rPr lang="lt-LT" sz="2000">
                <a:latin typeface="Times New Roman"/>
                <a:cs typeface="Times New Roman"/>
              </a:rPr>
              <a:t> skyrius 2023 m. lapkričio</a:t>
            </a:r>
            <a:br>
              <a:rPr lang="lt-LT" sz="2000">
                <a:latin typeface="Times New Roman" panose="02020603050405020304" pitchFamily="18" charset="0"/>
                <a:cs typeface="Times New Roman" panose="02020603050405020304" pitchFamily="18" charset="0"/>
              </a:rPr>
            </a:br>
            <a:r>
              <a:rPr lang="lt-LT" sz="2000">
                <a:latin typeface="Times New Roman"/>
                <a:cs typeface="Times New Roman"/>
              </a:rPr>
              <a:t>23 d. 10 val. Lietuvos mokslų akademijoje (Gedimino pr. 3, Vilnius) organizuoja 16-ąją Lietuvos</a:t>
            </a:r>
            <a:br>
              <a:rPr lang="lt-LT" sz="2000">
                <a:latin typeface="Times New Roman" panose="02020603050405020304" pitchFamily="18" charset="0"/>
                <a:cs typeface="Times New Roman" panose="02020603050405020304" pitchFamily="18" charset="0"/>
              </a:rPr>
            </a:br>
            <a:r>
              <a:rPr lang="lt-LT" sz="2000">
                <a:latin typeface="Times New Roman"/>
                <a:cs typeface="Times New Roman"/>
              </a:rPr>
              <a:t>jaunųjų mokslininkų konferenciją </a:t>
            </a:r>
            <a:r>
              <a:rPr lang="lt-LT" sz="2000" b="1">
                <a:latin typeface="Times New Roman"/>
                <a:cs typeface="Times New Roman"/>
              </a:rPr>
              <a:t>„</a:t>
            </a:r>
            <a:r>
              <a:rPr lang="lt-LT" sz="2000" b="1" err="1">
                <a:latin typeface="Times New Roman"/>
                <a:cs typeface="Times New Roman"/>
              </a:rPr>
              <a:t>Bioateitis</a:t>
            </a:r>
            <a:r>
              <a:rPr lang="lt-LT" sz="2000" b="1">
                <a:latin typeface="Times New Roman"/>
                <a:cs typeface="Times New Roman"/>
              </a:rPr>
              <a:t>: gamtos ir gyvybės mokslų perspektyvos“.</a:t>
            </a:r>
          </a:p>
        </p:txBody>
      </p:sp>
      <p:sp>
        <p:nvSpPr>
          <p:cNvPr id="3" name="Content Placeholder 2">
            <a:extLst>
              <a:ext uri="{FF2B5EF4-FFF2-40B4-BE49-F238E27FC236}">
                <a16:creationId xmlns:a16="http://schemas.microsoft.com/office/drawing/2014/main" id="{90504C84-1C25-CE69-57B6-80A210DD7230}"/>
              </a:ext>
            </a:extLst>
          </p:cNvPr>
          <p:cNvSpPr>
            <a:spLocks noGrp="1"/>
          </p:cNvSpPr>
          <p:nvPr>
            <p:ph idx="1"/>
          </p:nvPr>
        </p:nvSpPr>
        <p:spPr>
          <a:xfrm>
            <a:off x="1671990" y="2133600"/>
            <a:ext cx="9832622" cy="2898438"/>
          </a:xfrm>
        </p:spPr>
        <p:txBody>
          <a:bodyPr vert="horz" lIns="91440" tIns="45720" rIns="91440" bIns="45720" rtlCol="0" anchor="t">
            <a:normAutofit lnSpcReduction="10000"/>
          </a:bodyPr>
          <a:lstStyle/>
          <a:p>
            <a:pPr marL="0" indent="0" algn="just">
              <a:buNone/>
            </a:pPr>
            <a:r>
              <a:rPr lang="lt-LT" sz="2000" b="1" dirty="0">
                <a:solidFill>
                  <a:schemeClr val="tx1"/>
                </a:solidFill>
                <a:latin typeface="Times New Roman"/>
                <a:cs typeface="Times New Roman"/>
              </a:rPr>
              <a:t>Dalyviai:</a:t>
            </a:r>
          </a:p>
          <a:p>
            <a:pPr algn="just">
              <a:buFont typeface="+mj-lt"/>
              <a:buAutoNum type="arabicPeriod"/>
            </a:pPr>
            <a:r>
              <a:rPr lang="lt-LT" sz="2000" b="1" dirty="0">
                <a:solidFill>
                  <a:schemeClr val="tx1"/>
                </a:solidFill>
                <a:effectLst/>
                <a:latin typeface="Times New Roman"/>
                <a:ea typeface="Times New Roman" panose="02020603050405020304" pitchFamily="18" charset="0"/>
                <a:cs typeface="Times New Roman"/>
              </a:rPr>
              <a:t>Justė Aželytė</a:t>
            </a:r>
            <a:r>
              <a:rPr lang="lt-LT" sz="2000" dirty="0">
                <a:solidFill>
                  <a:schemeClr val="tx1"/>
                </a:solidFill>
                <a:effectLst/>
                <a:latin typeface="Times New Roman"/>
                <a:ea typeface="Times New Roman" panose="02020603050405020304" pitchFamily="18" charset="0"/>
                <a:cs typeface="Times New Roman"/>
              </a:rPr>
              <a:t>. </a:t>
            </a:r>
            <a:r>
              <a:rPr lang="lt-LT" sz="1200" dirty="0">
                <a:solidFill>
                  <a:schemeClr val="tx1"/>
                </a:solidFill>
                <a:effectLst/>
                <a:latin typeface="Times New Roman"/>
                <a:ea typeface="Times New Roman" panose="02020603050405020304" pitchFamily="18" charset="0"/>
                <a:cs typeface="Times New Roman"/>
              </a:rPr>
              <a:t>Pranešimo tema: </a:t>
            </a:r>
            <a:r>
              <a:rPr lang="lt-LT" sz="1200" dirty="0">
                <a:solidFill>
                  <a:schemeClr val="tx1"/>
                </a:solidFill>
                <a:effectLst/>
                <a:latin typeface="Times New Roman"/>
                <a:ea typeface="SimSun"/>
                <a:cs typeface="Times New Roman"/>
              </a:rPr>
              <a:t>„</a:t>
            </a:r>
            <a:r>
              <a:rPr lang="lt-LT" sz="1200" dirty="0">
                <a:solidFill>
                  <a:schemeClr val="tx1"/>
                </a:solidFill>
                <a:effectLst/>
                <a:latin typeface="Times New Roman"/>
                <a:ea typeface="Times New Roman" panose="02020603050405020304" pitchFamily="18" charset="0"/>
                <a:cs typeface="Times New Roman"/>
              </a:rPr>
              <a:t>Paukščių maliarinės infekcijos poveikis stuburinio šeimininko žarnyno </a:t>
            </a:r>
            <a:r>
              <a:rPr lang="lt-LT" sz="1200" dirty="0" err="1">
                <a:solidFill>
                  <a:schemeClr val="tx1"/>
                </a:solidFill>
                <a:effectLst/>
                <a:latin typeface="Times New Roman"/>
                <a:ea typeface="Times New Roman" panose="02020603050405020304" pitchFamily="18" charset="0"/>
                <a:cs typeface="Times New Roman"/>
              </a:rPr>
              <a:t>mikrobiotai</a:t>
            </a:r>
            <a:r>
              <a:rPr lang="lt-LT" sz="1200" dirty="0">
                <a:solidFill>
                  <a:schemeClr val="tx1"/>
                </a:solidFill>
                <a:latin typeface="Times New Roman"/>
                <a:ea typeface="Times New Roman" panose="02020603050405020304" pitchFamily="18" charset="0"/>
                <a:cs typeface="Times New Roman"/>
              </a:rPr>
              <a:t>“.</a:t>
            </a:r>
            <a:r>
              <a:rPr lang="lt-LT" sz="1200" dirty="0">
                <a:solidFill>
                  <a:schemeClr val="tx1"/>
                </a:solidFill>
                <a:effectLst/>
                <a:latin typeface="Times New Roman"/>
                <a:ea typeface="Times New Roman" panose="02020603050405020304" pitchFamily="18" charset="0"/>
                <a:cs typeface="Times New Roman"/>
              </a:rPr>
              <a:t> Sekcija: Bendroji biologija ir </a:t>
            </a:r>
            <a:r>
              <a:rPr lang="lt-LT" sz="1200" dirty="0" err="1">
                <a:solidFill>
                  <a:schemeClr val="tx1"/>
                </a:solidFill>
                <a:effectLst/>
                <a:latin typeface="Times New Roman"/>
                <a:ea typeface="Times New Roman" panose="02020603050405020304" pitchFamily="18" charset="0"/>
                <a:cs typeface="Times New Roman"/>
              </a:rPr>
              <a:t>geomokslai</a:t>
            </a:r>
            <a:r>
              <a:rPr lang="lt-LT" sz="1200" dirty="0">
                <a:solidFill>
                  <a:schemeClr val="tx1"/>
                </a:solidFill>
                <a:effectLst/>
                <a:latin typeface="Times New Roman"/>
                <a:ea typeface="Times New Roman" panose="02020603050405020304" pitchFamily="18" charset="0"/>
                <a:cs typeface="Times New Roman"/>
              </a:rPr>
              <a:t> (darbo vadovas </a:t>
            </a:r>
            <a:r>
              <a:rPr lang="lt-LT" sz="1200" dirty="0">
                <a:solidFill>
                  <a:schemeClr val="tx1"/>
                </a:solidFill>
                <a:latin typeface="Times New Roman"/>
                <a:ea typeface="Times New Roman" panose="02020603050405020304" pitchFamily="18" charset="0"/>
                <a:cs typeface="Times New Roman"/>
              </a:rPr>
              <a:t>– </a:t>
            </a:r>
            <a:r>
              <a:rPr lang="lt-LT" sz="1200" dirty="0">
                <a:solidFill>
                  <a:schemeClr val="tx1"/>
                </a:solidFill>
                <a:effectLst/>
                <a:latin typeface="Times New Roman"/>
                <a:ea typeface="Times New Roman" panose="02020603050405020304" pitchFamily="18" charset="0"/>
                <a:cs typeface="Times New Roman"/>
              </a:rPr>
              <a:t>dr. Vaidas Palinauskas, mokslinis konsultantas </a:t>
            </a:r>
            <a:r>
              <a:rPr lang="lt-LT" sz="1200" dirty="0">
                <a:solidFill>
                  <a:schemeClr val="tx1"/>
                </a:solidFill>
                <a:latin typeface="Times New Roman"/>
                <a:ea typeface="Times New Roman" panose="02020603050405020304" pitchFamily="18" charset="0"/>
                <a:cs typeface="Times New Roman"/>
              </a:rPr>
              <a:t>– </a:t>
            </a:r>
            <a:r>
              <a:rPr lang="lt-LT" sz="1200" dirty="0">
                <a:solidFill>
                  <a:schemeClr val="tx1"/>
                </a:solidFill>
                <a:effectLst/>
                <a:latin typeface="Times New Roman"/>
                <a:ea typeface="Times New Roman" panose="02020603050405020304" pitchFamily="18" charset="0"/>
                <a:cs typeface="Times New Roman"/>
              </a:rPr>
              <a:t>dr. </a:t>
            </a:r>
            <a:r>
              <a:rPr lang="lt-LT" sz="1200" dirty="0" err="1">
                <a:solidFill>
                  <a:schemeClr val="tx1"/>
                </a:solidFill>
                <a:effectLst/>
                <a:latin typeface="Times New Roman"/>
                <a:ea typeface="Times New Roman" panose="02020603050405020304" pitchFamily="18" charset="0"/>
                <a:cs typeface="Times New Roman"/>
              </a:rPr>
              <a:t>Alejandro</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Cabezas-Cruz</a:t>
            </a:r>
            <a:r>
              <a:rPr lang="lt-LT" sz="1200" dirty="0">
                <a:solidFill>
                  <a:schemeClr val="tx1"/>
                </a:solidFill>
                <a:effectLst/>
                <a:latin typeface="Times New Roman"/>
                <a:ea typeface="Times New Roman" panose="02020603050405020304" pitchFamily="18" charset="0"/>
                <a:cs typeface="Times New Roman"/>
              </a:rPr>
              <a:t>).</a:t>
            </a:r>
          </a:p>
          <a:p>
            <a:pPr algn="just">
              <a:buFont typeface="+mj-lt"/>
              <a:buAutoNum type="arabicPeriod"/>
            </a:pPr>
            <a:endParaRPr lang="lt-LT" sz="1200" dirty="0">
              <a:solidFill>
                <a:schemeClr val="tx1"/>
              </a:solidFill>
              <a:effectLst/>
              <a:latin typeface="Times New Roman"/>
              <a:ea typeface="Times New Roman" panose="02020603050405020304" pitchFamily="18" charset="0"/>
              <a:cs typeface="Times New Roman"/>
            </a:endParaRPr>
          </a:p>
          <a:p>
            <a:pPr algn="just">
              <a:lnSpc>
                <a:spcPct val="107000"/>
              </a:lnSpc>
              <a:spcAft>
                <a:spcPts val="800"/>
              </a:spcAft>
              <a:buFont typeface="+mj-lt"/>
              <a:buAutoNum type="arabicPeriod"/>
            </a:pPr>
            <a:r>
              <a:rPr lang="lt-LT" sz="2000" b="1" dirty="0" err="1">
                <a:solidFill>
                  <a:schemeClr val="tx1"/>
                </a:solidFill>
                <a:effectLst/>
                <a:latin typeface="Times New Roman"/>
                <a:ea typeface="Times New Roman" panose="02020603050405020304" pitchFamily="18" charset="0"/>
                <a:cs typeface="Times New Roman"/>
              </a:rPr>
              <a:t>Mélanie</a:t>
            </a:r>
            <a:r>
              <a:rPr lang="lt-LT" sz="2000" b="1" dirty="0">
                <a:solidFill>
                  <a:schemeClr val="tx1"/>
                </a:solidFill>
                <a:effectLst/>
                <a:latin typeface="Times New Roman"/>
                <a:ea typeface="Times New Roman" panose="02020603050405020304" pitchFamily="18" charset="0"/>
                <a:cs typeface="Times New Roman"/>
              </a:rPr>
              <a:t> </a:t>
            </a:r>
            <a:r>
              <a:rPr lang="lt-LT" sz="2000" b="1" dirty="0" err="1">
                <a:solidFill>
                  <a:schemeClr val="tx1"/>
                </a:solidFill>
                <a:effectLst/>
                <a:latin typeface="Times New Roman"/>
                <a:ea typeface="Times New Roman" panose="02020603050405020304" pitchFamily="18" charset="0"/>
                <a:cs typeface="Times New Roman"/>
              </a:rPr>
              <a:t>Yvonne</a:t>
            </a:r>
            <a:r>
              <a:rPr lang="lt-LT" sz="2000" b="1" dirty="0">
                <a:solidFill>
                  <a:schemeClr val="tx1"/>
                </a:solidFill>
                <a:effectLst/>
                <a:latin typeface="Times New Roman"/>
                <a:ea typeface="Times New Roman" panose="02020603050405020304" pitchFamily="18" charset="0"/>
                <a:cs typeface="Times New Roman"/>
              </a:rPr>
              <a:t> </a:t>
            </a:r>
            <a:r>
              <a:rPr lang="lt-LT" sz="2000" b="1" dirty="0" err="1">
                <a:solidFill>
                  <a:schemeClr val="tx1"/>
                </a:solidFill>
                <a:effectLst/>
                <a:latin typeface="Times New Roman"/>
                <a:ea typeface="Times New Roman" panose="02020603050405020304" pitchFamily="18" charset="0"/>
                <a:cs typeface="Times New Roman"/>
              </a:rPr>
              <a:t>Ludivine</a:t>
            </a:r>
            <a:r>
              <a:rPr lang="lt-LT" sz="2000" b="1" dirty="0">
                <a:solidFill>
                  <a:schemeClr val="tx1"/>
                </a:solidFill>
                <a:effectLst/>
                <a:latin typeface="Times New Roman"/>
                <a:ea typeface="Times New Roman" panose="02020603050405020304" pitchFamily="18" charset="0"/>
                <a:cs typeface="Times New Roman"/>
              </a:rPr>
              <a:t> </a:t>
            </a:r>
            <a:r>
              <a:rPr lang="lt-LT" sz="2000" b="1" dirty="0" err="1">
                <a:solidFill>
                  <a:schemeClr val="tx1"/>
                </a:solidFill>
                <a:effectLst/>
                <a:latin typeface="Times New Roman"/>
                <a:ea typeface="Times New Roman" panose="02020603050405020304" pitchFamily="18" charset="0"/>
                <a:cs typeface="Times New Roman"/>
              </a:rPr>
              <a:t>Duc</a:t>
            </a:r>
            <a:r>
              <a:rPr lang="lt-LT" sz="2000" b="1" dirty="0">
                <a:solidFill>
                  <a:schemeClr val="tx1"/>
                </a:solidFill>
                <a:effectLst/>
                <a:latin typeface="Times New Roman"/>
                <a:ea typeface="Times New Roman" panose="02020603050405020304" pitchFamily="18" charset="0"/>
                <a:cs typeface="Times New Roman"/>
              </a:rPr>
              <a:t>. </a:t>
            </a:r>
            <a:r>
              <a:rPr lang="lt-LT" sz="1200" dirty="0">
                <a:solidFill>
                  <a:schemeClr val="tx1"/>
                </a:solidFill>
                <a:effectLst/>
                <a:latin typeface="Times New Roman"/>
                <a:ea typeface="Times New Roman" panose="02020603050405020304" pitchFamily="18" charset="0"/>
                <a:cs typeface="Times New Roman"/>
              </a:rPr>
              <a:t>Pranešimo tema: „</a:t>
            </a:r>
            <a:r>
              <a:rPr lang="lt-LT" sz="1200" dirty="0" err="1">
                <a:solidFill>
                  <a:schemeClr val="tx1"/>
                </a:solidFill>
                <a:effectLst/>
                <a:latin typeface="Times New Roman"/>
                <a:ea typeface="Times New Roman" panose="02020603050405020304" pitchFamily="18" charset="0"/>
                <a:cs typeface="Times New Roman"/>
              </a:rPr>
              <a:t>Molecular</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diagnostic</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tools</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unraveling</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formerly</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unknown</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pathologies</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caused</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by</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neglected</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cosmopolitan</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malaria-like</a:t>
            </a:r>
            <a:r>
              <a:rPr lang="lt-LT" sz="1200" dirty="0">
                <a:solidFill>
                  <a:schemeClr val="tx1"/>
                </a:solidFill>
                <a:effectLst/>
                <a:latin typeface="Times New Roman"/>
                <a:ea typeface="Times New Roman" panose="02020603050405020304" pitchFamily="18" charset="0"/>
                <a:cs typeface="Times New Roman"/>
              </a:rPr>
              <a:t> </a:t>
            </a:r>
            <a:r>
              <a:rPr lang="lt-LT" sz="1200" i="1" dirty="0" err="1">
                <a:solidFill>
                  <a:schemeClr val="tx1"/>
                </a:solidFill>
                <a:effectLst/>
                <a:latin typeface="Times New Roman"/>
                <a:ea typeface="Times New Roman" panose="02020603050405020304" pitchFamily="18" charset="0"/>
                <a:cs typeface="Times New Roman"/>
              </a:rPr>
              <a:t>Haemoproteus</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blood</a:t>
            </a:r>
            <a:r>
              <a:rPr lang="lt-LT" sz="1200" dirty="0">
                <a:solidFill>
                  <a:schemeClr val="tx1"/>
                </a:solidFill>
                <a:effectLst/>
                <a:latin typeface="Times New Roman"/>
                <a:ea typeface="Times New Roman" panose="02020603050405020304" pitchFamily="18" charset="0"/>
                <a:cs typeface="Times New Roman"/>
              </a:rPr>
              <a:t> </a:t>
            </a:r>
            <a:r>
              <a:rPr lang="lt-LT" sz="1200" dirty="0" err="1">
                <a:solidFill>
                  <a:schemeClr val="tx1"/>
                </a:solidFill>
                <a:effectLst/>
                <a:latin typeface="Times New Roman"/>
                <a:ea typeface="Times New Roman" panose="02020603050405020304" pitchFamily="18" charset="0"/>
                <a:cs typeface="Times New Roman"/>
              </a:rPr>
              <a:t>parasites</a:t>
            </a:r>
            <a:r>
              <a:rPr lang="lt-LT" sz="1200" dirty="0">
                <a:solidFill>
                  <a:schemeClr val="tx1"/>
                </a:solidFill>
                <a:latin typeface="Times New Roman"/>
                <a:ea typeface="Times New Roman" panose="02020603050405020304" pitchFamily="18" charset="0"/>
                <a:cs typeface="Times New Roman"/>
              </a:rPr>
              <a:t>“.</a:t>
            </a:r>
            <a:r>
              <a:rPr lang="lt-LT" sz="1200" dirty="0">
                <a:solidFill>
                  <a:schemeClr val="tx1"/>
                </a:solidFill>
                <a:effectLst/>
                <a:latin typeface="Times New Roman"/>
                <a:ea typeface="Times New Roman" panose="02020603050405020304" pitchFamily="18" charset="0"/>
                <a:cs typeface="Times New Roman"/>
              </a:rPr>
              <a:t> Sekcija: Bendroji biologija ir </a:t>
            </a:r>
            <a:r>
              <a:rPr lang="lt-LT" sz="1200" dirty="0" err="1">
                <a:solidFill>
                  <a:schemeClr val="tx1"/>
                </a:solidFill>
                <a:effectLst/>
                <a:latin typeface="Times New Roman"/>
                <a:ea typeface="Times New Roman" panose="02020603050405020304" pitchFamily="18" charset="0"/>
                <a:cs typeface="Times New Roman"/>
              </a:rPr>
              <a:t>geomokslai</a:t>
            </a:r>
            <a:r>
              <a:rPr lang="lt-LT" sz="1200" dirty="0">
                <a:solidFill>
                  <a:schemeClr val="tx1"/>
                </a:solidFill>
                <a:effectLst/>
                <a:latin typeface="Times New Roman"/>
                <a:ea typeface="Times New Roman" panose="02020603050405020304" pitchFamily="18" charset="0"/>
                <a:cs typeface="Times New Roman"/>
              </a:rPr>
              <a:t> (darbo vadovas</a:t>
            </a:r>
            <a:r>
              <a:rPr lang="lt-LT" sz="1200" dirty="0">
                <a:solidFill>
                  <a:schemeClr val="tx1"/>
                </a:solidFill>
                <a:latin typeface="Times New Roman"/>
                <a:ea typeface="Times New Roman" panose="02020603050405020304" pitchFamily="18" charset="0"/>
                <a:cs typeface="Times New Roman"/>
              </a:rPr>
              <a:t> – </a:t>
            </a:r>
            <a:r>
              <a:rPr lang="lt-LT" sz="1200" dirty="0">
                <a:solidFill>
                  <a:schemeClr val="tx1"/>
                </a:solidFill>
                <a:effectLst/>
                <a:latin typeface="Times New Roman"/>
                <a:ea typeface="Times New Roman" panose="02020603050405020304" pitchFamily="18" charset="0"/>
                <a:cs typeface="Times New Roman"/>
              </a:rPr>
              <a:t>habil. dr. Gediminas </a:t>
            </a:r>
            <a:r>
              <a:rPr lang="lt-LT" sz="1200" dirty="0" err="1">
                <a:solidFill>
                  <a:schemeClr val="tx1"/>
                </a:solidFill>
                <a:effectLst/>
                <a:latin typeface="Times New Roman"/>
                <a:ea typeface="Times New Roman" panose="02020603050405020304" pitchFamily="18" charset="0"/>
                <a:cs typeface="Times New Roman"/>
              </a:rPr>
              <a:t>Valkiūnas</a:t>
            </a:r>
            <a:r>
              <a:rPr lang="lt-LT" sz="1200" dirty="0">
                <a:solidFill>
                  <a:schemeClr val="tx1"/>
                </a:solidFill>
                <a:effectLst/>
                <a:latin typeface="Times New Roman"/>
                <a:ea typeface="Times New Roman" panose="02020603050405020304" pitchFamily="18" charset="0"/>
                <a:cs typeface="Times New Roman"/>
              </a:rPr>
              <a:t>).</a:t>
            </a:r>
          </a:p>
          <a:p>
            <a:pPr algn="just">
              <a:lnSpc>
                <a:spcPct val="107000"/>
              </a:lnSpc>
              <a:spcAft>
                <a:spcPts val="800"/>
              </a:spcAft>
              <a:buFont typeface="+mj-lt"/>
              <a:buAutoNum type="arabicPeriod"/>
            </a:pPr>
            <a:r>
              <a:rPr lang="lt-LT" sz="2000" b="1" dirty="0">
                <a:solidFill>
                  <a:schemeClr val="tx1"/>
                </a:solidFill>
                <a:effectLst/>
                <a:latin typeface="Times New Roman"/>
                <a:ea typeface="Times New Roman" panose="02020603050405020304" pitchFamily="18" charset="0"/>
                <a:cs typeface="Times New Roman"/>
              </a:rPr>
              <a:t>Elyza Pilipaitytė. </a:t>
            </a:r>
            <a:r>
              <a:rPr lang="lt-LT" sz="1200" dirty="0">
                <a:solidFill>
                  <a:schemeClr val="tx1"/>
                </a:solidFill>
                <a:effectLst/>
                <a:latin typeface="Times New Roman"/>
                <a:ea typeface="Times New Roman" panose="02020603050405020304" pitchFamily="18" charset="0"/>
                <a:cs typeface="Times New Roman"/>
              </a:rPr>
              <a:t>Pranešimo tema: „Kuršių marių žuvų dydžių pokyčiai dėl tiesioginės ir netiesioginės žmogaus veiklos“. Sekcija: Bendroji biologija ir </a:t>
            </a:r>
            <a:r>
              <a:rPr lang="lt-LT" sz="1200" dirty="0" err="1">
                <a:solidFill>
                  <a:schemeClr val="tx1"/>
                </a:solidFill>
                <a:effectLst/>
                <a:latin typeface="Times New Roman"/>
                <a:ea typeface="Times New Roman" panose="02020603050405020304" pitchFamily="18" charset="0"/>
                <a:cs typeface="Times New Roman"/>
              </a:rPr>
              <a:t>geomokslai</a:t>
            </a:r>
            <a:r>
              <a:rPr lang="lt-LT" sz="1200" dirty="0">
                <a:solidFill>
                  <a:schemeClr val="tx1"/>
                </a:solidFill>
                <a:effectLst/>
                <a:latin typeface="Times New Roman"/>
                <a:ea typeface="Times New Roman" panose="02020603050405020304" pitchFamily="18" charset="0"/>
                <a:cs typeface="Times New Roman"/>
              </a:rPr>
              <a:t> (darbo vadovė</a:t>
            </a:r>
            <a:r>
              <a:rPr lang="lt-LT" sz="1200" dirty="0">
                <a:solidFill>
                  <a:schemeClr val="tx1"/>
                </a:solidFill>
                <a:latin typeface="Times New Roman"/>
                <a:ea typeface="Times New Roman" panose="02020603050405020304" pitchFamily="18" charset="0"/>
                <a:cs typeface="Times New Roman"/>
              </a:rPr>
              <a:t> – </a:t>
            </a:r>
            <a:r>
              <a:rPr lang="lt-LT" sz="1200" dirty="0">
                <a:solidFill>
                  <a:schemeClr val="tx1"/>
                </a:solidFill>
                <a:effectLst/>
                <a:latin typeface="Times New Roman"/>
                <a:ea typeface="Times New Roman" panose="02020603050405020304" pitchFamily="18" charset="0"/>
                <a:cs typeface="Times New Roman"/>
              </a:rPr>
              <a:t>dr. Asta </a:t>
            </a:r>
            <a:r>
              <a:rPr lang="lt-LT" sz="1200" dirty="0" err="1">
                <a:solidFill>
                  <a:schemeClr val="tx1"/>
                </a:solidFill>
                <a:effectLst/>
                <a:latin typeface="Times New Roman"/>
                <a:ea typeface="Times New Roman" panose="02020603050405020304" pitchFamily="18" charset="0"/>
                <a:cs typeface="Times New Roman"/>
              </a:rPr>
              <a:t>Audzijonytė</a:t>
            </a:r>
            <a:r>
              <a:rPr lang="lt-LT" sz="1200" dirty="0">
                <a:solidFill>
                  <a:schemeClr val="tx1"/>
                </a:solidFill>
                <a:effectLst/>
                <a:latin typeface="Times New Roman"/>
                <a:ea typeface="Times New Roman" panose="02020603050405020304" pitchFamily="18" charset="0"/>
                <a:cs typeface="Times New Roman"/>
              </a:rPr>
              <a:t>, moksliniai konsultantai</a:t>
            </a:r>
            <a:r>
              <a:rPr lang="lt-LT" sz="1200" dirty="0">
                <a:solidFill>
                  <a:schemeClr val="tx1"/>
                </a:solidFill>
                <a:latin typeface="Times New Roman"/>
                <a:ea typeface="Times New Roman" panose="02020603050405020304" pitchFamily="18" charset="0"/>
                <a:cs typeface="Times New Roman"/>
              </a:rPr>
              <a:t> –</a:t>
            </a:r>
            <a:r>
              <a:rPr lang="lt-LT" sz="1200" dirty="0">
                <a:solidFill>
                  <a:schemeClr val="tx1"/>
                </a:solidFill>
                <a:effectLst/>
                <a:latin typeface="Times New Roman"/>
                <a:ea typeface="Times New Roman" panose="02020603050405020304" pitchFamily="18" charset="0"/>
                <a:cs typeface="Times New Roman"/>
              </a:rPr>
              <a:t> dr. Linas </a:t>
            </a:r>
            <a:r>
              <a:rPr lang="lt-LT" sz="1200" dirty="0" err="1">
                <a:solidFill>
                  <a:schemeClr val="tx1"/>
                </a:solidFill>
                <a:effectLst/>
                <a:latin typeface="Times New Roman"/>
                <a:ea typeface="Times New Roman" panose="02020603050405020304" pitchFamily="18" charset="0"/>
                <a:cs typeface="Times New Roman"/>
              </a:rPr>
              <a:t>Ložys</a:t>
            </a:r>
            <a:r>
              <a:rPr lang="lt-LT" sz="1200" dirty="0">
                <a:solidFill>
                  <a:schemeClr val="tx1"/>
                </a:solidFill>
                <a:effectLst/>
                <a:latin typeface="Times New Roman"/>
                <a:ea typeface="Times New Roman" panose="02020603050405020304" pitchFamily="18" charset="0"/>
                <a:cs typeface="Times New Roman"/>
              </a:rPr>
              <a:t>, dr. Eglė </a:t>
            </a:r>
            <a:r>
              <a:rPr lang="lt-LT" sz="1200" dirty="0" err="1">
                <a:solidFill>
                  <a:schemeClr val="tx1"/>
                </a:solidFill>
                <a:effectLst/>
                <a:latin typeface="Times New Roman"/>
                <a:ea typeface="Times New Roman" panose="02020603050405020304" pitchFamily="18" charset="0"/>
                <a:cs typeface="Times New Roman"/>
              </a:rPr>
              <a:t>Jakubavičiūtė</a:t>
            </a:r>
            <a:r>
              <a:rPr lang="lt-LT" sz="1200" dirty="0">
                <a:solidFill>
                  <a:schemeClr val="tx1"/>
                </a:solidFill>
                <a:effectLst/>
                <a:latin typeface="Times New Roman"/>
                <a:ea typeface="Times New Roman" panose="02020603050405020304" pitchFamily="18" charset="0"/>
                <a:cs typeface="Times New Roman"/>
              </a:rPr>
              <a:t>).</a:t>
            </a:r>
          </a:p>
        </p:txBody>
      </p:sp>
    </p:spTree>
    <p:extLst>
      <p:ext uri="{BB962C8B-B14F-4D97-AF65-F5344CB8AC3E}">
        <p14:creationId xmlns:p14="http://schemas.microsoft.com/office/powerpoint/2010/main" val="2367429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C8E39-E0FC-F49E-A512-A22654154D7B}"/>
              </a:ext>
            </a:extLst>
          </p:cNvPr>
          <p:cNvSpPr txBox="1"/>
          <p:nvPr/>
        </p:nvSpPr>
        <p:spPr>
          <a:xfrm>
            <a:off x="1600201" y="1790224"/>
            <a:ext cx="984885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t-LT" sz="2200" dirty="0">
                <a:latin typeface="Times New Roman"/>
                <a:cs typeface="Times New Roman"/>
              </a:rPr>
              <a:t>Jau šį </a:t>
            </a:r>
            <a:r>
              <a:rPr lang="lt-LT" sz="2200" b="1" dirty="0">
                <a:latin typeface="Times New Roman"/>
                <a:cs typeface="Times New Roman"/>
              </a:rPr>
              <a:t>penktadienį, lapkričio 10 d., 13 val.</a:t>
            </a:r>
            <a:r>
              <a:rPr lang="lt-LT" sz="2200" dirty="0">
                <a:latin typeface="Times New Roman"/>
                <a:cs typeface="Times New Roman"/>
              </a:rPr>
              <a:t> laukiame jūsų nuotoliniame </a:t>
            </a:r>
            <a:endParaRPr lang="en-US" dirty="0"/>
          </a:p>
          <a:p>
            <a:pPr algn="ctr"/>
            <a:r>
              <a:rPr lang="lt-LT" sz="2200" b="1" dirty="0">
                <a:latin typeface="Times New Roman"/>
                <a:cs typeface="Times New Roman"/>
              </a:rPr>
              <a:t>seminare „Briuselio burbulas“: kaip efektyviau jį išnaudoti partnerių paieškai“ ?</a:t>
            </a:r>
            <a:endParaRPr lang="lt-LT" dirty="0"/>
          </a:p>
          <a:p>
            <a:pPr algn="ctr"/>
            <a:endParaRPr lang="lt-LT" sz="2000" b="1" dirty="0">
              <a:latin typeface="Times New Roman"/>
              <a:cs typeface="Times New Roman"/>
            </a:endParaRPr>
          </a:p>
          <a:p>
            <a:pPr algn="just"/>
            <a:r>
              <a:rPr lang="lt-LT" sz="2000" dirty="0">
                <a:latin typeface="Times New Roman"/>
                <a:cs typeface="Times New Roman"/>
              </a:rPr>
              <a:t>Seminaro pranešėjai – Lietuvos mokslo ryšių biuro </a:t>
            </a:r>
            <a:r>
              <a:rPr lang="lt-LT" sz="2000" b="1" dirty="0">
                <a:latin typeface="Times New Roman"/>
                <a:cs typeface="Times New Roman"/>
              </a:rPr>
              <a:t>LINO</a:t>
            </a:r>
            <a:r>
              <a:rPr lang="lt-LT" sz="2000" dirty="0">
                <a:latin typeface="Times New Roman"/>
                <a:cs typeface="Times New Roman"/>
              </a:rPr>
              <a:t> Briuselyje vadovas </a:t>
            </a:r>
            <a:r>
              <a:rPr lang="lt-LT" sz="2000" b="1" dirty="0">
                <a:latin typeface="Times New Roman"/>
                <a:cs typeface="Times New Roman"/>
              </a:rPr>
              <a:t>Tadas Tumėnas ir komanda</a:t>
            </a:r>
            <a:r>
              <a:rPr lang="lt-LT" sz="2000" dirty="0">
                <a:latin typeface="Times New Roman"/>
                <a:cs typeface="Times New Roman"/>
              </a:rPr>
              <a:t>.</a:t>
            </a:r>
          </a:p>
          <a:p>
            <a:pPr algn="just"/>
            <a:endParaRPr lang="lt-LT" sz="2000" dirty="0">
              <a:latin typeface="Times New Roman"/>
              <a:cs typeface="Times New Roman"/>
            </a:endParaRPr>
          </a:p>
          <a:p>
            <a:pPr algn="just"/>
            <a:r>
              <a:rPr lang="lt-LT" sz="2000" dirty="0">
                <a:latin typeface="Times New Roman"/>
                <a:cs typeface="Times New Roman"/>
              </a:rPr>
              <a:t>Seminaro akcentai:</a:t>
            </a:r>
          </a:p>
          <a:p>
            <a:pPr algn="just">
              <a:buChar char="•"/>
            </a:pPr>
            <a:r>
              <a:rPr lang="lt-LT" sz="2000" dirty="0">
                <a:latin typeface="Times New Roman"/>
                <a:cs typeface="Times New Roman"/>
              </a:rPr>
              <a:t>kaip LINO biuras Lietuvos tyrėjams gali padėti plėtoti tarptautinį bendradarbiavimą;</a:t>
            </a:r>
          </a:p>
          <a:p>
            <a:pPr algn="just">
              <a:buChar char="•"/>
            </a:pPr>
            <a:r>
              <a:rPr lang="lt-LT" sz="2000" dirty="0">
                <a:latin typeface="Times New Roman"/>
                <a:cs typeface="Times New Roman"/>
              </a:rPr>
              <a:t>praktiniai patarimai, kaip efektyviai save pristatyti;</a:t>
            </a:r>
          </a:p>
          <a:p>
            <a:pPr algn="just">
              <a:buChar char="•"/>
            </a:pPr>
            <a:r>
              <a:rPr lang="lt-LT" sz="2000" dirty="0">
                <a:latin typeface="Times New Roman"/>
                <a:cs typeface="Times New Roman"/>
              </a:rPr>
              <a:t>partnerių paieškos formos pildymas ir diskusija.</a:t>
            </a:r>
          </a:p>
          <a:p>
            <a:pPr algn="just"/>
            <a:r>
              <a:rPr lang="lt-LT" sz="2000" dirty="0">
                <a:latin typeface="Times New Roman"/>
                <a:cs typeface="Times New Roman"/>
              </a:rPr>
              <a:t>Numatoma seminaro trukmė – 1 val.</a:t>
            </a:r>
          </a:p>
          <a:p>
            <a:pPr algn="just"/>
            <a:endParaRPr lang="lt-LT" sz="2200" dirty="0">
              <a:latin typeface="Times New Roman"/>
              <a:cs typeface="Times New Roman"/>
            </a:endParaRPr>
          </a:p>
          <a:p>
            <a:pPr marL="0" marR="0">
              <a:spcBef>
                <a:spcPts val="0"/>
              </a:spcBef>
              <a:spcAft>
                <a:spcPts val="0"/>
              </a:spcAft>
            </a:pPr>
            <a:r>
              <a:rPr lang="lt-LT" sz="1800" u="sng" dirty="0">
                <a:solidFill>
                  <a:srgbClr val="6264A7"/>
                </a:solidFill>
                <a:effectLst/>
                <a:latin typeface="Times New Roman" panose="02020603050405020304" pitchFamily="18" charset="0"/>
                <a:ea typeface="Calibri" panose="020F0502020204030204" pitchFamily="34" charset="0"/>
                <a:cs typeface="Times New Roman" panose="02020603050405020304" pitchFamily="18" charset="0"/>
                <a:hlinkClick r:id="rId2"/>
              </a:rPr>
              <a:t>Spustelėkite čia norėdami prisijungti prie susitikimo</a:t>
            </a:r>
            <a:r>
              <a:rPr lang="lt-LT" sz="1800" dirty="0">
                <a:solidFill>
                  <a:srgbClr val="25242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lt-LT" sz="1800" dirty="0">
                <a:solidFill>
                  <a:srgbClr val="252424"/>
                </a:solidFill>
                <a:effectLst/>
                <a:latin typeface="Times New Roman" panose="02020603050405020304" pitchFamily="18" charset="0"/>
                <a:ea typeface="Calibri" panose="020F0502020204030204" pitchFamily="34" charset="0"/>
                <a:cs typeface="Times New Roman" panose="02020603050405020304" pitchFamily="18" charset="0"/>
              </a:rPr>
              <a:t>Susitikimo ID: 355 191 427 505 </a:t>
            </a:r>
            <a:br>
              <a:rPr lang="lt-LT" sz="1800" dirty="0">
                <a:solidFill>
                  <a:srgbClr val="252424"/>
                </a:solidFill>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solidFill>
                  <a:srgbClr val="252424"/>
                </a:solidFill>
                <a:effectLst/>
                <a:latin typeface="Times New Roman" panose="02020603050405020304" pitchFamily="18" charset="0"/>
                <a:ea typeface="Calibri" panose="020F0502020204030204" pitchFamily="34" charset="0"/>
                <a:cs typeface="Times New Roman" panose="02020603050405020304" pitchFamily="18" charset="0"/>
              </a:rPr>
              <a:t>Slaptasis kodas: 8LTZ3J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person standing in front of a banner&#10;&#10;Description automatically generated">
            <a:extLst>
              <a:ext uri="{FF2B5EF4-FFF2-40B4-BE49-F238E27FC236}">
                <a16:creationId xmlns:a16="http://schemas.microsoft.com/office/drawing/2014/main" id="{4F9D75FC-7FE2-753A-849D-5C219874D951}"/>
              </a:ext>
            </a:extLst>
          </p:cNvPr>
          <p:cNvPicPr>
            <a:picLocks noChangeAspect="1"/>
          </p:cNvPicPr>
          <p:nvPr/>
        </p:nvPicPr>
        <p:blipFill>
          <a:blip r:embed="rId3"/>
          <a:stretch>
            <a:fillRect/>
          </a:stretch>
        </p:blipFill>
        <p:spPr>
          <a:xfrm>
            <a:off x="5591175" y="184271"/>
            <a:ext cx="6473823" cy="1626837"/>
          </a:xfrm>
          <a:prstGeom prst="rect">
            <a:avLst/>
          </a:prstGeom>
        </p:spPr>
      </p:pic>
    </p:spTree>
    <p:extLst>
      <p:ext uri="{BB962C8B-B14F-4D97-AF65-F5344CB8AC3E}">
        <p14:creationId xmlns:p14="http://schemas.microsoft.com/office/powerpoint/2010/main" val="2281733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C8E39-E0FC-F49E-A512-A22654154D7B}"/>
              </a:ext>
            </a:extLst>
          </p:cNvPr>
          <p:cNvSpPr txBox="1"/>
          <p:nvPr/>
        </p:nvSpPr>
        <p:spPr>
          <a:xfrm>
            <a:off x="1766022" y="1711890"/>
            <a:ext cx="9865016"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 sz="2000" b="1" dirty="0">
                <a:latin typeface="Times New Roman"/>
                <a:cs typeface="Segoe UI"/>
              </a:rPr>
              <a:t>„Europos horizonto“ (EH) programos galimybės 5 veiksmų grupėje „Klimatas, energetika, judumas“</a:t>
            </a:r>
            <a:endParaRPr lang="en-US" sz="2000" dirty="0">
              <a:latin typeface="Times New Roman"/>
              <a:cs typeface="Times New Roman"/>
            </a:endParaRPr>
          </a:p>
          <a:p>
            <a:pPr algn="just"/>
            <a:endParaRPr lang="lt-LT" sz="2000" dirty="0">
              <a:latin typeface="Times New Roman"/>
              <a:cs typeface="Times New Roman"/>
            </a:endParaRPr>
          </a:p>
          <a:p>
            <a:pPr algn="just"/>
            <a:r>
              <a:rPr lang="lt" sz="2000" dirty="0">
                <a:latin typeface="Times New Roman"/>
                <a:cs typeface="Segoe UI"/>
              </a:rPr>
              <a:t>Renginys vyks š. m. </a:t>
            </a:r>
            <a:r>
              <a:rPr lang="lt" sz="2000" b="1" dirty="0">
                <a:latin typeface="Times New Roman"/>
                <a:cs typeface="Segoe UI"/>
              </a:rPr>
              <a:t>lapkričio 16 d. 10.00–11.30 val.</a:t>
            </a:r>
            <a:endParaRPr lang="lt-LT" sz="2000" dirty="0">
              <a:latin typeface="Times New Roman"/>
              <a:cs typeface="Times New Roman"/>
            </a:endParaRPr>
          </a:p>
          <a:p>
            <a:pPr algn="just"/>
            <a:r>
              <a:rPr lang="lt" sz="2000" b="1" dirty="0">
                <a:latin typeface="Times New Roman"/>
                <a:cs typeface="Segoe UI"/>
              </a:rPr>
              <a:t>„MS Teams“ platformoje</a:t>
            </a:r>
            <a:r>
              <a:rPr lang="lt" sz="2000" dirty="0">
                <a:latin typeface="Times New Roman"/>
                <a:cs typeface="Segoe UI"/>
              </a:rPr>
              <a:t>. </a:t>
            </a:r>
            <a:r>
              <a:rPr lang="lt" sz="2000" i="1" dirty="0">
                <a:latin typeface="Times New Roman"/>
                <a:cs typeface="Segoe UI"/>
              </a:rPr>
              <a:t>Užsiregistravusiems dalyviams nuoroda į el. paštą bus atsiųsta, likus vienai dienai iki renginio.</a:t>
            </a:r>
            <a:endParaRPr lang="lt-LT" sz="2000" dirty="0">
              <a:latin typeface="Times New Roman"/>
              <a:cs typeface="Times New Roman"/>
            </a:endParaRPr>
          </a:p>
          <a:p>
            <a:pPr algn="just"/>
            <a:endParaRPr lang="lt-LT" sz="2000" dirty="0">
              <a:latin typeface="Times New Roman"/>
              <a:cs typeface="Times New Roman"/>
            </a:endParaRPr>
          </a:p>
          <a:p>
            <a:pPr algn="just"/>
            <a:br>
              <a:rPr lang="en-US" sz="2000" dirty="0">
                <a:latin typeface="Times New Roman"/>
              </a:rPr>
            </a:br>
            <a:r>
              <a:rPr lang="lt" sz="2000" b="1" dirty="0">
                <a:latin typeface="Times New Roman"/>
                <a:cs typeface="Segoe UI"/>
              </a:rPr>
              <a:t>REGISTRACIJA Į RENGINĮ</a:t>
            </a:r>
            <a:r>
              <a:rPr lang="lt" sz="2000" dirty="0">
                <a:latin typeface="Times New Roman"/>
                <a:cs typeface="Segoe UI"/>
              </a:rPr>
              <a:t>: </a:t>
            </a:r>
            <a:r>
              <a:rPr lang="lt" sz="2000" dirty="0">
                <a:latin typeface="Times New Roman"/>
                <a:cs typeface="Segoe UI"/>
                <a:hlinkClick r:id="rId2"/>
              </a:rPr>
              <a:t>https://byt.lt/YfJPP</a:t>
            </a:r>
            <a:endParaRPr lang="lt-LT" sz="2000" dirty="0">
              <a:latin typeface="Times New Roman"/>
              <a:cs typeface="Times New Roman"/>
            </a:endParaRPr>
          </a:p>
          <a:p>
            <a:pPr algn="just"/>
            <a:endParaRPr lang="lt-LT" sz="2000" dirty="0">
              <a:latin typeface="Times New Roman"/>
              <a:cs typeface="Times New Roman"/>
            </a:endParaRPr>
          </a:p>
          <a:p>
            <a:r>
              <a:rPr lang="lt" sz="2000" dirty="0">
                <a:latin typeface="Times New Roman"/>
                <a:cs typeface="Segoe UI"/>
              </a:rPr>
              <a:t>Renginys skirtas mokslo įstaigoms, įmonėms bei organizacijoms, kuriančioms ar planuojančioms diegti inovacijas šios veiksmų grupės srityse.</a:t>
            </a:r>
            <a:br>
              <a:rPr lang="lt" sz="2000" dirty="0">
                <a:latin typeface="Times New Roman"/>
                <a:cs typeface="Segoe UI"/>
              </a:rPr>
            </a:br>
            <a:r>
              <a:rPr lang="lt" sz="2000" dirty="0">
                <a:latin typeface="Times New Roman"/>
                <a:cs typeface="Segoe UI"/>
              </a:rPr>
              <a:t> </a:t>
            </a:r>
            <a:br>
              <a:rPr lang="lt" sz="2000" dirty="0">
                <a:latin typeface="Times New Roman"/>
                <a:cs typeface="Segoe UI"/>
              </a:rPr>
            </a:br>
            <a:r>
              <a:rPr lang="lt" sz="2000" dirty="0">
                <a:latin typeface="Times New Roman"/>
                <a:cs typeface="Segoe UI"/>
              </a:rPr>
              <a:t>Daugiau informacijos: </a:t>
            </a:r>
            <a:r>
              <a:rPr lang="lt" sz="2000" dirty="0">
                <a:latin typeface="Times New Roman"/>
                <a:cs typeface="Segoe UI"/>
                <a:hlinkClick r:id="rId3"/>
              </a:rPr>
              <a:t>europoshorizontas.lt </a:t>
            </a:r>
            <a:r>
              <a:rPr lang="lt" sz="2000" dirty="0">
                <a:latin typeface="Times New Roman"/>
                <a:cs typeface="Segoe UI"/>
              </a:rPr>
              <a:t> </a:t>
            </a:r>
            <a:br>
              <a:rPr lang="lt" sz="1100" dirty="0">
                <a:latin typeface="Segoe UI"/>
                <a:cs typeface="Segoe UI"/>
              </a:rPr>
            </a:br>
            <a:br>
              <a:rPr lang="lt" sz="1100" dirty="0">
                <a:latin typeface="Segoe UI"/>
                <a:cs typeface="Segoe UI"/>
              </a:rPr>
            </a:br>
            <a:endParaRPr lang="lt" sz="1100" dirty="0">
              <a:latin typeface="Segoe UI"/>
              <a:cs typeface="Segoe UI"/>
            </a:endParaRPr>
          </a:p>
        </p:txBody>
      </p:sp>
      <p:pic>
        <p:nvPicPr>
          <p:cNvPr id="2" name="Picture 1" descr="A cartoon character driving a car&#10;&#10;Description automatically generated">
            <a:extLst>
              <a:ext uri="{FF2B5EF4-FFF2-40B4-BE49-F238E27FC236}">
                <a16:creationId xmlns:a16="http://schemas.microsoft.com/office/drawing/2014/main" id="{DE2B99FC-D442-02CD-46B0-643CF288CBD8}"/>
              </a:ext>
            </a:extLst>
          </p:cNvPr>
          <p:cNvPicPr>
            <a:picLocks noChangeAspect="1"/>
          </p:cNvPicPr>
          <p:nvPr/>
        </p:nvPicPr>
        <p:blipFill>
          <a:blip r:embed="rId4"/>
          <a:stretch>
            <a:fillRect/>
          </a:stretch>
        </p:blipFill>
        <p:spPr>
          <a:xfrm>
            <a:off x="4693904" y="204361"/>
            <a:ext cx="6902173" cy="1111030"/>
          </a:xfrm>
          <a:prstGeom prst="rect">
            <a:avLst/>
          </a:prstGeom>
        </p:spPr>
      </p:pic>
    </p:spTree>
    <p:extLst>
      <p:ext uri="{BB962C8B-B14F-4D97-AF65-F5344CB8AC3E}">
        <p14:creationId xmlns:p14="http://schemas.microsoft.com/office/powerpoint/2010/main" val="377605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C2B3F6-8806-11F1-EF73-DEC530748DB9}"/>
              </a:ext>
            </a:extLst>
          </p:cNvPr>
          <p:cNvSpPr txBox="1"/>
          <p:nvPr/>
        </p:nvSpPr>
        <p:spPr>
          <a:xfrm>
            <a:off x="2946114" y="194710"/>
            <a:ext cx="914597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a:latin typeface="Times New Roman"/>
                <a:ea typeface="Source Sans Pro"/>
                <a:cs typeface="Times New Roman"/>
              </a:rPr>
              <a:t>Programos ERA4Health informacinis renginys apie 2024 m. paraiškų konkursą </a:t>
            </a:r>
            <a:r>
              <a:rPr lang="lt-LT" b="1" dirty="0" err="1">
                <a:latin typeface="Times New Roman"/>
                <a:ea typeface="Source Sans Pro"/>
                <a:cs typeface="Times New Roman"/>
              </a:rPr>
              <a:t>NutriBrain</a:t>
            </a:r>
            <a:r>
              <a:rPr lang="lt-LT" b="1" dirty="0">
                <a:latin typeface="Times New Roman"/>
                <a:ea typeface="Source Sans Pro"/>
                <a:cs typeface="Times New Roman"/>
              </a:rPr>
              <a:t>.</a:t>
            </a:r>
          </a:p>
          <a:p>
            <a:r>
              <a:rPr lang="lt-LT" dirty="0">
                <a:latin typeface="Times New Roman"/>
                <a:ea typeface="Source Sans Pro"/>
                <a:cs typeface="Times New Roman"/>
              </a:rPr>
              <a:t>Seminaras (anglų kalba) vyks nuotoliniu būdu </a:t>
            </a:r>
            <a:r>
              <a:rPr lang="lt-LT" b="1" dirty="0">
                <a:latin typeface="Times New Roman"/>
                <a:ea typeface="Source Sans Pro"/>
                <a:cs typeface="Times New Roman"/>
              </a:rPr>
              <a:t>š. m. lapkričio 10 d. 16.00‒18.00 val. </a:t>
            </a:r>
          </a:p>
          <a:p>
            <a:endParaRPr lang="lt-LT" b="1" dirty="0">
              <a:latin typeface="Times New Roman"/>
              <a:ea typeface="Source Sans Pro"/>
              <a:cs typeface="Times New Roman"/>
            </a:endParaRPr>
          </a:p>
          <a:p>
            <a:r>
              <a:rPr lang="lt-LT" dirty="0">
                <a:latin typeface="Times New Roman"/>
                <a:ea typeface="+mn-lt"/>
                <a:cs typeface="+mn-lt"/>
              </a:rPr>
              <a:t>Lapkričio 3 d. paskelbus trečią „Europos Horizonto“ partnerystės ERA4Health 2024 m. kvietimą „Smegenų senėjimo moduliavimas per mitybą ir sveiką gyvenimo būdą“ („</a:t>
            </a:r>
            <a:r>
              <a:rPr lang="lt-LT" i="1" dirty="0" err="1">
                <a:latin typeface="Times New Roman"/>
                <a:ea typeface="+mn-lt"/>
                <a:cs typeface="+mn-lt"/>
              </a:rPr>
              <a:t>Modulation</a:t>
            </a:r>
            <a:r>
              <a:rPr lang="lt-LT" i="1" dirty="0">
                <a:latin typeface="Times New Roman"/>
                <a:ea typeface="+mn-lt"/>
                <a:cs typeface="+mn-lt"/>
              </a:rPr>
              <a:t> of </a:t>
            </a:r>
            <a:r>
              <a:rPr lang="lt-LT" i="1" dirty="0" err="1">
                <a:latin typeface="Times New Roman"/>
                <a:ea typeface="+mn-lt"/>
                <a:cs typeface="+mn-lt"/>
              </a:rPr>
              <a:t>brain</a:t>
            </a:r>
            <a:r>
              <a:rPr lang="lt-LT" i="1" dirty="0">
                <a:latin typeface="Times New Roman"/>
                <a:ea typeface="+mn-lt"/>
                <a:cs typeface="+mn-lt"/>
              </a:rPr>
              <a:t> </a:t>
            </a:r>
            <a:r>
              <a:rPr lang="lt-LT" i="1" dirty="0" err="1">
                <a:latin typeface="Times New Roman"/>
                <a:ea typeface="+mn-lt"/>
                <a:cs typeface="+mn-lt"/>
              </a:rPr>
              <a:t>ageing</a:t>
            </a:r>
            <a:r>
              <a:rPr lang="lt-LT" i="1" dirty="0">
                <a:latin typeface="Times New Roman"/>
                <a:ea typeface="+mn-lt"/>
                <a:cs typeface="+mn-lt"/>
              </a:rPr>
              <a:t> </a:t>
            </a:r>
            <a:r>
              <a:rPr lang="lt-LT" i="1" dirty="0" err="1">
                <a:latin typeface="Times New Roman"/>
                <a:ea typeface="+mn-lt"/>
                <a:cs typeface="+mn-lt"/>
              </a:rPr>
              <a:t>through</a:t>
            </a:r>
            <a:r>
              <a:rPr lang="lt-LT" i="1" dirty="0">
                <a:latin typeface="Times New Roman"/>
                <a:ea typeface="+mn-lt"/>
                <a:cs typeface="+mn-lt"/>
              </a:rPr>
              <a:t> </a:t>
            </a:r>
            <a:r>
              <a:rPr lang="lt-LT" i="1" dirty="0" err="1">
                <a:latin typeface="Times New Roman"/>
                <a:ea typeface="+mn-lt"/>
                <a:cs typeface="+mn-lt"/>
              </a:rPr>
              <a:t>nutrition</a:t>
            </a:r>
            <a:r>
              <a:rPr lang="lt-LT" i="1" dirty="0">
                <a:latin typeface="Times New Roman"/>
                <a:ea typeface="+mn-lt"/>
                <a:cs typeface="+mn-lt"/>
              </a:rPr>
              <a:t> </a:t>
            </a:r>
            <a:r>
              <a:rPr lang="lt-LT" i="1" dirty="0" err="1">
                <a:latin typeface="Times New Roman"/>
                <a:ea typeface="+mn-lt"/>
                <a:cs typeface="+mn-lt"/>
              </a:rPr>
              <a:t>and</a:t>
            </a:r>
            <a:r>
              <a:rPr lang="lt-LT" i="1" dirty="0">
                <a:latin typeface="Times New Roman"/>
                <a:ea typeface="+mn-lt"/>
                <a:cs typeface="+mn-lt"/>
              </a:rPr>
              <a:t> </a:t>
            </a:r>
            <a:r>
              <a:rPr lang="lt-LT" i="1" dirty="0" err="1">
                <a:latin typeface="Times New Roman"/>
                <a:ea typeface="+mn-lt"/>
                <a:cs typeface="+mn-lt"/>
              </a:rPr>
              <a:t>healthy</a:t>
            </a:r>
            <a:r>
              <a:rPr lang="lt-LT" i="1" dirty="0">
                <a:latin typeface="Times New Roman"/>
                <a:ea typeface="+mn-lt"/>
                <a:cs typeface="+mn-lt"/>
              </a:rPr>
              <a:t> </a:t>
            </a:r>
            <a:r>
              <a:rPr lang="lt-LT" i="1" dirty="0" err="1">
                <a:latin typeface="Times New Roman"/>
                <a:ea typeface="+mn-lt"/>
                <a:cs typeface="+mn-lt"/>
              </a:rPr>
              <a:t>lifestyle</a:t>
            </a:r>
            <a:r>
              <a:rPr lang="lt-LT" i="1" dirty="0">
                <a:latin typeface="Times New Roman"/>
                <a:ea typeface="+mn-lt"/>
                <a:cs typeface="+mn-lt"/>
              </a:rPr>
              <a:t> (</a:t>
            </a:r>
            <a:r>
              <a:rPr lang="lt-LT" i="1" dirty="0" err="1">
                <a:latin typeface="Times New Roman"/>
                <a:ea typeface="+mn-lt"/>
                <a:cs typeface="+mn-lt"/>
              </a:rPr>
              <a:t>NutriBrain</a:t>
            </a:r>
            <a:r>
              <a:rPr lang="lt-LT" i="1" dirty="0">
                <a:latin typeface="Times New Roman"/>
                <a:ea typeface="+mn-lt"/>
                <a:cs typeface="+mn-lt"/>
              </a:rPr>
              <a:t>)</a:t>
            </a:r>
            <a:r>
              <a:rPr lang="lt-LT" dirty="0">
                <a:latin typeface="Times New Roman"/>
                <a:ea typeface="+mn-lt"/>
                <a:cs typeface="+mn-lt"/>
              </a:rPr>
              <a:t>“), Lietuvos mokslo taryba (LMT) ir kvietimo sekretoriatas kviečia į informacinį renginį kvietimui pristatyti.</a:t>
            </a:r>
            <a:endParaRPr lang="lt-LT" dirty="0">
              <a:latin typeface="Times New Roman"/>
              <a:cs typeface="Times New Roman"/>
            </a:endParaRPr>
          </a:p>
          <a:p>
            <a:r>
              <a:rPr lang="lt-LT" b="1" dirty="0">
                <a:solidFill>
                  <a:srgbClr val="00B050"/>
                </a:solidFill>
                <a:latin typeface="Times New Roman"/>
                <a:ea typeface="+mn-lt"/>
                <a:cs typeface="+mn-lt"/>
                <a:hlinkClick r:id="rId2">
                  <a:extLst>
                    <a:ext uri="{A12FA001-AC4F-418D-AE19-62706E023703}">
                      <ahyp:hlinkClr xmlns:ahyp="http://schemas.microsoft.com/office/drawing/2018/hyperlinkcolor" val="tx"/>
                    </a:ext>
                  </a:extLst>
                </a:hlinkClick>
              </a:rPr>
              <a:t>Registracija ir programa</a:t>
            </a:r>
            <a:r>
              <a:rPr lang="lt-LT" b="1" dirty="0">
                <a:solidFill>
                  <a:srgbClr val="00B050"/>
                </a:solidFill>
                <a:latin typeface="Times New Roman"/>
                <a:ea typeface="+mn-lt"/>
                <a:cs typeface="+mn-lt"/>
              </a:rPr>
              <a:t>. </a:t>
            </a:r>
            <a:r>
              <a:rPr lang="lt-LT" dirty="0">
                <a:solidFill>
                  <a:srgbClr val="00B050"/>
                </a:solidFill>
                <a:latin typeface="Times New Roman"/>
                <a:ea typeface="+mn-lt"/>
                <a:cs typeface="+mn-lt"/>
              </a:rPr>
              <a:t> Detali informacija </a:t>
            </a:r>
            <a:r>
              <a:rPr lang="lt-LT" b="1" dirty="0">
                <a:solidFill>
                  <a:srgbClr val="00B050"/>
                </a:solidFill>
                <a:latin typeface="Times New Roman"/>
                <a:ea typeface="+mn-lt"/>
                <a:cs typeface="+mn-lt"/>
                <a:hlinkClick r:id="rId3">
                  <a:extLst>
                    <a:ext uri="{A12FA001-AC4F-418D-AE19-62706E023703}">
                      <ahyp:hlinkClr xmlns:ahyp="http://schemas.microsoft.com/office/drawing/2018/hyperlinkcolor" val="tx"/>
                    </a:ext>
                  </a:extLst>
                </a:hlinkClick>
              </a:rPr>
              <a:t>čia</a:t>
            </a:r>
            <a:r>
              <a:rPr lang="lt-LT" dirty="0">
                <a:solidFill>
                  <a:srgbClr val="00B050"/>
                </a:solidFill>
                <a:latin typeface="Times New Roman"/>
                <a:ea typeface="+mn-lt"/>
                <a:cs typeface="+mn-lt"/>
              </a:rPr>
              <a:t>.</a:t>
            </a:r>
            <a:endParaRPr lang="lt-LT" dirty="0">
              <a:solidFill>
                <a:srgbClr val="00B050"/>
              </a:solidFill>
              <a:latin typeface="Times New Roman"/>
              <a:cs typeface="Times New Roman"/>
            </a:endParaRPr>
          </a:p>
        </p:txBody>
      </p:sp>
      <p:pic>
        <p:nvPicPr>
          <p:cNvPr id="8" name="Picture 7" descr="A person writing on a paper&#10;&#10;Description automatically generated">
            <a:extLst>
              <a:ext uri="{FF2B5EF4-FFF2-40B4-BE49-F238E27FC236}">
                <a16:creationId xmlns:a16="http://schemas.microsoft.com/office/drawing/2014/main" id="{9BA8A109-8332-814B-A08E-9EB16BD9F266}"/>
              </a:ext>
            </a:extLst>
          </p:cNvPr>
          <p:cNvPicPr>
            <a:picLocks noChangeAspect="1"/>
          </p:cNvPicPr>
          <p:nvPr/>
        </p:nvPicPr>
        <p:blipFill>
          <a:blip r:embed="rId4"/>
          <a:stretch>
            <a:fillRect/>
          </a:stretch>
        </p:blipFill>
        <p:spPr>
          <a:xfrm>
            <a:off x="186652" y="361412"/>
            <a:ext cx="2647004" cy="1781039"/>
          </a:xfrm>
          <a:prstGeom prst="rect">
            <a:avLst/>
          </a:prstGeom>
        </p:spPr>
      </p:pic>
      <p:pic>
        <p:nvPicPr>
          <p:cNvPr id="3" name="Picture 2" descr="A group of people in lab coats&#10;&#10;Description automatically generated">
            <a:extLst>
              <a:ext uri="{FF2B5EF4-FFF2-40B4-BE49-F238E27FC236}">
                <a16:creationId xmlns:a16="http://schemas.microsoft.com/office/drawing/2014/main" id="{F4536B9F-EA8B-5B7E-B610-272A251F696F}"/>
              </a:ext>
            </a:extLst>
          </p:cNvPr>
          <p:cNvPicPr>
            <a:picLocks noChangeAspect="1"/>
          </p:cNvPicPr>
          <p:nvPr/>
        </p:nvPicPr>
        <p:blipFill>
          <a:blip r:embed="rId5"/>
          <a:stretch>
            <a:fillRect/>
          </a:stretch>
        </p:blipFill>
        <p:spPr>
          <a:xfrm>
            <a:off x="154745" y="4148270"/>
            <a:ext cx="2672133" cy="1379690"/>
          </a:xfrm>
          <a:prstGeom prst="rect">
            <a:avLst/>
          </a:prstGeom>
        </p:spPr>
      </p:pic>
      <p:sp>
        <p:nvSpPr>
          <p:cNvPr id="4" name="TextBox 3">
            <a:extLst>
              <a:ext uri="{FF2B5EF4-FFF2-40B4-BE49-F238E27FC236}">
                <a16:creationId xmlns:a16="http://schemas.microsoft.com/office/drawing/2014/main" id="{268E291F-C6FF-017E-3B0F-9FBA245A379E}"/>
              </a:ext>
            </a:extLst>
          </p:cNvPr>
          <p:cNvSpPr txBox="1"/>
          <p:nvPr/>
        </p:nvSpPr>
        <p:spPr>
          <a:xfrm>
            <a:off x="2946401" y="3899165"/>
            <a:ext cx="88502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latin typeface="Times New Roman"/>
                <a:cs typeface="Segoe UI"/>
              </a:rPr>
              <a:t>Lietuvos mokslų akademijos Žemės ūkio ir miškų mokslų skyriaus Jaunoji akademija organizuoja tradicinę 12-ąją tarptautinę jaunųjų mokslininkų konferenciją </a:t>
            </a:r>
            <a:r>
              <a:rPr lang="lt-LT" b="1" dirty="0">
                <a:latin typeface="Times New Roman"/>
                <a:cs typeface="Segoe UI"/>
              </a:rPr>
              <a:t>,,Jaunieji mokslininkai – žemės ūkio pažangai“</a:t>
            </a:r>
            <a:r>
              <a:rPr lang="lt-LT" dirty="0">
                <a:latin typeface="Times New Roman"/>
                <a:cs typeface="Segoe UI"/>
              </a:rPr>
              <a:t> (</a:t>
            </a:r>
            <a:r>
              <a:rPr lang="lt-LT" dirty="0" err="1">
                <a:latin typeface="Times New Roman"/>
                <a:cs typeface="Segoe UI"/>
              </a:rPr>
              <a:t>The</a:t>
            </a:r>
            <a:r>
              <a:rPr lang="lt-LT" dirty="0">
                <a:latin typeface="Times New Roman"/>
                <a:cs typeface="Segoe UI"/>
              </a:rPr>
              <a:t> Young </a:t>
            </a:r>
            <a:r>
              <a:rPr lang="lt-LT" dirty="0" err="1">
                <a:latin typeface="Times New Roman"/>
                <a:cs typeface="Segoe UI"/>
              </a:rPr>
              <a:t>Scientists</a:t>
            </a:r>
            <a:r>
              <a:rPr lang="lt-LT" dirty="0">
                <a:latin typeface="Times New Roman"/>
                <a:cs typeface="Segoe UI"/>
              </a:rPr>
              <a:t> </a:t>
            </a:r>
            <a:r>
              <a:rPr lang="lt-LT" dirty="0" err="1">
                <a:latin typeface="Times New Roman"/>
                <a:cs typeface="Segoe UI"/>
              </a:rPr>
              <a:t>For</a:t>
            </a:r>
            <a:r>
              <a:rPr lang="lt-LT" dirty="0">
                <a:latin typeface="Times New Roman"/>
                <a:cs typeface="Segoe UI"/>
              </a:rPr>
              <a:t> </a:t>
            </a:r>
            <a:r>
              <a:rPr lang="lt-LT" dirty="0" err="1">
                <a:latin typeface="Times New Roman"/>
                <a:cs typeface="Segoe UI"/>
              </a:rPr>
              <a:t>Advance</a:t>
            </a:r>
            <a:r>
              <a:rPr lang="lt-LT" dirty="0">
                <a:latin typeface="Times New Roman"/>
                <a:cs typeface="Segoe UI"/>
              </a:rPr>
              <a:t> Of </a:t>
            </a:r>
            <a:r>
              <a:rPr lang="lt-LT" dirty="0" err="1">
                <a:latin typeface="Times New Roman"/>
                <a:cs typeface="Segoe UI"/>
              </a:rPr>
              <a:t>Agriculture</a:t>
            </a:r>
            <a:r>
              <a:rPr lang="lt-LT" dirty="0">
                <a:latin typeface="Times New Roman"/>
                <a:cs typeface="Segoe UI"/>
              </a:rPr>
              <a:t> AGRISCI2023)</a:t>
            </a:r>
            <a:r>
              <a:rPr lang="en-US" dirty="0">
                <a:latin typeface="Times New Roman"/>
                <a:cs typeface="Segoe UI"/>
              </a:rPr>
              <a:t>​</a:t>
            </a:r>
          </a:p>
          <a:p>
            <a:r>
              <a:rPr lang="lt-LT" b="1" dirty="0">
                <a:latin typeface="Times New Roman"/>
                <a:cs typeface="Segoe UI"/>
              </a:rPr>
              <a:t>Konferencija vyks 2023 m. lapkričio 16 d. Lietuvos mokslų akademijoje</a:t>
            </a:r>
            <a:r>
              <a:rPr lang="lt-LT" dirty="0">
                <a:latin typeface="Times New Roman"/>
                <a:cs typeface="Segoe UI"/>
              </a:rPr>
              <a:t> (Gedimino pr. 3, Vilnius).​</a:t>
            </a:r>
          </a:p>
          <a:p>
            <a:r>
              <a:rPr lang="lt-LT" dirty="0">
                <a:latin typeface="Times New Roman"/>
                <a:cs typeface="Segoe UI"/>
              </a:rPr>
              <a:t>Kviečiami dalyvauti jaunieji mokslininkai, doktorantai ir tyrėjai. Konferencijos dalyviai registruojasi užpildydami registracijos anketą ir pateikdami vieno puslapio (300 žodžių) pranešimo tezes oficialiame konferencijos tinklalapyje </a:t>
            </a:r>
            <a:r>
              <a:rPr lang="lt-LT" b="1" u="sng" dirty="0">
                <a:latin typeface="Times New Roman"/>
                <a:cs typeface="Segoe UI"/>
                <a:hlinkClick r:id="rId6">
                  <a:extLst>
                    <a:ext uri="{A12FA001-AC4F-418D-AE19-62706E023703}">
                      <ahyp:hlinkClr xmlns:ahyp="http://schemas.microsoft.com/office/drawing/2018/hyperlinkcolor" val="tx"/>
                    </a:ext>
                  </a:extLst>
                </a:hlinkClick>
              </a:rPr>
              <a:t>www.agrisci2023.com</a:t>
            </a:r>
          </a:p>
        </p:txBody>
      </p:sp>
    </p:spTree>
    <p:extLst>
      <p:ext uri="{BB962C8B-B14F-4D97-AF65-F5344CB8AC3E}">
        <p14:creationId xmlns:p14="http://schemas.microsoft.com/office/powerpoint/2010/main" val="2575869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C2B3F6-8806-11F1-EF73-DEC530748DB9}"/>
              </a:ext>
            </a:extLst>
          </p:cNvPr>
          <p:cNvSpPr txBox="1"/>
          <p:nvPr/>
        </p:nvSpPr>
        <p:spPr>
          <a:xfrm>
            <a:off x="3360340" y="213462"/>
            <a:ext cx="82640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a:latin typeface="Times New Roman"/>
                <a:ea typeface="+mn-lt"/>
                <a:cs typeface="+mn-lt"/>
              </a:rPr>
              <a:t>2023 m. lapkričio 17 d. (penktadienį) 10 val.</a:t>
            </a:r>
            <a:r>
              <a:rPr lang="lt-LT" dirty="0">
                <a:latin typeface="Times New Roman"/>
                <a:ea typeface="+mn-lt"/>
                <a:cs typeface="+mn-lt"/>
              </a:rPr>
              <a:t> Lietuvos mokslų akademijos mažojoje konferencijų salėje (Gedimino pr. 3, Vilnius) vyks diskusija </a:t>
            </a:r>
            <a:r>
              <a:rPr lang="lt-LT" b="1" dirty="0">
                <a:latin typeface="Times New Roman"/>
                <a:ea typeface="+mn-lt"/>
                <a:cs typeface="+mn-lt"/>
              </a:rPr>
              <a:t>„Naujomis </a:t>
            </a:r>
            <a:r>
              <a:rPr lang="lt-LT" b="1" dirty="0" err="1">
                <a:latin typeface="Times New Roman"/>
                <a:ea typeface="+mn-lt"/>
                <a:cs typeface="+mn-lt"/>
              </a:rPr>
              <a:t>genominėmis</a:t>
            </a:r>
            <a:r>
              <a:rPr lang="lt-LT" b="1" dirty="0">
                <a:latin typeface="Times New Roman"/>
                <a:ea typeface="+mn-lt"/>
                <a:cs typeface="+mn-lt"/>
              </a:rPr>
              <a:t> technologijomis (NGT) gautų augalų veislių teisinė reguliacija – nauda ir iššūkiai</a:t>
            </a:r>
            <a:r>
              <a:rPr lang="lt-LT" dirty="0">
                <a:latin typeface="Times New Roman"/>
                <a:ea typeface="+mn-lt"/>
                <a:cs typeface="+mn-lt"/>
              </a:rPr>
              <a:t>“.</a:t>
            </a:r>
          </a:p>
          <a:p>
            <a:r>
              <a:rPr lang="lt-LT" dirty="0">
                <a:latin typeface="Times New Roman"/>
                <a:ea typeface="+mn-lt"/>
                <a:cs typeface="+mn-lt"/>
              </a:rPr>
              <a:t>Daugiau informacijos: </a:t>
            </a:r>
            <a:r>
              <a:rPr lang="lt-LT" dirty="0">
                <a:latin typeface="Times New Roman"/>
                <a:ea typeface="+mn-lt"/>
                <a:cs typeface="+mn-lt"/>
                <a:hlinkClick r:id="rId2"/>
              </a:rPr>
              <a:t>https://www.lma.lt/news/2109/67/Diskusija-Naujomis-genominemis-technologijomis-NGT-gautu-augalu-veisliu-teisine-reguliacija-nauda-ir-issukiai</a:t>
            </a:r>
            <a:r>
              <a:rPr lang="lt-LT" dirty="0">
                <a:latin typeface="Times New Roman"/>
                <a:ea typeface="+mn-lt"/>
                <a:cs typeface="+mn-lt"/>
              </a:rPr>
              <a:t> </a:t>
            </a:r>
            <a:endParaRPr lang="lt-LT" dirty="0">
              <a:latin typeface="Times New Roman"/>
            </a:endParaRPr>
          </a:p>
        </p:txBody>
      </p:sp>
      <p:pic>
        <p:nvPicPr>
          <p:cNvPr id="3" name="Picture 2" descr="A green leaf on a white background&#10;&#10;Description automatically generated">
            <a:extLst>
              <a:ext uri="{FF2B5EF4-FFF2-40B4-BE49-F238E27FC236}">
                <a16:creationId xmlns:a16="http://schemas.microsoft.com/office/drawing/2014/main" id="{579FE5DC-203A-AD5A-E905-2869A43E3736}"/>
              </a:ext>
            </a:extLst>
          </p:cNvPr>
          <p:cNvPicPr>
            <a:picLocks noChangeAspect="1"/>
          </p:cNvPicPr>
          <p:nvPr/>
        </p:nvPicPr>
        <p:blipFill>
          <a:blip r:embed="rId3"/>
          <a:stretch>
            <a:fillRect/>
          </a:stretch>
        </p:blipFill>
        <p:spPr>
          <a:xfrm>
            <a:off x="185614" y="201549"/>
            <a:ext cx="3146228" cy="1588327"/>
          </a:xfrm>
          <a:prstGeom prst="rect">
            <a:avLst/>
          </a:prstGeom>
        </p:spPr>
      </p:pic>
      <p:sp>
        <p:nvSpPr>
          <p:cNvPr id="4" name="TextBox 3">
            <a:extLst>
              <a:ext uri="{FF2B5EF4-FFF2-40B4-BE49-F238E27FC236}">
                <a16:creationId xmlns:a16="http://schemas.microsoft.com/office/drawing/2014/main" id="{A82CEAD3-2A66-D055-261D-5861FB295AEC}"/>
              </a:ext>
            </a:extLst>
          </p:cNvPr>
          <p:cNvSpPr txBox="1"/>
          <p:nvPr/>
        </p:nvSpPr>
        <p:spPr>
          <a:xfrm>
            <a:off x="3330679" y="2204555"/>
            <a:ext cx="82623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b="1" dirty="0">
                <a:latin typeface="Times New Roman"/>
                <a:cs typeface="Times New Roman"/>
              </a:rPr>
              <a:t>Skelbiami 2023 metų Lietuvos mokslų akademijos premijų konkursai</a:t>
            </a:r>
          </a:p>
          <a:p>
            <a:pPr algn="just"/>
            <a:r>
              <a:rPr lang="lt-LT" dirty="0">
                <a:latin typeface="Times New Roman"/>
                <a:cs typeface="Times New Roman"/>
              </a:rPr>
              <a:t>Kasmet yra skelbiami Jaunųjų mokslininkų ir doktorantų, Aukštųjų mokyklų studentų geriausių mokslinių darbų konkursai, skirti skatinti perspektyvius jaunų žmonių atliekamus mokslinius tyrimus. Moksliniai darbai priimami </a:t>
            </a:r>
            <a:r>
              <a:rPr lang="lt-LT" b="1" dirty="0">
                <a:latin typeface="Times New Roman"/>
                <a:cs typeface="Times New Roman"/>
              </a:rPr>
              <a:t>2023 m. spalio 30 d. – gruodžio 1 d.</a:t>
            </a:r>
            <a:endParaRPr lang="lt-LT" b="1" dirty="0"/>
          </a:p>
          <a:p>
            <a:pPr algn="just"/>
            <a:r>
              <a:rPr lang="lt-LT" dirty="0">
                <a:latin typeface="Times New Roman"/>
                <a:cs typeface="Times New Roman"/>
              </a:rPr>
              <a:t>Jaunųjų mokslininkų ir doktorantų geriausių mokslinių darbų konkurso skelbimą rasite </a:t>
            </a:r>
            <a:r>
              <a:rPr lang="lt-LT" dirty="0">
                <a:latin typeface="Times New Roman"/>
                <a:cs typeface="Times New Roman"/>
                <a:hlinkClick r:id="rId4"/>
              </a:rPr>
              <a:t>čia</a:t>
            </a:r>
            <a:r>
              <a:rPr lang="lt-LT" dirty="0">
                <a:latin typeface="Times New Roman"/>
                <a:cs typeface="Times New Roman"/>
              </a:rPr>
              <a:t>.</a:t>
            </a:r>
          </a:p>
          <a:p>
            <a:pPr algn="just"/>
            <a:r>
              <a:rPr lang="lt-LT" dirty="0">
                <a:latin typeface="Times New Roman"/>
                <a:cs typeface="Times New Roman"/>
              </a:rPr>
              <a:t>Aukštųjų mokyklų studentų geriausių mokslinių darbų konkurso skelbimą rasite </a:t>
            </a:r>
            <a:r>
              <a:rPr lang="lt-LT" dirty="0">
                <a:latin typeface="Times New Roman"/>
                <a:cs typeface="Times New Roman"/>
                <a:hlinkClick r:id="rId5"/>
              </a:rPr>
              <a:t>čia</a:t>
            </a:r>
            <a:r>
              <a:rPr lang="lt-LT" dirty="0">
                <a:latin typeface="Times New Roman"/>
                <a:cs typeface="Times New Roman"/>
              </a:rPr>
              <a:t>.</a:t>
            </a:r>
          </a:p>
        </p:txBody>
      </p:sp>
      <p:pic>
        <p:nvPicPr>
          <p:cNvPr id="9" name="Picture 8" descr="A group of colorful circles with a logo&#10;&#10;Description automatically generated">
            <a:extLst>
              <a:ext uri="{FF2B5EF4-FFF2-40B4-BE49-F238E27FC236}">
                <a16:creationId xmlns:a16="http://schemas.microsoft.com/office/drawing/2014/main" id="{F2561800-0264-5E49-406A-918707F32FA6}"/>
              </a:ext>
            </a:extLst>
          </p:cNvPr>
          <p:cNvPicPr>
            <a:picLocks noChangeAspect="1"/>
          </p:cNvPicPr>
          <p:nvPr/>
        </p:nvPicPr>
        <p:blipFill>
          <a:blip r:embed="rId6"/>
          <a:stretch>
            <a:fillRect/>
          </a:stretch>
        </p:blipFill>
        <p:spPr>
          <a:xfrm>
            <a:off x="188567" y="2508255"/>
            <a:ext cx="3057899" cy="1574566"/>
          </a:xfrm>
          <a:prstGeom prst="rect">
            <a:avLst/>
          </a:prstGeom>
        </p:spPr>
      </p:pic>
      <p:pic>
        <p:nvPicPr>
          <p:cNvPr id="10" name="Picture 9" descr="A close-up of a box&#10;&#10;Description automatically generated">
            <a:extLst>
              <a:ext uri="{FF2B5EF4-FFF2-40B4-BE49-F238E27FC236}">
                <a16:creationId xmlns:a16="http://schemas.microsoft.com/office/drawing/2014/main" id="{D1D88674-A63A-79A6-EFF0-6E072EEABCF5}"/>
              </a:ext>
            </a:extLst>
          </p:cNvPr>
          <p:cNvPicPr>
            <a:picLocks noChangeAspect="1"/>
          </p:cNvPicPr>
          <p:nvPr/>
        </p:nvPicPr>
        <p:blipFill>
          <a:blip r:embed="rId7"/>
          <a:stretch>
            <a:fillRect/>
          </a:stretch>
        </p:blipFill>
        <p:spPr>
          <a:xfrm>
            <a:off x="185614" y="4918872"/>
            <a:ext cx="3175373" cy="1618013"/>
          </a:xfrm>
          <a:prstGeom prst="rect">
            <a:avLst/>
          </a:prstGeom>
        </p:spPr>
      </p:pic>
      <p:sp>
        <p:nvSpPr>
          <p:cNvPr id="11" name="TextBox 10">
            <a:extLst>
              <a:ext uri="{FF2B5EF4-FFF2-40B4-BE49-F238E27FC236}">
                <a16:creationId xmlns:a16="http://schemas.microsoft.com/office/drawing/2014/main" id="{DC6E429E-3A98-427F-5D60-957DB0E9233B}"/>
              </a:ext>
            </a:extLst>
          </p:cNvPr>
          <p:cNvSpPr txBox="1"/>
          <p:nvPr/>
        </p:nvSpPr>
        <p:spPr>
          <a:xfrm>
            <a:off x="3331761" y="5353006"/>
            <a:ext cx="83041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b="1">
                <a:latin typeface="Times New Roman"/>
                <a:cs typeface="Times New Roman"/>
              </a:rPr>
              <a:t>2023 m. lapkričio 21 d. (antradienį) 11 val.</a:t>
            </a:r>
            <a:r>
              <a:rPr lang="lt-LT">
                <a:latin typeface="Times New Roman"/>
                <a:cs typeface="Times New Roman"/>
              </a:rPr>
              <a:t> vyks nuotolinis komisijos posėdis „Rinkimai į Lietuvos mokslų akademijos Jaunosios akademijos narius“.</a:t>
            </a:r>
            <a:endParaRPr lang="lt-LT">
              <a:solidFill>
                <a:srgbClr val="666666"/>
              </a:solidFill>
              <a:latin typeface="Quire Sans Pro"/>
            </a:endParaRPr>
          </a:p>
        </p:txBody>
      </p:sp>
    </p:spTree>
    <p:extLst>
      <p:ext uri="{BB962C8B-B14F-4D97-AF65-F5344CB8AC3E}">
        <p14:creationId xmlns:p14="http://schemas.microsoft.com/office/powerpoint/2010/main" val="80904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32997" y="2538091"/>
            <a:ext cx="7863357" cy="1295133"/>
          </a:xfrm>
        </p:spPr>
        <p:txBody>
          <a:bodyPr vert="horz" lIns="91440" tIns="45720" rIns="91440" bIns="45720" rtlCol="0" anchor="b">
            <a:noAutofit/>
          </a:bodyPr>
          <a:lstStyle/>
          <a:p>
            <a:pPr>
              <a:spcBef>
                <a:spcPts val="0"/>
              </a:spcBef>
              <a:tabLst>
                <a:tab pos="139700" algn="l"/>
                <a:tab pos="457200" algn="l"/>
              </a:tabLst>
            </a:pPr>
            <a:r>
              <a:rPr lang="en-US" sz="2800">
                <a:solidFill>
                  <a:schemeClr val="tx1"/>
                </a:solidFill>
                <a:latin typeface="Times New Roman"/>
                <a:cs typeface="Times New Roman"/>
              </a:rPr>
              <a:t>2. </a:t>
            </a:r>
            <a:r>
              <a:rPr lang="en-US" sz="2800" err="1">
                <a:solidFill>
                  <a:schemeClr val="tx1"/>
                </a:solidFill>
                <a:latin typeface="Times New Roman"/>
                <a:cs typeface="Times New Roman"/>
              </a:rPr>
              <a:t>Dėl</a:t>
            </a:r>
            <a:r>
              <a:rPr lang="en-US" sz="2800">
                <a:solidFill>
                  <a:schemeClr val="tx1"/>
                </a:solidFill>
                <a:latin typeface="Times New Roman"/>
                <a:cs typeface="Times New Roman"/>
              </a:rPr>
              <a:t> </a:t>
            </a:r>
            <a:r>
              <a:rPr lang="en-US" sz="2800" err="1">
                <a:solidFill>
                  <a:schemeClr val="tx1"/>
                </a:solidFill>
                <a:latin typeface="Times New Roman"/>
                <a:cs typeface="Times New Roman"/>
              </a:rPr>
              <a:t>mokslo</a:t>
            </a:r>
            <a:r>
              <a:rPr lang="en-US" sz="2800">
                <a:solidFill>
                  <a:schemeClr val="tx1"/>
                </a:solidFill>
                <a:latin typeface="Times New Roman"/>
                <a:cs typeface="Times New Roman"/>
              </a:rPr>
              <a:t> </a:t>
            </a:r>
            <a:r>
              <a:rPr lang="en-US" sz="2800" err="1">
                <a:solidFill>
                  <a:schemeClr val="tx1"/>
                </a:solidFill>
                <a:latin typeface="Times New Roman"/>
                <a:cs typeface="Times New Roman"/>
              </a:rPr>
              <a:t>darbuotojų</a:t>
            </a:r>
            <a:r>
              <a:rPr lang="en-US" sz="2800">
                <a:solidFill>
                  <a:schemeClr val="tx1"/>
                </a:solidFill>
                <a:latin typeface="Times New Roman"/>
                <a:cs typeface="Times New Roman"/>
              </a:rPr>
              <a:t> </a:t>
            </a:r>
            <a:r>
              <a:rPr lang="en-US" sz="2800" err="1">
                <a:solidFill>
                  <a:schemeClr val="tx1"/>
                </a:solidFill>
                <a:latin typeface="Times New Roman"/>
                <a:cs typeface="Times New Roman"/>
              </a:rPr>
              <a:t>ir</a:t>
            </a:r>
            <a:r>
              <a:rPr lang="en-US" sz="2800">
                <a:solidFill>
                  <a:schemeClr val="tx1"/>
                </a:solidFill>
                <a:latin typeface="Times New Roman"/>
                <a:cs typeface="Times New Roman"/>
              </a:rPr>
              <a:t> </a:t>
            </a:r>
            <a:r>
              <a:rPr lang="en-US" sz="2800" err="1">
                <a:solidFill>
                  <a:schemeClr val="tx1"/>
                </a:solidFill>
                <a:latin typeface="Times New Roman"/>
                <a:cs typeface="Times New Roman"/>
              </a:rPr>
              <a:t>doktorantų</a:t>
            </a:r>
            <a:r>
              <a:rPr lang="en-US" sz="2800">
                <a:solidFill>
                  <a:schemeClr val="tx1"/>
                </a:solidFill>
                <a:latin typeface="Times New Roman"/>
                <a:cs typeface="Times New Roman"/>
              </a:rPr>
              <a:t> </a:t>
            </a:r>
            <a:r>
              <a:rPr lang="en-US" sz="2800" err="1">
                <a:solidFill>
                  <a:schemeClr val="tx1"/>
                </a:solidFill>
                <a:latin typeface="Times New Roman"/>
                <a:cs typeface="Times New Roman"/>
              </a:rPr>
              <a:t>skatinimo</a:t>
            </a:r>
            <a:r>
              <a:rPr lang="en-US" sz="2800">
                <a:solidFill>
                  <a:schemeClr val="tx1"/>
                </a:solidFill>
                <a:latin typeface="Times New Roman"/>
                <a:cs typeface="Times New Roman"/>
              </a:rPr>
              <a:t> </a:t>
            </a:r>
            <a:r>
              <a:rPr lang="en-US" sz="2800" err="1">
                <a:solidFill>
                  <a:schemeClr val="tx1"/>
                </a:solidFill>
                <a:latin typeface="Times New Roman"/>
                <a:cs typeface="Times New Roman"/>
              </a:rPr>
              <a:t>už</a:t>
            </a:r>
            <a:r>
              <a:rPr lang="en-US" sz="2800">
                <a:solidFill>
                  <a:schemeClr val="tx1"/>
                </a:solidFill>
                <a:latin typeface="Times New Roman"/>
                <a:cs typeface="Times New Roman"/>
              </a:rPr>
              <a:t> </a:t>
            </a:r>
            <a:br>
              <a:rPr lang="en-US" sz="2800">
                <a:latin typeface="Times New Roman"/>
                <a:cs typeface="Times New Roman"/>
              </a:rPr>
            </a:br>
            <a:r>
              <a:rPr lang="en-US" sz="2800" err="1">
                <a:solidFill>
                  <a:schemeClr val="tx1"/>
                </a:solidFill>
                <a:latin typeface="Times New Roman"/>
                <a:cs typeface="Times New Roman"/>
              </a:rPr>
              <a:t>pasiekimus</a:t>
            </a:r>
            <a:r>
              <a:rPr lang="en-US" sz="2800">
                <a:solidFill>
                  <a:schemeClr val="tx1"/>
                </a:solidFill>
                <a:latin typeface="Times New Roman"/>
                <a:cs typeface="Times New Roman"/>
              </a:rPr>
              <a:t> </a:t>
            </a:r>
            <a:r>
              <a:rPr lang="en-US" sz="2800" err="1">
                <a:solidFill>
                  <a:schemeClr val="tx1"/>
                </a:solidFill>
                <a:latin typeface="Times New Roman"/>
                <a:cs typeface="Times New Roman"/>
              </a:rPr>
              <a:t>mokslo</a:t>
            </a:r>
            <a:r>
              <a:rPr lang="en-US" sz="2800">
                <a:solidFill>
                  <a:schemeClr val="tx1"/>
                </a:solidFill>
                <a:latin typeface="Times New Roman"/>
                <a:cs typeface="Times New Roman"/>
              </a:rPr>
              <a:t> </a:t>
            </a:r>
            <a:r>
              <a:rPr lang="en-US" sz="2800" err="1">
                <a:solidFill>
                  <a:schemeClr val="tx1"/>
                </a:solidFill>
                <a:latin typeface="Times New Roman"/>
                <a:cs typeface="Times New Roman"/>
              </a:rPr>
              <a:t>ir</a:t>
            </a:r>
            <a:r>
              <a:rPr lang="en-US" sz="2800">
                <a:solidFill>
                  <a:schemeClr val="tx1"/>
                </a:solidFill>
                <a:latin typeface="Times New Roman"/>
                <a:cs typeface="Times New Roman"/>
              </a:rPr>
              <a:t> </a:t>
            </a:r>
            <a:r>
              <a:rPr lang="en-US" sz="2800" err="1">
                <a:solidFill>
                  <a:schemeClr val="tx1"/>
                </a:solidFill>
                <a:latin typeface="Times New Roman"/>
                <a:cs typeface="Times New Roman"/>
              </a:rPr>
              <a:t>visuomeninėje</a:t>
            </a:r>
            <a:r>
              <a:rPr lang="en-US" sz="2800">
                <a:solidFill>
                  <a:schemeClr val="tx1"/>
                </a:solidFill>
                <a:latin typeface="Times New Roman"/>
                <a:cs typeface="Times New Roman"/>
              </a:rPr>
              <a:t> </a:t>
            </a:r>
            <a:r>
              <a:rPr lang="en-US" sz="2800" err="1">
                <a:solidFill>
                  <a:schemeClr val="tx1"/>
                </a:solidFill>
                <a:latin typeface="Times New Roman"/>
                <a:cs typeface="Times New Roman"/>
              </a:rPr>
              <a:t>veikloje</a:t>
            </a:r>
            <a:r>
              <a:rPr lang="en-US" sz="2800">
                <a:solidFill>
                  <a:schemeClr val="tx1"/>
                </a:solidFill>
                <a:latin typeface="Times New Roman"/>
                <a:cs typeface="Times New Roman"/>
              </a:rPr>
              <a:t>.</a:t>
            </a: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365855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373062" y="1864866"/>
            <a:ext cx="8131550" cy="2003750"/>
          </a:xfrm>
        </p:spPr>
        <p:txBody>
          <a:bodyPr vert="horz" lIns="91440" tIns="45720" rIns="91440" bIns="45720" rtlCol="0" anchor="b">
            <a:normAutofit/>
          </a:bodyPr>
          <a:lstStyle/>
          <a:p>
            <a:r>
              <a:rPr lang="en-US" sz="5400" err="1">
                <a:latin typeface="Times New Roman" panose="02020603050405020304" pitchFamily="18" charset="0"/>
                <a:cs typeface="Times New Roman" panose="02020603050405020304" pitchFamily="18" charset="0"/>
              </a:rPr>
              <a:t>Ačiū</a:t>
            </a:r>
            <a:r>
              <a:rPr lang="en-US" sz="5400">
                <a:latin typeface="Times New Roman" panose="02020603050405020304" pitchFamily="18" charset="0"/>
                <a:cs typeface="Times New Roman" panose="02020603050405020304" pitchFamily="18" charset="0"/>
              </a:rPr>
              <a:t> </a:t>
            </a:r>
            <a:r>
              <a:rPr lang="en-US" sz="5400" err="1">
                <a:latin typeface="Times New Roman" panose="02020603050405020304" pitchFamily="18" charset="0"/>
                <a:cs typeface="Times New Roman" panose="02020603050405020304" pitchFamily="18" charset="0"/>
              </a:rPr>
              <a:t>už</a:t>
            </a:r>
            <a:r>
              <a:rPr lang="en-US" sz="5400">
                <a:latin typeface="Times New Roman" panose="02020603050405020304" pitchFamily="18" charset="0"/>
                <a:cs typeface="Times New Roman" panose="02020603050405020304" pitchFamily="18" charset="0"/>
              </a:rPr>
              <a:t> </a:t>
            </a:r>
            <a:r>
              <a:rPr lang="en-US" sz="5400" err="1">
                <a:latin typeface="Times New Roman" panose="02020603050405020304" pitchFamily="18" charset="0"/>
                <a:cs typeface="Times New Roman" panose="02020603050405020304" pitchFamily="18" charset="0"/>
              </a:rPr>
              <a:t>dėmesį</a:t>
            </a:r>
            <a:r>
              <a:rPr lang="en-US" sz="5400">
                <a:latin typeface="Times New Roman" panose="02020603050405020304" pitchFamily="18" charset="0"/>
                <a:cs typeface="Times New Roman" panose="02020603050405020304" pitchFamily="18" charset="0"/>
              </a:rPr>
              <a:t>!</a:t>
            </a:r>
          </a:p>
        </p:txBody>
      </p:sp>
      <p:pic>
        <p:nvPicPr>
          <p:cNvPr id="4" name="Picture 3" descr="A picture containing icon&#10;&#10;Description automatically generated">
            <a:extLst>
              <a:ext uri="{FF2B5EF4-FFF2-40B4-BE49-F238E27FC236}">
                <a16:creationId xmlns:a16="http://schemas.microsoft.com/office/drawing/2014/main" id="{4D1AB712-E3F8-0FC9-C8CE-1FCC42E6E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3" y="229389"/>
            <a:ext cx="2334364" cy="2249619"/>
          </a:xfrm>
          <a:prstGeom prst="rect">
            <a:avLst/>
          </a:prstGeom>
        </p:spPr>
      </p:pic>
    </p:spTree>
    <p:extLst>
      <p:ext uri="{BB962C8B-B14F-4D97-AF65-F5344CB8AC3E}">
        <p14:creationId xmlns:p14="http://schemas.microsoft.com/office/powerpoint/2010/main" val="241018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D64E7C-3D36-A2B1-E35C-F67D729BACA8}"/>
              </a:ext>
            </a:extLst>
          </p:cNvPr>
          <p:cNvGraphicFramePr>
            <a:graphicFrameLocks noGrp="1"/>
          </p:cNvGraphicFramePr>
          <p:nvPr>
            <p:extLst>
              <p:ext uri="{D42A27DB-BD31-4B8C-83A1-F6EECF244321}">
                <p14:modId xmlns:p14="http://schemas.microsoft.com/office/powerpoint/2010/main" val="1574634505"/>
              </p:ext>
            </p:extLst>
          </p:nvPr>
        </p:nvGraphicFramePr>
        <p:xfrm>
          <a:off x="2751072" y="1445047"/>
          <a:ext cx="3648074" cy="4293863"/>
        </p:xfrm>
        <a:graphic>
          <a:graphicData uri="http://schemas.openxmlformats.org/drawingml/2006/table">
            <a:tbl>
              <a:tblPr/>
              <a:tblGrid>
                <a:gridCol w="3648074">
                  <a:extLst>
                    <a:ext uri="{9D8B030D-6E8A-4147-A177-3AD203B41FA5}">
                      <a16:colId xmlns:a16="http://schemas.microsoft.com/office/drawing/2014/main" val="1064888276"/>
                    </a:ext>
                  </a:extLst>
                </a:gridCol>
              </a:tblGrid>
              <a:tr h="148583">
                <a:tc>
                  <a:txBody>
                    <a:bodyPr/>
                    <a:lstStyle/>
                    <a:p>
                      <a:pPr lvl="1" algn="l" fontAlgn="b"/>
                      <a:endParaRPr lang="lt-LT" sz="800" b="1" i="0" u="none" strike="noStrike" dirty="0">
                        <a:solidFill>
                          <a:srgbClr val="0070C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8136228"/>
                  </a:ext>
                </a:extLst>
              </a:tr>
              <a:tr h="234826">
                <a:tc>
                  <a:txBody>
                    <a:bodyPr/>
                    <a:lstStyle/>
                    <a:p>
                      <a:pPr lvl="1" algn="l" fontAlgn="b"/>
                      <a:r>
                        <a:rPr lang="en-US" sz="1600" b="1" i="0" u="none" strike="noStrike" dirty="0" err="1">
                          <a:solidFill>
                            <a:srgbClr val="000000"/>
                          </a:solidFill>
                          <a:effectLst/>
                          <a:latin typeface="Calibri"/>
                        </a:rPr>
                        <a:t>Saldaitis</a:t>
                      </a:r>
                      <a:r>
                        <a:rPr lang="en-US" sz="1600" b="1" i="0" u="none" strike="noStrike" dirty="0">
                          <a:solidFill>
                            <a:srgbClr val="000000"/>
                          </a:solidFill>
                          <a:effectLst/>
                          <a:latin typeface="Calibri"/>
                        </a:rPr>
                        <a:t> </a:t>
                      </a:r>
                      <a:r>
                        <a:rPr lang="en-US" sz="1600" b="1" i="0" u="none" strike="noStrike" dirty="0" err="1">
                          <a:solidFill>
                            <a:srgbClr val="000000"/>
                          </a:solidFill>
                          <a:effectLst/>
                          <a:latin typeface="Calibri"/>
                        </a:rPr>
                        <a:t>Aidas</a:t>
                      </a:r>
                      <a:endParaRPr lang="en-US"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extLst>
                  <a:ext uri="{0D108BD9-81ED-4DB2-BD59-A6C34878D82A}">
                    <a16:rowId xmlns:a16="http://schemas.microsoft.com/office/drawing/2014/main" val="2092059115"/>
                  </a:ext>
                </a:extLst>
              </a:tr>
              <a:tr h="234826">
                <a:tc>
                  <a:txBody>
                    <a:bodyPr/>
                    <a:lstStyle/>
                    <a:p>
                      <a:pPr lvl="1" algn="l" fontAlgn="b"/>
                      <a:r>
                        <a:rPr lang="en-US" sz="1600" b="1" i="0" u="none" strike="noStrike" dirty="0">
                          <a:solidFill>
                            <a:srgbClr val="000000"/>
                          </a:solidFill>
                          <a:effectLst/>
                          <a:latin typeface="Calibri"/>
                        </a:rPr>
                        <a:t>Stonis Jonas Rimantas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530913796"/>
                  </a:ext>
                </a:extLst>
              </a:tr>
              <a:tr h="234826">
                <a:tc>
                  <a:txBody>
                    <a:bodyPr/>
                    <a:lstStyle/>
                    <a:p>
                      <a:pPr lvl="1" algn="l" fontAlgn="b"/>
                      <a:r>
                        <a:rPr lang="en-US" sz="1600" b="1" i="0" u="none" strike="noStrike" dirty="0" err="1">
                          <a:solidFill>
                            <a:srgbClr val="000000"/>
                          </a:solidFill>
                          <a:effectLst/>
                          <a:latin typeface="Calibri"/>
                        </a:rPr>
                        <a:t>Valkiūnas</a:t>
                      </a:r>
                      <a:r>
                        <a:rPr lang="en-US" sz="1600" b="1" i="0" u="none" strike="noStrike" dirty="0">
                          <a:solidFill>
                            <a:srgbClr val="000000"/>
                          </a:solidFill>
                          <a:effectLst/>
                          <a:latin typeface="Calibri"/>
                        </a:rPr>
                        <a:t> Gediminas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415149057"/>
                  </a:ext>
                </a:extLst>
              </a:tr>
              <a:tr h="234826">
                <a:tc>
                  <a:txBody>
                    <a:bodyPr/>
                    <a:lstStyle/>
                    <a:p>
                      <a:pPr lvl="1" algn="l" fontAlgn="b"/>
                      <a:r>
                        <a:rPr lang="en-US" sz="1600" b="1" i="0" u="none" strike="noStrike" err="1">
                          <a:solidFill>
                            <a:srgbClr val="000000"/>
                          </a:solidFill>
                          <a:effectLst/>
                          <a:latin typeface="Calibri"/>
                        </a:rPr>
                        <a:t>Remeikis</a:t>
                      </a:r>
                      <a:r>
                        <a:rPr lang="en-US" sz="1600" b="1" i="0" u="none" strike="noStrike">
                          <a:solidFill>
                            <a:srgbClr val="000000"/>
                          </a:solidFill>
                          <a:effectLst/>
                          <a:latin typeface="Calibri"/>
                        </a:rPr>
                        <a:t> Andrius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282611011"/>
                  </a:ext>
                </a:extLst>
              </a:tr>
              <a:tr h="234826">
                <a:tc>
                  <a:txBody>
                    <a:bodyPr/>
                    <a:lstStyle/>
                    <a:p>
                      <a:pPr lvl="1" algn="l" fontAlgn="b"/>
                      <a:r>
                        <a:rPr lang="en-US" sz="1600" b="1" i="0" u="none" strike="noStrike" err="1">
                          <a:solidFill>
                            <a:srgbClr val="000000"/>
                          </a:solidFill>
                          <a:effectLst/>
                          <a:latin typeface="Calibri"/>
                        </a:rPr>
                        <a:t>Balčiauskas</a:t>
                      </a:r>
                      <a:r>
                        <a:rPr lang="en-US" sz="1600" b="1" i="0" u="none" strike="noStrike">
                          <a:solidFill>
                            <a:srgbClr val="000000"/>
                          </a:solidFill>
                          <a:effectLst/>
                          <a:latin typeface="Calibri"/>
                        </a:rPr>
                        <a:t> Linas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433990467"/>
                  </a:ext>
                </a:extLst>
              </a:tr>
              <a:tr h="234826">
                <a:tc>
                  <a:txBody>
                    <a:bodyPr/>
                    <a:lstStyle/>
                    <a:p>
                      <a:pPr lvl="1" algn="l" fontAlgn="b"/>
                      <a:r>
                        <a:rPr lang="en-US" sz="1600" b="1" i="0" u="none" strike="noStrike" err="1">
                          <a:solidFill>
                            <a:srgbClr val="000000"/>
                          </a:solidFill>
                          <a:effectLst/>
                          <a:latin typeface="Calibri"/>
                        </a:rPr>
                        <a:t>Starkevič</a:t>
                      </a:r>
                      <a:r>
                        <a:rPr lang="en-US" sz="1600" b="1" i="0" u="none" strike="noStrike">
                          <a:solidFill>
                            <a:srgbClr val="000000"/>
                          </a:solidFill>
                          <a:effectLst/>
                          <a:latin typeface="Calibri"/>
                        </a:rPr>
                        <a:t> Pavel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127467051"/>
                  </a:ext>
                </a:extLst>
              </a:tr>
              <a:tr h="234826">
                <a:tc>
                  <a:txBody>
                    <a:bodyPr/>
                    <a:lstStyle/>
                    <a:p>
                      <a:pPr lvl="1" algn="l" fontAlgn="b"/>
                      <a:r>
                        <a:rPr lang="lt-LT" sz="1600" b="1" i="0" u="none" strike="noStrike">
                          <a:solidFill>
                            <a:srgbClr val="000000"/>
                          </a:solidFill>
                          <a:effectLst/>
                          <a:latin typeface="Calibri"/>
                        </a:rPr>
                        <a:t>Binkienė Rasa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4033648527"/>
                  </a:ext>
                </a:extLst>
              </a:tr>
              <a:tr h="234826">
                <a:tc>
                  <a:txBody>
                    <a:bodyPr/>
                    <a:lstStyle/>
                    <a:p>
                      <a:pPr lvl="1" algn="l" fontAlgn="b"/>
                      <a:r>
                        <a:rPr lang="en-US" sz="1600" b="1" i="0" u="none" strike="noStrike" err="1">
                          <a:solidFill>
                            <a:srgbClr val="000000"/>
                          </a:solidFill>
                          <a:effectLst/>
                          <a:latin typeface="Calibri"/>
                        </a:rPr>
                        <a:t>Kudlai</a:t>
                      </a:r>
                      <a:r>
                        <a:rPr lang="en-US" sz="1600" b="1" i="0" u="none" strike="noStrike">
                          <a:solidFill>
                            <a:srgbClr val="000000"/>
                          </a:solidFill>
                          <a:effectLst/>
                          <a:latin typeface="Calibri"/>
                        </a:rPr>
                        <a:t> Olena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77824987"/>
                  </a:ext>
                </a:extLst>
              </a:tr>
              <a:tr h="234826">
                <a:tc>
                  <a:txBody>
                    <a:bodyPr/>
                    <a:lstStyle/>
                    <a:p>
                      <a:pPr lvl="1" algn="l" fontAlgn="b"/>
                      <a:r>
                        <a:rPr lang="en-US" sz="1600" b="1" i="0" u="none" strike="noStrike" err="1">
                          <a:solidFill>
                            <a:srgbClr val="000000"/>
                          </a:solidFill>
                          <a:effectLst/>
                          <a:latin typeface="Calibri"/>
                        </a:rPr>
                        <a:t>Palinauskas</a:t>
                      </a:r>
                      <a:r>
                        <a:rPr lang="en-US" sz="1600" b="1" i="0" u="none" strike="noStrike">
                          <a:solidFill>
                            <a:srgbClr val="000000"/>
                          </a:solidFill>
                          <a:effectLst/>
                          <a:latin typeface="Calibri"/>
                        </a:rPr>
                        <a:t> Vaidas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887711018"/>
                  </a:ext>
                </a:extLst>
              </a:tr>
              <a:tr h="234826">
                <a:tc>
                  <a:txBody>
                    <a:bodyPr/>
                    <a:lstStyle/>
                    <a:p>
                      <a:pPr lvl="1" algn="l" fontAlgn="b"/>
                      <a:r>
                        <a:rPr lang="lt-LT" sz="1600" b="1" i="0" u="none" strike="noStrike" err="1">
                          <a:solidFill>
                            <a:srgbClr val="000000"/>
                          </a:solidFill>
                          <a:effectLst/>
                          <a:latin typeface="Calibri"/>
                        </a:rPr>
                        <a:t>Podėnas</a:t>
                      </a:r>
                      <a:r>
                        <a:rPr lang="lt-LT" sz="1600" b="1" i="0" u="none" strike="noStrike">
                          <a:solidFill>
                            <a:srgbClr val="000000"/>
                          </a:solidFill>
                          <a:effectLst/>
                          <a:latin typeface="Calibri"/>
                        </a:rPr>
                        <a:t> Sigitas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635119538"/>
                  </a:ext>
                </a:extLst>
              </a:tr>
              <a:tr h="234826">
                <a:tc>
                  <a:txBody>
                    <a:bodyPr/>
                    <a:lstStyle/>
                    <a:p>
                      <a:pPr lvl="1" algn="l" fontAlgn="b"/>
                      <a:r>
                        <a:rPr lang="lt-LT" sz="1600" b="1" i="0" u="none" strike="noStrike">
                          <a:solidFill>
                            <a:srgbClr val="000000"/>
                          </a:solidFill>
                          <a:effectLst/>
                          <a:latin typeface="Calibri"/>
                        </a:rPr>
                        <a:t>Raudonytė-</a:t>
                      </a:r>
                      <a:r>
                        <a:rPr lang="lt-LT" sz="1600" b="1" i="0" u="none" strike="noStrike" err="1">
                          <a:solidFill>
                            <a:srgbClr val="000000"/>
                          </a:solidFill>
                          <a:effectLst/>
                          <a:latin typeface="Calibri"/>
                        </a:rPr>
                        <a:t>Svirbutavičienė</a:t>
                      </a:r>
                      <a:r>
                        <a:rPr lang="lt-LT" sz="1600" b="1" i="0" u="none" strike="noStrike">
                          <a:solidFill>
                            <a:srgbClr val="000000"/>
                          </a:solidFill>
                          <a:effectLst/>
                          <a:latin typeface="Calibri"/>
                        </a:rPr>
                        <a:t> </a:t>
                      </a:r>
                      <a:r>
                        <a:rPr lang="lt-LT" sz="1600" b="1" i="0" u="none" strike="noStrike" err="1">
                          <a:solidFill>
                            <a:srgbClr val="000000"/>
                          </a:solidFill>
                          <a:effectLst/>
                          <a:latin typeface="Calibri"/>
                        </a:rPr>
                        <a:t>Eva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47505578"/>
                  </a:ext>
                </a:extLst>
              </a:tr>
              <a:tr h="234826">
                <a:tc>
                  <a:txBody>
                    <a:bodyPr/>
                    <a:lstStyle/>
                    <a:p>
                      <a:pPr lvl="1" algn="l" fontAlgn="b"/>
                      <a:r>
                        <a:rPr lang="lt-LT" sz="1600" b="1" i="0" u="none" strike="noStrike" err="1">
                          <a:solidFill>
                            <a:srgbClr val="000000"/>
                          </a:solidFill>
                          <a:effectLst/>
                          <a:latin typeface="Calibri"/>
                        </a:rPr>
                        <a:t>Balčiauskienė</a:t>
                      </a:r>
                      <a:r>
                        <a:rPr lang="lt-LT" sz="1600" b="1" i="0" u="none" strike="noStrike">
                          <a:solidFill>
                            <a:srgbClr val="000000"/>
                          </a:solidFill>
                          <a:effectLst/>
                          <a:latin typeface="Calibri"/>
                        </a:rPr>
                        <a:t> Laima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321761019"/>
                  </a:ext>
                </a:extLst>
              </a:tr>
              <a:tr h="234826">
                <a:tc>
                  <a:txBody>
                    <a:bodyPr/>
                    <a:lstStyle/>
                    <a:p>
                      <a:pPr lvl="1" algn="l" fontAlgn="b"/>
                      <a:r>
                        <a:rPr lang="en-US" sz="1600" b="1" i="0" u="none" strike="noStrike" err="1">
                          <a:solidFill>
                            <a:srgbClr val="000000"/>
                          </a:solidFill>
                          <a:effectLst/>
                          <a:latin typeface="Calibri"/>
                        </a:rPr>
                        <a:t>Prakas</a:t>
                      </a:r>
                      <a:r>
                        <a:rPr lang="en-US" sz="1600" b="1" i="0" u="none" strike="noStrike">
                          <a:solidFill>
                            <a:srgbClr val="000000"/>
                          </a:solidFill>
                          <a:effectLst/>
                          <a:latin typeface="Calibri"/>
                        </a:rPr>
                        <a:t> Petras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857464302"/>
                  </a:ext>
                </a:extLst>
              </a:tr>
              <a:tr h="234826">
                <a:tc>
                  <a:txBody>
                    <a:bodyPr/>
                    <a:lstStyle/>
                    <a:p>
                      <a:pPr lvl="1" algn="l" fontAlgn="b"/>
                      <a:r>
                        <a:rPr lang="en-US" sz="1600" b="1" i="0" u="none" strike="noStrike" err="1">
                          <a:solidFill>
                            <a:srgbClr val="000000"/>
                          </a:solidFill>
                          <a:effectLst/>
                          <a:latin typeface="Calibri"/>
                        </a:rPr>
                        <a:t>Ilgūnas</a:t>
                      </a:r>
                      <a:r>
                        <a:rPr lang="en-US" sz="1600" b="1" i="0" u="none" strike="noStrike">
                          <a:solidFill>
                            <a:srgbClr val="000000"/>
                          </a:solidFill>
                          <a:effectLst/>
                          <a:latin typeface="Calibri"/>
                        </a:rPr>
                        <a:t> Mikas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849411197"/>
                  </a:ext>
                </a:extLst>
              </a:tr>
              <a:tr h="234826">
                <a:tc>
                  <a:txBody>
                    <a:bodyPr/>
                    <a:lstStyle/>
                    <a:p>
                      <a:pPr lvl="1" algn="l" fontAlgn="b"/>
                      <a:r>
                        <a:rPr lang="en-US" sz="1600" b="1" i="0" u="none" strike="noStrike">
                          <a:solidFill>
                            <a:srgbClr val="000000"/>
                          </a:solidFill>
                          <a:effectLst/>
                          <a:latin typeface="Calibri"/>
                        </a:rPr>
                        <a:t>Romeiro Fernandes Chagas Carolina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4080267005"/>
                  </a:ext>
                </a:extLst>
              </a:tr>
              <a:tr h="234826">
                <a:tc>
                  <a:txBody>
                    <a:bodyPr/>
                    <a:lstStyle/>
                    <a:p>
                      <a:pPr lvl="1" algn="l" fontAlgn="b"/>
                      <a:r>
                        <a:rPr lang="en-US" sz="1600" b="1" i="0" u="none" strike="noStrike" err="1">
                          <a:solidFill>
                            <a:srgbClr val="000000"/>
                          </a:solidFill>
                          <a:effectLst/>
                          <a:latin typeface="Calibri"/>
                        </a:rPr>
                        <a:t>Butkauskas</a:t>
                      </a:r>
                      <a:r>
                        <a:rPr lang="en-US" sz="1600" b="1" i="0" u="none" strike="noStrike">
                          <a:solidFill>
                            <a:srgbClr val="000000"/>
                          </a:solidFill>
                          <a:effectLst/>
                          <a:latin typeface="Calibri"/>
                        </a:rPr>
                        <a:t> </a:t>
                      </a:r>
                      <a:r>
                        <a:rPr lang="en-US" sz="1600" b="1" i="0" u="none" strike="noStrike" err="1">
                          <a:solidFill>
                            <a:srgbClr val="000000"/>
                          </a:solidFill>
                          <a:effectLst/>
                          <a:latin typeface="Calibri"/>
                        </a:rPr>
                        <a:t>Dalius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711897523"/>
                  </a:ext>
                </a:extLst>
              </a:tr>
              <a:tr h="234826">
                <a:tc>
                  <a:txBody>
                    <a:bodyPr/>
                    <a:lstStyle/>
                    <a:p>
                      <a:pPr lvl="1" algn="l" fontAlgn="b"/>
                      <a:r>
                        <a:rPr lang="en-US" sz="1600" b="1" i="0" u="none" strike="noStrike" dirty="0" err="1">
                          <a:solidFill>
                            <a:srgbClr val="000000"/>
                          </a:solidFill>
                          <a:effectLst/>
                          <a:latin typeface="Calibri"/>
                        </a:rPr>
                        <a:t>Copilaș-Ciocianu</a:t>
                      </a:r>
                      <a:r>
                        <a:rPr lang="en-US" sz="1600" b="1" i="0" u="none" strike="noStrike" dirty="0">
                          <a:solidFill>
                            <a:srgbClr val="000000"/>
                          </a:solidFill>
                          <a:effectLst/>
                          <a:latin typeface="Calibri"/>
                        </a:rPr>
                        <a:t> Denis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116561951"/>
                  </a:ext>
                </a:extLst>
              </a:tr>
            </a:tbl>
          </a:graphicData>
        </a:graphic>
      </p:graphicFrame>
      <p:graphicFrame>
        <p:nvGraphicFramePr>
          <p:cNvPr id="8" name="Table 7">
            <a:extLst>
              <a:ext uri="{FF2B5EF4-FFF2-40B4-BE49-F238E27FC236}">
                <a16:creationId xmlns:a16="http://schemas.microsoft.com/office/drawing/2014/main" id="{31F90448-54C2-6BF1-45F8-F74D4EE431FC}"/>
              </a:ext>
            </a:extLst>
          </p:cNvPr>
          <p:cNvGraphicFramePr>
            <a:graphicFrameLocks noGrp="1"/>
          </p:cNvGraphicFramePr>
          <p:nvPr>
            <p:extLst>
              <p:ext uri="{D42A27DB-BD31-4B8C-83A1-F6EECF244321}">
                <p14:modId xmlns:p14="http://schemas.microsoft.com/office/powerpoint/2010/main" val="1329116947"/>
              </p:ext>
            </p:extLst>
          </p:nvPr>
        </p:nvGraphicFramePr>
        <p:xfrm>
          <a:off x="6490677" y="1582860"/>
          <a:ext cx="3286125" cy="4145670"/>
        </p:xfrm>
        <a:graphic>
          <a:graphicData uri="http://schemas.openxmlformats.org/drawingml/2006/table">
            <a:tbl>
              <a:tblPr firstRow="1" firstCol="1" bandRow="1">
                <a:tableStyleId>{5C22544A-7EE6-4342-B048-85BDC9FD1C3A}</a:tableStyleId>
              </a:tblPr>
              <a:tblGrid>
                <a:gridCol w="3286125">
                  <a:extLst>
                    <a:ext uri="{9D8B030D-6E8A-4147-A177-3AD203B41FA5}">
                      <a16:colId xmlns:a16="http://schemas.microsoft.com/office/drawing/2014/main" val="3532431200"/>
                    </a:ext>
                  </a:extLst>
                </a:gridCol>
              </a:tblGrid>
              <a:tr h="244230">
                <a:tc>
                  <a:txBody>
                    <a:bodyPr/>
                    <a:lstStyle/>
                    <a:p>
                      <a:pPr marL="457200" lvl="2" indent="0" fontAlgn="base">
                        <a:buNone/>
                      </a:pPr>
                      <a:r>
                        <a:rPr lang="lt-LT" sz="1600" b="1" kern="0" dirty="0">
                          <a:solidFill>
                            <a:srgbClr val="000000"/>
                          </a:solidFill>
                          <a:effectLst/>
                          <a:latin typeface="Calibri"/>
                          <a:ea typeface="Times New Roman" panose="02020603050405020304" pitchFamily="18" charset="0"/>
                          <a:cs typeface="Calibri"/>
                        </a:rPr>
                        <a:t>Bernotienė Rasa</a:t>
                      </a:r>
                      <a:endParaRPr lang="lt-LT" b="1" dirty="0">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3707220"/>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Ježova</a:t>
                      </a:r>
                      <a:r>
                        <a:rPr lang="en-US" sz="1600" b="1" kern="0">
                          <a:solidFill>
                            <a:srgbClr val="000000"/>
                          </a:solidFill>
                          <a:effectLst/>
                          <a:latin typeface="Calibri"/>
                          <a:ea typeface="Times New Roman" panose="02020603050405020304" pitchFamily="18" charset="0"/>
                          <a:cs typeface="Calibri"/>
                        </a:rPr>
                        <a:t> Tatjana</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9240392"/>
                  </a:ext>
                </a:extLst>
              </a:tr>
              <a:tr h="154305">
                <a:tc>
                  <a:txBody>
                    <a:bodyPr/>
                    <a:lstStyle/>
                    <a:p>
                      <a:pPr marL="457200" lvl="2" indent="0" fontAlgn="base">
                        <a:buNone/>
                      </a:pPr>
                      <a:r>
                        <a:rPr lang="lt-LT" sz="1600" b="1" kern="0">
                          <a:solidFill>
                            <a:srgbClr val="000000"/>
                          </a:solidFill>
                          <a:effectLst/>
                          <a:latin typeface="Calibri"/>
                          <a:ea typeface="Times New Roman" panose="02020603050405020304" pitchFamily="18" charset="0"/>
                          <a:cs typeface="Calibri"/>
                        </a:rPr>
                        <a:t>Stankevičiūtė Milda</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5678199"/>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Juškaitis</a:t>
                      </a:r>
                      <a:r>
                        <a:rPr lang="en-US" sz="1600" b="1" kern="0">
                          <a:solidFill>
                            <a:srgbClr val="000000"/>
                          </a:solidFill>
                          <a:effectLst/>
                          <a:latin typeface="Calibri"/>
                          <a:ea typeface="Times New Roman" panose="02020603050405020304" pitchFamily="18" charset="0"/>
                          <a:cs typeface="Calibri"/>
                        </a:rPr>
                        <a:t> Rimvydas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5814187"/>
                  </a:ext>
                </a:extLst>
              </a:tr>
              <a:tr h="154305">
                <a:tc>
                  <a:txBody>
                    <a:bodyPr/>
                    <a:lstStyle/>
                    <a:p>
                      <a:pPr marL="457200" lvl="2" indent="0" fontAlgn="base">
                        <a:buNone/>
                      </a:pPr>
                      <a:r>
                        <a:rPr lang="lt-LT" sz="1600" b="1" kern="0" err="1">
                          <a:solidFill>
                            <a:srgbClr val="000000"/>
                          </a:solidFill>
                          <a:effectLst/>
                          <a:latin typeface="Calibri"/>
                          <a:ea typeface="Times New Roman" panose="02020603050405020304" pitchFamily="18" charset="0"/>
                          <a:cs typeface="Calibri"/>
                        </a:rPr>
                        <a:t>Bukauskaitė</a:t>
                      </a:r>
                      <a:r>
                        <a:rPr lang="lt-LT" sz="1600" b="1" kern="0">
                          <a:solidFill>
                            <a:srgbClr val="000000"/>
                          </a:solidFill>
                          <a:effectLst/>
                          <a:latin typeface="Calibri"/>
                          <a:ea typeface="Times New Roman" panose="02020603050405020304" pitchFamily="18" charset="0"/>
                          <a:cs typeface="Calibri"/>
                        </a:rPr>
                        <a:t> Dovilė</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179955"/>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Gudžinskas</a:t>
                      </a:r>
                      <a:r>
                        <a:rPr lang="en-US" sz="1600" b="1" kern="0">
                          <a:solidFill>
                            <a:srgbClr val="000000"/>
                          </a:solidFill>
                          <a:effectLst/>
                          <a:latin typeface="Calibri"/>
                          <a:ea typeface="Times New Roman" panose="02020603050405020304" pitchFamily="18" charset="0"/>
                          <a:cs typeface="Calibri"/>
                        </a:rPr>
                        <a:t> Zigmantas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0486843"/>
                  </a:ext>
                </a:extLst>
              </a:tr>
              <a:tr h="154305">
                <a:tc>
                  <a:txBody>
                    <a:bodyPr/>
                    <a:lstStyle/>
                    <a:p>
                      <a:pPr marL="457200" lvl="2" indent="0" fontAlgn="base">
                        <a:buNone/>
                      </a:pPr>
                      <a:r>
                        <a:rPr lang="lt-LT" sz="1600" b="1" kern="0" err="1">
                          <a:solidFill>
                            <a:srgbClr val="000000"/>
                          </a:solidFill>
                          <a:effectLst/>
                          <a:latin typeface="Calibri"/>
                          <a:ea typeface="Times New Roman" panose="02020603050405020304" pitchFamily="18" charset="0"/>
                          <a:cs typeface="Calibri"/>
                        </a:rPr>
                        <a:t>Jurkonienė</a:t>
                      </a:r>
                      <a:r>
                        <a:rPr lang="lt-LT" sz="1600" b="1" kern="0">
                          <a:solidFill>
                            <a:srgbClr val="000000"/>
                          </a:solidFill>
                          <a:effectLst/>
                          <a:latin typeface="Calibri"/>
                          <a:ea typeface="Times New Roman" panose="02020603050405020304" pitchFamily="18" charset="0"/>
                          <a:cs typeface="Calibri"/>
                        </a:rPr>
                        <a:t> Sigita</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864525"/>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Rašomavičius</a:t>
                      </a:r>
                      <a:r>
                        <a:rPr lang="en-US" sz="1600" b="1" kern="0">
                          <a:solidFill>
                            <a:srgbClr val="000000"/>
                          </a:solidFill>
                          <a:effectLst/>
                          <a:latin typeface="Calibri"/>
                          <a:ea typeface="Times New Roman" panose="02020603050405020304" pitchFamily="18" charset="0"/>
                          <a:cs typeface="Calibri"/>
                        </a:rPr>
                        <a:t> Valerijus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508606"/>
                  </a:ext>
                </a:extLst>
              </a:tr>
              <a:tr h="154305">
                <a:tc>
                  <a:txBody>
                    <a:bodyPr/>
                    <a:lstStyle/>
                    <a:p>
                      <a:pPr marL="457200" lvl="2" indent="0" fontAlgn="base">
                        <a:buNone/>
                      </a:pPr>
                      <a:r>
                        <a:rPr lang="lt-LT" sz="1600" b="1" kern="0" err="1">
                          <a:solidFill>
                            <a:srgbClr val="000000"/>
                          </a:solidFill>
                          <a:effectLst/>
                          <a:latin typeface="Calibri"/>
                          <a:ea typeface="Times New Roman" panose="02020603050405020304" pitchFamily="18" charset="0"/>
                          <a:cs typeface="Calibri"/>
                        </a:rPr>
                        <a:t>Servienė</a:t>
                      </a:r>
                      <a:r>
                        <a:rPr lang="lt-LT" sz="1600" b="1" kern="0">
                          <a:solidFill>
                            <a:srgbClr val="000000"/>
                          </a:solidFill>
                          <a:effectLst/>
                          <a:latin typeface="Calibri"/>
                          <a:ea typeface="Times New Roman" panose="02020603050405020304" pitchFamily="18" charset="0"/>
                          <a:cs typeface="Calibri"/>
                        </a:rPr>
                        <a:t> Elena</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7999661"/>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Būda</a:t>
                      </a:r>
                      <a:r>
                        <a:rPr lang="en-US" sz="1600" b="1" kern="0">
                          <a:solidFill>
                            <a:srgbClr val="000000"/>
                          </a:solidFill>
                          <a:effectLst/>
                          <a:latin typeface="Calibri"/>
                          <a:ea typeface="Times New Roman" panose="02020603050405020304" pitchFamily="18" charset="0"/>
                          <a:cs typeface="Calibri"/>
                        </a:rPr>
                        <a:t> Vincas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6722822"/>
                  </a:ext>
                </a:extLst>
              </a:tr>
              <a:tr h="154305">
                <a:tc>
                  <a:txBody>
                    <a:bodyPr/>
                    <a:lstStyle/>
                    <a:p>
                      <a:pPr marL="457200" lvl="2" indent="0" fontAlgn="base">
                        <a:buNone/>
                      </a:pPr>
                      <a:r>
                        <a:rPr lang="lt-LT" sz="1600" b="1" kern="0">
                          <a:solidFill>
                            <a:srgbClr val="000000"/>
                          </a:solidFill>
                          <a:effectLst/>
                          <a:latin typeface="Calibri"/>
                          <a:ea typeface="Times New Roman" panose="02020603050405020304" pitchFamily="18" charset="0"/>
                          <a:cs typeface="Calibri"/>
                        </a:rPr>
                        <a:t>Motiejūnaitė Jurga</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0393501"/>
                  </a:ext>
                </a:extLst>
              </a:tr>
              <a:tr h="154305">
                <a:tc>
                  <a:txBody>
                    <a:bodyPr/>
                    <a:lstStyle/>
                    <a:p>
                      <a:pPr marL="457200" lvl="2" indent="0" fontAlgn="base">
                        <a:buNone/>
                      </a:pPr>
                      <a:r>
                        <a:rPr lang="lt-LT" sz="1600" b="1" kern="0">
                          <a:solidFill>
                            <a:srgbClr val="000000"/>
                          </a:solidFill>
                          <a:effectLst/>
                          <a:latin typeface="Calibri"/>
                          <a:ea typeface="Times New Roman" panose="02020603050405020304" pitchFamily="18" charset="0"/>
                          <a:cs typeface="Calibri"/>
                        </a:rPr>
                        <a:t>Stančikaitė Miglė</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9594299"/>
                  </a:ext>
                </a:extLst>
              </a:tr>
              <a:tr h="154305">
                <a:tc>
                  <a:txBody>
                    <a:bodyPr/>
                    <a:lstStyle/>
                    <a:p>
                      <a:pPr marL="457200" lvl="2" indent="0" fontAlgn="base">
                        <a:buNone/>
                      </a:pPr>
                      <a:r>
                        <a:rPr lang="lt-LT" sz="1600" b="1" kern="0" err="1">
                          <a:solidFill>
                            <a:srgbClr val="000000"/>
                          </a:solidFill>
                          <a:effectLst/>
                          <a:latin typeface="Calibri"/>
                          <a:ea typeface="Times New Roman" panose="02020603050405020304" pitchFamily="18" charset="0"/>
                          <a:cs typeface="Calibri"/>
                        </a:rPr>
                        <a:t>Žiegytė</a:t>
                      </a:r>
                      <a:r>
                        <a:rPr lang="lt-LT" sz="1600" b="1" kern="0">
                          <a:solidFill>
                            <a:srgbClr val="000000"/>
                          </a:solidFill>
                          <a:effectLst/>
                          <a:latin typeface="Calibri"/>
                          <a:ea typeface="Times New Roman" panose="02020603050405020304" pitchFamily="18" charset="0"/>
                          <a:cs typeface="Calibri"/>
                        </a:rPr>
                        <a:t> Rita</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381521"/>
                  </a:ext>
                </a:extLst>
              </a:tr>
              <a:tr h="154305">
                <a:tc>
                  <a:txBody>
                    <a:bodyPr/>
                    <a:lstStyle/>
                    <a:p>
                      <a:pPr marL="457200" lvl="2" indent="0" fontAlgn="base">
                        <a:buNone/>
                      </a:pPr>
                      <a:r>
                        <a:rPr lang="lt-LT" sz="1600" b="1" kern="0">
                          <a:solidFill>
                            <a:srgbClr val="000000"/>
                          </a:solidFill>
                          <a:effectLst/>
                          <a:latin typeface="Calibri"/>
                          <a:ea typeface="Times New Roman" panose="02020603050405020304" pitchFamily="18" charset="0"/>
                          <a:cs typeface="Calibri"/>
                        </a:rPr>
                        <a:t>Karpavičienė Birutė</a:t>
                      </a:r>
                      <a:endParaRPr lang="lt-LT"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3506223"/>
                  </a:ext>
                </a:extLst>
              </a:tr>
              <a:tr h="154305">
                <a:tc>
                  <a:txBody>
                    <a:bodyPr/>
                    <a:lstStyle/>
                    <a:p>
                      <a:pPr marL="457200" lvl="2" indent="0" fontAlgn="base">
                        <a:buNone/>
                      </a:pPr>
                      <a:r>
                        <a:rPr lang="en-US" sz="1600" b="1" kern="0" err="1">
                          <a:solidFill>
                            <a:srgbClr val="000000"/>
                          </a:solidFill>
                          <a:effectLst/>
                          <a:latin typeface="Calibri"/>
                          <a:ea typeface="Times New Roman" panose="02020603050405020304" pitchFamily="18" charset="0"/>
                          <a:cs typeface="Calibri"/>
                        </a:rPr>
                        <a:t>Mažeika</a:t>
                      </a:r>
                      <a:r>
                        <a:rPr lang="en-US" sz="1600" b="1" kern="0">
                          <a:solidFill>
                            <a:srgbClr val="000000"/>
                          </a:solidFill>
                          <a:effectLst/>
                          <a:latin typeface="Calibri"/>
                          <a:ea typeface="Times New Roman" panose="02020603050405020304" pitchFamily="18" charset="0"/>
                          <a:cs typeface="Calibri"/>
                        </a:rPr>
                        <a:t> Jonas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1074932"/>
                  </a:ext>
                </a:extLst>
              </a:tr>
              <a:tr h="154305">
                <a:tc>
                  <a:txBody>
                    <a:bodyPr/>
                    <a:lstStyle/>
                    <a:p>
                      <a:pPr marL="457200" lvl="2" indent="0" fontAlgn="base">
                        <a:buNone/>
                      </a:pPr>
                      <a:r>
                        <a:rPr lang="en-US" sz="1600" b="1" kern="0">
                          <a:solidFill>
                            <a:srgbClr val="000000"/>
                          </a:solidFill>
                          <a:effectLst/>
                          <a:latin typeface="Calibri"/>
                          <a:ea typeface="Times New Roman" panose="02020603050405020304" pitchFamily="18" charset="0"/>
                          <a:cs typeface="Calibri"/>
                        </a:rPr>
                        <a:t>Šulčius Sigitas</a:t>
                      </a:r>
                      <a:endParaRPr lang="en-US" b="1">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1540419"/>
                  </a:ext>
                </a:extLst>
              </a:tr>
              <a:tr h="154305">
                <a:tc>
                  <a:txBody>
                    <a:bodyPr/>
                    <a:lstStyle/>
                    <a:p>
                      <a:pPr marL="457200" lvl="2" indent="0" fontAlgn="base">
                        <a:buNone/>
                      </a:pPr>
                      <a:r>
                        <a:rPr lang="en-US" sz="1600" b="1" kern="0" dirty="0">
                          <a:solidFill>
                            <a:srgbClr val="000000"/>
                          </a:solidFill>
                          <a:effectLst/>
                          <a:latin typeface="Calibri"/>
                          <a:ea typeface="Times New Roman" panose="02020603050405020304" pitchFamily="18" charset="0"/>
                          <a:cs typeface="Calibri"/>
                        </a:rPr>
                        <a:t>Duc Melanie Yvonne </a:t>
                      </a:r>
                      <a:r>
                        <a:rPr lang="en-US" sz="1600" b="1" kern="0" dirty="0" err="1">
                          <a:solidFill>
                            <a:srgbClr val="000000"/>
                          </a:solidFill>
                          <a:effectLst/>
                          <a:latin typeface="Calibri"/>
                          <a:ea typeface="Times New Roman" panose="02020603050405020304" pitchFamily="18" charset="0"/>
                          <a:cs typeface="Calibri"/>
                        </a:rPr>
                        <a:t>Ludivine</a:t>
                      </a:r>
                      <a:endParaRPr lang="en-US" b="1" dirty="0">
                        <a:effectLst/>
                        <a:latin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0995899"/>
                  </a:ext>
                </a:extLst>
              </a:tr>
            </a:tbl>
          </a:graphicData>
        </a:graphic>
      </p:graphicFrame>
      <p:sp>
        <p:nvSpPr>
          <p:cNvPr id="2" name="TextBox 1">
            <a:extLst>
              <a:ext uri="{FF2B5EF4-FFF2-40B4-BE49-F238E27FC236}">
                <a16:creationId xmlns:a16="http://schemas.microsoft.com/office/drawing/2014/main" id="{63E592D2-28CF-FA32-566D-A5775A7201ED}"/>
              </a:ext>
            </a:extLst>
          </p:cNvPr>
          <p:cNvSpPr txBox="1"/>
          <p:nvPr/>
        </p:nvSpPr>
        <p:spPr>
          <a:xfrm>
            <a:off x="1371600" y="504825"/>
            <a:ext cx="9496425" cy="461665"/>
          </a:xfrm>
          <a:prstGeom prst="rect">
            <a:avLst/>
          </a:prstGeom>
          <a:noFill/>
        </p:spPr>
        <p:txBody>
          <a:bodyPr wrap="square" rtlCol="0">
            <a:spAutoFit/>
          </a:bodyPr>
          <a:lstStyle/>
          <a:p>
            <a:r>
              <a:rPr lang="lt-LT" sz="2400" dirty="0">
                <a:solidFill>
                  <a:srgbClr val="287794"/>
                </a:solidFill>
                <a:latin typeface="Times New Roman" panose="02020603050405020304" pitchFamily="18" charset="0"/>
                <a:cs typeface="Times New Roman" panose="02020603050405020304" pitchFamily="18" charset="0"/>
              </a:rPr>
              <a:t>Darbuotojai 2020–2022 metais daugiausiai pelnę balų mokslinėje veikloje</a:t>
            </a:r>
            <a:endParaRPr lang="en-US" sz="2400" dirty="0">
              <a:solidFill>
                <a:srgbClr val="28779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18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433C-376C-C1CD-FA92-E1F6C6258E4E}"/>
              </a:ext>
            </a:extLst>
          </p:cNvPr>
          <p:cNvSpPr txBox="1"/>
          <p:nvPr/>
        </p:nvSpPr>
        <p:spPr>
          <a:xfrm>
            <a:off x="1832610" y="786550"/>
            <a:ext cx="10170901" cy="5070555"/>
          </a:xfrm>
          <a:prstGeom prst="rect">
            <a:avLst/>
          </a:prstGeom>
          <a:solidFill>
            <a:schemeClr val="bg1">
              <a:lumMod val="95000"/>
            </a:schemeClr>
          </a:solidFill>
        </p:spPr>
        <p:txBody>
          <a:bodyPr wrap="square" lIns="91440" tIns="45720" rIns="91440" bIns="45720" anchor="t">
            <a:spAutoFit/>
          </a:bodyPr>
          <a:lstStyle/>
          <a:p>
            <a:pPr algn="ctr">
              <a:lnSpc>
                <a:spcPct val="107000"/>
              </a:lnSpc>
              <a:spcAft>
                <a:spcPts val="800"/>
              </a:spcAft>
            </a:pPr>
            <a:r>
              <a:rPr lang="it-IT" sz="3200" kern="1800" spc="-10">
                <a:solidFill>
                  <a:srgbClr val="333333"/>
                </a:solidFill>
                <a:effectLst/>
                <a:latin typeface="Times New Roman"/>
                <a:ea typeface="Times New Roman" panose="02020603050405020304" pitchFamily="18" charset="0"/>
                <a:cs typeface="Times New Roman"/>
              </a:rPr>
              <a:t>EK koordinuojamas </a:t>
            </a:r>
            <a:r>
              <a:rPr lang="it-IT" sz="3200" b="1" kern="1800" spc="-10">
                <a:solidFill>
                  <a:srgbClr val="333333"/>
                </a:solidFill>
                <a:effectLst/>
                <a:latin typeface="Times New Roman"/>
                <a:ea typeface="Times New Roman" panose="02020603050405020304" pitchFamily="18" charset="0"/>
                <a:cs typeface="Times New Roman"/>
              </a:rPr>
              <a:t>Susitarimas dėl mokslinių tyrimų vertinimo reformos</a:t>
            </a:r>
            <a:endParaRPr lang="en-US" sz="1400" kern="100">
              <a:effectLst/>
              <a:latin typeface="Times New Roman"/>
              <a:ea typeface="Calibri" panose="020F0502020204030204" pitchFamily="34" charset="0"/>
              <a:cs typeface="Times New Roman"/>
            </a:endParaRPr>
          </a:p>
          <a:p>
            <a:pPr algn="ctr">
              <a:lnSpc>
                <a:spcPct val="107000"/>
              </a:lnSpc>
              <a:spcAft>
                <a:spcPts val="800"/>
              </a:spcAft>
            </a:pPr>
            <a:endParaRPr lang="en-US" sz="2400" kern="100">
              <a:effectLst/>
              <a:latin typeface="Times New Roman"/>
              <a:ea typeface="Calibri" panose="020F0502020204030204" pitchFamily="34" charset="0"/>
              <a:cs typeface="Times New Roman" panose="02020603050405020304" pitchFamily="18" charset="0"/>
            </a:endParaRPr>
          </a:p>
          <a:p>
            <a:pPr algn="just"/>
            <a:r>
              <a:rPr lang="it-IT" sz="2400">
                <a:solidFill>
                  <a:srgbClr val="333333"/>
                </a:solidFill>
                <a:effectLst/>
                <a:latin typeface="Times New Roman"/>
                <a:ea typeface="Calibri"/>
                <a:cs typeface="Open Sans"/>
              </a:rPr>
              <a:t>Numatoma </a:t>
            </a:r>
            <a:r>
              <a:rPr lang="it-IT" sz="2400" b="1">
                <a:solidFill>
                  <a:srgbClr val="333333"/>
                </a:solidFill>
                <a:effectLst/>
                <a:latin typeface="Times New Roman"/>
                <a:ea typeface="Calibri"/>
                <a:cs typeface="Open Sans"/>
              </a:rPr>
              <a:t>peržiūrėti ir plėtoti mokslinių tyrimų vertinimo kriterijus, priemones ir procesus</a:t>
            </a:r>
            <a:r>
              <a:rPr lang="it-IT" sz="2400">
                <a:solidFill>
                  <a:srgbClr val="333333"/>
                </a:solidFill>
                <a:effectLst/>
                <a:latin typeface="Times New Roman"/>
                <a:ea typeface="Calibri"/>
                <a:cs typeface="Open Sans"/>
              </a:rPr>
              <a:t>. Mokslinių tyrimų rezultatų vertinimas pirmiausia grindžiamas pačios mokslininkų bendruomenės atliekamu </a:t>
            </a:r>
            <a:r>
              <a:rPr lang="it-IT" sz="2400" err="1">
                <a:solidFill>
                  <a:srgbClr val="333333"/>
                </a:solidFill>
                <a:effectLst/>
                <a:latin typeface="Times New Roman"/>
                <a:ea typeface="Calibri"/>
                <a:cs typeface="Open Sans"/>
              </a:rPr>
              <a:t>kokybiniu</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vertinimu</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atsakingai</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naudojant</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kiekybinius</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rodiklius</a:t>
            </a:r>
            <a:r>
              <a:rPr lang="it-IT" sz="2400">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Atsisakoma</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mokslinių</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tyrimų</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rezultatų</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vertinimo</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pagrįsto</a:t>
            </a:r>
            <a:r>
              <a:rPr lang="it-IT" sz="2400" b="1">
                <a:solidFill>
                  <a:srgbClr val="333333"/>
                </a:solidFill>
                <a:effectLst/>
                <a:latin typeface="Times New Roman"/>
                <a:ea typeface="Calibri"/>
                <a:cs typeface="Open Sans"/>
              </a:rPr>
              <a:t> vien </a:t>
            </a:r>
            <a:r>
              <a:rPr lang="it-IT" sz="2400" b="1" err="1">
                <a:solidFill>
                  <a:srgbClr val="333333"/>
                </a:solidFill>
                <a:effectLst/>
                <a:latin typeface="Times New Roman"/>
                <a:ea typeface="Calibri"/>
                <a:cs typeface="Open Sans"/>
              </a:rPr>
              <a:t>tik</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mokslinių</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publikacijų</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skaičiumi</a:t>
            </a:r>
            <a:r>
              <a:rPr lang="it-IT" sz="2400" b="1">
                <a:solidFill>
                  <a:srgbClr val="333333"/>
                </a:solidFill>
                <a:effectLst/>
                <a:latin typeface="Times New Roman"/>
                <a:ea typeface="Calibri"/>
                <a:cs typeface="Open Sans"/>
              </a:rPr>
              <a:t> </a:t>
            </a:r>
            <a:r>
              <a:rPr lang="it-IT" sz="2400" b="1" err="1">
                <a:solidFill>
                  <a:srgbClr val="333333"/>
                </a:solidFill>
                <a:effectLst/>
                <a:latin typeface="Times New Roman"/>
                <a:ea typeface="Calibri"/>
                <a:cs typeface="Open Sans"/>
              </a:rPr>
              <a:t>ir</a:t>
            </a:r>
            <a:r>
              <a:rPr lang="it-IT" sz="2400" b="1">
                <a:solidFill>
                  <a:srgbClr val="333333"/>
                </a:solidFill>
                <a:effectLst/>
                <a:latin typeface="Times New Roman"/>
                <a:ea typeface="Calibri"/>
                <a:cs typeface="Open Sans"/>
              </a:rPr>
              <a:t> </a:t>
            </a:r>
            <a:r>
              <a:rPr lang="it-IT" sz="2400" b="1" err="1">
                <a:solidFill>
                  <a:srgbClr val="333333"/>
                </a:solidFill>
                <a:latin typeface="Times New Roman"/>
                <a:ea typeface="Calibri"/>
                <a:cs typeface="Open Sans"/>
              </a:rPr>
              <a:t>cituojamumo</a:t>
            </a:r>
            <a:r>
              <a:rPr lang="it-IT" sz="2400" b="1">
                <a:solidFill>
                  <a:srgbClr val="333333"/>
                </a:solidFill>
                <a:latin typeface="Times New Roman"/>
                <a:ea typeface="Calibri"/>
                <a:cs typeface="Open Sans"/>
              </a:rPr>
              <a:t> </a:t>
            </a:r>
            <a:r>
              <a:rPr lang="it-IT" sz="2400" b="1" err="1">
                <a:solidFill>
                  <a:srgbClr val="333333"/>
                </a:solidFill>
                <a:latin typeface="Times New Roman"/>
                <a:ea typeface="Calibri"/>
                <a:cs typeface="Open Sans"/>
              </a:rPr>
              <a:t>rodikliais</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Atsižvelgiama</a:t>
            </a:r>
            <a:r>
              <a:rPr lang="it-IT" sz="2400">
                <a:solidFill>
                  <a:srgbClr val="333333"/>
                </a:solidFill>
                <a:effectLst/>
                <a:latin typeface="Times New Roman"/>
                <a:ea typeface="Calibri"/>
                <a:cs typeface="Open Sans"/>
              </a:rPr>
              <a:t> į </a:t>
            </a:r>
            <a:r>
              <a:rPr lang="it-IT" sz="2400" err="1">
                <a:solidFill>
                  <a:srgbClr val="333333"/>
                </a:solidFill>
                <a:effectLst/>
                <a:latin typeface="Times New Roman"/>
                <a:ea typeface="Calibri"/>
                <a:cs typeface="Open Sans"/>
              </a:rPr>
              <a:t>tokias</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veiklas</a:t>
            </a:r>
            <a:r>
              <a:rPr lang="it-IT" sz="2400">
                <a:solidFill>
                  <a:srgbClr val="333333"/>
                </a:solidFill>
                <a:effectLst/>
                <a:latin typeface="Times New Roman"/>
                <a:ea typeface="Calibri"/>
                <a:cs typeface="Open Sans"/>
              </a:rPr>
              <a:t> </a:t>
            </a:r>
            <a:r>
              <a:rPr lang="it-IT" sz="2400" err="1">
                <a:solidFill>
                  <a:srgbClr val="333333"/>
                </a:solidFill>
                <a:effectLst/>
                <a:latin typeface="Times New Roman"/>
                <a:ea typeface="Calibri"/>
                <a:cs typeface="Open Sans"/>
              </a:rPr>
              <a:t>kaip</a:t>
            </a:r>
            <a:r>
              <a:rPr lang="it-IT" sz="2400">
                <a:solidFill>
                  <a:srgbClr val="333333"/>
                </a:solidFill>
                <a:effectLst/>
                <a:latin typeface="Times New Roman"/>
                <a:ea typeface="Calibri"/>
                <a:cs typeface="Open Sans"/>
              </a:rPr>
              <a:t> mokymas, mentorystė ir doktorantų priežiūra, vadovaujantys vaidmenys moksle ir studijose, mokslo komunikacija ir sąveika su visuomene, verslumas, pramonės ir akademinės bendruomenės bendradarbiavimas.</a:t>
            </a:r>
            <a:endParaRPr lang="en-US" sz="2400">
              <a:latin typeface="Times New Roman"/>
              <a:ea typeface="Calibri"/>
              <a:cs typeface="Open Sans"/>
            </a:endParaRPr>
          </a:p>
        </p:txBody>
      </p:sp>
    </p:spTree>
    <p:extLst>
      <p:ext uri="{BB962C8B-B14F-4D97-AF65-F5344CB8AC3E}">
        <p14:creationId xmlns:p14="http://schemas.microsoft.com/office/powerpoint/2010/main" val="100941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2CB5582-FEF0-5057-15FB-14AEA4A1CEC8}"/>
              </a:ext>
            </a:extLst>
          </p:cNvPr>
          <p:cNvSpPr>
            <a:spLocks noGrp="1"/>
          </p:cNvSpPr>
          <p:nvPr>
            <p:ph type="ctrTitle"/>
          </p:nvPr>
        </p:nvSpPr>
        <p:spPr>
          <a:xfrm>
            <a:off x="425879" y="132384"/>
            <a:ext cx="11674681" cy="1194575"/>
          </a:xfrm>
        </p:spPr>
        <p:txBody>
          <a:bodyPr>
            <a:normAutofit/>
          </a:bodyPr>
          <a:lstStyle/>
          <a:p>
            <a:pPr algn="ctr"/>
            <a:r>
              <a:rPr lang="lt-LT" sz="2800" b="1" i="0">
                <a:solidFill>
                  <a:srgbClr val="333333"/>
                </a:solidFill>
                <a:effectLst/>
                <a:latin typeface="Times New Roman"/>
                <a:cs typeface="Times New Roman"/>
              </a:rPr>
              <a:t>ES ir mūsų šalyje </a:t>
            </a:r>
            <a:r>
              <a:rPr lang="lt-LT" sz="2800" b="1">
                <a:solidFill>
                  <a:srgbClr val="333333"/>
                </a:solidFill>
                <a:latin typeface="Times New Roman"/>
                <a:cs typeface="Times New Roman"/>
              </a:rPr>
              <a:t>vykstančios</a:t>
            </a:r>
            <a:r>
              <a:rPr lang="lt-LT" sz="2800" b="1" i="0">
                <a:solidFill>
                  <a:srgbClr val="333333"/>
                </a:solidFill>
                <a:effectLst/>
                <a:latin typeface="Times New Roman"/>
                <a:cs typeface="Times New Roman"/>
              </a:rPr>
              <a:t> mokslinių tyrimų vertinimo reformos kontekste formuojama </a:t>
            </a:r>
            <a:r>
              <a:rPr lang="lt-LT" sz="2800" b="1">
                <a:solidFill>
                  <a:srgbClr val="333333"/>
                </a:solidFill>
                <a:latin typeface="Times New Roman"/>
                <a:cs typeface="Times New Roman"/>
              </a:rPr>
              <a:t>nauja mokslo darbuotojų skatinimo sistema GTC</a:t>
            </a:r>
            <a:endParaRPr lang="en-GB" sz="2800" b="1">
              <a:solidFill>
                <a:srgbClr val="333333"/>
              </a:solidFill>
              <a:latin typeface="Times New Roman"/>
              <a:cs typeface="Times New Roman"/>
            </a:endParaRPr>
          </a:p>
        </p:txBody>
      </p:sp>
      <p:sp>
        <p:nvSpPr>
          <p:cNvPr id="5" name="TextBox 4">
            <a:extLst>
              <a:ext uri="{FF2B5EF4-FFF2-40B4-BE49-F238E27FC236}">
                <a16:creationId xmlns:a16="http://schemas.microsoft.com/office/drawing/2014/main" id="{49D101D3-200D-8E82-E099-F08BCE703183}"/>
              </a:ext>
            </a:extLst>
          </p:cNvPr>
          <p:cNvSpPr txBox="1"/>
          <p:nvPr/>
        </p:nvSpPr>
        <p:spPr>
          <a:xfrm>
            <a:off x="1787550" y="2378068"/>
            <a:ext cx="10141560" cy="3785652"/>
          </a:xfrm>
          <a:prstGeom prst="rect">
            <a:avLst/>
          </a:prstGeom>
          <a:solidFill>
            <a:srgbClr val="FFFFFF"/>
          </a:solidFill>
        </p:spPr>
        <p:txBody>
          <a:bodyPr wrap="square" lIns="91440" tIns="45720" rIns="91440" bIns="45720" rtlCol="0" anchor="t">
            <a:spAutoFit/>
          </a:bodyPr>
          <a:lstStyle/>
          <a:p>
            <a:pPr algn="just"/>
            <a:r>
              <a:rPr lang="lt-LT" sz="2000" b="1">
                <a:latin typeface="Times New Roman"/>
                <a:cs typeface="Times New Roman"/>
              </a:rPr>
              <a:t>Mokslo darbai </a:t>
            </a:r>
            <a:r>
              <a:rPr lang="lt-LT" sz="2000">
                <a:latin typeface="Times New Roman"/>
                <a:cs typeface="Times New Roman"/>
              </a:rPr>
              <a:t>(publikacijos, naujos rūšys, darbų dešimtukas)</a:t>
            </a:r>
          </a:p>
          <a:p>
            <a:pPr algn="just"/>
            <a:r>
              <a:rPr lang="lt-LT" sz="2000" b="1">
                <a:latin typeface="Times New Roman"/>
                <a:cs typeface="Times New Roman"/>
              </a:rPr>
              <a:t>Tarptautinės MTEP veiklos </a:t>
            </a:r>
            <a:r>
              <a:rPr lang="lt-LT" sz="2000">
                <a:latin typeface="Times New Roman"/>
                <a:cs typeface="Times New Roman"/>
              </a:rPr>
              <a:t>(pateiktos projektų paraiškos ar finansuojami projektai) </a:t>
            </a:r>
          </a:p>
          <a:p>
            <a:pPr algn="just"/>
            <a:r>
              <a:rPr lang="lt-LT" sz="2000" b="1">
                <a:latin typeface="Times New Roman"/>
                <a:cs typeface="Times New Roman"/>
              </a:rPr>
              <a:t>Nacionalinės MTEP veiklos </a:t>
            </a:r>
            <a:r>
              <a:rPr lang="lt-LT" sz="2000">
                <a:latin typeface="Times New Roman"/>
                <a:cs typeface="Times New Roman"/>
              </a:rPr>
              <a:t>(pateiktos projektų paraiškos ar GTC gaunamos pridėtinės lėšos) </a:t>
            </a:r>
          </a:p>
          <a:p>
            <a:pPr algn="just"/>
            <a:r>
              <a:rPr lang="lt-LT" sz="2000" b="1">
                <a:latin typeface="Times New Roman"/>
                <a:cs typeface="Times New Roman"/>
              </a:rPr>
              <a:t>Doktorantūros ir </a:t>
            </a:r>
            <a:r>
              <a:rPr lang="lt-LT" sz="2000" b="1" err="1">
                <a:latin typeface="Times New Roman"/>
                <a:cs typeface="Times New Roman"/>
              </a:rPr>
              <a:t>podoktorantūrų</a:t>
            </a:r>
            <a:r>
              <a:rPr lang="lt-LT" sz="2000" b="1">
                <a:latin typeface="Times New Roman"/>
                <a:cs typeface="Times New Roman"/>
              </a:rPr>
              <a:t> veiklos </a:t>
            </a:r>
            <a:r>
              <a:rPr lang="lt-LT" sz="2000">
                <a:latin typeface="Times New Roman"/>
                <a:cs typeface="Times New Roman"/>
              </a:rPr>
              <a:t>(vadovavimas doktorantams ir </a:t>
            </a:r>
            <a:r>
              <a:rPr lang="lt-LT" sz="2000" err="1">
                <a:latin typeface="Times New Roman"/>
                <a:cs typeface="Times New Roman"/>
              </a:rPr>
              <a:t>podoktorantūros</a:t>
            </a:r>
            <a:r>
              <a:rPr lang="lt-LT" sz="2000">
                <a:latin typeface="Times New Roman"/>
                <a:cs typeface="Times New Roman"/>
              </a:rPr>
              <a:t> stažuotojams) </a:t>
            </a:r>
          </a:p>
          <a:p>
            <a:pPr algn="just"/>
            <a:r>
              <a:rPr lang="lt-LT" sz="2000" b="1">
                <a:latin typeface="Times New Roman"/>
                <a:cs typeface="Times New Roman"/>
              </a:rPr>
              <a:t>Mokslo organizacinės veiklos </a:t>
            </a:r>
            <a:r>
              <a:rPr lang="lt-LT" sz="2000">
                <a:latin typeface="Times New Roman"/>
                <a:cs typeface="Times New Roman"/>
              </a:rPr>
              <a:t>(mokslo konferencijų organizavimas ir dalyvavimas tarptautinių mokslo leidinių redkolegijų darbe)</a:t>
            </a:r>
          </a:p>
          <a:p>
            <a:pPr algn="just"/>
            <a:r>
              <a:rPr lang="lt-LT" sz="2000" b="1">
                <a:latin typeface="Times New Roman"/>
                <a:cs typeface="Times New Roman"/>
              </a:rPr>
              <a:t>Mokslo populiarinimo veiklos </a:t>
            </a:r>
            <a:r>
              <a:rPr lang="lt-LT" sz="2000">
                <a:latin typeface="Times New Roman"/>
                <a:cs typeface="Times New Roman"/>
              </a:rPr>
              <a:t>(straipsniai leidiniuose, interviu televizijoje, internetiniuose portaluose, dalyvavimas mokslo populiarinimo renginiuose, mokslo populiarinimo renginių organizavimas)</a:t>
            </a:r>
          </a:p>
          <a:p>
            <a:pPr algn="just"/>
            <a:r>
              <a:rPr lang="lt-LT" sz="2000" b="1">
                <a:latin typeface="Times New Roman"/>
                <a:cs typeface="Times New Roman"/>
              </a:rPr>
              <a:t>Bendruomeninis aktyvumas </a:t>
            </a:r>
            <a:r>
              <a:rPr lang="lt-LT" sz="2000">
                <a:latin typeface="Times New Roman"/>
                <a:cs typeface="Times New Roman"/>
              </a:rPr>
              <a:t>(darbas komisijose, komitetuose, įvairiose darbo grupėse, paskaitos ar mokymai studentams, mokiniams, darbuotojams)</a:t>
            </a:r>
            <a:endParaRPr lang="en-GB" sz="2000">
              <a:latin typeface="Times New Roman"/>
              <a:cs typeface="Times New Roman"/>
            </a:endParaRPr>
          </a:p>
        </p:txBody>
      </p:sp>
      <p:sp>
        <p:nvSpPr>
          <p:cNvPr id="3" name="TextBox 2">
            <a:extLst>
              <a:ext uri="{FF2B5EF4-FFF2-40B4-BE49-F238E27FC236}">
                <a16:creationId xmlns:a16="http://schemas.microsoft.com/office/drawing/2014/main" id="{987BE56E-FFDB-9D7C-AF98-4248CD45DA0B}"/>
              </a:ext>
            </a:extLst>
          </p:cNvPr>
          <p:cNvSpPr txBox="1"/>
          <p:nvPr/>
        </p:nvSpPr>
        <p:spPr>
          <a:xfrm>
            <a:off x="663368" y="1533294"/>
            <a:ext cx="11390201" cy="369332"/>
          </a:xfrm>
          <a:prstGeom prst="rect">
            <a:avLst/>
          </a:prstGeom>
          <a:solidFill>
            <a:srgbClr val="FFFFFF"/>
          </a:solidFill>
        </p:spPr>
        <p:txBody>
          <a:bodyPr wrap="square" lIns="91440" tIns="45720" rIns="91440" bIns="45720" rtlCol="0" anchor="t">
            <a:spAutoFit/>
          </a:bodyPr>
          <a:lstStyle/>
          <a:p>
            <a:r>
              <a:rPr lang="lt-LT">
                <a:latin typeface="Times New Roman"/>
                <a:cs typeface="Times New Roman"/>
              </a:rPr>
              <a:t>Komisija, sudaryta GTC direktoriaus įsakymu (2023 m. spalio 25 d., V-80), siūlo skatinti šias veiklas:</a:t>
            </a:r>
            <a:endParaRPr lang="en-GB">
              <a:latin typeface="Times New Roman"/>
              <a:cs typeface="Times New Roman"/>
            </a:endParaRPr>
          </a:p>
        </p:txBody>
      </p:sp>
    </p:spTree>
    <p:extLst>
      <p:ext uri="{BB962C8B-B14F-4D97-AF65-F5344CB8AC3E}">
        <p14:creationId xmlns:p14="http://schemas.microsoft.com/office/powerpoint/2010/main" val="1258878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kuMCIsIk9yaWdpbmFsQXNzZW1ibHlWZXJzaW9uIjoiNy4wMy4wMC4wMCIsIkVkaXRpb24iOm51bGwsIkxhc3RTYXZlZEVkaXRpb24iOjMsIklzUGx1c0VkaXRpb24iOmZhbHNlLCJJc1Byb0VkaXRpb24iOmZhbHNlfSwiRWZmZWN0Ijox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My4wLCJMZWZ0IjowLjAsIlJpZ2h0IjowLjAsIkJvdHRvbSI6My4wfSwiQmFja2dyb3VuZCI6eyIkaWQiOiIyOSIsIkNvbG9yIjp7IiRpZCI6IjMwIiwiQSI6MjU1LCJSIjo4NCwiRyI6MTMwLCJCIjo1M319LCJJc1Zpc2libGUiOnRydWUsIldpZHRoIjo4NTguMCwiSGVpZ2h0IjoyMC4wLCJCb3JkZXJTdHlsZSI6eyIkaWQiOiIzMSIsIkxpbmVDb2xvciI6eyIkaWQiOiIzMiIsIiR0eXBlIjoiTkxSRS5Db21tb24uRG9tLlNvbGlkQ29sb3JCcnVzaCwgTkxSRS5Db21tb24iLCJDb2xvciI6eyIkaWQiOiIzMyIsIkEiOjI1NSwiUiI6MjU1LCJHIjowLCJCIjowfX0sIkxpbmVXZWlnaHQiOjAuMCwiTGluZVR5cGUiOjAsIlBhcmVudFN0eWxlIjpudWxsfSwiUGFyZW50U3R5bGUiOm51bGx9LCJNaWRkbGVUaWVyU2hhcGVTdHlsZSI6eyIkaWQiOiIzNCIsIk1hcmdpbiI6eyIkaWQiOiIzNSIsIlRvcCI6MC4wLCJMZWZ0IjoxMC4wLCJSaWdodCI6MTAuMCwiQm90dG9tIjowLjB9LCJQYWRkaW5nIjp7IiRpZCI6IjM2IiwiVG9wIjozLjAsIkxlZnQiOjAuMCwiUmlnaHQiOjAuMCwiQm90dG9tIjozLjB9LCJCYWNrZ3JvdW5kIjp7IiRpZCI6IjM3IiwiQ29sb3IiOnsiJGlkIjoiMzgiLCJBIjoyNTUsIlIiOjY0LCJHIjo2NCwiQiI6NjR9fSwiSXNWaXNpYmxlIjp0cnVlLCJXaWR0aCI6ODU4LjAsIkhlaWdodCI6MjAuMCwiQm9yZGVyU3R5bGUiOnsiJGlkIjoiMzkiLCJMaW5lQ29sb3IiOnsiJGlkIjoiNDAiLCIkdHlwZSI6Ik5MUkUuQ29tbW9uLkRvbS5Tb2xpZENvbG9yQnJ1c2gsIE5MUkUuQ29tbW9uIiwiQ29sb3IiOnsiJGlkIjoiNDEiLCJBIjoyNTUsIlIiOjI1NSwiRyI6MCwiQiI6MH19LCJMaW5lV2VpZ2h0IjowLjAsIkxpbmVUeXBlIjowLCJQYXJlbnRTdHlsZSI6bnVsbH0sIlBhcmVudFN0eWxlIjpudWxsfSwiQm90dG9tVGllclNoYXBlU3R5bGUiOnsiJGlkIjoiNDIiLCJNYXJnaW4iOnsiJGlkIjoiNDMiLCJUb3AiOjAuMCwiTGVmdCI6MTAuMCwiUmlnaHQiOjEwLjAsIkJvdHRvbSI6MC4wfSwiUGFkZGluZyI6eyIkaWQiOiI0NCIsIlRvcCI6My4wLCJMZWZ0IjowLjAsIlJpZ2h0IjowLjAsIkJvdHRvbSI6My4wfSwiQmFja2dyb3VuZCI6eyIkaWQiOiI0NSIsIkNvbG9yIjp7IiRpZCI6IjQ2IiwiQSI6MjU1LCJSIjo2NCwiRyI6NjQsIkIiOjY0fX0sIklzVmlzaWJsZSI6dHJ1ZSwiV2lkdGgiOjg1OC4wLCJIZWlnaHQiOjIwLjAsIkJvcmRlclN0eWxlIjp7IiRpZCI6IjQ3IiwiTGluZUNvbG9yIjp7IiRpZCI6IjQ4IiwiJHR5cGUiOiJOTFJFLkNvbW1vbi5Eb20uU29saWRDb2xvckJydXNoLCBOTFJFLkNvbW1vbiIsIkNvbG9yIjp7IiRpZCI6IjQ5IiwiQSI6MjU1LCJSIjoyNTUsIkciOjAsIkIiOjB9fSwiTGluZVdlaWdodCI6MC4wLCJMaW5lVHlwZSI6MCwiUGFyZW50U3R5bGUiOm51bGx9LCJQYXJlbnRTdHlsZSI6bnVsbH0sIlJpZ2h0RW5kQ2Fwc1N0eWxlIjp7IiRpZCI6IjUwIiwiRm9udFNldHRpbmdzIjp7IiRpZCI6IjUxIiwiRm9udFNpemUiOjE4LCJGb250TmFtZSI6IkNhbGlicmkiLCJJc0JvbGQiOnRydWUsIklzSXRhbGljIjpmYWxzZSwiSXNVbmRlcmxpbmVkIjpmYWxzZSwiUGFyZW50U3R5bGUiOm51bGx9LCJBdXRvU2l6ZSI6MCwiRm9yZWdyb3VuZCI6eyIkaWQiOiI1MiIsIkNvbG9yIjp7IiRpZCI6IjUz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NCIsIlRvcCI6MC4wLCJMZWZ0IjowLjAsIlJpZ2h0IjoyMC4wLCJCb3R0b20iOjAuMH0sIlBhZGRpbmciOnsiJGlkIjoiNTUiLCJUb3AiOjAuMCwiTGVmdCI6MC4wLCJSaWdodCI6MC4wLCJCb3R0b20iOjAuMH0sIkJhY2tncm91bmQiOnsiJGlkIjoiNTYiLCJDb2xvciI6eyIkaWQiOiI1NyIsIkEiOjAsIlIiOjAsIkciOjAsIkIiOjB9fSwiSXNWaXNpYmxlIjpmYWxzZSwiV2lkdGgiOjAuMCwiSGVpZ2h0IjowLjAsIkJvcmRlclN0eWxlIjpudWxsLCJQYXJlbnRTdHlsZSI6bnVsbH0sIkxlZnRFbmRDYXBzU3R5bGUiOnsiJGlkIjoiNTgiLCJGb250U2V0dGluZ3MiOnsiJGlkIjoiNTkiLCJGb250U2l6ZSI6MTgsIkZvbnROYW1lIjoiQ2FsaWJyaSIsIklzQm9sZCI6dHJ1ZSwiSXNJdGFsaWMiOmZhbHNlLCJJc1VuZGVybGluZWQiOmZhbHNlLCJQYXJlbnRTdHlsZSI6bnVsbH0sIkF1dG9TaXplIjowLCJGb3JlZ3JvdW5kIjp7IiRpZCI6IjYwIiwiQ29sb3IiOnsiJGlkIjoiNjE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yIiwiVG9wIjowLjAsIkxlZnQiOjIwLjAsIlJpZ2h0IjowLjAsIkJvdHRvbSI6MC4wfSwiUGFkZGluZyI6eyIkaWQiOiI2MyIsIlRvcCI6MC4wLCJMZWZ0IjowLjAsIlJpZ2h0IjowLjAsIkJvdHRvbSI6MC4wfSwiQmFja2dyb3VuZCI6eyIkaWQiOiI2NCIsIkNvbG9yIjp7IiRpZCI6IjY1IiwiQSI6MCwiUiI6MCwiRyI6MCwiQiI6MH19LCJJc1Zpc2libGUiOnRydWUsIldpZHRoIjowLjAsIkhlaWdodCI6MC4wLCJCb3JkZXJTdHlsZSI6bnVsbCwiUGFyZW50U3R5bGUiOm51bGx9LCJUb2RheVRleHRTdHlsZSI6eyIkaWQiOiI2NiIsIkZvbnRTZXR0aW5ncyI6eyIkaWQiOiI2NyIsIkZvbnRTaXplIjoxMiwiRm9udE5hbWUiOiJDYWxpYnJpIiwiSXNCb2xkIjpmYWxzZSwiSXNJdGFsaWMiOmZhbHNlLCJJc1VuZGVybGluZWQiOmZhbHNlLCJQYXJlbnRTdHlsZSI6bnVsbH0sIkF1dG9TaXplIjowLCJGb3JlZ3JvdW5kIjp7IiRpZCI6IjY4IiwiQ29sb3IiOnsiJGlkIjoiN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A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zLCJTaG93U2VnbWVudFNlcGFyYXRvcnMiOnRydWUsIlNlZ21lbnRTZXBhcmF0b3JPcGFjaXR5IjozMCwiSGFzQmVlblZpc2libGVCZWZvcmUiOnRydWUsIkZvbnRTZXR0aW5ncyI6eyIkaWQiOiI4MCIsIkZvbnRTaXplIjoxOCwiRm9udE5hbWUiOiJDYWxpYnJpIiwiSXNCb2xkIjpmYWxzZSwiSXNJdGFsaWMiOmZhbHNlLCJJc1VuZGVybGluZWQiOmZhbHNlLCJQYXJlbnRTdHlsZSI6bnVsbH0sIkF1dG9TaXplIjowLCJGb3JlZ3JvdW5kIjp7IiRpZCI6IjgxIiwiQ29sb3IiOnsiJGlkIjoi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AsIlIiOjAsIkciOjAsIkIiOjB9fSwiSXNWaXNpYmxlIjp0cnVlLCJXaWR0aCI6MC4wLCJIZWlnaHQiOjAuMCwiQm9yZGVyU3R5bGUiOm51bGwsIlBhcmVudFN0eWxlIjpudWxsfSwiU2luZ2xlU2NhbGVTaGFwZVN0eWxlIjp7IiRpZCI6Ijg3IiwiU2hhcGUiOjAsIkhlaWdodCI6MC4wfSwiTWlkZGxlVGllclNjYWxlU3R5bGUiOnsiJGlkIjoiODgiLCJTaGFwZSI6MywiU2hvd1NlZ21lbnRTZXBhcmF0b3JzIjp0cnVlLCJTZWdtZW50U2VwYXJhdG9yT3BhY2l0eSI6MzAsIkhhc0JlZW5WaXNpYmxlQmVmb3JlIjpmYWxzZSwiRm9udFNldHRpbmdzIjp7IiRpZCI6Ijg5IiwiRm9udFNpemUiOjEyLCJGb250TmFtZSI6IkNhbGlicmkiLCJJc0JvbGQiOmZhbHNlLCJJc0l0YWxpYyI6ZmFsc2UsIklzVW5kZXJsaW5lZCI6ZmFsc2UsIlBhcmVudFN0eWxlIjpudWxsfSwiQXV0b1NpemUiOjAsIkZvcmVncm91bmQiOnsiJGlkIjoiOTAiLCJDb2xvciI6eyIkaWQiOiI5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5MiIsIlRvcCI6MC4wLCJMZWZ0Ijo1LjAsIlJpZ2h0IjowLjAsIkJvdHRvbSI6MC4wfSwiUGFkZGluZyI6eyIkaWQiOiI5MyIsIlRvcCI6MC4wLCJMZWZ0IjowLjAsIlJpZ2h0IjowLjAsIkJvdHRvbSI6MC4wfSwiQmFja2dyb3VuZCI6eyIkaWQiOiI5NCIsIkNvbG9yIjp7IiRpZCI6Ijk1IiwiQSI6MCwiUiI6MCwiRyI6MCwiQiI6MH19LCJJc1Zpc2libGUiOmZhbHNlLCJXaWR0aCI6MC4wLCJIZWlnaHQiOjAuMCwiQm9yZGVyU3R5bGUiOm51bGwsIlBhcmVudFN0eWxlIjpudWxsfSwiQm90dG9tVGllclNjYWxlU3R5bGUiOnsiJGlkIjoiOTYiLCJTaGFwZSI6MywiU2hvd1NlZ21lbnRTZXBhcmF0b3JzIjp0cnVlLCJTZWdtZW50U2VwYXJhdG9yT3BhY2l0eSI6MzAsIkhhc0JlZW5WaXNpYmxlQmVmb3JlIjpmYWxzZSwiRm9udFNldHRpbmdzIjp7IiRpZCI6Ijk3IiwiRm9udFNpemUiOjEyLCJGb250TmFtZSI6IkNhbGlicmkiLCJJc0JvbGQiOmZhbHNlLCJJc0l0YWxpYyI6ZmFsc2UsIklzVW5kZXJsaW5lZCI6ZmFsc2UsIlBhcmVudFN0eWxlIjpudWxsfSwiQXV0b1NpemUiOjAsIkZvcmVncm91bmQiOnsiJGlkIjoiOTgiLCJDb2xvciI6eyIkaWQiOiI5O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DAiLCJUb3AiOjAuMCwiTGVmdCI6NS4wLCJSaWdodCI6MC4wLCJCb3R0b20iOjAuMH0sIlBhZGRpbmciOnsiJGlkIjoiMTAxIiwiVG9wIjowLjAsIkxlZnQiOjAuMCwiUmlnaHQiOjAuMCwiQm90dG9tIjowLjB9LCJCYWNrZ3JvdW5kIjp7IiRpZCI6IjEwMiIsIkNvbG9yIjp7IiRpZCI6IjEwMyIsIkEiOjAsIlIiOjAsIkciOjAsIkIiOjB9fSwiSXNWaXNpYmxlIjpmYWxzZSwiV2lkdGgiOjAuMCwiSGVpZ2h0IjowLjAsIkJvcmRlclN0eWxlIjpudWxsLCJQYXJlbnRTdHlsZSI6bnVsbH0sIkVsYXBzZWRUaW1lQmFja2dyb3VuZCI6eyIkaWQiOiIxMDQiLCJDb2xvciI6eyIkaWQiOiIxMDUiLCJBIjoxOTEsIlIiOjI1NSwiRyI6MCwiQiI6MH19LCJBcHBlbmRZZWFyT25ZZWFyQ2hhbmdlIjpmYWxzZSwiRWxhcHNlZFRpbWVGb3JtYXQiOjIsIlRvZGF5TWFya2VyUG9zaXRpb24iOjAsIlF1aWNrUG9zaXRpb24iOjIsIkFic29sdXRlUG9zaXRpb24iOjQwNS4wLCJNYXJnaW4iOnsiJGlkIjoiMTA2IiwiVG9wIjowLjAsIkxlZnQiOjEwLjAsIlJpZ2h0IjoxMC4wLCJCb3R0b20iOjAuMH0sIlBhZGRpbmciOnsiJGlkIjoiMTA3IiwiVG9wIjowLjAsIkxlZnQiOjAuMCwiUmlnaHQiOjAuMCwiQm90dG9tIjowLjB9LCJCYWNrZ3JvdW5kIjp7IiRpZCI6IjEwOCIsIkNvbG9yIjp7IiRpZCI6IjEwOSIsIkEiOjI1NSwiUiI6NDcsIkciOjU0LCJCIjoxNTN9fSwiSXNWaXNpYmxlIjp0cnVlLCJXaWR0aCI6MC4wLCJIZWlnaHQiOjAuMCwiQm9yZGVyU3R5bGUiOm51bGwsIlBhcmVudFN0eWxlIjpudWxsfSwiRGVmYXVsdE1pbGVzdG9uZVN0eWxlIjp7IiRpZCI6IjExMCIsIlNoYXBlIjoyLCJDb25uZWN0b3JNYXJnaW4iOnsiJGlkIjoiMTExIiwiVG9wIjowLjAsIkxlZnQiOjIuMCwiUmlnaHQiOjIuMCwiQm90dG9tIjowLjB9LCJDb25uZWN0b3JTdHlsZSI6eyIkaWQiOiIxMTIiLCJMaW5lQ29sb3IiOnsiJGlkIjoiMTEzIiwiJHR5cGUiOiJOTFJFLkNvbW1vbi5Eb20uU29saWRDb2xvckJydXNoLCBOTFJFLkNvbW1vbiIsIkNvbG9yIjp7IiRpZCI6IjExNCIsIkEiOjEyNywiUiI6OTEsIkciOjE1NSwiQiI6MjEzfX0sIkxpbmVXZWlnaHQiOjEuMCwiTGluZVR5cGUiOjAsIlBhcmVudFN0eWxlIjpudWxsfSwiSXNCZWxvd1RpbWViYW5kIjpmYWxzZSwiUG9zaXRpb25PblRhc2siOjAsIkhpZGVEYXRlIjpmYWxzZSwiU2hhcGVTaXplIjoxLCJTcGFjaW5nIjowLjAsIlBhZGRpbmciOnsiJGlkIjoiMTE1IiwiVG9wIjo1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MuMCwiSGVpZ2h0IjoxMy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MTEsIkZvbnROYW1lIjoiQ2FsaWJyaSIsIklzQm9sZCI6dHJ1ZSwiSXNJdGFsaWMiOmZhbHNlLCJJc1VuZGVybGluZWQiOmZhbHNlLCJQYXJlbnRTdHlsZSI6bnVsbH0sIkF1dG9TaXplIjowLCJGb3JlZ3JvdW5kIjp7IiRpZCI6IjEyNiIsIkNvbG9yIjp7IiRpZCI6IjE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AsIlIiOjAsIkciOjAsIkIiOjB9fSwiSXNWaXNpYmxlIjp0cnVlLCJXaWR0aCI6MC4wLCJIZWlnaHQiOjAuMCwiQm9yZGVyU3R5bGUiOm51bGwsIlBhcmVudFN0eWxlIjpudWxsfSwiRGF0ZVN0eWxlIjp7IiRpZCI6IjEzMiIsIkZvbnRTZXR0aW5ncyI6eyIkaWQiOiIxMzMiLCJGb250U2l6ZSI6MTAsIkZvbnROYW1lIjoiQ2FsaWJyaSIsIklzQm9sZCI6ZmFsc2UsIklzSXRhbGljIjpmYWxzZSwiSXNVbmRlcmxpbmVkIjpmYWxzZSwiUGFyZW50U3R5bGUiOm51bGx9LCJBdXRvU2l6ZSI6MCwiRm9yZWdyb3VuZCI6eyIkaWQiOiIxMzQiLCJDb2xvciI6eyIkaWQiOiIxM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NiIsIlRvcCI6MC4wLCJMZWZ0IjowLjAsIlJpZ2h0IjowLjAsIkJvdHRvbSI6MC4wfSwiUGFkZGluZyI6eyIkaWQiOiIxMzciLCJUb3AiOjAuMCwiTGVmdCI6MC4wLCJSaWdodCI6MC4wLCJCb3R0b20iOjAuMH0sIkJhY2tncm91bmQiOnsiJGlkIjoiMTM4IiwiQ29sb3IiOnsiJGlkIjoiMTM5IiwiQSI6MCwiUiI6MCwiRyI6MCwiQiI6MH19LCJJc1Zpc2libGUiOnRydWUsIldpZHRoIjowLjAsIkhlaWdodCI6MC4wLCJCb3JkZXJTdHlsZSI6bnVsbCwiUGFyZW50U3R5bGUiOm51bGx9LCJEYXRlRm9ybWF0Ijp7IiRpZCI6IjE0MC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xNDEiLCJGb3JtYXQiOjAsIklzVmlzaWJsZSI6ZmFsc2UsIkxhc3RLbm93blZpc2liaWxpdHlTdGF0ZSI6ZmFsc2V9LCJJc1Zpc2libGUiOnRydWUsIlBhcmVudFN0eWxlIjpudWxsfSwiRGVmYXVsdFRhc2tTdHlsZSI6eyIkaWQiOiIxNDIiLCJTaGFwZSI6MSwiU2hhcGVUaGlja25lc3MiOjAsIkR1cmF0aW9uRm9ybWF0Ijo3LCJJbmNsdWRlTm9uV29ya2luZ0RheXNJbkR1cmF0aW9uIjpmYWxzZSwiUGVyY2VudGFnZUNvbXBsZXRlU3R5bGUiOnsiJGlkIjoiMTQzIiwiRm9udFNldHRpbmdzIjp7IiRpZCI6IjE0NCIsIkZvbnRTaXplIjoxMCwiRm9udE5hbWUiOiJDYWxpYnJpIiwiSXNCb2xkIjpmYWxzZSwiSXNJdGFsaWMiOmZhbHNlLCJJc1VuZGVybGluZWQiOmZhbHNlLCJQYXJlbnRTdHlsZSI6bnVsbH0sIkF1dG9TaXplIjowLCJGb3JlZ3JvdW5kIjp7IiRpZCI6IjE0NSIsIkNvbG9yIjp7IiRpZCI6IjE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0NyIsIlRvcCI6MC4wLCJMZWZ0IjowLjAsIlJpZ2h0IjowLjAsIkJvdHRvbSI6MC4wfSwiUGFkZGluZyI6eyIkaWQiOiIxNDgiLCJUb3AiOjAuMCwiTGVmdCI6MC4wLCJSaWdodCI6MC4wLCJCb3R0b20iOjAuMH0sIkJhY2tncm91bmQiOnsiJGlkIjoiMTQ5IiwiQ29sb3IiOnsiJGlkIjoiMTUwIiwiQSI6MCwiUiI6MCwiRyI6MCwiQiI6MH19LCJJc1Zpc2libGUiOnRydWUsIldpZHRoIjowLjAsIkhlaWdodCI6MC4wLCJCb3JkZXJTdHlsZSI6bnVsbCwiUGFyZW50U3R5bGUiOm51bGx9LCJEdXJhdGlvblN0eWxlIjp7IiRpZCI6IjE1MSIsIkZvbnRTZXR0aW5ncyI6eyIkaWQiOiIxNTIiLCJGb250U2l6ZSI6MTAsIkZvbnROYW1lIjoiQ2FsaWJyaSIsIklzQm9sZCI6ZmFsc2UsIklzSXRhbGljIjpmYWxzZSwiSXNVbmRlcmxpbmVkIjpmYWxzZSwiUGFyZW50U3R5bGUiOm51bGx9LCJBdXRvU2l6ZSI6MCwiRm9yZWdyb3VuZCI6eyIkaWQiOiIxNTMiLCJDb2xvciI6eyIkaWQiOiIxN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UiLCJUb3AiOjAuMCwiTGVmdCI6MC4wLCJSaWdodCI6MC4wLCJCb3R0b20iOjAuMH0sIlBhZGRpbmciOnsiJGlkIjoiMTU2IiwiVG9wIjowLjAsIkxlZnQiOjAuMCwiUmlnaHQiOjAuMCwiQm90dG9tIjowLjB9LCJCYWNrZ3JvdW5kIjp7IiRpZCI6IjE1NyIsIkNvbG9yIjp7IiRpZCI6IjE1OCIsIkEiOjAsIlIiOjAsIkciOjAsIkIiOjB9fSwiSXNWaXNpYmxlIjp0cnVlLCJXaWR0aCI6MC4wLCJIZWlnaHQiOjAuMCwiQm9yZGVyU3R5bGUiOm51bGwsIlBhcmVudFN0eWxlIjpudWxsfSwiSG9yaXpvbnRhbENvbm5lY3RvclN0eWxlIjp7IiRpZCI6IjE1OSIsIkxpbmVDb2xvciI6eyIkaWQiOiIxNjAiLCIkdHlwZSI6Ik5MUkUuQ29tbW9uLkRvbS5Tb2xpZENvbG9yQnJ1c2gsIE5MUkUuQ29tbW9uIiwiQ29sb3IiOnsiJGlkIjoiMTYxIiwiQSI6MjU1LCJSIjoyMDQsIkciOjIwNCwiQiI6MjA0fX0sIkxpbmVXZWlnaHQiOjAuMCwiTGluZVR5cGUiOjAsIlBhcmVudFN0eWxlIjpudWxsfSwiVmVydGljYWxDb25uZWN0b3JTdHlsZSI6eyIkaWQiOiIxNjIiLCJMaW5lQ29sb3IiOnsiJGlkIjoiMTYzIiwiJHR5cGUiOiJOTFJFLkNvbW1vbi5Eb20uU29saWRDb2xvckJydXNoLCBOTFJFLkNvbW1vbiIsIkNvbG9yIjp7IiRpZCI6IjE2N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E2NSIsIk1hcmdpbiI6eyIkaWQiOiIxNjYiLCJUb3AiOjAuMCwiTGVmdCI6NC4wLCJSaWdodCI6NC4wLCJCb3R0b20iOjAuMH0sIlBhZGRpbmciOnsiJGlkIjoiMTY3IiwiVG9wIjowLjAsIkxlZnQiOjAuMCwiUmlnaHQiOjAuMCwiQm90dG9tIjowLjB9LCJCYWNrZ3JvdW5kIjp7IiRpZCI6IjE2OCIsIkNvbG9yIjp7IiRpZCI6IjE2OSIsIkEiOjI1NSwiUiI6MCwiRyI6MTE0LCJCIjoxODh9fSwiSXNWaXNpYmxlIjp0cnVlLCJXaWR0aCI6MC4wLCJIZWlnaHQiOjEwLjAsIkJvcmRlclN0eWxlIjp7IiRpZCI6IjE3MCIsIkxpbmVDb2xvciI6eyIkaWQiOiIxNzEiLCIkdHlwZSI6Ik5MUkUuQ29tbW9uLkRvbS5Tb2xpZENvbG9yQnJ1c2gsIE5MUkUuQ29tbW9uIiwiQ29sb3IiOnsiJGlkIjoiMTcyIiwiQSI6MjU1LCJSIjoyNTUsIkciOjAsIkIiOjB9fSwiTGluZVdlaWdodCI6MC4wLCJMaW5lVHlwZSI6MCwiUGFyZW50U3R5bGUiOm51bGx9LCJQYXJlbnRTdHlsZSI6bnVsbH0sIlRpdGxlU3R5bGUiOnsiJGlkIjoiMTczIiwiRm9udFNldHRpbmdzIjp7IiRpZCI6IjE3NCIsIkZvbnRTaXplIjoxMSwiRm9udE5hbWUiOiJDYWxpYnJpIiwiSXNCb2xkIjp0cnVlLCJJc0l0YWxpYyI6ZmFsc2UsIklzVW5kZXJsaW5lZCI6ZmFsc2UsIlBhcmVudFN0eWxlIjpudWxsfSwiQXV0b1NpemUiOjAsIkZvcmVncm91bmQiOnsiJGlkIjoiMTc1IiwiQ29sb3IiOnsiJGlkIjoiMTc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CwiUiI6MCwiRyI6MCwiQiI6MH19LCJJc1Zpc2libGUiOnRydWUsIldpZHRoIjowLjAsIkhlaWdodCI6MC4wLCJCb3JkZXJTdHlsZSI6bnVsbCwiUGFyZW50U3R5bGUiOm51bGx9LCJEYXRlU3R5bGUiOnsiJGlkIjoiMTgxIiwiRm9udFNldHRpbmdzIjp7IiRpZCI6IjE4MiIsIkZvbnRTaXplIjoxMCwiRm9udE5hbWUiOiJDYWxpYnJpIiwiSXNCb2xkIjpmYWxzZSwiSXNJdGFsaWMiOmZhbHNlLCJJc1VuZGVybGluZWQiOmZhbHNlLCJQYXJlbnRTdHlsZSI6bnVsbH0sIkF1dG9TaXplIjowLCJGb3JlZ3JvdW5kIjp7IiRpZCI6IjE4MyIsIkNvbG9yIjp7IiRpZCI6IjE4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g1IiwiVG9wIjowLjAsIkxlZnQiOjAuMCwiUmlnaHQiOjAuMCwiQm90dG9tIjowLjB9LCJQYWRkaW5nIjp7IiRpZCI6IjE4NiIsIlRvcCI6MC4wLCJMZWZ0IjowLjAsIlJpZ2h0IjowLjAsIkJvdHRvbSI6MC4wfSwiQmFja2dyb3VuZCI6eyIkaWQiOiIxODciLCJDb2xvciI6eyIkaWQiOiIxODgiLCJBIjowLCJSIjowLCJHIjowLCJCIjowfX0sIklzVmlzaWJsZSI6dHJ1ZSwiV2lkdGgiOjAuMCwiSGVpZ2h0IjowLjAsIkJvcmRlclN0eWxlIjpudWxsLCJQYXJlbnRTdHlsZSI6bnVsbH0sIkRhdGVGb3JtYXQiOnsiJGlkIjoiMTg5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E5MCIsIkZvcm1hdCI6MCwiSXNWaXNpYmxlIjpmYWxzZSwiTGFzdEtub3duVmlzaWJpbGl0eVN0YXRlIjpmYWxzZX0sIklzVmlzaWJsZSI6dHJ1ZSwiUGFyZW50U3R5bGUiOm51bGwsIl9leHBsaWNpdGx5U2V0Ijp7IiRpZCI6IjE5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eyIkaWQiOiIxOTIiLCJUaXRsZVBvc2l0aW9uIjoiUmlnaHQiLCJEYXRlUG9zaXRpb24iOiJMZWZ0IiwiU2hhcGVUeXBlIjoyLCJTaGFwZVNpemUiOjEsIlNwYWNpbmciOjUsIlNoYXBlU3R5bGUiOnsiJGlkIjoiMTkzIiwiTWFyZ2luIjp7IiRpZCI6IjE5NCIsIlRvcCI6MC4wLCJMZWZ0IjowLjAsIlJpZ2h0IjowLjAsIkJvdHRvbSI6MC4wfSwiUGFkZGluZyI6eyIkaWQiOiIxOTUiLCJUb3AiOjAuMCwiTGVmdCI6MC4wLCJSaWdodCI6MC4wLCJCb3R0b20iOjAuMH0sIkJhY2tncm91bmQiOnsiJGlkIjoiMTk2IiwiQ29sb3IiOnsiJGlkIjoiMTk3IiwiQSI6MjU1LCJSIjowLCJHIjoxMTQsIkIiOjE4OH19LCJJc1Zpc2libGUiOnRydWUsIldpZHRoIjoxMy4wLCJIZWlnaHQiOjEzLjAsIkJvcmRlclN0eWxlIjp7IiRpZCI6IjE5OCIsIkxpbmVDb2xvciI6eyIkaWQiOiIxOTkiLCIkdHlwZSI6Ik5MUkUuQ29tbW9uLkRvbS5Tb2xpZENvbG9yQnJ1c2gsIE5MUkUuQ29tbW9uIiwiQ29sb3IiOnsiJGlkIjoiMjAwIiwiQSI6MjU1LCJSIjoyNTUsIkciOjAsIkIiOjB9fSwiTGluZVdlaWdodCI6MC4wLCJMaW5lVHlwZSI6MCwiUGFyZW50U3R5bGUiOm51bGx9LCJQYXJlbnRTdHlsZSI6bnVsbH0sIlRpdGxlU3R5bGUiOnsiJGlkIjoiMjAxIiwiRm9udFNldHRpbmdzIjp7IiRpZCI6IjIwMiIsIkZvbnRTaXplIjoxMSwiRm9udE5hbWUiOiJDYWxpYnJp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MCwiUiI6MCwiRyI6MCwiQiI6MH19LCJJc1Zpc2libGUiOnRydWUsIldpZHRoIjowLjAsIkhlaWdodCI6MC4wLCJCb3JkZXJTdHlsZSI6bnVsbCwiUGFyZW50U3R5bGUiOm51bGx9LCJEYXRlU3R5bGUiOnsiJGlkIjoiMjA5IiwiRm9udFNldHRpbmdzIjp7IiRpZCI6IjIxMCIsIkZvbnRTaXplIjoxMC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wLCJSIjowLCJHIjowLCJCIjowfX0sIklzVmlzaWJsZSI6dHJ1ZSwiV2lkdGgiOjAuMCwiSGVpZ2h0IjowLjAsIkJvcmRlclN0eWxlIjpudWxsLCJQYXJlbnRTdHlsZSI6bnVsbH0sIkRhdGVGb3JtYXQiOnsiJGlkIjoiMjE3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IxOCIsIkZvcm1hdCI6MCwiSXNWaXNpYmxlIjpmYWxzZSwiTGFzdEtub3duVmlzaWJpbGl0eVN0YXRlIjpmYWxzZX0sIklzVmlzaWJsZSI6dHJ1ZSwiUGFyZW50U3R5bGUiOm51bGx9LCJHcmlkbGluZVBhbmVsU3R5bGUiOnsiJGlkIjoiMjE5IiwiR3JpZGxpbmVTdHlsZSI6eyIkaWQiOiIyMjAiLCJMaW5lQ29sb3IiOnsiJGlkIjoiMjIxIiwiJHR5cGUiOiJOTFJFLkNvbW1vbi5Eb20uU29saWRDb2xvckJydXNoLCBOTFJFLkNvbW1vbiIsIkNvbG9yIjp7IiRpZCI6IjIyMiIsIkEiOjM4LCJSIjo5MSwiRyI6MTU1LCJCIjoyMTN9fSwiTGluZVdlaWdodCI6MS4wLCJMaW5lVHlwZSI6MCwiUGFyZW50U3R5bGUiOm51bGx9LCJNYXJnaW4iOnsiJGlkIjoiMjIzIiwiVG9wIjowLjAsIkxlZnQiOjAuMCwiUmlnaHQiOjAuMCwiQm90dG9tIjowLjB9LCJQYWRkaW5nIjp7IiRpZCI6IjIyNCIsIlRvcCI6MC4wLCJMZWZ0IjowLjAsIlJpZ2h0IjowLjAsIkJvdHRvbSI6MC4wfSwiQmFja2dyb3VuZCI6bnVsbCwiSXNWaXNpYmxlIjp0cnVlLCJXaWR0aCI6MC4wLCJIZWlnaHQiOjAuMCwiQm9yZGVyU3R5bGUiOnsiJGlkIjoiMjI1IiwiTGluZUNvbG9yIjpudWxsLCJMaW5lV2VpZ2h0IjowLjAsIkxpbmVUeXBlIjowLCJQYXJlbnRTdHlsZSI6bnVsbH0sIlBhcmVudFN0eWxlIjpudWxsfSwiQWN0aXZpdHlMaW5lUGFuZWxTdHlsZSI6eyIkaWQiOiIyMjYiLCJBY3Rpdml0eUxpbmVTdHlsZSI6eyIkaWQiOiIyMjciLCJMaW5lQ29sb3IiOnsiJGlkIjoiMjI4IiwiJHR5cGUiOiJOTFJFLkNvbW1vbi5Eb20uU29saWRDb2xvckJydXNoLCBOTFJFLkNvbW1vbiIsIkNvbG9yIjp7IiRpZCI6IjIyOSIsIkEiOjM4LCJSIjo2OCwiRyI6MTE0LCJCIjoxOTZ9fSwiTGluZVdlaWdodCI6MS4wLCJMaW5lVHlwZSI6MCwiUGFyZW50U3R5bGUiOm51bGx9LCJNYXJnaW4iOnsiJGlkIjoiMjMwIiwiVG9wIjowLjAsIkxlZnQiOjAuMCwiUmlnaHQiOjAuMCwiQm90dG9tIjowLjB9LCJQYWRkaW5nIjp7IiRpZCI6IjIzMSIsIlRvcCI6MC4wLCJMZWZ0IjowLjAsIlJpZ2h0IjowLjAsIkJvdHRvbSI6MC4wfSwiQmFja2dyb3VuZCI6bnVsbCwiSXNWaXNpYmxlIjp0cnVlLCJXaWR0aCI6MC4wLCJIZWlnaHQiOjAuMCwiQm9yZGVyU3R5bGUiOnsiJGlkIjoiMjMyIiwiTGluZUNvbG9yIjpudWxsLCJMaW5lV2VpZ2h0IjowLjAsIkxpbmVUeXBlIjowLCJQYXJlbnRTdHlsZSI6bnVsbH0sIlBhcmVudFN0eWxlIjpudWxsfSwiU2hvd0VsYXBzZWRUaW1lR3JhZGllbnRTdHlsZSI6ZmFsc2UsIlRpbWViYW5kUmVzZXJ2ZWRMZWZ0QXJlYVN0eWxlIjp7IiRpZCI6IjIzMyIsIkFjdGl2aXR5SGVhZGVyV2lkdGgiOjAuMCwiSXNTZXQiOmZhbHNlfSwiRGVmYXVsdFN3aW1sYW5lU3R5bGUiOm51bGwsIkRlZmF1bHRTd2ltbGFuZVYyU3R5bGUiOnsiJGlkIjoiMjM0IiwiSGVhZGVyU3R5bGUiOnsiJGlkIjoiMjM1IiwiVGV4dElzVmVydGljYWwiOmZhbHNlLCJUZXh0U3R5bGUiOnsiJGlkIjoiMjM2IiwiRm9udFNldHRpbmdzIjp7IiRpZCI6IjIzNyIsIkZvbnRTaXplIjoxMiwiRm9udE5hbWUiOiJDYWxpYnJpIiwiSXNCb2xkIjpmYWxzZSwiSXNJdGFsaWMiOmZhbHNlLCJJc1VuZGVybGluZWQiOmZhbHNlLCJQYXJlbnRTdHlsZSI6bnVsbH0sIkF1dG9TaXplIjoyLCJGb3JlZ3JvdW5kIjp7IiRpZCI6IjIzOCIsIkNvbG9yIjp7IiRpZCI6IjIzO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QwIiwiVG9wIjowLjAsIkxlZnQiOjAuMCwiUmlnaHQiOjAuMCwiQm90dG9tIjowLjB9LCJQYWRkaW5nIjp7IiRpZCI6IjI0MSIsIlRvcCI6MC4wLCJMZWZ0IjowLjAsIlJpZ2h0IjowLjAsIkJvdHRvbSI6MC4wfSwiQmFja2dyb3VuZCI6bnVsbCwiSXNWaXNpYmxlIjp0cnVlLCJXaWR0aCI6MC4wLCJIZWlnaHQiOjAuMCwiQm9yZGVyU3R5bGUiOm51bGwsIlBhcmVudFN0eWxlIjpudWxsfSwiUmVjdGFuZ2xl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MjU1LCJSIjo2OCwiRyI6MTE0LCJCIjoxOTZ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JhY2tncm91bmQiOm51bGwsIklzVmlzaWJsZSI6dHJ1ZSwiV2lkdGgiOjAuMCwiSGVpZ2h0IjowLjAsIkJvcmRlclN0eWxlIjpudWxsLCJQYXJlbnRTdHlsZSI6bnVsbH0sIkJhY2tncm91bmRTdHlsZSI6eyIkaWQiOiIyNTIiLCJNYXJnaW4iOnsiJGlkIjoiMjUzIiwiVG9wIjowLjAsIkxlZnQiOjAuMCwiUmlnaHQiOjAuMCwiQm90dG9tIjowLjB9LCJQYWRkaW5nIjp7IiRpZCI6IjI1NCIsIlRvcCI6MC4wLCJMZWZ0IjowLjAsIlJpZ2h0IjowLjAsIkJvdHRvbSI6MC4wfSwiQmFja2dyb3VuZCI6eyIkaWQiOiIyNTUiLCJDb2xvciI6eyIkaWQiOiIyNTYiLCJBIjo1MSwiUiI6MTY1LCJHIjoxNjUsIkIiOjE2NX19LCJJc1Zpc2libGUiOnRydWUsIldpZHRoIjowLjAsIkhlaWdodCI6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Jc0Fib3ZlVGltZWJhbmQiOmZhbHNlLCJTcGFjaW5nIjoyLCJNYXJnaW4iOnsiJGlkIjoiMjYwIiwiVG9wIjowLjAsIkxlZnQiOjAuMCwiUmlnaHQiOjAuMCwiQm90dG9tIjowLjB9LCJQYWRkaW5nIjp7IiRpZCI6IjI2MSIsIlRvcCI6MC4wLCJMZWZ0IjowLjAsIlJpZ2h0IjowLjAsIkJvdHRvbSI6MC4wfSwiSXNWaXNpYmxlIjp0cnVlLCJXaWR0aCI6MC4wLCJIZWlnaHQiOjAuMCwiQm9yZGVyU3R5bGUiOnsiJGlkIjoiMjYyIiwiTGluZUNvbG9yIjpudWxsLCJMaW5lV2VpZ2h0IjowLjAsIkxpbmVUeXBlIjowLCJQYXJlbnRTdHlsZSI6bnVsbH0sIlBhcmVudFN0eWxlIjpudWxsfX0sIlNjYWxlIjpudWxsLCJTY2FsZVYyIjp7IiRpZCI6IjI2MyIsIlN0YXJ0RGF0ZSI6IjIwMTktMDEtMTdUMDM6MDA6MDAiLCJFbmREYXRlIjoiMjAyMy0xMi0yOVQwMzoyNTowMCIsIkF1dG9EYXRlUmFuZ2UiOnRydWUsIldvcmtpbmdEYXlzIjozMSwiRmlzY2FsWWVhciI6eyIkaWQiOiIyNjQiLCJTdGFydE1vbnRoIjoxLCJVc2VTdGFydGluZ1llYXJGb3JOdW1iZXJpbmciOnRydWUsIlNob3dGaXNjYWxZZWFyTGFiZWwiOnRydWV9LCJUb2RheU1hcmtlclRleHQiOiJUb2RheSIsIkF1dG9TY2FsZVR5cGUiOnRydWUsIlRpbWViYW5kU2NhbGVzIjp7IiRpZCI6IjI2NSIsIlRvcFNjYWxlTGF5ZXIiOnsiJGlkIjoiMjY2IiwiRm9ybWF0IjoiTU1NIiwiVHlwZSI6Mn0sIk1pZGRsZVNjYWxlTGF5ZXIiOnsiJGlkIjoiMjY3IiwiRm9ybWF0IjpudWxsLCJUeXBlIjowfSwiQm90dG9tU2NhbGVMYXllciI6eyIkaWQiOiIyNjgiLCJGb3JtYXQiOm51bGwsIlR5cGUiOjB9fX0sIk1pbGVzdG9uZXMiOlt7IiRpZCI6IjI2OSIsIkRhdGUiOiIyMDIzLTEyLTE1VDIwOjIzOjAwWiIsIlN0eWxlIjp7IiRpZCI6IjI3MCIsIlNoYXBlIjoyLCJDb25uZWN0b3JNYXJnaW4iOnsiJGlkIjoiMjcxIiwiVG9wIjowLjAsIkxlZnQiOjIuMCwiUmlnaHQiOjIuMCwiQm90dG9tIjowLjB9LCJDb25uZWN0b3JTdHlsZSI6eyIkaWQiOiIyNzIiLCJMaW5lQ29sb3IiOnsiJGlkIjoiMjczIiwiJHR5cGUiOiJOTFJFLkNvbW1vbi5Eb20uU29saWRDb2xvckJydXNoLCBOTFJFLkNvbW1vbiIsIkNvbG9yIjp7IiRpZCI6IjI3NCIsIkEiOjEyNywiUiI6OTEsIkciOjE1NSwiQiI6MjEzfX0sIkxpbmVXZWlnaHQiOjEuMCwiTGluZVR5cGUiOjAsIlBhcmVudFN0eWxlIjpudWxsfSwiSXNCZWxvd1RpbWViYW5kIjpmYWxzZSwiUG9zaXRpb25PblRhc2siOjAsIkhpZGVEYXRlIjpmYWxzZSwiU2hhcGVTaXplIjoxLCJTcGFjaW5nIjowLjAsIlBhZGRpbmciOnsiJGlkIjoiMjc1IiwiVG9wIjo1LjAsIkxlZnQiOjMuMCwiUmlnaHQiOjAuMCwiQm90dG9tIjoyLjB9LCJTaGFw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CwiRyI6MTEyLCJCIjoxOTJ9fSwiSXNWaXNpYmxlIjp0cnVlLCJXaWR0aCI6MTMuMCwiSGVpZ2h0IjoxMy4wLCJCb3JkZXJTdHlsZSI6eyIkaWQiOiIyODEiLCJMaW5lQ29sb3IiOnsiJGlkIjoiMjgyIiwiJHR5cGUiOiJOTFJFLkNvbW1vbi5Eb20uU29saWRDb2xvckJydXNoLCBOTFJFLkNvbW1vbiIsIkNvbG9yIjp7IiRpZCI6IjI4MyIsIkEiOjI1NSwiUiI6MjU1LCJHIjowLCJCIjowfX0sIkxpbmVXZWlnaHQiOjAuMCwiTGluZVR5cGUiOjAsIlBhcmVudFN0eWxlIjpudWxsfSwiUGFyZW50U3R5bGUiOm51bGx9LCJUaXRsZVN0eWxlIjp7IiRpZCI6IjI4NCIsIkZvbnRTZXR0aW5ncyI6eyIkaWQiOiIyODUiLCJGb250U2l6ZSI6MjAsIkZvbnROYW1lIjoiQ2FsaWJyaSIsIklzQm9sZCI6dHJ1ZSwiSXNJdGFsaWMiOmZhbHNlLCJJc1VuZGVybGluZWQiOmZhbHNlLCJQYXJlbnRTdHlsZSI6bnVsbH0sIkF1dG9TaXplIjoyLCJGb3JlZ3JvdW5kIjp7IiRpZCI6IjI4NiIsIkNvbG9yIjp7IiRpZCI6IjI4NyIsIkEiOjI1NSwiUiI6MCwiRyI6MCwiQiI6MH19LCJNYXhXaWR0aCI6Mjk1LjUsIk1heEhlaWdodCI6IkluZmluaXR5IiwiU21hcnRGb3JlZ3JvdW5kSXNBY3RpdmUiOmZhbHNlLCJIb3Jpem9udGFsQWxpZ25tZW50IjowLCJWZXJ0aWNhbEFsaWdubWVudCI6MCwiU21hcnRGb3JlZ3JvdW5kIjpudWxsLCJCYWNrZ3JvdW5kRmlsbFR5cGUiOjAsIk1hcmdpbiI6eyIkaWQiOiIyODgiLCJUb3AiOjAuMCwiTGVmdCI6MC4wLCJSaWdodCI6MC4wLCJCb3R0b20iOjAuMH0sIlBhZGRpbmciOnsiJGlkIjoiMjg5IiwiVG9wIjowLjAsIkxlZnQiOjAuMCwiUmlnaHQiOjAuMCwiQm90dG9tIjowLjB9LCJCYWNrZ3JvdW5kIjp7IiRpZCI6IjI5MCIsIkNvbG9yIjp7IiRpZCI6IjI5MSIsIkEiOjAsIlIiOjI1NSwiRyI6MjU1LCJCIjoyNTV9fSwiSXNWaXNpYmxlIjp0cnVlLCJXaWR0aCI6MC4wLCJIZWlnaHQiOjAuMCwiQm9yZGVyU3R5bGUiOnsiJGlkIjoiMjkyIiwiTGluZUNvbG9yIjpudWxsLCJMaW5lV2VpZ2h0IjowLjAsIkxpbmVUeXBlIjowLCJQYXJlbnRTdHlsZSI6bnVsbH0sIlBhcmVudFN0eWxlIjpudWxsfSwiRGF0ZVN0eWxlIjp7IiRpZCI6IjI5MyIsIkZvbnRTZXR0aW5ncyI6eyIkaWQiOiIyOTQiLCJGb250U2l6ZSI6MTQsIkZvbnROYW1lIjoiQ2FsaWJyaSIsIklzQm9sZCI6ZmFsc2UsIklzSXRhbGljIjpmYWxzZSwiSXNVbmRlcmxpbmVkIjpmYWxzZSwiUGFyZW50U3R5bGUiOm51bGx9LCJBdXRvU2l6ZSI6MCwiRm9yZWdyb3VuZCI6eyIkaWQiOiIyOTUiLCJDb2xvciI6eyIkaWQiOiIyO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5NyIsIlRvcCI6MC4wLCJMZWZ0IjowLjAsIlJpZ2h0IjowLjAsIkJvdHRvbSI6MC4wfSwiUGFkZGluZyI6eyIkaWQiOiIyOTgiLCJUb3AiOjAuMCwiTGVmdCI6MC4wLCJSaWdodCI6MC4wLCJCb3R0b20iOjAuMH0sIkJhY2tncm91bmQiOnsiJGlkIjoiMjk5IiwiQ29sb3IiOnsiJGlkIjoiMzAwIiwiQSI6MCwiUiI6MjU1LCJHIjoyNTUsIkIiOjI1NX19LCJJc1Zpc2libGUiOnRydWUsIldpZHRoIjowLjAsIkhlaWdodCI6MC4wLCJCb3JkZXJTdHlsZSI6eyIkaWQiOiIzMDEiLCJMaW5lQ29sb3IiOm51bGwsIkxpbmVXZWlnaHQiOjAuMCwiTGluZVR5cGUiOjAsIlBhcmVudFN0eWxlIjpudWxsfSwiUGFyZW50U3R5bGUiOm51bGx9LCJEYXRlRm9ybWF0Ijp7IiRpZCI6IjMwMi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zMDMiLCJGb3JtYXQiOjAsIklzVmlzaWJsZSI6ZmFsc2UsIkxhc3RLbm93blZpc2liaWxpdHlTdGF0ZSI6ZmFsc2V9LCJJc1Zpc2libGUiOnRydWUsIlBhcmVudFN0eWxlIjpudWxsfSwiSW5kZXgiOjAsIlBlcmNlbnRhZ2VDb21wbGV0ZSI6bnVsbCwiUG9zaXRpb24iOnsiUmF0aW8iOjAuNTMwNTQ1MTk5MzU4OTA0NzYsIklzQ3VzdG9tIjp0cnVlfSwiRGF0ZUZvcm1hdCI6eyIkcmVmIjoiMzAyIn0sIldlZWtOdW1iZXJpbmciOnsiJGlkIjoiMzA0IiwiRm9ybWF0IjowLCJJc1Zpc2libGUiOmZhbHNlLCJMYXN0S25vd25WaXNpYmlsaXR5U3RhdGUiOmZhbHNlfSwiUmVsYXRlZFRhc2tJZCI6IjAwMDAwMDAwLTAwMDAtMDAwMC0wMDAwLTAwMDAwMDAwMDAwMCIsIklkIjoiYjEzNmFlZTEtNDU4Yi00ODI2LThmOWQtMzQwNmFjODNlZGI3IiwiSW1wb3J0SWQiOm51bGwsIlRpdGxlIjoiVGlraW1hc2ksIGthZCBMUiDFoE1TTSBwYXJlbmdzIG51dGFyaW1vIHByb2pla3TEhSBMUiBWeXJpYXVzeWJlaSIsIk5vdGUiOm51bGwsIkh5cGVybGluayI6eyIkaWQiOiIzMDUiLCJBZGRyZXNzIjpudWxsLCJTdWJBZGRyZXNzIjpudWxsfSwiSXNDaGFuZ2VkIjpmYWxzZSwiSXNOZXciOmZhbHNlfSx7IiRpZCI6IjMwNiIsIkRhdGUiOiIyMDIzLTEyLTA4VDIwOjIzOjAwWiIsIlN0eWxlIjp7IiRpZCI6IjMwNyIsIlNoYXBlIjoyLCJDb25uZWN0b3JNYXJnaW4iOnsiJGlkIjoiMzA4IiwiVG9wIjowLjAsIkxlZnQiOjIuMCwiUmlnaHQiOjIuMCwiQm90dG9tIjowLjB9LCJDb25uZWN0b3JTdHlsZSI6eyIkaWQiOiIzMDkiLCJMaW5lQ29sb3IiOnsiJGlkIjoiMzEwIiwiJHR5cGUiOiJOTFJFLkNvbW1vbi5Eb20uU29saWRDb2xvckJydXNoLCBOTFJFLkNvbW1vbiIsIkNvbG9yIjp7IiRpZCI6IjMxMSIsIkEiOjEyNywiUiI6OTEsIkciOjE1NSwiQiI6MjEzfX0sIkxpbmVXZWlnaHQiOjEuMCwiTGluZVR5cGUiOjAsIlBhcmVudFN0eWxlIjpudWxsfSwiSXNCZWxvd1RpbWViYW5kIjpmYWxzZSwiUG9zaXRpb25PblRhc2siOjAsIkhpZGVEYXRlIjpmYWxzZSwiU2hhcGVTaXplIjoxLCJTcGFjaW5nIjowLjAsIlBhZGRpbmciOnsiJGlkIjoiMzEyIiwiVG9wIjo1LjAsIkxlZnQiOjMuMCwiUmlnaHQiOjAuMCwiQm90dG9tIjoyLjB9LCJTaGFwZVN0eWxlIjp7IiRpZCI6IjMxMyIsIk1hcmdpbiI6eyIkaWQiOiIzMTQiLCJUb3AiOjAuMCwiTGVmdCI6MC4wLCJSaWdodCI6MC4wLCJCb3R0b20iOjAuMH0sIlBhZGRpbmciOnsiJGlkIjoiMzE1IiwiVG9wIjowLjAsIkxlZnQiOjAuMCwiUmlnaHQiOjAuMCwiQm90dG9tIjowLjB9LCJCYWNrZ3JvdW5kIjp7IiRpZCI6IjMxNiIsIkNvbG9yIjp7IiRpZCI6IjMxNyIsIkEiOjI1NSwiUiI6MCwiRyI6MTEyLCJCIjoxOTJ9fSwiSXNWaXNpYmxlIjp0cnVlLCJXaWR0aCI6MTMuMCwiSGVpZ2h0IjoxMy4wLCJCb3JkZXJTdHlsZSI6eyIkaWQiOiIzMTgiLCJMaW5lQ29sb3IiOnsiJHJlZiI6IjI4MiJ9LCJMaW5lV2VpZ2h0IjowLjAsIkxpbmVUeXBlIjowLCJQYXJlbnRTdHlsZSI6bnVsbH0sIlBhcmVudFN0eWxlIjpudWxsfSwiVGl0bGVTdHlsZSI6eyIkaWQiOiIzMTkiLCJGb250U2V0dGluZ3MiOnsiJGlkIjoiMzIwIiwiRm9udFNpemUiOjIwLCJGb250TmFtZSI6IkNhbGlicmkiLCJJc0JvbGQiOnRydWUsIklzSXRhbGljIjpmYWxzZSwiSXNVbmRlcmxpbmVkIjpmYWxzZSwiUGFyZW50U3R5bGUiOm51bGx9LCJBdXRvU2l6ZSI6MiwiRm9yZWdyb3VuZCI6eyIkaWQiOiIzMjEiLCJDb2xvciI6eyIkaWQiOiIzMjIiLCJBIjoyNTUsIlIiOjIwMCwiRyI6MjAwLCJCIjoyMDB9fSwiTWF4V2lkdGgiOjMwMS43NzU3NTY4MzU5Mzc1LCJNYXhIZWlnaHQiOiJJbmZpbml0eSIsIlNtYXJ0Rm9yZWdyb3VuZElzQWN0aXZlIjpmYWxzZSwiSG9yaXpvbnRhbEFsaWdubWVudCI6MCwiVmVydGljYWxBbGlnbm1lbnQiOjAsIlNtYXJ0Rm9yZWdyb3VuZCI6bnVsbCwiQmFja2dyb3VuZEZpbGxUeXBlIjowLCJNYXJnaW4iOnsiJGlkIjoiMzIzIiwiVG9wIjowLjAsIkxlZnQiOjAuMCwiUmlnaHQiOjAuMCwiQm90dG9tIjowLjB9LCJQYWRkaW5nIjp7IiRpZCI6IjMyNCIsIlRvcCI6MC4wLCJMZWZ0IjowLjAsIlJpZ2h0IjowLjAsIkJvdHRvbSI6MC4wfSwiQmFja2dyb3VuZCI6eyIkaWQiOiIzMjUiLCJDb2xvciI6eyIkaWQiOiIzMjYiLCJBIjowLCJSIjoyNTUsIkciOjI1NSwiQiI6MjU1fX0sIklzVmlzaWJsZSI6dHJ1ZSwiV2lkdGgiOjAuMCwiSGVpZ2h0IjowLjAsIkJvcmRlclN0eWxlIjp7IiRpZCI6IjMyNyIsIkxpbmVDb2xvciI6bnVsbCwiTGluZVdlaWdodCI6MC4wLCJMaW5lVHlwZSI6MCwiUGFyZW50U3R5bGUiOm51bGx9LCJQYXJlbnRTdHlsZSI6bnVsbH0sIkRhdGVTdHlsZSI6eyIkaWQiOiIzMjgiLCJGb250U2V0dGluZ3MiOnsiJGlkIjoiMzI5IiwiRm9udFNpemUiOjE0LCJGb250TmFtZSI6IkNhbGlicmkiLCJJc0JvbGQiOmZhbHNlLCJJc0l0YWxpYyI6ZmFsc2UsIklzVW5kZXJsaW5lZCI6ZmFsc2UsIlBhcmVudFN0eWxlIjpudWxsfSwiQXV0b1NpemUiOjAsIkZvcmVncm91bmQiOnsiJGlkIjoiMzMwIiwiQ29sb3IiOnsiJGlkIjoiMzM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zIiLCJUb3AiOjAuMCwiTGVmdCI6MC4wLCJSaWdodCI6MC4wLCJCb3R0b20iOjAuMH0sIlBhZGRpbmciOnsiJGlkIjoiMzMzIiwiVG9wIjowLjAsIkxlZnQiOjAuMCwiUmlnaHQiOjAuMCwiQm90dG9tIjowLjB9LCJCYWNrZ3JvdW5kIjp7IiRpZCI6IjMzNCIsIkNvbG9yIjp7IiRpZCI6IjMzNSIsIkEiOjAsIlIiOjI1NSwiRyI6MjU1LCJCIjoyNTV9fSwiSXNWaXNpYmxlIjp0cnVlLCJXaWR0aCI6MC4wLCJIZWlnaHQiOjAuMCwiQm9yZGVyU3R5bGUiOnsiJGlkIjoiMzM2IiwiTGluZUNvbG9yIjpudWxsLCJMaW5lV2VpZ2h0IjowLjAsIkxpbmVUeXBlIjowLCJQYXJlbnRTdHlsZSI6bnVsbH0sIlBhcmVudFN0eWxlIjpudWxsfSwiRGF0ZUZvcm1hdCI6eyIkaWQiOiIzMzc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MzM4IiwiRm9ybWF0IjowLCJJc1Zpc2libGUiOmZhbHNlLCJMYXN0S25vd25WaXNpYmlsaXR5U3RhdGUiOmZhbHNlfSwiSXNWaXNpYmxlIjp0cnVlLCJQYXJlbnRTdHlsZSI6bnVsbH0sIkluZGV4IjoxLCJQZXJjZW50YWdlQ29tcGxldGUiOm51bGwsIlBvc2l0aW9uIjp7IlJhdGlvIjowLjIxNjk1MjQ1ODEzNDQwMzk1LCJJc0N1c3RvbSI6ZmFsc2V9LCJEYXRlRm9ybWF0Ijp7IiRyZWYiOiIzMzcifSwiV2Vla051bWJlcmluZyI6eyIkaWQiOiIzMzkiLCJGb3JtYXQiOjAsIklzVmlzaWJsZSI6ZmFsc2UsIkxhc3RLbm93blZpc2liaWxpdHlTdGF0ZSI6ZmFsc2V9LCJSZWxhdGVkVGFza0lkIjoiMDAwMDAwMDAtMDAwMC0wMDAwLTAwMDAtMDAwMDAwMDAwMDAwIiwiSWQiOiI1ZWQ2YTVlYS1mNDlhLTQ0ZWUtODVmNy1jZWYzYjcyMDBiY2IiLCJJbXBvcnRJZCI6bnVsbCwiVGl0bGUiOiJUaWtpbWFzaSwga2FkIExSIMWgTVNNIGdhdXMgZG9rdW1lbnR1cyBiZSBwYXN0YWLFsyBpxaEgbWluaXN0ZXJpasWzIiwiTm90ZSI6bnVsbCwiSHlwZXJsaW5rIjp7IiRpZCI6IjM0MCIsIkFkZHJlc3MiOm51bGwsIlN1YkFkZHJlc3MiOm51bGx9LCJJc0NoYW5nZWQiOmZhbHNlLCJJc05ldyI6ZmFsc2V9LHsiJGlkIjoiMzQxIiwiRGF0ZSI6IjIwMjMtMTItMjlUMDM6MjU6MDAiLCJTdHlsZSI6eyIkaWQiOiIzNDIiLCJTaGFwZSI6MiwiQ29ubmVjdG9yTWFyZ2luIjp7IiRpZCI6IjM0MyIsIlRvcCI6MC4wLCJMZWZ0IjoyLjAsIlJpZ2h0IjoyLjAsIkJvdHRvbSI6MC4wfSwiQ29ubmVjdG9yU3R5bGUiOnsiJGlkIjoiMzQ0IiwiTGluZUNvbG9yIjp7IiRpZCI6IjM0NSIsIiR0eXBlIjoiTkxSRS5Db21tb24uRG9tLlNvbGlkQ29sb3JCcnVzaCwgTkxSRS5Db21tb24iLCJDb2xvciI6eyIkaWQiOiIzNDYiLCJBIjoxMjcsIlIiOjkxLCJHIjoxNTUsIkIiOjIxM319LCJMaW5lV2VpZ2h0IjoxLjAsIkxpbmVUeXBlIjowLCJQYXJlbnRTdHlsZSI6bnVsbH0sIklzQmVsb3dUaW1lYmFuZCI6ZmFsc2UsIlBvc2l0aW9uT25UYXNrIjowLCJIaWRlRGF0ZSI6ZmFsc2UsIlNoYXBlU2l6ZSI6MywiU3BhY2luZyI6MC4wLCJQYWRkaW5nIjp7IiRpZCI6IjM0NyIsIlRvcCI6NS4wLCJMZWZ0IjozLjAsIlJpZ2h0IjowLjAsIkJvdHRvbSI6Mi4wfSwiU2hhcGVTdHlsZSI6eyIkaWQiOiIzNDgiLCJNYXJnaW4iOnsiJGlkIjoiMzQ5IiwiVG9wIjowLjAsIkxlZnQiOjAuMCwiUmlnaHQiOjAuMCwiQm90dG9tIjowLjB9LCJQYWRkaW5nIjp7IiRpZCI6IjM1MCIsIlRvcCI6MC4wLCJMZWZ0IjowLjAsIlJpZ2h0IjowLjAsIkJvdHRvbSI6MC4wfSwiQmFja2dyb3VuZCI6eyIkaWQiOiIzNTEiLCJDb2xvciI6eyIkaWQiOiIzNTIiLCJBIjoyNTUsIlIiOjAsIkciOjExMiwiQiI6MTkyfX0sIklzVmlzaWJsZSI6dHJ1ZSwiV2lkdGgiOjE1LjAsIkhlaWdodCI6MTUuNzQzNjIxODI2MTcxODc1LCJCb3JkZXJTdHlsZSI6eyIkaWQiOiIzNTMiLCJMaW5lQ29sb3IiOnsiJHJlZiI6IjI4MiJ9LCJMaW5lV2VpZ2h0IjowLjAsIkxpbmVUeXBlIjowLCJQYXJlbnRTdHlsZSI6bnVsbH0sIlBhcmVudFN0eWxlIjpudWxsfSwiVGl0bGVTdHlsZSI6eyIkaWQiOiIzNTQiLCJGb250U2V0dGluZ3MiOnsiJGlkIjoiMzU1IiwiRm9udFNpemUiOjIwLCJGb250TmFtZSI6IkNhbGlicmkiLCJJc0JvbGQiOnRydWUsIklzSXRhbGljIjpmYWxzZSwiSXNVbmRlcmxpbmVkIjpmYWxzZSwiUGFyZW50U3R5bGUiOm51bGx9LCJBdXRvU2l6ZSI6MiwiRm9yZWdyb3VuZCI6eyIkaWQiOiIzNTYiLCJDb2xvciI6eyIkaWQiOiIzNTciLCJBIjoyNTUsIlIiOjAsIkciOjAsIkIiOjB9fSwiTWF4V2lkdGgiOjIxMi45OTk5MjM3MDYwNTQ2OSwiTWF4SGVpZ2h0IjoiSW5maW5pdHkiLCJTbWFydEZvcmVncm91bmRJc0FjdGl2ZSI6ZmFsc2UsIkhvcml6b250YWxBbGlnbm1lbnQiOjAsIlZlcnRpY2FsQWxpZ25tZW50IjowLCJTbWFydEZvcmVncm91bmQiOm51bGwsIkJhY2tncm91bmRGaWxsVHlwZSI6MCwiTWFyZ2luIjp7IiRpZCI6IjM1OCIsIlRvcCI6MC4wLCJMZWZ0IjowLjAsIlJpZ2h0IjowLjAsIkJvdHRvbSI6MC4wfSwiUGFkZGluZyI6eyIkaWQiOiIzNTkiLCJUb3AiOjAuMCwiTGVmdCI6MC4wLCJSaWdodCI6MC4wLCJCb3R0b20iOjAuMH0sIkJhY2tncm91bmQiOnsiJGlkIjoiMzYwIiwiQ29sb3IiOnsiJGlkIjoiMzYxIiwiQSI6MCwiUiI6MjU1LCJHIjoyNTUsIkIiOjI1NX19LCJJc1Zpc2libGUiOnRydWUsIldpZHRoIjowLjAsIkhlaWdodCI6MC4wLCJCb3JkZXJTdHlsZSI6eyIkaWQiOiIzNjIiLCJMaW5lQ29sb3IiOm51bGwsIkxpbmVXZWlnaHQiOjAuMCwiTGluZVR5cGUiOjAsIlBhcmVudFN0eWxlIjpudWxsfSwiUGFyZW50U3R5bGUiOm51bGx9LCJEYXRlU3R5bGUiOnsiJGlkIjoiMzYzIiwiRm9udFNldHRpbmdzIjp7IiRpZCI6IjM2NCIsIkZvbnRTaXplIjoxNCwiRm9udE5hbWUiOiJDYWxpYnJpIiwiSXNCb2xkIjpmYWxzZSwiSXNJdGFsaWMiOmZhbHNlLCJJc1VuZGVybGluZWQiOmZhbHNlLCJQYXJlbnRTdHlsZSI6bnVsbH0sIkF1dG9TaXplIjowLCJGb3JlZ3JvdW5kIjp7IiRpZCI6IjM2NSIsIkNvbG9yIjp7IiRpZCI6IjM2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Y3IiwiVG9wIjowLjAsIkxlZnQiOjAuMCwiUmlnaHQiOjAuMCwiQm90dG9tIjowLjB9LCJQYWRkaW5nIjp7IiRpZCI6IjM2OCIsIlRvcCI6MC4wLCJMZWZ0IjowLjAsIlJpZ2h0IjowLjAsIkJvdHRvbSI6MC4wfSwiQmFja2dyb3VuZCI6eyIkaWQiOiIzNjkiLCJDb2xvciI6eyIkaWQiOiIzNzAiLCJBIjowLCJSIjoyNTUsIkciOjI1NSwiQiI6MjU1fX0sIklzVmlzaWJsZSI6dHJ1ZSwiV2lkdGgiOjAuMCwiSGVpZ2h0IjowLjAsIkJvcmRlclN0eWxlIjp7IiRpZCI6IjM3MSIsIkxpbmVDb2xvciI6bnVsbCwiTGluZVdlaWdodCI6MC4wLCJMaW5lVHlwZSI6MCwiUGFyZW50U3R5bGUiOm51bGx9LCJQYXJlbnRTdHlsZSI6bnVsbH0sIkRhdGVGb3JtYXQiOnsiJGlkIjoiMzcy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M3MyIsIkZvcm1hdCI6MCwiSXNWaXNpYmxlIjpmYWxzZSwiTGFzdEtub3duVmlzaWJpbGl0eVN0YXRlIjpmYWxzZX0sIklzVmlzaWJsZSI6dHJ1ZSwiUGFyZW50U3R5bGUiOm51bGx9LCJJbmRleCI6MiwiUGVyY2VudGFnZUNvbXBsZXRlIjpudWxsLCJQb3NpdGlvbiI6eyJSYXRpbyI6MC40NzM2MzY0ODU5MTIxODE3MiwiSXNDdXN0b20iOnRydWV9LCJEYXRlRm9ybWF0Ijp7IiRyZWYiOiIzNzIifSwiV2Vla051bWJlcmluZyI6eyIkaWQiOiIzNzQiLCJGb3JtYXQiOjAsIklzVmlzaWJsZSI6ZmFsc2UsIkxhc3RLbm93blZpc2liaWxpdHlTdGF0ZSI6ZmFsc2V9LCJSZWxhdGVkVGFza0lkIjoiMDAwMDAwMDAtMDAwMC0wMDAwLTAwMDAtMDAwMDAwMDAwMDAwIiwiSWQiOiIxNTQ0OTAwMi0wMTgyLTRlNzctOWNlZi00MjEyZGIzNjU4ZWMiLCJJbXBvcnRJZCI6bnVsbCwiVGl0bGUiOiJUaWtpbWFzLCBrYWQgTFIgVnlyaWF1c3lixJcgcHJpaW1zIG51dGFyaW3EhSBkxJdsIHNwcmVuZGltbyBHVEMgdGVpc2luxJdzIGZvcm1vcyBwYWtlaXRpbW8iLCJOb3RlIjpudWxsLCJIeXBlcmxpbmsiOnsiJGlkIjoiMzc1IiwiQWRkcmVzcyI6bnVsbCwiU3ViQWRkcmVzcyI6bnVsbH0sIklzQ2hhbmdlZCI6ZmFsc2UsIklzTmV3IjpmYWxzZX0seyIkaWQiOiIzNzYiLCJEYXRlIjoiMjAyMy0xMC0yNVQwMjowMjowMFoiLCJTdHlsZSI6eyIkaWQiOiIzNzciLCJTaGFwZSI6MiwiQ29ubmVjdG9yTWFyZ2luIjp7IiRpZCI6IjM3OCIsIlRvcCI6MC4wLCJMZWZ0IjoyLjAsIlJpZ2h0IjoyLjAsIkJvdHRvbSI6MC4wfSwiQ29ubmVjdG9yU3R5bGUiOnsiJGlkIjoiMzc5IiwiTGluZUNvbG9yIjp7IiRpZCI6IjM4MCIsIiR0eXBlIjoiTkxSRS5Db21tb24uRG9tLlNvbGlkQ29sb3JCcnVzaCwgTkxSRS5Db21tb24iLCJDb2xvciI6eyIkaWQiOiIzODEiLCJBIjoxMjcsIlIiOjkxLCJHIjoxNTUsIkIiOjIxM319LCJMaW5lV2VpZ2h0IjoxLjAsIkxpbmVUeXBlIjowLCJQYXJlbnRTdHlsZSI6bnVsbH0sIklzQmVsb3dUaW1lYmFuZCI6ZmFsc2UsIlBvc2l0aW9uT25UYXNrIjowLCJIaWRlRGF0ZSI6ZmFsc2UsIlNoYXBlU2l6ZSI6MSwiU3BhY2luZyI6MC4wLCJQYWRkaW5nIjp7IiRpZCI6IjM4MiIsIlRvcCI6NS4wLCJMZWZ0IjozLjAsIlJpZ2h0IjowLjAsIkJvdHRvbSI6Mi4wfSwiU2hhcGVTdHlsZSI6eyIkaWQiOiIzODMiLCJNYXJnaW4iOnsiJGlkIjoiMzg0IiwiVG9wIjowLjAsIkxlZnQiOjAuMCwiUmlnaHQiOjAuMCwiQm90dG9tIjowLjB9LCJQYWRkaW5nIjp7IiRpZCI6IjM4NSIsIlRvcCI6MC4wLCJMZWZ0IjowLjAsIlJpZ2h0IjowLjAsIkJvdHRvbSI6MC4wfSwiQmFja2dyb3VuZCI6eyIkaWQiOiIzODYiLCJDb2xvciI6eyIkaWQiOiIzODciLCJBIjoyNTUsIlIiOjAsIkciOjExMiwiQiI6MTkyfX0sIklzVmlzaWJsZSI6dHJ1ZSwiV2lkdGgiOjEzLjAsIkhlaWdodCI6MTMuMCwiQm9yZGVyU3R5bGUiOnsiJGlkIjoiMzg4IiwiTGluZUNvbG9yIjp7IiRyZWYiOiIyODIifSwiTGluZVdlaWdodCI6MC4wLCJMaW5lVHlwZSI6MCwiUGFyZW50U3R5bGUiOm51bGx9LCJQYXJlbnRTdHlsZSI6bnVsbH0sIlRpdGxlU3R5bGUiOnsiJGlkIjoiMzg5IiwiRm9udFNldHRpbmdzIjp7IiRpZCI6IjM5MCIsIkZvbnRTaXplIjoyMCwiRm9udE5hbWUiOiJDYWxpYnJpIiwiSXNCb2xkIjp0cnVlLCJJc0l0YWxpYyI6ZmFsc2UsIklzVW5kZXJsaW5lZCI6ZmFsc2UsIlBhcmVudFN0eWxlIjpudWxsfSwiQXV0b1NpemUiOjIsIkZvcmVncm91bmQiOnsiJGlkIjoiMzkxIiwiQ29sb3IiOnsiJGlkIjoiMzkyIiwiQSI6MjU1LCJSIjowLCJHIjowLCJCIjowfX0sIk1heFdpZHRoIjoyMjcuMjQ5OTIzNzA2MDU0NjksIk1heEhlaWdodCI6IkluZmluaXR5IiwiU21hcnRGb3JlZ3JvdW5kSXNBY3RpdmUiOmZhbHNlLCJIb3Jpem9udGFsQWxpZ25tZW50IjowLCJWZXJ0aWNhbEFsaWdubWVudCI6MCwiU21hcnRGb3JlZ3JvdW5kIjpudWxsLCJCYWNrZ3JvdW5kRmlsbFR5cGUiOjAsIk1hcmdpbiI6eyIkaWQiOiIzOTMiLCJUb3AiOjAuMCwiTGVmdCI6MC4wLCJSaWdodCI6MC4wLCJCb3R0b20iOjAuMH0sIlBhZGRpbmciOnsiJGlkIjoiMzk0IiwiVG9wIjowLjAsIkxlZnQiOjAuMCwiUmlnaHQiOjAuMCwiQm90dG9tIjowLjB9LCJCYWNrZ3JvdW5kIjp7IiRpZCI6IjM5NSIsIkNvbG9yIjp7IiRpZCI6IjM5NiIsIkEiOjAsIlIiOjI1NSwiRyI6MjU1LCJCIjoyNTV9fSwiSXNWaXNpYmxlIjp0cnVlLCJXaWR0aCI6MC4wLCJIZWlnaHQiOjAuMCwiQm9yZGVyU3R5bGUiOnsiJGlkIjoiMzk3IiwiTGluZUNvbG9yIjpudWxsLCJMaW5lV2VpZ2h0IjowLjAsIkxpbmVUeXBlIjowLCJQYXJlbnRTdHlsZSI6bnVsbH0sIlBhcmVudFN0eWxlIjpudWxsfSwiRGF0ZVN0eWxlIjp7IiRpZCI6IjM5OCIsIkZvbnRTZXR0aW5ncyI6eyIkaWQiOiIzOTkiLCJGb250U2l6ZSI6MTQsIkZvbnROYW1lIjoiQ2FsaWJyaSIsIklzQm9sZCI6ZmFsc2UsIklzSXRhbGljIjpmYWxzZSwiSXNVbmRlcmxpbmVkIjpmYWxzZSwiUGFyZW50U3R5bGUiOm51bGx9LCJBdXRvU2l6ZSI6MCwiRm9yZWdyb3VuZCI6eyIkaWQiOiI0MDAiLCJDb2xvciI6eyIkaWQiOiI0M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wMiIsIlRvcCI6MC4wLCJMZWZ0IjowLjAsIlJpZ2h0IjowLjAsIkJvdHRvbSI6MC4wfSwiUGFkZGluZyI6eyIkaWQiOiI0MDMiLCJUb3AiOjAuMCwiTGVmdCI6MC4wLCJSaWdodCI6MC4wLCJCb3R0b20iOjAuMH0sIkJhY2tncm91bmQiOnsiJGlkIjoiNDA0IiwiQ29sb3IiOnsiJGlkIjoiNDA1IiwiQSI6MCwiUiI6MjU1LCJHIjoyNTUsIkIiOjI1NX19LCJJc1Zpc2libGUiOnRydWUsIldpZHRoIjowLjAsIkhlaWdodCI6MC4wLCJCb3JkZXJTdHlsZSI6eyIkaWQiOiI0MDYiLCJMaW5lQ29sb3IiOm51bGwsIkxpbmVXZWlnaHQiOjAuMCwiTGluZVR5cGUiOjAsIlBhcmVudFN0eWxlIjpudWxsfSwiUGFyZW50U3R5bGUiOm51bGx9LCJEYXRlRm9ybWF0Ijp7IiRpZCI6IjQwNy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0MDgiLCJGb3JtYXQiOjAsIklzVmlzaWJsZSI6ZmFsc2UsIkxhc3RLbm93blZpc2liaWxpdHlTdGF0ZSI6ZmFsc2V9LCJJc1Zpc2libGUiOnRydWUsIlBhcmVudFN0eWxlIjpudWxsfSwiSW5kZXgiOjMsIlBlcmNlbnRhZ2VDb21wbGV0ZSI6bnVsbCwiUG9zaXRpb24iOnsiUmF0aW8iOjAuNDgxMDU4MzMyNjU1MTY0OTYsIklzQ3VzdG9tIjpmYWxzZX0sIkRhdGVGb3JtYXQiOnsiJHJlZiI6IjQwNyJ9LCJXZWVrTnVtYmVyaW5nIjp7IiRpZCI6IjQwOSIsIkZvcm1hdCI6MCwiSXNWaXNpYmxlIjpmYWxzZSwiTGFzdEtub3duVmlzaWJpbGl0eVN0YXRlIjpmYWxzZX0sIlJlbGF0ZWRUYXNrSWQiOiIwMDAwMDAwMC0wMDAwLTAwMDAtMDAwMC0wMDAwMDAwMDAwMDAiLCJJZCI6ImNkYmM3YWNkLWJhOTEtNDJmOS04MjM5LTgyMGQyMzEwN2RkZSIsIkltcG9ydElkIjpudWxsLCJUaXRsZSI6IlBhdGVpa3RpIGRva3VtZW50YWkgxK8gTFIgxaBNU00gZGVyaW50aSBzdSBMUiBWUk0sIExSIEZNLCBMUiDFvcWqTSwgTFIgVE0sIExSIEFNIiwiTm90ZSI6bnVsbCwiSHlwZXJsaW5rIjp7IiRpZCI6IjQxMCIsIkFkZHJlc3MiOm51bGwsIlN1YkFkZHJlc3MiOm51bGx9LCJJc0NoYW5nZWQiOmZhbHNlLCJJc05ldyI6ZmFsc2V9XSwiVGFza3MiOltdLCJTd2ltbGFuZXMiOltdLCJNc1Byb2plY3RJdGVtc1RyZWUiOnsiJGlkIjoiNDExIiwiUm9vdCI6eyJJbXBvcnRJZCI6bnVsbCwiSXNJbXBvcnRlZCI6ZmFsc2UsIkNoaWxkcmVuIjpbXX19LCJNZXRhZGF0YSI6eyIkaWQiOiI0MTIiLCJSZWNlbnRDb2xvcnNDb2xsZWN0aW9uIjoiW1wiI0ZGMDA3MEMwXCJdIiwiU291cmNlVGVtcGxhdGUiOiJ7XCIkaWRcIjpcIjFcIixcIklkXCI6XCI5YTFiNmM3ZC00YWIxLTQ3N2QtODkzOC00MDIxMWE4ZGY2MzdcIixcIkN1bHR1cmVJbmZvTmFtZVwiOlwiZW4tVVNcIixcIlZlcnNpb25cIjp7XCIkaWRcIjpcIjJcIixcIlRlbXBsYXRlRG9tVmVyc2lvblwiOlwiMS40LjBcIn0sXCJFZmZlY3RcIjoxLFwiU3R5bGVcIjp7XCIkaWRcIjpcIjNcIixcIlRpbWViYW5kU3R5bGVcIjp7XCIkaWRcIjpcIjRcIixcIlNjYWxlTWFya2luZ1wiOjA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QsXCJHXCI6NjQsXCJCXCI6NjR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QsXCJHXCI6NjQsXCJCXCI6NjR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QsXCJHXCI6NjQsXCJCXCI6NjR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mYWxz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nRydW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0cnV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A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5MSxcIkdcIjoxNTUsXCJCXCI6MjEzfX0sXCJMaW5lV2VpZ2h0XCI6MS4wLFwiTGluZVR5cGVcIjowfSxcIklzQmVsb3dUaW1lYmFuZFwiOmZhbHNlLFwiSGlkZURhdGVcIjpmYWxzZSxcIlNoYXBlU2l6ZVwiOjEsXCJTcGFjaW5nXCI6MC4wLFwiUGFkZGluZ1wiOntcIiRpZFwiOlwiOTBcIixcIlRvcFwiOjU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EZWZhdWx0U3dpbWxhbmVNaWxlc3RvbmVTdHlsZVwiOntcIiRpZFwiOlwiMTE0XCIsXCJUaXRsZVN0eWxlXCI6e1wiJGlkXCI6XCIxMTVcIixcIkZvbnRTZXR0aW5nc1wiOntcIiRpZFwiOlwiMTE2XCIsXCJGb250U2l6ZVwiOjExLFwiRm9udE5hbWVcIjpcIkNhbGlicmlcIixcIklzQm9sZFwiOnRydWUsXCJJc0l0YWxpY1wiOmZhbHNlLFwiSXNVbmRlcmxpbmVkXCI6ZmFsc2V9LFwiQXV0b1NpemVcIjowLFwiRm9yZWdyb3VuZFwiOntcIiRpZFwiOlwiMTE3XCIsXCJDb2xvclwiOntcIiRpZFwiOlwiMTE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aWRcIjpcIjEyMlwiLFwiQVwiOjAsXCJSXCI6MCxcIkdcIjowLFwiQlwiOjB9fSxcIklzVmlzaWJsZVwiOnRydWUsXCJXaWR0aFwiOjAuMCxcIkhlaWdodFwiOjAuMCxcIkJvcmRlclN0eWxlXCI6bnVsbH0sXCJEYXRlU3R5bGVcIjp7XCIkaWRcIjpcIjEyM1wiLFwiRm9udFNldHRpbmdzXCI6e1wiJGlkXCI6XCIxMjRcIixcIkZvbnRTaXplXCI6MTAsXCJGb250TmFtZVwiOlwiQ2FsaWJyaVwiLFwiSXNCb2xkXCI6ZmFsc2UsXCJJc0l0YWxpY1wiOmZhbHNlLFwiSXNVbmRlcmxpbmVkXCI6ZmFsc2V9LFwiQXV0b1NpemVcIjowLFwiRm9yZWdyb3VuZFwiOntcIiRpZFwiOlwiMTI1XCIsXCJDb2xvclwiOntcIiRpZFwiOlwiMTI2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jdcIixcIlRvcFwiOjAuMCxcIkxlZnRcIjowLjAsXCJSaWdodFwiOjAuMCxcIkJvdHRvbVwiOjAuMH0sXCJQYWRkaW5nXCI6e1wiJGlkXCI6XCIxMjhcIixcIlRvcFwiOjAuMCxcIkxlZnRcIjowLjAsXCJSaWdodFwiOjAuMCxcIkJvdHRvbVwiOjAuMH0sXCJCYWNrZ3JvdW5kXCI6e1wiJGlkXCI6XCIxMjlcIixcIkNvbG9yXCI6e1wiJGlkXCI6XCIxMzBcIixcIkFcIjowLFwiUlwiOjAsXCJHXCI6MCxcIkJcIjowfX0sXCJJc1Zpc2libGVcIjp0cnVlLFwiV2lkdGhcIjowLjAsXCJIZWlnaHRcIjowLjAsXCJCb3JkZXJTdHlsZVwiOm51bGx9LFwiVGl0bGVQb3NpdGlvblwiOjIsXCJEYXRlUG9zaXRpb25cIjpcIkxlZnRcIixcIlNoYXBlVHlwZVwiOjIsXCJTaGFwZVNpemVcIjoxLFwiU2hhcGVTdHlsZVwiOntcIiRpZFwiOlwiMTMxXCIsXCJNYXJnaW5cIjp7XCIkaWRcIjpcIjEzMlwiLFwiVG9wXCI6MC4wLFwiTGVmdFwiOjAuMCxcIlJpZ2h0XCI6MC4wLFwiQm90dG9tXCI6MC4wfSxcIlBhZGRpbmdcIjp7XCIkaWRcIjpcIjEzM1wiLFwiVG9wXCI6MC4wLFwiTGVmdFwiOjAuMCxcIlJpZ2h0XCI6MC4wLFwiQm90dG9tXCI6MC4wfSxcIkJhY2tncm91bmRcIjp7XCIkaWRcIjpcIjEzNFwiLFwiQ29sb3JcIjp7XCIkaWRcIjpcIjEzNVwiLFwiQVwiOjI1NSxcIlJcIjowLFwiR1wiOjExNCxcIkJcIjoxODh9fSxcIklzVmlzaWJsZVwiOnRydWUsXCJXaWR0aFwiOjEzLjAsXCJIZWlnaHRcIjoxMy4wLFwiQm9yZGVyU3R5bGVcIjp7XCIkaWRcIjpcIjEzNlwiLFwiTGluZUNvbG9yXCI6e1wiJGlkXCI6XCIxMzdcIixcIiR0eXBlXCI6XCJOTFJFLkNvbW1vbi5Eb20uU29saWRDb2xvckJydXNoLCBOTFJFLkNvbW1vblwiLFwiQ29sb3JcIjp7XCIkaWRcIjpcIjEzOFwiLFwiQVwiOjI1NSxcIlJcIjoyNTUsXCJHXCI6MCxcIkJcIjowfX0sXCJMaW5lV2VpZ2h0XCI6MC4wLFwiTGluZVR5cGVcIjowfX0sXCJEYXRlRm9ybWF0XCI6e1wiJHJlZlwiOlwiMTEzXCJ9LFwiSXNWaXNpYmxlXCI6dHJ1ZSxcIkdyb3VwSWRcIjpudWxsLFwiU3BhY2luZ1wiOjV9LFwiRGVmYXVsdFRhc2tTdHlsZVwiOntcIiRpZFwiOlwiMTM5XCIsXCJTaGFwZVwiOjEsXCJTaGFwZVRoaWNrbmVzc1wiOjAsXCJEdXJhdGlvbkZvcm1hdFwiOjcsXCJQZXJjZW50YWdlQ29tcGxldGVTdHlsZVwiOntcIiRpZFwiOlwiMTQwXCIsXCJGb250U2V0dGluZ3NcIjp7XCIkaWRcIjpcIjE0MVwiLFwiRm9udFNpemVcIjoxMCxcIkZvbnROYW1lXCI6XCJDYWxpYnJpXCIsXCJJc0JvbGRcIjpmYWxzZSxcIklzSXRhbGljXCI6ZmFsc2UsXCJJc1VuZGVybGluZWRcIjpmYWxzZX0sXCJBdXRvU2l6ZVwiOjAsXCJGb3JlZ3JvdW5kXCI6e1wiJGlkXCI6XCIxNDJcIixcIkNvbG9yXCI6e1wiJGlkXCI6XCIxND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NDRcIixcIlRvcFwiOjAuMCxcIkxlZnRcIjowLjAsXCJSaWdodFwiOjAuMCxcIkJvdHRvbVwiOjAuMH0sXCJQYWRkaW5nXCI6e1wiJGlkXCI6XCIxNDVcIixcIlRvcFwiOjAuMCxcIkxlZnRcIjowLjAsXCJSaWdodFwiOjAuMCxcIkJvdHRvbVwiOjAuMH0sXCJCYWNrZ3JvdW5kXCI6e1wiJGlkXCI6XCIxNDZcIixcIkNvbG9yXCI6e1wiJHJlZlwiOlwiMzZcIn19LFwiSXNWaXNpYmxlXCI6dHJ1ZSxcIldpZHRoXCI6MC4wLFwiSGVpZ2h0XCI6MC4wLFwiQm9yZGVyU3R5bGVcIjpudWxsfSxcIkR1cmF0aW9uU3R5bGVcIjp7XCIkaWRcIjpcIjE0N1wiLFwiRm9udFNldHRpbmdzXCI6e1wiJGlkXCI6XCIxNDhcIixcIkZvbnRTaXplXCI6MTAsXCJGb250TmFtZVwiOlwiQ2FsaWJyaVwiLFwiSXNCb2xkXCI6ZmFsc2UsXCJJc0l0YWxpY1wiOmZhbHNlLFwiSXNVbmRlcmxpbmVkXCI6ZmFsc2V9LFwiQXV0b1NpemVcIjowLFwiRm9yZWdyb3VuZFwiOntcIiRpZFwiOlwiMTQ5XCIsXCJDb2xvclwiOntcIiRpZFwiOlwiMTU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UxXCIsXCJUb3BcIjowLjAsXCJMZWZ0XCI6MC4wLFwiUmlnaHRcIjowLjAsXCJCb3R0b21cIjowLjB9LFwiUGFkZGluZ1wiOntcIiRpZFwiOlwiMTUyXCIsXCJUb3BcIjowLjAsXCJMZWZ0XCI6MC4wLFwiUmlnaHRcIjowLjAsXCJCb3R0b21cIjowLjB9LFwiQmFja2dyb3VuZFwiOntcIiRpZFwiOlwiMTUzXCIsXCJDb2xvclwiOntcIiRyZWZcIjpcIjM2XCJ9fSxcIklzVmlzaWJsZVwiOnRydWUsXCJXaWR0aFwiOjAuMCxcIkhlaWdodFwiOjAuMCxcIkJvcmRlclN0eWxlXCI6bnVsbH0sXCJIb3Jpem9udGFsQ29ubmVjdG9yU3R5bGVcIjp7XCIkaWRcIjpcIjE1NFwiLFwiTGluZUNvbG9yXCI6e1wiJGlkXCI6XCIxNTVcIixcIiR0eXBlXCI6XCJOTFJFLkNvbW1vbi5Eb20uU29saWRDb2xvckJydXNoLCBOTFJFLkNvbW1vblwiLFwiQ29sb3JcIjp7XCIkaWRcIjpcIjE1NlwiLFwiQVwiOjI1NSxcIlJcIjoyMDQsXCJHXCI6MjA0LFwiQlwiOjIwNH19LFwiTGluZVdlaWdodFwiOjAuMCxcIkxpbmVUeXBlXCI6MH0sXCJWZXJ0aWNhbENvbm5lY3RvclN0eWxlXCI6e1wiJGlkXCI6XCIxNTdcIixcIkxpbmVDb2xvclwiOntcIiRpZFwiOlwiMTU4XCIsXCIkdHlwZVwiOlwiTkxSRS5Db21tb24uRG9tLlNvbGlkQ29sb3JCcnVzaCwgTkxSRS5Db21tb25cIixcIkNvbG9yXCI6e1wiJGlkXCI6XCIxNTl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YwXCIsXCJNYXJnaW5cIjp7XCIkaWRcIjpcIjE2MVwiLFwiVG9wXCI6MC4wLFwiTGVmdFwiOjQuMCxcIlJpZ2h0XCI6NC4wLFwiQm90dG9tXCI6MC4wfSxcIlBhZGRpbmdcIjp7XCIkaWRcIjpcIjE2MlwiLFwiVG9wXCI6MC4wLFwiTGVmdFwiOjAuMCxcIlJpZ2h0XCI6MC4wLFwiQm90dG9tXCI6MC4wfSxcIkJhY2tncm91bmRcIjp7XCIkaWRcIjpcIjE2M1wiLFwiQ29sb3JcIjp7XCIkaWRcIjpcIjE2NFwiLFwiQVwiOjI1NSxcIlJcIjowLFwiR1wiOjExNCxcIkJcIjoxODh9fSxcIklzVmlzaWJsZVwiOnRydWUsXCJXaWR0aFwiOjAuMCxcIkhlaWdodFwiOjEwLjAsXCJCb3JkZXJTdHlsZVwiOntcIiRpZFwiOlwiMTY1XCIsXCJMaW5lQ29sb3JcIjp7XCIkaWRcIjpcIjE2NlwiLFwiJHR5cGVcIjpcIk5MUkUuQ29tbW9uLkRvbS5Tb2xpZENvbG9yQnJ1c2gsIE5MUkUuQ29tbW9uXCIsXCJDb2xvclwiOntcIiRpZFwiOlwiMTY3XCIsXCJBXCI6MjU1LFwiUlwiOjI1NSxcIkdcIjowLFwiQlwiOjB9fSxcIkxpbmVXZWlnaHRcIjowLjAsXCJMaW5lVHlwZVwiOjB9fSxcIlRpdGxlU3R5bGVcIjp7XCIkaWRcIjpcIjE2OFwiLFwiRm9udFNldHRpbmdzXCI6e1wiJGlkXCI6XCIxNjlcIixcIkZvbnRTaXplXCI6MTEsXCJGb250TmFtZVwiOlwiQ2FsaWJyaVwiLFwiSXNCb2xkXCI6dHJ1ZSxcIklzSXRhbGljXCI6ZmFsc2UsXCJJc1VuZGVybGluZWRcIjpmYWxzZX0sXCJBdXRvU2l6ZVwiOjAsXCJGb3JlZ3JvdW5kXCI6e1wiJGlkXCI6XCIxNzBcIixcIkNvbG9yXCI6e1wiJGlkXCI6XCIxNzF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cyXCIsXCJUb3BcIjowLjAsXCJMZWZ0XCI6MC4wLFwiUmlnaHRcIjowLjAsXCJCb3R0b21cIjowLjB9LFwiUGFkZGluZ1wiOntcIiRpZFwiOlwiMTczXCIsXCJUb3BcIjowLjAsXCJMZWZ0XCI6MC4wLFwiUmlnaHRcIjowLjAsXCJCb3R0b21cIjowLjB9LFwiQmFja2dyb3VuZFwiOntcIiRpZFwiOlwiMTc0XCIsXCJDb2xvclwiOntcIiRyZWZcIjpcIjM2XCJ9fSxcIklzVmlzaWJsZVwiOnRydWUsXCJXaWR0aFwiOjAuMCxcIkhlaWdodFwiOjAuMCxcIkJvcmRlclN0eWxlXCI6bnVsbH0sXCJEYXRlU3R5bGVcIjp7XCIkaWRcIjpcIjE3NVwiLFwiRm9udFNldHRpbmdzXCI6e1wiJGlkXCI6XCIxNzZcIixcIkZvbnRTaXplXCI6MTAsXCJGb250TmFtZVwiOlwiQ2FsaWJyaVwiLFwiSXNCb2xkXCI6ZmFsc2UsXCJJc0l0YWxpY1wiOmZhbHNlLFwiSXNVbmRlcmxpbmVkXCI6ZmFsc2V9LFwiQXV0b1NpemVcIjowLFwiRm9yZWdyb3VuZFwiOntcIiRpZFwiOlwiMTc3XCIsXCJDb2xvclwiOntcIiRpZFwiOlwiMTc4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zlcIixcIlRvcFwiOjAuMCxcIkxlZnRcIjowLjAsXCJSaWdodFwiOjAuMCxcIkJvdHRvbVwiOjAuMH0sXCJQYWRkaW5nXCI6e1wiJGlkXCI6XCIxODBcIixcIlRvcFwiOjAuMCxcIkxlZnRcIjowLjAsXCJSaWdodFwiOjAuMCxcIkJvdHRvbVwiOjAuMH0sXCJCYWNrZ3JvdW5kXCI6e1wiJGlkXCI6XCIxODFcIixcIkNvbG9yXCI6e1wiJHJlZlwiOlwiMzZcIn19LFwiSXNWaXNpYmxlXCI6dHJ1ZSxcIldpZHRoXCI6MC4wLFwiSGVpZ2h0XCI6MC4wLFwiQm9yZGVyU3R5bGVcIjpudWxsfSxcIkRhdGVGb3JtYXRcIjp7XCIkaWRcIjpcIjE4Ml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gzXCIsXCJIZWFkZXJTdHlsZVwiOntcIiRpZFwiOlwiMTg0XCIsXCJUZXh0U3R5bGVcIjp7XCIkaWRcIjpcIjE4NVwiLFwiRm9udFNldHRpbmdzXCI6e1wiJGlkXCI6XCIxODZcIixcIkZvbnRTaXplXCI6MTIsXCJGb250TmFtZVwiOlwiQ2FsaWJyaVwiLFwiSXNCb2xkXCI6ZmFsc2UsXCJJc0l0YWxpY1wiOmZhbHNlLFwiSXNVbmRlcmxpbmVkXCI6ZmFsc2V9LFwiQXV0b1NpemVcIjowLFwiRm9yZWdyb3VuZFwiOntcIiRpZFwiOlwiMTg3XCIsXCJDb2xvclwiOntcIiRpZFwiOlwiMTg4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g5XCIsXCJUb3BcIjowLjAsXCJMZWZ0XCI6MC4wLFwiUmlnaHRcIjowLjAsXCJCb3R0b21cIjowLjB9LFwiUGFkZGluZ1wiOntcIiRpZFwiOlwiMTkwXCIsXCJUb3BcIjowLjAsXCJMZWZ0XCI6MC4wLFwiUmlnaHRcIjowLjAsXCJCb3R0b21cIjowLjB9LFwiQmFja2dyb3VuZFwiOm51bGwsXCJJc1Zpc2libGVcIjpmYWxzZSxcIldpZHRoXCI6MC4wLFwiSGVpZ2h0XCI6MC4wLFwiQm9yZGVyU3R5bGVcIjpudWxsfSxcIlJlY3RhbmdsZVN0eWxlXCI6e1wiJGlkXCI6XCIxOTFcIixcIk1hcmdpblwiOntcIiRpZFwiOlwiMTkyXCIsXCJUb3BcIjowLjAsXCJMZWZ0XCI6MC4wLFwiUmlnaHRcIjowLjAsXCJCb3R0b21cIjowLjB9LFwiUGFkZGluZ1wiOntcIiRpZFwiOlwiMTkzXCIsXCJUb3BcIjowLjAsXCJMZWZ0XCI6MC4wLFwiUmlnaHRcIjowLjAsXCJCb3R0b21cIjowLjB9LFwiQmFja2dyb3VuZFwiOntcIiRpZFwiOlwiMTk0XCIsXCJDb2xvclwiOntcIiRpZFwiOlwiMTk1XCIsXCJBXCI6MTI3LFwiUlwiOjkxLFwiR1wiOjE1NSxcIkJcIjoyMTN9fSxcIklzVmlzaWJsZVwiOmZhbHNlLFwiV2lkdGhcIjowLjAsXCJIZWlnaHRcIjowLjAsXCJCb3JkZXJTdHlsZVwiOntcIiRpZFwiOlwiMTk2XCIsXCJMaW5lQ29sb3JcIjp7XCIkaWRcIjpcIjE5N1wiLFwiJHR5cGVcIjpcIk5MUkUuQ29tbW9uLkRvbS5Tb2xpZENvbG9yQnJ1c2gsIE5MUkUuQ29tbW9uXCIsXCJDb2xvclwiOntcIiRpZFwiOlwiMTk4XCIsXCJBXCI6MjU1LFwiUlwiOjI1NSxcIkdcIjowLFwiQlwiOjB9fSxcIkxpbmVXZWlnaHRcIjowLjAsXCJMaW5lVHlwZVwiOjB9fSxcIlRleHRJc1ZlcnRpY2FsXCI6ZmFsc2V9LFwiQmFja2dyb3VuZFN0eWxlXCI6e1wiJGlkXCI6XCIxOTlcIixcIk1hcmdpblwiOntcIiRpZFwiOlwiMjAwXCIsXCJUb3BcIjowLjAsXCJMZWZ0XCI6MC4wLFwiUmlnaHRcIjowLjAsXCJCb3R0b21cIjowLjB9LFwiUGFkZGluZ1wiOntcIiRpZFwiOlwiMjAxXCIsXCJUb3BcIjowLjAsXCJMZWZ0XCI6MC4wLFwiUmlnaHRcIjowLjAsXCJCb3R0b21cIjowLjB9LFwiQmFja2dyb3VuZFwiOntcIiRpZFwiOlwiMjAyXCIsXCJDb2xvclwiOntcIiRpZFwiOlwiMjAzXCIsXCJBXCI6MzgsXCJSXCI6OTEsXCJHXCI6MTU1LFwiQlwiOjIxM319LFwiSXNWaXNpYmxlXCI6dHJ1ZSxcIldpZHRoXCI6MC4wLFwiSGVpZ2h0XCI6MC4wLFwiQm9yZGVyU3R5bGVcIjp7XCIkaWRcIjpcIjIwNFwiLFwiTGluZUNvbG9yXCI6e1wiJGlkXCI6XCIyMDVcIixcIiR0eXBlXCI6XCJOTFJFLkNvbW1vbi5Eb20uU29saWRDb2xvckJydXNoLCBOTFJFLkNvbW1vblwiLFwiQ29sb3JcIjp7XCIkaWRcIjpcIjIwNlwiLFwiQVwiOjI1NSxcIlJcIjoyNTUsXCJHXCI6MCxcIkJcIjowfX0sXCJMaW5lV2VpZ2h0XCI6MC4wLFwiTGluZVR5cGVcIjowfX0sXCJJc0Fib3ZlVGltZWJhbmRcIjpmYWxzZX0sXCJEZWZhdWx0U3dpbWxhbmVWMlN0eWxlXCI6e1wiJGlkXCI6XCIyMDdcIixcIkhlYWRlclN0eWxlXCI6e1wiJGlkXCI6XCIyMDhcIixcIlRleHRTdHlsZVwiOntcIiRpZFwiOlwiMjA5XCIsXCJGb250U2V0dGluZ3NcIjp7XCIkaWRcIjpcIjIxMFwiLFwiRm9udFNpemVcIjoxMixcIkZvbnROYW1lXCI6XCJDYWxpYnJpXCIsXCJJc0JvbGRcIjpmYWxzZSxcIklzSXRhbGljXCI6ZmFsc2UsXCJJc1VuZGVybGluZWRcIjpmYWxzZX0sXCJBdXRvU2l6ZVwiOjIsXCJGb3JlZ3JvdW5kXCI6e1wiJGlkXCI6XCIyMTFcIixcIkNvbG9yXCI6e1wiJGlkXCI6XCIyMTJcIixcIkFcIjoyNTUsXCJSXCI6MjU1LFwiR1wiOjI1NSxcIkJcIjoyNTV9fSxcIkJhY2tncm91bmRGaWxsVHlwZVwiOjAsXCJNYXhXaWR0aFwiOlwiSW5maW5pdHlcIixcIk1heEhlaWdodFwiOjAuMCxcIlNtYXJ0Rm9yZWdyb3VuZElzQWN0aXZlXCI6ZmFsc2UsXCJIb3Jpem9udGFsQWxpZ25tZW50XCI6MCxcIlZlcnRpY2FsQWxpZ25tZW50XCI6MCxcIlNtYXJ0Rm9yZWdyb3VuZFwiOm51bGwsXCJNYXJnaW5cIjp7XCIkaWRcIjpcIjIxM1wiLFwiVG9wXCI6MC4wLFwiTGVmdFwiOjAuMCxcIlJpZ2h0XCI6MC4wLFwiQm90dG9tXCI6MC4wfSxcIlBhZGRpbmdcIjp7XCIkaWRcIjpcIjIxNFwiLFwiVG9wXCI6MC4wLFwiTGVmdFwiOjAuMCxcIlJpZ2h0XCI6MC4wLFwiQm90dG9tXCI6MC4wfSxcIkJhY2tncm91bmRcIjpudWxsLFwiSXNWaXNpYmxlXCI6dHJ1ZSxcIldpZHRoXCI6MC4wLFwiSGVpZ2h0XCI6MC4wLFwiQm9yZGVyU3R5bGVcIjpudWxsfSxcIlJlY3RhbmdsZVN0eWxlXCI6e1wiJGlkXCI6XCIyMTVcIixcIk1hcmdpblwiOntcIiRpZFwiOlwiMjE2XCIsXCJUb3BcIjowLjAsXCJMZWZ0XCI6MC4wLFwiUmlnaHRcIjowLjAsXCJCb3R0b21cIjowLjB9LFwiUGFkZGluZ1wiOntcIiRpZFwiOlwiMjE3XCIsXCJUb3BcIjowLjAsXCJMZWZ0XCI6MC4wLFwiUmlnaHRcIjowLjAsXCJCb3R0b21cIjowLjB9LFwiQmFja2dyb3VuZFwiOntcIiRpZFwiOlwiMjE4XCIsXCJDb2xvclwiOntcIiRpZFwiOlwiMjE5XCIsXCJBXCI6MjU1LFwiUlwiOjY4LFwiR1wiOjExNCxcIkJcIjoxOTZ9fSxcIklzVmlzaWJsZVwiOnRydWUsXCJXaWR0aFwiOjAuMCxcIkhlaWdodFwiOjAuMCxcIkJvcmRlclN0eWxlXCI6e1wiJGlkXCI6XCIyMjBcIixcIkxpbmVDb2xvclwiOntcIiRpZFwiOlwiMjIxXCIsXCIkdHlwZVwiOlwiTkxSRS5Db21tb24uRG9tLlNvbGlkQ29sb3JCcnVzaCwgTkxSRS5Db21tb25cIixcIkNvbG9yXCI6e1wiJGlkXCI6XCIyMjJcIixcIkFcIjoyNTUsXCJSXCI6MjU1LFwiR1wiOjAsXCJCXCI6MH19LFwiTGluZVdlaWdodFwiOjAuMCxcIkxpbmVUeXBlXCI6MH19LFwiVGV4dElzVmVydGljYWxcIjpmYWxzZX0sXCJCYWNrZ3JvdW5kU3R5bGVcIjp7XCIkaWRcIjpcIjIyM1wiLFwiTWFyZ2luXCI6bnVsbCxcIlBhZGRpbmdcIjpudWxsLFwiQmFja2dyb3VuZFwiOntcIiRpZFwiOlwiMjI0XCIsXCJDb2xvclwiOntcIiRpZFwiOlwiMjI1XCIsXCJBXCI6NTEsXCJSXCI6MTY1LFwiR1wiOjE2NSxcIkJcIjoxNjV9fSxcIklzVmlzaWJsZVwiOmZhbHNlLFwiV2lkdGhcIjowLjAsXCJIZWlnaHRcIjowLjAsXCJCb3JkZXJTdHlsZVwiOntcIiRpZFwiOlwiMjI2XCIsXCJMaW5lQ29sb3JcIjp7XCIkaWRcIjpcIjIyN1wiLFwiJHR5cGVcIjpcIk5MUkUuQ29tbW9uLkRvbS5Tb2xpZENvbG9yQnJ1c2gsIE5MUkUuQ29tbW9uXCIsXCJDb2xvclwiOntcIiRpZFwiOlwiMjI4XCIsXCJBXCI6MjU1LFwiUlwiOjI1NSxcIkdcIjowLFwiQlwiOjB9fSxcIkxpbmVXZWlnaHRcIjowLjAsXCJMaW5lVHlwZVwiOjB9fSxcIklzQWJvdmVUaW1lYmFuZFwiOmZhbHNlLFwiU3dpbWxhbmVEZWZhdWx0QWN0aXZpdHlTdHlsZVwiOntcIiRpZFwiOlwiMjI5XCIsXCJIZWFkZXJTdHlsZVwiOntcIiRpZFwiOlwiMjMwXCIsXCJUZXh0U3R5bGVcIjp7XCIkaWRcIjpcIjIzMVwiLFwiRm9udFNldHRpbmdzXCI6e1wiJGlkXCI6XCIyMzJcIixcIkZvbnRTaXplXCI6MTEsXCJGb250TmFtZVwiOlwiQ2FsaWJyaVwiLFwiSXNCb2xkXCI6ZmFsc2UsXCJJc0l0YWxpY1wiOmZhbHNlLFwiSXNVbmRlcmxpbmVkXCI6ZmFsc2V9LFwiQXV0b1NpemVcIjoyLFwiRm9yZWdyb3VuZFwiOntcIiRpZFwiOlwiMjMzXCIsXCJDb2xvclwiOntcIiRpZFwiOlwiMjM0XCIsXCJBXCI6MjU1LFwiUlwiOjAsXCJHXCI6MCxcIkJcIjowfX0sXCJCYWNrZ3JvdW5kRmlsbFR5cGVcIjowLFwiTWF4V2lkdGhcIjpcIkluZmluaXR5XCIsXCJNYXhIZWlnaHRcIjowLjAsXCJTbWFydEZvcmVncm91bmRJc0FjdGl2ZVwiOmZhbHNlLFwiSG9yaXpvbnRhbEFsaWdubWVudFwiOjAsXCJWZXJ0aWNhbEFsaWdubWVudFwiOjAsXCJTbWFydEZvcmVncm91bmRcIjpudWxsLFwiTWFyZ2luXCI6e1wiJGlkXCI6XCIyMzVcIixcIlRvcFwiOjAuMCxcIkxlZnRcIjowLjAsXCJSaWdodFwiOjAuMCxcIkJvdHRvbVwiOjAuMH0sXCJQYWRkaW5nXCI6e1wiJGlkXCI6XCIyMzZcIixcIlRvcFwiOjAuMCxcIkxlZnRcIjowLjAsXCJSaWdodFwiOjAuMCxcIkJvdHRvbVwiOjAuMH0sXCJCYWNrZ3JvdW5kXCI6bnVsbCxcIklzVmlzaWJsZVwiOnRydWUsXCJXaWR0aFwiOjAuMCxcIkhlaWdodFwiOjAuMCxcIkJvcmRlclN0eWxlXCI6bnVsbH0sXCJSZWN0YW5nbGVTdHlsZVwiOntcIiRpZFwiOlwiMjM3XCIsXCJNYXJnaW5cIjp7XCIkaWRcIjpcIjIzOFwiLFwiVG9wXCI6MC4wLFwiTGVmdFwiOjAuMCxcIlJpZ2h0XCI6MC4wLFwiQm90dG9tXCI6MC4wfSxcIlBhZGRpbmdcIjp7XCIkaWRcIjpcIjIzOVwiLFwiVG9wXCI6MC4wLFwiTGVmdFwiOjAuMCxcIlJpZ2h0XCI6MC4wLFwiQm90dG9tXCI6MC4wfSxcIkJhY2tncm91bmRcIjp7XCIkaWRcIjpcIjI0MFwiLFwiQ29sb3JcIjp7XCIkaWRcIjpcIjI0MVwiLFwiQVwiOjYzLFwiUlwiOjY4LFwiR1wiOjExNCxcIkJcIjoxOTZ9fSxcIklzVmlzaWJsZVwiOnRydWUsXCJXaWR0aFwiOjAuMCxcIkhlaWdodFwiOjAuMCxcIkJvcmRlclN0eWxlXCI6e1wiJGlkXCI6XCIyNDJcIixcIkxpbmVDb2xvclwiOntcIiRpZFwiOlwiMjQzXCIsXCIkdHlwZVwiOlwiTkxSRS5Db21tb24uRG9tLlNvbGlkQ29sb3JCcnVzaCwgTkxSRS5Db21tb25cIixcIkNvbG9yXCI6e1wiJGlkXCI6XCIyNDRcIixcIkFcIjoyNTUsXCJSXCI6MjU1LFwiR1wiOjAsXCJCXCI6MH19LFwiTGluZVdlaWdodFwiOjAuMCxcIkxpbmVUeXBlXCI6MH19fSxcIkJhY2tncm91bmRTdHlsZVwiOntcIiRpZFwiOlwiMjQ1XCIsXCJNYXJnaW5cIjpudWxsLFwiUGFkZGluZ1wiOm51bGwsXCJCYWNrZ3JvdW5kXCI6e1wiJGlkXCI6XCIyNDZcIixcIkNvbG9yXCI6e1wiJGlkXCI6XCIyNDdcIixcIkFcIjo1MSxcIlJcIjoxNjUsXCJHXCI6MTY1LFwiQlwiOjE2NX19LFwiSXNWaXNpYmxlXCI6ZmFsc2UsXCJXaWR0aFwiOjAuMCxcIkhlaWdodFwiOjAuMCxcIkJvcmRlclN0eWxlXCI6e1wiJGlkXCI6XCIyNDhcIixcIkxpbmVDb2xvclwiOntcIiRpZFwiOlwiMjQ5XCIsXCIkdHlwZVwiOlwiTkxSRS5Db21tb24uRG9tLlNvbGlkQ29sb3JCcnVzaCwgTkxSRS5Db21tb25cIixcIkNvbG9yXCI6e1wiJGlkXCI6XCIyNTBcIixcIkFcIjoyNTUsXCJSXCI6MjU1LFwiR1wiOjAsXCJCXCI6MH19LFwiTGluZVdlaWdodFwiOjAuMCxcIkxpbmVUeXBlXCI6MH19LFwiQ3VzdG9tU3dpbWxhbmVNaWxlc3RvbmVTdHlsZUxpc3RcIjpbXSxcIkN1c3RvbVN3aW1sYW5lVGFza1N0eWxlTGlzdFwiOltdLFwiSXNWaXNpYmxlXCI6dHJ1ZX0sXCJDdXN0b21Td2ltbGFuZUFjdGl2aXRpZXNTdHlsZUxpc3RcIjpbXSxcIklzVmlzaWJsZVwiOnRydWUsXCJTcGFjaW5nXCI6Mn0sXCJDdXN0b21NaWxlc3RvbmVTdHlsZUxpc3RcIjpbe1wiJGlkXCI6XCIyNTFcIixcIlNoYXBlXCI6MixcIkNvbm5lY3Rvck1hcmdpblwiOntcIiRpZFwiOlwiMjUyXCIsXCJUb3BcIjowLjAsXCJMZWZ0XCI6Mi4wLFwiUmlnaHRcIjoyLjAsXCJCb3R0b21cIjowLjB9LFwiQ29ubmVjdG9yU3R5bGVcIjp7XCIkaWRcIjpcIjI1M1wiLFwiTGluZUNvbG9yXCI6e1wiJGlkXCI6XCIyNTRcIixcIiR0eXBlXCI6XCJOTFJFLkNvbW1vbi5Eb20uU29saWRDb2xvckJydXNoLCBOTFJFLkNvbW1vblwiLFwiQ29sb3JcIjp7XCIkaWRcIjpcIjI1NVwiLFwiQVwiOjI1NSxcIlJcIjo5MSxcIkdcIjoxNTUsXCJCXCI6MjEzfX0sXCJMaW5lV2VpZ2h0XCI6MS4wLFwiTGluZVR5cGVcIjowfSxcIklzQmVsb3dUaW1lYmFuZFwiOmZhbHNlLFwiSGlkZURhdGVcIjpmYWxzZSxcIlNoYXBlU2l6ZVwiOjEsXCJTcGFjaW5nXCI6MC4wLFwiUGFkZGluZ1wiOntcIiRpZFwiOlwiMjU2XCIsXCJUb3BcIjo1LjAsXCJMZWZ0XCI6My4wLFwiUmlnaHRcIjowLjAsXCJCb3R0b21cIjoyLjB9LFwiUG9zaXRpb25cIjp7XCIkaWRcIjpcIjI1N1wiLFwiUmF0aW9cIjowLjAsXCJJc0N1c3RvbVwiOmZhbHNlfSxcIlBvc2l0aW9uT25UYXNrXCI6MCxcIlNoYXBlU3R5bGVcIjp7XCIkaWRcIjpcIjI1OFwiLFwiTWFyZ2luXCI6e1wiJGlkXCI6XCIyNTlcIixcIlRvcFwiOjAuMCxcIkxlZnRcIjowLjAsXCJSaWdodFwiOjAuMCxcIkJvdHRvbVwiOjAuMH0sXCJQYWRkaW5nXCI6e1wiJGlkXCI6XCIyNjBcIixcIlRvcFwiOjAuMCxcIkxlZnRcIjowLjAsXCJSaWdodFwiOjAuMCxcIkJvdHRvbVwiOjAuMH0sXCJCYWNrZ3JvdW5kXCI6e1wiJGlkXCI6XCIyNjFcIixcIkNvbG9yXCI6e1wiJGlkXCI6XCIyNjJcIixcIkFcIjoyNTUsXCJSXCI6MCxcIkdcIjoxMTIsXCJCXCI6MTkyfX0sXCJJc1Zpc2libGVcIjp0cnVlLFwiV2lkdGhcIjoxMy4wLFwiSGVpZ2h0XCI6MTMuMCxcIkJvcmRlclN0eWxlXCI6e1wiJGlkXCI6XCIyNjNcIixcIkxpbmVDb2xvclwiOntcIiRyZWZcIjpcIjk3XCJ9LFwiTGluZVdlaWdodFwiOjAuMCxcIkxpbmVUeXBlXCI6MH19LFwiVGl0bGVTdHlsZVwiOntcIiRpZFwiOlwiMjY0XCIsXCJGb250U2V0dGluZ3NcIjp7XCIkaWRcIjpcIjI2NVwiLFwiRm9udFNpemVcIjoxMSxcIkZvbnROYW1lXCI6XCJDYWxpYnJpXCIsXCJJc0JvbGRcIjp0cnVlLFwiSXNJdGFsaWNcIjpmYWxzZSxcIklzVW5kZXJsaW5lZFwiOmZhbHNlfSxcIkF1dG9TaXplXCI6MCxcIkZvcmVncm91bmRcIjp7XCIkaWRcIjpcIjI2NlwiLFwiQ29sb3JcIjp7XCIkaWRcIjpcIjI2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yNjhcIixcIlRvcFwiOjAuMCxcIkxlZnRcIjowLjAsXCJSaWdodFwiOjAuMCxcIkJvdHRvbVwiOjAuMH0sXCJQYWRkaW5nXCI6e1wiJGlkXCI6XCIyNjlcIixcIlRvcFwiOjAuMCxcIkxlZnRcIjowLjAsXCJSaWdodFwiOjAuMCxcIkJvdHRvbVwiOjAuMH0sXCJCYWNrZ3JvdW5kXCI6e1wiJHJlZlwiOlwiMTA1XCJ9LFwiSXNWaXNpYmxlXCI6dHJ1ZSxcIldpZHRoXCI6MC4wLFwiSGVpZ2h0XCI6MC4wLFwiQm9yZGVyU3R5bGVcIjp7XCIkaWRcIjpcIjI3MFwiLFwiTGluZUNvbG9yXCI6bnVsbCxcIkxpbmVXZWlnaHRcIjowLjAsXCJMaW5lVHlwZVwiOjB9fSxcIkRhdGVTdHlsZVwiOntcIiRpZFwiOlwiMjcxXCIsXCJGb250U2V0dGluZ3NcIjp7XCIkaWRcIjpcIjI3MlwiLFwiRm9udFNpemVcIjoxMCxcIkZvbnROYW1lXCI6XCJDYWxpYnJpXCIsXCJJc0JvbGRcIjpmYWxzZSxcIklzSXRhbGljXCI6ZmFsc2UsXCJJc1VuZGVybGluZWRcIjpmYWxzZX0sXCJBdXRvU2l6ZVwiOjAsXCJGb3JlZ3JvdW5kXCI6e1wiJGlkXCI6XCIyNzNcIixcIkNvbG9yXCI6e1wiJGlkXCI6XCIyNz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3NVwiLFwiVG9wXCI6MC4wLFwiTGVmdFwiOjAuMCxcIlJpZ2h0XCI6MC4wLFwiQm90dG9tXCI6MC4wfSxcIlBhZGRpbmdcIjp7XCIkaWRcIjpcIjI3NlwiLFwiVG9wXCI6MC4wLFwiTGVmdFwiOjAuMCxcIlJpZ2h0XCI6MC4wLFwiQm90dG9tXCI6MC4wfSxcIkJhY2tncm91bmRcIjp7XCIkcmVmXCI6XCIxMTJcIn0sXCJJc1Zpc2libGVcIjp0cnVlLFwiV2lkdGhcIjowLjAsXCJIZWlnaHRcIjowLjAsXCJCb3JkZXJTdHlsZVwiOntcIiRpZFwiOlwiMjc3XCIsXCJMaW5lQ29sb3JcIjpudWxsLFwiTGluZVdlaWdodFwiOjAuMCxcIkxpbmVUeXBlXCI6MH19LFwiRGF0ZUZvcm1hdFwiOntcIiRpZFwiOlwiMjc4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I3OVwiLFwiU2hhcGVcIjoyLFwiQ29ubmVjdG9yTWFyZ2luXCI6e1wiJGlkXCI6XCIyODBcIixcIlRvcFwiOjAuMCxcIkxlZnRcIjoyLjAsXCJSaWdodFwiOjIuMCxcIkJvdHRvbVwiOjAuMH0sXCJDb25uZWN0b3JTdHlsZVwiOntcIiRpZFwiOlwiMjgxXCIsXCJMaW5lQ29sb3JcIjp7XCIkaWRcIjpcIjI4MlwiLFwiJHR5cGVcIjpcIk5MUkUuQ29tbW9uLkRvbS5Tb2xpZENvbG9yQnJ1c2gsIE5MUkUuQ29tbW9uXCIsXCJDb2xvclwiOntcIiRpZFwiOlwiMjgzXCIsXCJBXCI6MjU1LFwiUlwiOjkxLFwiR1wiOjE1NSxcIkJcIjoyMTN9fSxcIkxpbmVXZWlnaHRcIjoxLjAsXCJMaW5lVHlwZVwiOjB9LFwiSXNCZWxvd1RpbWViYW5kXCI6ZmFsc2UsXCJIaWRlRGF0ZVwiOmZhbHNlLFwiU2hhcGVTaXplXCI6MSxcIlNwYWNpbmdcIjowLjAsXCJQYWRkaW5nXCI6e1wiJGlkXCI6XCIyODRcIixcIlRvcFwiOjUuMCxcIkxlZnRcIjozLjAsXCJSaWdodFwiOjAuMCxcIkJvdHRvbVwiOjIuMH0sXCJQb3NpdGlvblwiOntcIiRpZFwiOlwiMjg1XCIsXCJSYXRpb1wiOjAuMCxcIklzQ3VzdG9tXCI6ZmFsc2V9LFwiUG9zaXRpb25PblRhc2tcIjowLFwiU2hhcGV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I1NSxcIlJcIjowLFwiR1wiOjExMixcIkJcIjoxOTJ9fSxcIklzVmlzaWJsZVwiOnRydWUsXCJXaWR0aFwiOjEzLjAsXCJIZWlnaHRcIjoxMy4wLFwiQm9yZGVyU3R5bGVcIjp7XCIkaWRcIjpcIjI5MVwiLFwiTGluZUNvbG9yXCI6e1wiJHJlZlwiOlwiOTdcIn0sXCJMaW5lV2VpZ2h0XCI6MC4wLFwiTGluZVR5cGVcIjowfX0sXCJUaXRsZVN0eWxlXCI6e1wiJGlkXCI6XCIyOTJcIixcIkZvbnRTZXR0aW5nc1wiOntcIiRpZFwiOlwiMjkzXCIsXCJGb250U2l6ZVwiOjExLFwiRm9udE5hbWVcIjpcIkNhbGlicmlcIixcIklzQm9sZFwiOnRydWUsXCJJc0l0YWxpY1wiOmZhbHNlLFwiSXNVbmRlcmxpbmVkXCI6ZmFsc2V9LFwiQXV0b1NpemVcIjowLFwiRm9yZWdyb3VuZFwiOntcIiRpZFwiOlwiMjk0XCIsXCJDb2xvclwiOntcIiRpZFwiOlwiMjk1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I5NlwiLFwiVG9wXCI6MC4wLFwiTGVmdFwiOjAuMCxcIlJpZ2h0XCI6MC4wLFwiQm90dG9tXCI6MC4wfSxcIlBhZGRpbmdcIjp7XCIkaWRcIjpcIjI5N1wiLFwiVG9wXCI6MC4wLFwiTGVmdFwiOjAuMCxcIlJpZ2h0XCI6MC4wLFwiQm90dG9tXCI6MC4wfSxcIkJhY2tncm91bmRcIjp7XCIkcmVmXCI6XCIxMDVcIn0sXCJJc1Zpc2libGVcIjp0cnVlLFwiV2lkdGhcIjowLjAsXCJIZWlnaHRcIjowLjAsXCJCb3JkZXJTdHlsZVwiOntcIiRpZFwiOlwiMjk4XCIsXCJMaW5lQ29sb3JcIjpudWxsLFwiTGluZVdlaWdodFwiOjAuMCxcIkxpbmVUeXBlXCI6MH19LFwiRGF0ZVN0eWxlXCI6e1wiJGlkXCI6XCIyOTlcIixcIkZvbnRTZXR0aW5nc1wiOntcIiRpZFwiOlwiMzAwXCIsXCJGb250U2l6ZVwiOjEwLFwiRm9udE5hbWVcIjpcIkNhbGlicmlcIixcIklzQm9sZFwiOmZhbHNlLFwiSXNJdGFsaWNcIjpmYWxzZSxcIklzVW5kZXJsaW5lZFwiOmZhbHNlfSxcIkF1dG9TaXplXCI6MCxcIkZvcmVncm91bmRcIjp7XCIkaWRcIjpcIjMwMVwiLFwiQ29sb3JcIjp7XCIkaWRcIjpcIjMwM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AzXCIsXCJUb3BcIjowLjAsXCJMZWZ0XCI6MC4wLFwiUmlnaHRcIjowLjAsXCJCb3R0b21cIjowLjB9LFwiUGFkZGluZ1wiOntcIiRpZFwiOlwiMzA0XCIsXCJUb3BcIjowLjAsXCJMZWZ0XCI6MC4wLFwiUmlnaHRcIjowLjAsXCJCb3R0b21cIjowLjB9LFwiQmFja2dyb3VuZFwiOntcIiRyZWZcIjpcIjExMlwifSxcIklzVmlzaWJsZVwiOnRydWUsXCJXaWR0aFwiOjAuMCxcIkhlaWdodFwiOjAuMCxcIkJvcmRlclN0eWxlXCI6e1wiJGlkXCI6XCIzMDVcIixcIkxpbmVDb2xvclwiOm51bGwsXCJMaW5lV2VpZ2h0XCI6MC4wLFwiTGluZVR5cGVcIjowfX0sXCJEYXRlRm9ybWF0XCI6e1wiJGlkXCI6XCIzMDZ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A3XCIsXCJTaGFwZVwiOjIsXCJDb25uZWN0b3JNYXJnaW5cIjp7XCIkaWRcIjpcIjMwOFwiLFwiVG9wXCI6MC4wLFwiTGVmdFwiOjIuMCxcIlJpZ2h0XCI6Mi4wLFwiQm90dG9tXCI6MC4wfSxcIkNvbm5lY3RvclN0eWxlXCI6e1wiJGlkXCI6XCIzMDlcIixcIkxpbmVDb2xvclwiOntcIiRpZFwiOlwiMzEwXCIsXCIkdHlwZVwiOlwiTkxSRS5Db21tb24uRG9tLlNvbGlkQ29sb3JCcnVzaCwgTkxSRS5Db21tb25cIixcIkNvbG9yXCI6e1wiJGlkXCI6XCIzMTFcIixcIkFcIjoyNTUsXCJSXCI6OTEsXCJHXCI6MTU1LFwiQlwiOjIxM319LFwiTGluZVdlaWdodFwiOjEuMCxcIkxpbmVUeXBlXCI6MH0sXCJJc0JlbG93VGltZWJhbmRcIjpmYWxzZSxcIkhpZGVEYXRlXCI6ZmFsc2UsXCJTaGFwZVNpemVcIjoxLFwiU3BhY2luZ1wiOjAuMCxcIlBhZGRpbmdcIjp7XCIkaWRcIjpcIjMxMlwiLFwiVG9wXCI6NS4wLFwiTGVmdFwiOjMuMCxcIlJpZ2h0XCI6MC4wLFwiQm90dG9tXCI6Mi4wfSxcIlBvc2l0aW9uXCI6e1wiJGlkXCI6XCIzMTNcIixcIlJhdGlvXCI6MC4wLFwiSXNDdXN0b21cIjpmYWxzZX0sXCJQb3NpdGlvbk9uVGFza1wiOjAsXCJTaGFwZVN0eWxlXCI6e1wiJGlkXCI6XCIzMTRcIixcIk1hcmdpblwiOntcIiRpZFwiOlwiMzE1XCIsXCJUb3BcIjowLjAsXCJMZWZ0XCI6MC4wLFwiUmlnaHRcIjowLjAsXCJCb3R0b21cIjowLjB9LFwiUGFkZGluZ1wiOntcIiRpZFwiOlwiMzE2XCIsXCJUb3BcIjowLjAsXCJMZWZ0XCI6MC4wLFwiUmlnaHRcIjowLjAsXCJCb3R0b21cIjowLjB9LFwiQmFja2dyb3VuZFwiOntcIiRpZFwiOlwiMzE3XCIsXCJDb2xvclwiOntcIiRpZFwiOlwiMzE4XCIsXCJBXCI6MjU1LFwiUlwiOjAsXCJHXCI6MTEyLFwiQlwiOjE5Mn19LFwiSXNWaXNpYmxlXCI6dHJ1ZSxcIldpZHRoXCI6MTMuMCxcIkhlaWdodFwiOjEzLjAsXCJCb3JkZXJTdHlsZVwiOntcIiRpZFwiOlwiMzE5XCIsXCJMaW5lQ29sb3JcIjp7XCIkcmVmXCI6XCI5N1wifSxcIkxpbmVXZWlnaHRcIjowLjAsXCJMaW5lVHlwZVwiOjB9fSxcIlRpdGxlU3R5bGVcIjp7XCIkaWRcIjpcIjMyMFwiLFwiRm9udFNldHRpbmdzXCI6e1wiJGlkXCI6XCIzMjFcIixcIkZvbnRTaXplXCI6MTEsXCJGb250TmFtZVwiOlwiQ2FsaWJyaVwiLFwiSXNCb2xkXCI6dHJ1ZSxcIklzSXRhbGljXCI6ZmFsc2UsXCJJc1VuZGVybGluZWRcIjpmYWxzZX0sXCJBdXRvU2l6ZVwiOjAsXCJGb3JlZ3JvdW5kXCI6e1wiJGlkXCI6XCIzMjJcIixcIkNvbG9yXCI6e1wiJGlkXCI6XCIzMjN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I0XCIsXCJUb3BcIjowLjAsXCJMZWZ0XCI6MC4wLFwiUmlnaHRcIjowLjAsXCJCb3R0b21cIjowLjB9LFwiUGFkZGluZ1wiOntcIiRpZFwiOlwiMzI1XCIsXCJUb3BcIjowLjAsXCJMZWZ0XCI6MC4wLFwiUmlnaHRcIjowLjAsXCJCb3R0b21cIjowLjB9LFwiQmFja2dyb3VuZFwiOntcIiRyZWZcIjpcIjEwNVwifSxcIklzVmlzaWJsZVwiOnRydWUsXCJXaWR0aFwiOjAuMCxcIkhlaWdodFwiOjAuMCxcIkJvcmRlclN0eWxlXCI6e1wiJGlkXCI6XCIzMjZcIixcIkxpbmVDb2xvclwiOm51bGwsXCJMaW5lV2VpZ2h0XCI6MC4wLFwiTGluZVR5cGVcIjowfX0sXCJEYXRlU3R5bGVcIjp7XCIkaWRcIjpcIjMyN1wiLFwiRm9udFNldHRpbmdzXCI6e1wiJGlkXCI6XCIzMjhcIixcIkZvbnRTaXplXCI6MTAsXCJGb250TmFtZVwiOlwiQ2FsaWJyaVwiLFwiSXNCb2xkXCI6ZmFsc2UsXCJJc0l0YWxpY1wiOmZhbHNlLFwiSXNVbmRlcmxpbmVkXCI6ZmFsc2V9LFwiQXV0b1NpemVcIjowLFwiRm9yZWdyb3VuZFwiOntcIiRpZFwiOlwiMzI5XCIsXCJDb2xvclwiOntcIiRpZFwiOlwiMzMw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zMzFcIixcIlRvcFwiOjAuMCxcIkxlZnRcIjowLjAsXCJSaWdodFwiOjAuMCxcIkJvdHRvbVwiOjAuMH0sXCJQYWRkaW5nXCI6e1wiJGlkXCI6XCIzMzJcIixcIlRvcFwiOjAuMCxcIkxlZnRcIjowLjAsXCJSaWdodFwiOjAuMCxcIkJvdHRvbVwiOjAuMH0sXCJCYWNrZ3JvdW5kXCI6e1wiJHJlZlwiOlwiMTEyXCJ9LFwiSXNWaXNpYmxlXCI6dHJ1ZSxcIldpZHRoXCI6MC4wLFwiSGVpZ2h0XCI6MC4wLFwiQm9yZGVyU3R5bGVcIjp7XCIkaWRcIjpcIjMzM1wiLFwiTGluZUNvbG9yXCI6bnVsbCxcIkxpbmVXZWlnaHRcIjowLjAsXCJMaW5lVHlwZVwiOjB9fSxcIkRhdGVGb3JtYXRcIjp7XCIkaWRcIjpcIjMzN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e1wiJGlkXCI6XCIzMzVcIixcIlNoYXBlXCI6MixcIkNvbm5lY3Rvck1hcmdpblwiOntcIiRpZFwiOlwiMzM2XCIsXCJUb3BcIjowLjAsXCJMZWZ0XCI6Mi4wLFwiUmlnaHRcIjoyLjAsXCJCb3R0b21cIjowLjB9LFwiQ29ubmVjdG9yU3R5bGVcIjp7XCIkaWRcIjpcIjMzN1wiLFwiTGluZUNvbG9yXCI6e1wiJGlkXCI6XCIzMzhcIixcIiR0eXBlXCI6XCJOTFJFLkNvbW1vbi5Eb20uU29saWRDb2xvckJydXNoLCBOTFJFLkNvbW1vblwiLFwiQ29sb3JcIjp7XCIkaWRcIjpcIjMzOVwiLFwiQVwiOjI1NSxcIlJcIjo5MSxcIkdcIjoxNTUsXCJCXCI6MjEzfX0sXCJMaW5lV2VpZ2h0XCI6MS4wLFwiTGluZVR5cGVcIjowfSxcIklzQmVsb3dUaW1lYmFuZFwiOmZhbHNlLFwiSGlkZURhdGVcIjpmYWxzZSxcIlNoYXBlU2l6ZVwiOjEsXCJTcGFjaW5nXCI6MC4wLFwiUGFkZGluZ1wiOntcIiRpZFwiOlwiMzQwXCIsXCJUb3BcIjo1LjAsXCJMZWZ0XCI6My4wLFwiUmlnaHRcIjowLjAsXCJCb3R0b21cIjoyLjB9LFwiUG9zaXRpb25cIjp7XCIkaWRcIjpcIjM0MVwiLFwiUmF0aW9cIjowLjAsXCJJc0N1c3RvbVwiOmZhbHNlfSxcIlBvc2l0aW9uT25UYXNrXCI6MCxcIlNoYXBlU3R5bGVcIjp7XCIkaWRcIjpcIjM0MlwiLFwiTWFyZ2luXCI6e1wiJGlkXCI6XCIzNDNcIixcIlRvcFwiOjAuMCxcIkxlZnRcIjowLjAsXCJSaWdodFwiOjAuMCxcIkJvdHRvbVwiOjAuMH0sXCJQYWRkaW5nXCI6e1wiJGlkXCI6XCIzNDRcIixcIlRvcFwiOjAuMCxcIkxlZnRcIjowLjAsXCJSaWdodFwiOjAuMCxcIkJvdHRvbVwiOjAuMH0sXCJCYWNrZ3JvdW5kXCI6e1wiJGlkXCI6XCIzNDVcIixcIkNvbG9yXCI6e1wiJGlkXCI6XCIzNDZcIixcIkFcIjoyNTUsXCJSXCI6MCxcIkdcIjoxMTIsXCJCXCI6MTkyfX0sXCJJc1Zpc2libGVcIjp0cnVlLFwiV2lkdGhcIjoxMy4wLFwiSGVpZ2h0XCI6MTMuMCxcIkJvcmRlclN0eWxlXCI6e1wiJGlkXCI6XCIzNDdcIixcIkxpbmVDb2xvclwiOntcIiRyZWZcIjpcIjk3XCJ9LFwiTGluZVdlaWdodFwiOjAuMCxcIkxpbmVUeXBlXCI6MH19LFwiVGl0bGVTdHlsZVwiOntcIiRpZFwiOlwiMzQ4XCIsXCJGb250U2V0dGluZ3NcIjp7XCIkaWRcIjpcIjM0OVwiLFwiRm9udFNpemVcIjoxMSxcIkZvbnROYW1lXCI6XCJDYWxpYnJpXCIsXCJJc0JvbGRcIjp0cnVlLFwiSXNJdGFsaWNcIjpmYWxzZSxcIklzVW5kZXJsaW5lZFwiOmZhbHNlfSxcIkF1dG9TaXplXCI6MCxcIkZvcmVncm91bmRcIjp7XCIkaWRcIjpcIjM1MFwiLFwiQ29sb3JcIjp7XCIkaWRcIjpcIjM1M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zNTJcIixcIlRvcFwiOjAuMCxcIkxlZnRcIjowLjAsXCJSaWdodFwiOjAuMCxcIkJvdHRvbVwiOjAuMH0sXCJQYWRkaW5nXCI6e1wiJGlkXCI6XCIzNTNcIixcIlRvcFwiOjAuMCxcIkxlZnRcIjowLjAsXCJSaWdodFwiOjAuMCxcIkJvdHRvbVwiOjAuMH0sXCJCYWNrZ3JvdW5kXCI6e1wiJHJlZlwiOlwiMTA1XCJ9LFwiSXNWaXNpYmxlXCI6dHJ1ZSxcIldpZHRoXCI6MC4wLFwiSGVpZ2h0XCI6MC4wLFwiQm9yZGVyU3R5bGVcIjp7XCIkaWRcIjpcIjM1NFwiLFwiTGluZUNvbG9yXCI6bnVsbCxcIkxpbmVXZWlnaHRcIjowLjAsXCJMaW5lVHlwZVwiOjB9fSxcIkRhdGVTdHlsZVwiOntcIiRpZFwiOlwiMzU1XCIsXCJGb250U2V0dGluZ3NcIjp7XCIkaWRcIjpcIjM1NlwiLFwiRm9udFNpemVcIjoxMCxcIkZvbnROYW1lXCI6XCJDYWxpYnJpXCIsXCJJc0JvbGRcIjpmYWxzZSxcIklzSXRhbGljXCI6ZmFsc2UsXCJJc1VuZGVybGluZWRcIjpmYWxzZX0sXCJBdXRvU2l6ZVwiOjAsXCJGb3JlZ3JvdW5kXCI6e1wiJGlkXCI6XCIzNTdcIixcIkNvbG9yXCI6e1wiJGlkXCI6XCIzNT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M1OVwiLFwiVG9wXCI6MC4wLFwiTGVmdFwiOjAuMCxcIlJpZ2h0XCI6MC4wLFwiQm90dG9tXCI6MC4wfSxcIlBhZGRpbmdcIjp7XCIkaWRcIjpcIjM2MFwiLFwiVG9wXCI6MC4wLFwiTGVmdFwiOjAuMCxcIlJpZ2h0XCI6MC4wLFwiQm90dG9tXCI6MC4wfSxcIkJhY2tncm91bmRcIjp7XCIkcmVmXCI6XCIxMTJcIn0sXCJJc1Zpc2libGVcIjp0cnVlLFwiV2lkdGhcIjowLjAsXCJIZWlnaHRcIjowLjAsXCJCb3JkZXJTdHlsZVwiOntcIiRpZFwiOlwiMzYxXCIsXCJMaW5lQ29sb3JcIjpudWxsLFwiTGluZVdlaWdodFwiOjAuMCxcIkxpbmVUeXBlXCI6MH19LFwiRGF0ZUZvcm1hdFwiOntcIiRpZFwiOlwiMzYy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M2M1wiLFwiU2hhcGVcIjoyLFwiQ29ubmVjdG9yTWFyZ2luXCI6e1wiJGlkXCI6XCIzNjRcIixcIlRvcFwiOjAuMCxcIkxlZnRcIjoyLjAsXCJSaWdodFwiOjIuMCxcIkJvdHRvbVwiOjAuMH0sXCJDb25uZWN0b3JTdHlsZVwiOntcIiRpZFwiOlwiMzY1XCIsXCJMaW5lQ29sb3JcIjp7XCIkaWRcIjpcIjM2NlwiLFwiJHR5cGVcIjpcIk5MUkUuQ29tbW9uLkRvbS5Tb2xpZENvbG9yQnJ1c2gsIE5MUkUuQ29tbW9uXCIsXCJDb2xvclwiOntcIiRpZFwiOlwiMzY3XCIsXCJBXCI6MjU1LFwiUlwiOjkxLFwiR1wiOjE1NSxcIkJcIjoyMTN9fSxcIkxpbmVXZWlnaHRcIjoxLjAsXCJMaW5lVHlwZVwiOjB9LFwiSXNCZWxvd1RpbWViYW5kXCI6ZmFsc2UsXCJIaWRlRGF0ZVwiOmZhbHNlLFwiU2hhcGVTaXplXCI6MSxcIlNwYWNpbmdcIjowLjAsXCJQYWRkaW5nXCI6e1wiJGlkXCI6XCIzNjhcIixcIlRvcFwiOjUuMCxcIkxlZnRcIjozLjAsXCJSaWdodFwiOjAuMCxcIkJvdHRvbVwiOjIuMH0sXCJQb3NpdGlvblwiOntcIiRpZFwiOlwiMzY5XCIsXCJSYXRpb1wiOjAuMCxcIklzQ3VzdG9tXCI6ZmFsc2V9LFwiUG9zaXRpb25PblRhc2tcIjowLFwiU2hhcGVTdHlsZVwiOntcIiRpZFwiOlwiMzcwXCIsXCJNYXJnaW5cIjp7XCIkaWRcIjpcIjM3MVwiLFwiVG9wXCI6MC4wLFwiTGVmdFwiOjAuMCxcIlJpZ2h0XCI6MC4wLFwiQm90dG9tXCI6MC4wfSxcIlBhZGRpbmdcIjp7XCIkaWRcIjpcIjM3MlwiLFwiVG9wXCI6MC4wLFwiTGVmdFwiOjAuMCxcIlJpZ2h0XCI6MC4wLFwiQm90dG9tXCI6MC4wfSxcIkJhY2tncm91bmRcIjp7XCIkaWRcIjpcIjM3M1wiLFwiQ29sb3JcIjp7XCIkaWRcIjpcIjM3NFwiLFwiQVwiOjI1NSxcIlJcIjowLFwiR1wiOjExMixcIkJcIjoxOTJ9fSxcIklzVmlzaWJsZVwiOnRydWUsXCJXaWR0aFwiOjEzLjAsXCJIZWlnaHRcIjoxMy4wLFwiQm9yZGVyU3R5bGVcIjp7XCIkaWRcIjpcIjM3NVwiLFwiTGluZUNvbG9yXCI6e1wiJHJlZlwiOlwiOTdcIn0sXCJMaW5lV2VpZ2h0XCI6MC4wLFwiTGluZVR5cGVcIjowfX0sXCJUaXRsZVN0eWxlXCI6e1wiJGlkXCI6XCIzNzZcIixcIkZvbnRTZXR0aW5nc1wiOntcIiRpZFwiOlwiMzc3XCIsXCJGb250U2l6ZVwiOjExLFwiRm9udE5hbWVcIjpcIkNhbGlicmlcIixcIklzQm9sZFwiOnRydWUsXCJJc0l0YWxpY1wiOmZhbHNlLFwiSXNVbmRlcmxpbmVkXCI6ZmFsc2V9LFwiQXV0b1NpemVcIjowLFwiRm9yZWdyb3VuZFwiOntcIiRpZFwiOlwiMzc4XCIsXCJDb2xvclwiOntcIiRpZFwiOlwiMzc5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M4MFwiLFwiVG9wXCI6MC4wLFwiTGVmdFwiOjAuMCxcIlJpZ2h0XCI6MC4wLFwiQm90dG9tXCI6MC4wfSxcIlBhZGRpbmdcIjp7XCIkaWRcIjpcIjM4MVwiLFwiVG9wXCI6MC4wLFwiTGVmdFwiOjAuMCxcIlJpZ2h0XCI6MC4wLFwiQm90dG9tXCI6MC4wfSxcIkJhY2tncm91bmRcIjp7XCIkcmVmXCI6XCIxMDVcIn0sXCJJc1Zpc2libGVcIjp0cnVlLFwiV2lkdGhcIjowLjAsXCJIZWlnaHRcIjowLjAsXCJCb3JkZXJTdHlsZVwiOntcIiRpZFwiOlwiMzgyXCIsXCJMaW5lQ29sb3JcIjpudWxsLFwiTGluZVdlaWdodFwiOjAuMCxcIkxpbmVUeXBlXCI6MH19LFwiRGF0ZVN0eWxlXCI6e1wiJGlkXCI6XCIzODNcIixcIkZvbnRTZXR0aW5nc1wiOntcIiRpZFwiOlwiMzg0XCIsXCJGb250U2l6ZVwiOjEwLFwiRm9udE5hbWVcIjpcIkNhbGlicmlcIixcIklzQm9sZFwiOmZhbHNlLFwiSXNJdGFsaWNcIjpmYWxzZSxcIklzVW5kZXJsaW5lZFwiOmZhbHNlfSxcIkF1dG9TaXplXCI6MCxcIkZvcmVncm91bmRcIjp7XCIkaWRcIjpcIjM4NVwiLFwiQ29sb3JcIjp7XCIkaWRcIjpcIjM4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g3XCIsXCJUb3BcIjowLjAsXCJMZWZ0XCI6MC4wLFwiUmlnaHRcIjowLjAsXCJCb3R0b21cIjowLjB9LFwiUGFkZGluZ1wiOntcIiRpZFwiOlwiMzg4XCIsXCJUb3BcIjowLjAsXCJMZWZ0XCI6MC4wLFwiUmlnaHRcIjowLjAsXCJCb3R0b21cIjowLjB9LFwiQmFja2dyb3VuZFwiOntcIiRyZWZcIjpcIjExMlwifSxcIklzVmlzaWJsZVwiOnRydWUsXCJXaWR0aFwiOjAuMCxcIkhlaWdodFwiOjAuMCxcIkJvcmRlclN0eWxlXCI6e1wiJGlkXCI6XCIzODlcIixcIkxpbmVDb2xvclwiOm51bGwsXCJMaW5lV2VpZ2h0XCI6MC4wLFwiTGluZVR5cGVcIjowfX0sXCJEYXRlRm9ybWF0XCI6e1wiJGlkXCI6XCIzOTB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kxXCIsXCJTaGFwZVwiOjIsXCJDb25uZWN0b3JNYXJnaW5cIjp7XCIkaWRcIjpcIjM5MlwiLFwiVG9wXCI6MC4wLFwiTGVmdFwiOjIuMCxcIlJpZ2h0XCI6Mi4wLFwiQm90dG9tXCI6MC4wfSxcIkNvbm5lY3RvclN0eWxlXCI6e1wiJGlkXCI6XCIzOTNcIixcIkxpbmVDb2xvclwiOntcIiRpZFwiOlwiMzk0XCIsXCIkdHlwZVwiOlwiTkxSRS5Db21tb24uRG9tLlNvbGlkQ29sb3JCcnVzaCwgTkxSRS5Db21tb25cIixcIkNvbG9yXCI6e1wiJGlkXCI6XCIzOTVcIixcIkFcIjoyNTUsXCJSXCI6OTEsXCJHXCI6MTU1LFwiQlwiOjIxM319LFwiTGluZVdlaWdodFwiOjEuMCxcIkxpbmVUeXBlXCI6MH0sXCJJc0JlbG93VGltZWJhbmRcIjpmYWxzZSxcIkhpZGVEYXRlXCI6ZmFsc2UsXCJTaGFwZVNpemVcIjoxLFwiU3BhY2luZ1wiOjAuMCxcIlBhZGRpbmdcIjp7XCIkaWRcIjpcIjM5NlwiLFwiVG9wXCI6NS4wLFwiTGVmdFwiOjMuMCxcIlJpZ2h0XCI6MC4wLFwiQm90dG9tXCI6Mi4wfSxcIlBvc2l0aW9uXCI6e1wiJGlkXCI6XCIzOTdcIixcIlJhdGlvXCI6MC4wLFwiSXNDdXN0b21cIjpmYWxzZX0sXCJQb3NpdGlvbk9uVGFza1wiOjAsXCJTaGFw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jU1LFwiUlwiOjAsXCJHXCI6MTEyLFwiQlwiOjE5Mn19LFwiSXNWaXNpYmxlXCI6dHJ1ZSxcIldpZHRoXCI6MTMuMCxcIkhlaWdodFwiOjEzLjAsXCJCb3JkZXJTdHlsZVwiOntcIiRpZFwiOlwiNDAzXCIsXCJMaW5lQ29sb3JcIjp7XCIkcmVmXCI6XCI5N1wifSxcIkxpbmVXZWlnaHRcIjowLjAsXCJMaW5lVHlwZVwiOjB9fSxcIlRpdGxlU3R5bGVcIjp7XCIkaWRcIjpcIjQwNFwiLFwiRm9udFNldHRpbmdzXCI6e1wiJGlkXCI6XCI0MDVcIixcIkZvbnRTaXplXCI6MTEsXCJGb250TmFtZVwiOlwiQ2FsaWJyaVwiLFwiSXNCb2xkXCI6dHJ1ZSxcIklzSXRhbGljXCI6ZmFsc2UsXCJJc1VuZGVybGluZWRcIjpmYWxzZX0sXCJBdXRvU2l6ZVwiOjIsXCJGb3JlZ3JvdW5kXCI6e1wiJGlkXCI6XCI0MDZcIixcIkNvbG9yXCI6e1wiJGlkXCI6XCI0MDdcIixcIkFcIjoyNTUsXCJSXCI6MCxcIkdcIjowLFwiQlwiOjB9fSxcIkJhY2tncm91bmRGaWxsVHlwZVwiOjAsXCJNYXhXaWR0aFwiOjE2OC4wLFwiTWF4SGVpZ2h0XCI6XCJJbmZpbml0eVwiLFwiU21hcnRGb3JlZ3JvdW5kSXNBY3RpdmVcIjpmYWxzZSxcIkhvcml6b250YWxBbGlnbm1lbnRcIjowLFwiVmVydGljYWxBbGlnbm1lbnRcIjowLFwiU21hcnRGb3JlZ3JvdW5kXCI6bnVsbCxcIk1hcmdpblwiOntcIiRpZFwiOlwiNDA4XCIsXCJUb3BcIjowLjAsXCJMZWZ0XCI6MC4wLFwiUmlnaHRcIjowLjAsXCJCb3R0b21cIjowLjB9LFwiUGFkZGluZ1wiOntcIiRpZFwiOlwiNDA5XCIsXCJUb3BcIjowLjAsXCJMZWZ0XCI6MC4wLFwiUmlnaHRcIjowLjAsXCJCb3R0b21cIjowLjB9LFwiQmFja2dyb3VuZFwiOntcIiRyZWZcIjpcIjEwNVwifSxcIklzVmlzaWJsZVwiOnRydWUsXCJXaWR0aFwiOjAuMCxcIkhlaWdodFwiOjAuMCxcIkJvcmRlclN0eWxlXCI6e1wiJGlkXCI6XCI0MTBcIixcIkxpbmVDb2xvclwiOm51bGwsXCJMaW5lV2VpZ2h0XCI6MC4wLFwiTGluZVR5cGVcIjowfX0sXCJEYXRlU3R5bGVcIjp7XCIkaWRcIjpcIjQxMVwiLFwiRm9udFNldHRpbmdzXCI6e1wiJGlkXCI6XCI0MTJcIixcIkZvbnRTaXplXCI6MTAsXCJGb250TmFtZVwiOlwiQ2FsaWJyaVwiLFwiSXNCb2xkXCI6ZmFsc2UsXCJJc0l0YWxpY1wiOmZhbHNlLFwiSXNVbmRlcmxpbmVkXCI6ZmFsc2V9LFwiQXV0b1NpemVcIjowLFwiRm9yZWdyb3VuZFwiOntcIiRpZFwiOlwiNDEzXCIsXCJDb2xvclwiOntcIiRpZFwiOlwiNDE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0MTVcIixcIlRvcFwiOjAuMCxcIkxlZnRcIjowLjAsXCJSaWdodFwiOjAuMCxcIkJvdHRvbVwiOjAuMH0sXCJQYWRkaW5nXCI6e1wiJGlkXCI6XCI0MTZcIixcIlRvcFwiOjAuMCxcIkxlZnRcIjowLjAsXCJSaWdodFwiOjAuMCxcIkJvdHRvbVwiOjAuMH0sXCJCYWNrZ3JvdW5kXCI6e1wiJHJlZlwiOlwiMTEyXCJ9LFwiSXNWaXNpYmxlXCI6dHJ1ZSxcIldpZHRoXCI6MC4wLFwiSGVpZ2h0XCI6MC4wLFwiQm9yZGVyU3R5bGVcIjp7XCIkaWRcIjpcIjQxN1wiLFwiTGluZUNvbG9yXCI6bnVsbCxcIkxpbmVXZWlnaHRcIjowLjAsXCJMaW5lVHlwZVwiOjB9fSxcIkRhdGVGb3JtYXRcIjp7XCIkaWRcIjpcIjQxO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1dLFwiQ3VzdG9tVGFza1N0eWxlTGlzdFwiOltdLFwiQ3VzdG9tU3dpbWxhbmVEZWZpbml0aW9uU3R5bGVMaXN0XCI6W10sXCJDdXN0b21Td2ltbGFuZVYyU3R5bGVMaXN0XCI6W10sXCJHcmlkbGluZVBhbmVsU3R5bGVcIjp7XCIkaWRcIjpcIjQxOVwiLFwiR3JpZGxpbmVTdHlsZVwiOntcIiRpZFwiOlwiNDIwXCIsXCJMaW5lQ29sb3JcIjp7XCIkaWRcIjpcIjQyMVwiLFwiJHR5cGVcIjpcIk5MUkUuQ29tbW9uLkRvbS5Tb2xpZENvbG9yQnJ1c2gsIE5MUkUuQ29tbW9uXCIsXCJDb2xvclwiOntcIiRpZFwiOlwiNDIyXCIsXCJBXCI6MzgsXCJSXCI6OTEsXCJHXCI6MTU1LFwiQlwiOjIxM319LFwiTGluZVdlaWdodFwiOjEuMCxcIkxpbmVUeXBlXCI6MH0sXCJJc1Zpc2libGVcIjp0cnVlfSxcIkFjdGl2aXR5TGluZVBhbmVsU3R5bGVcIjp7XCIkaWRcIjpcIjQyM1wiLFwiQWN0aXZpdHlMaW5lU3R5bGVcIjp7XCIkaWRcIjpcIjQyNFwiLFwiTGluZUNvbG9yXCI6e1wiJGlkXCI6XCI0MjVcIixcIiR0eXBlXCI6XCJOTFJFLkNvbW1vbi5Eb20uU29saWRDb2xvckJydXNoLCBOTFJFLkNvbW1vblwiLFwiQ29sb3JcIjp7XCIkaWRcIjpcIjQyNlwiLFwiQVwiOjM4LFwiUlwiOjY4LFwiR1wiOjExNCxcIkJcIjoxOTZ9fSxcIkxpbmVXZWlnaHRcIjoxLjAsXCJMaW5lVHlwZVwiOjB9LFwiSXNWaXNpYmxlXCI6dHJ1ZX0sXCJEZWZhdWx0RGVwZW5kZW5jeVN0eWxlXCI6e1wiJGlkXCI6XCI0MjdcIixcIkxpbmVTdHlsZVwiOntcIiRpZFwiOlwiNDI4XCIsXCJMaW5lQ29sb3JcIjp7XCIkaWRcIjpcIjQyOVwiLFwiJHR5cGVcIjpcIk5MUkUuQ29tbW9uLkRvbS5Tb2xpZENvbG9yQnJ1c2gsIE5MUkUuQ29tbW9uXCIsXCJDb2xvclwiOntcIiRpZFwiOlwiNDMwXCIsXCJBXCI6MjU1LFwiUlwiOjAsXCJHXCI6MCxcIkJcIjowfX0sXCJMaW5lV2VpZ2h0XCI6MS4wLFwiTGluZVR5cGVcIjowfSxcIkVuZEFycm93aGVhZExpbmVTdHlsZVwiOntcIiRpZFwiOlwiNDMxXCIsXCJLaW5kXCI6MSxcIldpZHRoXCI6MSxcIkxlbmd0aFwiOjAsXCJQYXJlbnRTdHlsZVwiOm51bGx9LFwiQnJpbmdUb0Zyb250XCI6dHJ1ZSxcIklzVmlzaWJsZVwiOnRydWUsXCJSYWRpdXNcIjowLjB9LFwiQ3JpdGljYWxQYXRoU3R5bGVcIjp7XCIkaWRcIjpcIjQzMlwiLFwiQ3JpdGljYWxQYXRoU3R5bGVPcHRpb25zXCI6MTUsXCJMaW5lU3R5bGVcIjp7XCIkaWRcIjpcIjQzM1wiLFwiTGluZUNvbG9yXCI6e1wiJGlkXCI6XCI0MzRcIixcIiR0eXBlXCI6XCJOTFJFLkNvbW1vbi5Eb20uU29saWRDb2xvckJydXNoLCBOTFJFLkNvbW1vblwiLFwiQ29sb3JcIjp7XCIkaWRcIjpcIjQzNVwiLFwiQVwiOjI1NSxcIlJcIjoyMjIsXCJHXCI6NTAsXCJCXCI6NTB9fSxcIkxpbmVXZWlnaHRcIjoxLjAsXCJMaW5lVHlwZVwiOjB9LFwiVGl0bGVGb3JlZ3JvdW5kXCI6e1wiJGlkXCI6XCI0MzZcIixcIkNvbG9yXCI6e1wiJGlkXCI6XCI0MzdcIixcIkFcIjoyNTUsXCJSXCI6MTc2LFwiR1wiOjE5LFwiQlwiOjI1fX0sXCJTaGFwZXNCYWNrZ3JvdW5kXCI6e1wiJGlkXCI6XCI0MzhcIixcIkNvbG9yXCI6e1wiJGlkXCI6XCI0MzlcIixcIkFcIjoyNTUsXCJSXCI6MjUzLFwiR1wiOjIwMyxcIkJcIjoyMDh9fSxcIlNoYXBlc0JvcmRlclN0eWxlXCI6e1wiJGlkXCI6XCI0NDBcIixcIkxpbmVDb2xvclwiOntcIiRpZFwiOlwiNDQxXCIsXCIkdHlwZVwiOlwiTkxSRS5Db21tb24uRG9tLlNvbGlkQ29sb3JCcnVzaCwgTkxSRS5Db21tb25cIixcIkNvbG9yXCI6e1wiJGlkXCI6XCI0NDJcIixcIkFcIjoyNTUsXCJSXCI6MjIyLFwiR1wiOjUwLFwiQlwiOjUwfX0sXCJMaW5lV2VpZ2h0XCI6MS41LFwiTGluZVR5cGVcIjowfSxcIklzVmlzaWJsZVwiOmZhbHNlfSxcIlBhbmVsc1NwYWNpbmdEZWZpbml0aW9uXCI6e1wiJGlkXCI6XCI0NDNcIixcIlNwYWNpbmdBYm92ZVRpbWViYW5kXCI6NSxcIlNwYWNpbmdCZWxvd1RpbWViYW5kXCI6NSxcIlNwYWNpbmdBYm92ZUJldHdlZW5Td2ltbGFuZXNBbmRUYXNrc1wiOjUsXCJTcGFjaW5nQmVsb3dCZXR3ZWVuU3dpbWxhbmVzQW5kVGFza3NcIjo1fX0sXCJTY2FsZVwiOntcIiRpZFwiOlwiNDQ0XCIsXCJTdGFydERhdGVcIjpcIjIwMTktMDEtMTdUMDM6MDA6MDBcIixcIkVuZERhdGVcIjpcIjIwMTktMDEtMTdUMDU6MzA6MDBaXCIsXCJGb3JtYXRcIjpcImggdHRcIixcIlR5cGVcIjo2LFwiQXV0b0RhdGVSYW5nZVwiOnRydWUsXCJXb3JraW5nRGF5c1wiOjMxLFwiVG9kYXlNYXJrZXJUZXh0XCI6XCJUb2RheVwiLFwiQXV0b1NjYWxlVHlwZVwiOnRydWV9LFwiU2NhbGVWMlwiOntcIiRpZFwiOlwiNDQ1XCIsXCJTdGFydERhdGVcIjpcIjIwMTktMDEtMTdUMDM6MDA6MDBcIixcIkVuZERhdGVcIjpcIjIwMTktMDEtMTdUMDU6MzA6MDBaXCIsXCJBdXRvRGF0ZVJhbmdlXCI6dHJ1ZSxcIldvcmtpbmdEYXlzXCI6MzEsXCJUb2RheU1hcmtlclRleHRcIjpcIlRvZGF5XCIsXCJBdXRvU2NhbGVUeXBlXCI6dHJ1ZSxcIlRpbWViYW5kU2NhbGVzXCI6e1wiJGlkXCI6XCI0NDZcIixcIlRvcFNjYWxlTGF5ZXJcIjp7XCIkaWRcIjpcIjQ0N1wiLFwiRm9ybWF0XCI6XCJoIHR0XCIsXCJUeXBlXCI6Nn0sXCJNaWRkbGVTY2FsZUxheWVyXCI6e1wiJGlkXCI6XCI0NDhcIixcIkZvcm1hdFwiOm51bGwsXCJUeXBlXCI6MH0sXCJCb3R0b21TY2FsZUxheWVyXCI6e1wiJGlkXCI6XCI0NDlcIixcIkZvcm1hdFwiOm51bGwsXCJUeXBlXCI6MH19fSxcIk1pbGVzdG9uZXNcIjpbXSxcIlRhc2tzXCI6W10sXCJTd2ltbGFuZXNcIjpbXSxcIlN3aW1sYW5lc1YyXCI6W10sXCJEZXBlbmRlbmNpZXNcIjpbXSxcIkRlcGVuZGVuY3lTZXR0aW5nc1wiOntcIiRpZFwiOlwiNDUwXCIsXCJEZXBlbmRlbmN5TW9kdWxlRW5hYmxlZFwiOmZhbHNlLFwiU2NoZWR1bGluZ1NldHRpbmdzXCI6e1wiJGlkXCI6XCI0NTFcIixcIkRlcGVuZGVuY2llc1NjaGVkdWxpbmdNb2RlU2V0dGluZ1wiOjEsXCJEZXBlbmRlbmNpZXNQcmV2aW91c1NjaGVkdWxpbmdNb2RlXCI6MSxcIk9uQnJlYWtpbmdGbGV4aWJsZVNjaGVkdWxpbmdNb2RlU2V0dGluZ1wiOjAsXCJPbkJyZWFraW5nU3RyaWN0U2NoZWR1bGluZ01vZGVTZXR0aW5nXCI6MH19LFwiU2V0dGluZ3NcIjp7XCIkaWRcIjpcIjQ1MlwiLFwiSW1wYU9wdGlvbnNcIjp7XCIkaWRcIjpcIjQ1M1wiLFwiTGVmdFRvUmlnaHRcIjpmYWxzZSxcIlBheWxvYWRPcHRpb25zXCI6Mn19LFwiVGltZUNvbmZpZ3VyYXRpb25cIjp7XCIkaWRcIjpcIjQ1NFwiLFwiVXNlVGltZVwiOnRydWUsXCJXb3JrRGF5U3RhcnRcIjpcIjAwOjAwOjAwXCIsXCJXb3JrRGF5RW5kXCI6XCIyMzo1OTowMFwifX0ifSwiU2V0dGluZ3MiOnsiJGlkIjoiNDEzIiwiSW1wYU9wdGlvbnMiOnsiJGlkIjoiNDE0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DE1IiwiVXNlVGltZSI6dHJ1ZSwiV29ya0RheVN0YXJ0IjoiMDA6MDA6MDAiLCJXb3JrRGF5RW5kIjoiMjM6NTk6MDAifSwiTGFzdFVzZWRUZW1wbGF0ZUlkIjoiOWExYjZjN2QtNGFiMS00NzdkLTg5MzgtNDAyMTFhOGRmNjM3IiwiRmlyc3RXZWVrT2ZZZWFyIjowLCJQbGFjZU1pbGVzdG9uZUF0VGhlQmVnaW5uaW5nT2ZUaGVEYXkiOmZhbHNlLCJEZXBlbmRlbmN5U2NoZWR1bGluZ1NldHRpbmdzIjp7IiRpZCI6IjQxNi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RoundedCornerRectangleTimeband"/>
  <p:tag name="OTLTIMEBANDSHAPEHEIGHT" val="20"/>
  <p:tag name="OTLTIMEBANDSHAPEPADDINGLEFT" val="0"/>
  <p:tag name="OTLTIMEBANDCULTUREINFO" val="en-US"/>
  <p:tag name="OTLTIMEBANDQUICKPOSITION" val="Bottom"/>
  <p:tag name="OTLTIMEBANDTHREEDEFFECTS" val="Gel"/>
  <p:tag name="OTLTIMEBANDAUTODATERANGE" val="True"/>
  <p:tag name="OTLTIMEBANDSTARTDATE" val="2019-01-17T03:00:00.0000000"/>
  <p:tag name="OTLTIMEBANDWORKINGDAYS" val="Standard"/>
  <p:tag name="OTLTIMEBANDELAPSEDTIMEEXTENSION" val="False"/>
  <p:tag name="OTLTIMEBANDUSETIME" val="True"/>
  <p:tag name="OTLTIMEBANDTIMECONFIGWORKDAYSTART" val="00:00:00"/>
  <p:tag name="OTLTIMEBANDTIMECONFIGWORKDAYEND" val="23:59:00"/>
  <p:tag name="OTLTIMEBANDAPPENDYEARONYEARCHANGE" val="Fals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5"/>
  <p:tag name="OTLTIMEBANDSPACINGBELOW" val="5"/>
  <p:tag name="OTLTIMEBANDSPACINGABOVEFORSWLANDTASKS" val="5"/>
  <p:tag name="OTLTIMEBANDSPACINGBELOWFORSWLANDTASKS" val="5"/>
  <p:tag name="OTLTIMEBANDENDDATE" val="2023-12-29T03:25:00.0000000"/>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i, kad LR ŠMSM parengs nutarimo projektą LR Vyriausybei"/>
  <p:tag name="OTLDATE" val="2023-12-15T03:05:00.0000000"/>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i, kad LR ŠMSM gaus dokumentus be pastabų iš ministerijų"/>
  <p:tag name="OTLDATE" val="2023-12-08T02:02:00.0000000"/>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 kad LR Vyriausybė priims nutarimą dėl sprendimo GTC teisinės formos pakeitimo"/>
  <p:tag name="OTLDATE" val="2023-12-29T03:25:00.0000000"/>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Pateikti dokumentai į LR ŠMSM derinti su LR VRM, LR FM, LR ŽŪM, LR TM, LR AM"/>
  <p:tag name="OTLDATE" val="2023-10-25T03:45:00.0000000"/>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 name="OTLTODAYPOSITION" val="Hide"/>
</p:tagLst>
</file>

<file path=ppt/tags/tag30.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kuMCIsIk9yaWdpbmFsQXNzZW1ibHlWZXJzaW9uIjoiNy4wMy4wMC4wMCIsIkVkaXRpb24iOm51bGwsIkxhc3RTYXZlZEVkaXRpb24iOjMsIklzUGx1c0VkaXRpb24iOmZhbHNlLCJJc1Byb0VkaXRpb24iOmZhbHNlfSwiRWZmZWN0Ijox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My4wLCJMZWZ0IjowLjAsIlJpZ2h0IjowLjAsIkJvdHRvbSI6My4wfSwiQmFja2dyb3VuZCI6eyIkaWQiOiIyOSIsIkNvbG9yIjp7IiRpZCI6IjMwIiwiQSI6MjU1LCJSIjo4NCwiRyI6MTMwLCJCIjo1M319LCJJc1Zpc2libGUiOnRydWUsIldpZHRoIjo4NTguMCwiSGVpZ2h0IjoyMC4wLCJCb3JkZXJTdHlsZSI6eyIkaWQiOiIzMSIsIkxpbmVDb2xvciI6eyIkaWQiOiIzMiIsIiR0eXBlIjoiTkxSRS5Db21tb24uRG9tLlNvbGlkQ29sb3JCcnVzaCwgTkxSRS5Db21tb24iLCJDb2xvciI6eyIkaWQiOiIzMyIsIkEiOjI1NSwiUiI6MjU1LCJHIjowLCJCIjowfX0sIkxpbmVXZWlnaHQiOjAuMCwiTGluZVR5cGUiOjAsIlBhcmVudFN0eWxlIjpudWxsfSwiUGFyZW50U3R5bGUiOm51bGx9LCJNaWRkbGVUaWVyU2hhcGVTdHlsZSI6eyIkaWQiOiIzNCIsIk1hcmdpbiI6eyIkaWQiOiIzNSIsIlRvcCI6MC4wLCJMZWZ0IjoxMC4wLCJSaWdodCI6MTAuMCwiQm90dG9tIjowLjB9LCJQYWRkaW5nIjp7IiRpZCI6IjM2IiwiVG9wIjozLjAsIkxlZnQiOjAuMCwiUmlnaHQiOjAuMCwiQm90dG9tIjozLjB9LCJCYWNrZ3JvdW5kIjp7IiRpZCI6IjM3IiwiQ29sb3IiOnsiJGlkIjoiMzgiLCJBIjoyNTUsIlIiOjY0LCJHIjo2NCwiQiI6NjR9fSwiSXNWaXNpYmxlIjp0cnVlLCJXaWR0aCI6ODU4LjAsIkhlaWdodCI6MjAuMCwiQm9yZGVyU3R5bGUiOnsiJGlkIjoiMzkiLCJMaW5lQ29sb3IiOnsiJGlkIjoiNDAiLCIkdHlwZSI6Ik5MUkUuQ29tbW9uLkRvbS5Tb2xpZENvbG9yQnJ1c2gsIE5MUkUuQ29tbW9uIiwiQ29sb3IiOnsiJGlkIjoiNDEiLCJBIjoyNTUsIlIiOjI1NSwiRyI6MCwiQiI6MH19LCJMaW5lV2VpZ2h0IjowLjAsIkxpbmVUeXBlIjowLCJQYXJlbnRTdHlsZSI6bnVsbH0sIlBhcmVudFN0eWxlIjpudWxsfSwiQm90dG9tVGllclNoYXBlU3R5bGUiOnsiJGlkIjoiNDIiLCJNYXJnaW4iOnsiJGlkIjoiNDMiLCJUb3AiOjAuMCwiTGVmdCI6MTAuMCwiUmlnaHQiOjEwLjAsIkJvdHRvbSI6MC4wfSwiUGFkZGluZyI6eyIkaWQiOiI0NCIsIlRvcCI6My4wLCJMZWZ0IjowLjAsIlJpZ2h0IjowLjAsIkJvdHRvbSI6My4wfSwiQmFja2dyb3VuZCI6eyIkaWQiOiI0NSIsIkNvbG9yIjp7IiRpZCI6IjQ2IiwiQSI6MjU1LCJSIjo2NCwiRyI6NjQsIkIiOjY0fX0sIklzVmlzaWJsZSI6dHJ1ZSwiV2lkdGgiOjg1OC4wLCJIZWlnaHQiOjIwLjAsIkJvcmRlclN0eWxlIjp7IiRpZCI6IjQ3IiwiTGluZUNvbG9yIjp7IiRpZCI6IjQ4IiwiJHR5cGUiOiJOTFJFLkNvbW1vbi5Eb20uU29saWRDb2xvckJydXNoLCBOTFJFLkNvbW1vbiIsIkNvbG9yIjp7IiRpZCI6IjQ5IiwiQSI6MjU1LCJSIjoyNTUsIkciOjAsIkIiOjB9fSwiTGluZVdlaWdodCI6MC4wLCJMaW5lVHlwZSI6MCwiUGFyZW50U3R5bGUiOm51bGx9LCJQYXJlbnRTdHlsZSI6bnVsbH0sIlJpZ2h0RW5kQ2Fwc1N0eWxlIjp7IiRpZCI6IjUwIiwiRm9udFNldHRpbmdzIjp7IiRpZCI6IjUxIiwiRm9udFNpemUiOjE4LCJGb250TmFtZSI6IkNhbGlicmkiLCJJc0JvbGQiOnRydWUsIklzSXRhbGljIjpmYWxzZSwiSXNVbmRlcmxpbmVkIjpmYWxzZSwiUGFyZW50U3R5bGUiOm51bGx9LCJBdXRvU2l6ZSI6MCwiRm9yZWdyb3VuZCI6eyIkaWQiOiI1MiIsIkNvbG9yIjp7IiRpZCI6IjUz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NCIsIlRvcCI6MC4wLCJMZWZ0IjowLjAsIlJpZ2h0IjoyMC4wLCJCb3R0b20iOjAuMH0sIlBhZGRpbmciOnsiJGlkIjoiNTUiLCJUb3AiOjAuMCwiTGVmdCI6MC4wLCJSaWdodCI6MC4wLCJCb3R0b20iOjAuMH0sIkJhY2tncm91bmQiOnsiJGlkIjoiNTYiLCJDb2xvciI6eyIkaWQiOiI1NyIsIkEiOjAsIlIiOjAsIkciOjAsIkIiOjB9fSwiSXNWaXNpYmxlIjpmYWxzZSwiV2lkdGgiOjAuMCwiSGVpZ2h0IjowLjAsIkJvcmRlclN0eWxlIjpudWxsLCJQYXJlbnRTdHlsZSI6bnVsbH0sIkxlZnRFbmRDYXBzU3R5bGUiOnsiJGlkIjoiNTgiLCJGb250U2V0dGluZ3MiOnsiJGlkIjoiNTkiLCJGb250U2l6ZSI6MTgsIkZvbnROYW1lIjoiQ2FsaWJyaSIsIklzQm9sZCI6dHJ1ZSwiSXNJdGFsaWMiOmZhbHNlLCJJc1VuZGVybGluZWQiOmZhbHNlLCJQYXJlbnRTdHlsZSI6bnVsbH0sIkF1dG9TaXplIjowLCJGb3JlZ3JvdW5kIjp7IiRpZCI6IjYwIiwiQ29sb3IiOnsiJGlkIjoiNjE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yIiwiVG9wIjowLjAsIkxlZnQiOjIwLjAsIlJpZ2h0IjowLjAsIkJvdHRvbSI6MC4wfSwiUGFkZGluZyI6eyIkaWQiOiI2MyIsIlRvcCI6MC4wLCJMZWZ0IjowLjAsIlJpZ2h0IjowLjAsIkJvdHRvbSI6MC4wfSwiQmFja2dyb3VuZCI6eyIkaWQiOiI2NCIsIkNvbG9yIjp7IiRpZCI6IjY1IiwiQSI6MCwiUiI6MCwiRyI6MCwiQiI6MH19LCJJc1Zpc2libGUiOnRydWUsIldpZHRoIjowLjAsIkhlaWdodCI6MC4wLCJCb3JkZXJTdHlsZSI6bnVsbCwiUGFyZW50U3R5bGUiOm51bGx9LCJUb2RheVRleHRTdHlsZSI6eyIkaWQiOiI2NiIsIkZvbnRTZXR0aW5ncyI6eyIkaWQiOiI2NyIsIkZvbnRTaXplIjoxMiwiRm9udE5hbWUiOiJDYWxpYnJpIiwiSXNCb2xkIjpmYWxzZSwiSXNJdGFsaWMiOmZhbHNlLCJJc1VuZGVybGluZWQiOmZhbHNlLCJQYXJlbnRTdHlsZSI6bnVsbH0sIkF1dG9TaXplIjowLCJGb3JlZ3JvdW5kIjp7IiRpZCI6IjY4IiwiQ29sb3IiOnsiJGlkIjoiN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A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zLCJTaG93U2VnbWVudFNlcGFyYXRvcnMiOnRydWUsIlNlZ21lbnRTZXBhcmF0b3JPcGFjaXR5IjozMCwiSGFzQmVlblZpc2libGVCZWZvcmUiOnRydWUsIkZvbnRTZXR0aW5ncyI6eyIkaWQiOiI4MCIsIkZvbnRTaXplIjoxOCwiRm9udE5hbWUiOiJDYWxpYnJpIiwiSXNCb2xkIjpmYWxzZSwiSXNJdGFsaWMiOmZhbHNlLCJJc1VuZGVybGluZWQiOmZhbHNlLCJQYXJlbnRTdHlsZSI6bnVsbH0sIkF1dG9TaXplIjowLCJGb3JlZ3JvdW5kIjp7IiRpZCI6IjgxIiwiQ29sb3IiOnsiJGlkIjoi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AsIlIiOjAsIkciOjAsIkIiOjB9fSwiSXNWaXNpYmxlIjp0cnVlLCJXaWR0aCI6MC4wLCJIZWlnaHQiOjAuMCwiQm9yZGVyU3R5bGUiOm51bGwsIlBhcmVudFN0eWxlIjpudWxsfSwiU2luZ2xlU2NhbGVTaGFwZVN0eWxlIjp7IiRpZCI6Ijg3IiwiU2hhcGUiOjAsIkhlaWdodCI6MC4wfSwiTWlkZGxlVGllclNjYWxlU3R5bGUiOnsiJGlkIjoiODgiLCJTaGFwZSI6MywiU2hvd1NlZ21lbnRTZXBhcmF0b3JzIjp0cnVlLCJTZWdtZW50U2VwYXJhdG9yT3BhY2l0eSI6MzAsIkhhc0JlZW5WaXNpYmxlQmVmb3JlIjpmYWxzZSwiRm9udFNldHRpbmdzIjp7IiRpZCI6Ijg5IiwiRm9udFNpemUiOjEyLCJGb250TmFtZSI6IkNhbGlicmkiLCJJc0JvbGQiOmZhbHNlLCJJc0l0YWxpYyI6ZmFsc2UsIklzVW5kZXJsaW5lZCI6ZmFsc2UsIlBhcmVudFN0eWxlIjpudWxsfSwiQXV0b1NpemUiOjAsIkZvcmVncm91bmQiOnsiJGlkIjoiOTAiLCJDb2xvciI6eyIkaWQiOiI5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5MiIsIlRvcCI6MC4wLCJMZWZ0Ijo1LjAsIlJpZ2h0IjowLjAsIkJvdHRvbSI6MC4wfSwiUGFkZGluZyI6eyIkaWQiOiI5MyIsIlRvcCI6MC4wLCJMZWZ0IjowLjAsIlJpZ2h0IjowLjAsIkJvdHRvbSI6MC4wfSwiQmFja2dyb3VuZCI6eyIkaWQiOiI5NCIsIkNvbG9yIjp7IiRpZCI6Ijk1IiwiQSI6MCwiUiI6MCwiRyI6MCwiQiI6MH19LCJJc1Zpc2libGUiOmZhbHNlLCJXaWR0aCI6MC4wLCJIZWlnaHQiOjAuMCwiQm9yZGVyU3R5bGUiOm51bGwsIlBhcmVudFN0eWxlIjpudWxsfSwiQm90dG9tVGllclNjYWxlU3R5bGUiOnsiJGlkIjoiOTYiLCJTaGFwZSI6MywiU2hvd1NlZ21lbnRTZXBhcmF0b3JzIjp0cnVlLCJTZWdtZW50U2VwYXJhdG9yT3BhY2l0eSI6MzAsIkhhc0JlZW5WaXNpYmxlQmVmb3JlIjpmYWxzZSwiRm9udFNldHRpbmdzIjp7IiRpZCI6Ijk3IiwiRm9udFNpemUiOjEyLCJGb250TmFtZSI6IkNhbGlicmkiLCJJc0JvbGQiOmZhbHNlLCJJc0l0YWxpYyI6ZmFsc2UsIklzVW5kZXJsaW5lZCI6ZmFsc2UsIlBhcmVudFN0eWxlIjpudWxsfSwiQXV0b1NpemUiOjAsIkZvcmVncm91bmQiOnsiJGlkIjoiOTgiLCJDb2xvciI6eyIkaWQiOiI5O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DAiLCJUb3AiOjAuMCwiTGVmdCI6NS4wLCJSaWdodCI6MC4wLCJCb3R0b20iOjAuMH0sIlBhZGRpbmciOnsiJGlkIjoiMTAxIiwiVG9wIjowLjAsIkxlZnQiOjAuMCwiUmlnaHQiOjAuMCwiQm90dG9tIjowLjB9LCJCYWNrZ3JvdW5kIjp7IiRpZCI6IjEwMiIsIkNvbG9yIjp7IiRpZCI6IjEwMyIsIkEiOjAsIlIiOjAsIkciOjAsIkIiOjB9fSwiSXNWaXNpYmxlIjpmYWxzZSwiV2lkdGgiOjAuMCwiSGVpZ2h0IjowLjAsIkJvcmRlclN0eWxlIjpudWxsLCJQYXJlbnRTdHlsZSI6bnVsbH0sIkVsYXBzZWRUaW1lQmFja2dyb3VuZCI6eyIkaWQiOiIxMDQiLCJDb2xvciI6eyIkaWQiOiIxMDUiLCJBIjoxOTEsIlIiOjI1NSwiRyI6MCwiQiI6MH19LCJBcHBlbmRZZWFyT25ZZWFyQ2hhbmdlIjpmYWxzZSwiRWxhcHNlZFRpbWVGb3JtYXQiOjIsIlRvZGF5TWFya2VyUG9zaXRpb24iOjAsIlF1aWNrUG9zaXRpb24iOjIsIkFic29sdXRlUG9zaXRpb24iOjQwNS4wLCJNYXJnaW4iOnsiJGlkIjoiMTA2IiwiVG9wIjowLjAsIkxlZnQiOjEwLjAsIlJpZ2h0IjoxMC4wLCJCb3R0b20iOjAuMH0sIlBhZGRpbmciOnsiJGlkIjoiMTA3IiwiVG9wIjowLjAsIkxlZnQiOjAuMCwiUmlnaHQiOjAuMCwiQm90dG9tIjowLjB9LCJCYWNrZ3JvdW5kIjp7IiRpZCI6IjEwOCIsIkNvbG9yIjp7IiRpZCI6IjEwOSIsIkEiOjI1NSwiUiI6NDcsIkciOjU0LCJCIjoxNTN9fSwiSXNWaXNpYmxlIjp0cnVlLCJXaWR0aCI6MC4wLCJIZWlnaHQiOjAuMCwiQm9yZGVyU3R5bGUiOm51bGwsIlBhcmVudFN0eWxlIjpudWxsfSwiRGVmYXVsdE1pbGVzdG9uZVN0eWxlIjp7IiRpZCI6IjExMCIsIlNoYXBlIjoyLCJDb25uZWN0b3JNYXJnaW4iOnsiJGlkIjoiMTExIiwiVG9wIjowLjAsIkxlZnQiOjIuMCwiUmlnaHQiOjIuMCwiQm90dG9tIjowLjB9LCJDb25uZWN0b3JTdHlsZSI6eyIkaWQiOiIxMTIiLCJMaW5lQ29sb3IiOnsiJGlkIjoiMTEzIiwiJHR5cGUiOiJOTFJFLkNvbW1vbi5Eb20uU29saWRDb2xvckJydXNoLCBOTFJFLkNvbW1vbiIsIkNvbG9yIjp7IiRpZCI6IjExNCIsIkEiOjEyNywiUiI6OTEsIkciOjE1NSwiQiI6MjEzfX0sIkxpbmVXZWlnaHQiOjEuMCwiTGluZVR5cGUiOjAsIlBhcmVudFN0eWxlIjpudWxsfSwiSXNCZWxvd1RpbWViYW5kIjpmYWxzZSwiUG9zaXRpb25PblRhc2siOjAsIkhpZGVEYXRlIjpmYWxzZSwiU2hhcGVTaXplIjoxLCJTcGFjaW5nIjowLjAsIlBhZGRpbmciOnsiJGlkIjoiMTE1IiwiVG9wIjo1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MuMCwiSGVpZ2h0IjoxMy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MTEsIkZvbnROYW1lIjoiQ2FsaWJyaSIsIklzQm9sZCI6dHJ1ZSwiSXNJdGFsaWMiOmZhbHNlLCJJc1VuZGVybGluZWQiOmZhbHNlLCJQYXJlbnRTdHlsZSI6bnVsbH0sIkF1dG9TaXplIjowLCJGb3JlZ3JvdW5kIjp7IiRpZCI6IjEyNiIsIkNvbG9yIjp7IiRpZCI6IjE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AsIlIiOjAsIkciOjAsIkIiOjB9fSwiSXNWaXNpYmxlIjp0cnVlLCJXaWR0aCI6MC4wLCJIZWlnaHQiOjAuMCwiQm9yZGVyU3R5bGUiOm51bGwsIlBhcmVudFN0eWxlIjpudWxsfSwiRGF0ZVN0eWxlIjp7IiRpZCI6IjEzMiIsIkZvbnRTZXR0aW5ncyI6eyIkaWQiOiIxMzMiLCJGb250U2l6ZSI6MTAsIkZvbnROYW1lIjoiQ2FsaWJyaSIsIklzQm9sZCI6ZmFsc2UsIklzSXRhbGljIjpmYWxzZSwiSXNVbmRlcmxpbmVkIjpmYWxzZSwiUGFyZW50U3R5bGUiOm51bGx9LCJBdXRvU2l6ZSI6MCwiRm9yZWdyb3VuZCI6eyIkaWQiOiIxMzQiLCJDb2xvciI6eyIkaWQiOiIxM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NiIsIlRvcCI6MC4wLCJMZWZ0IjowLjAsIlJpZ2h0IjowLjAsIkJvdHRvbSI6MC4wfSwiUGFkZGluZyI6eyIkaWQiOiIxMzciLCJUb3AiOjAuMCwiTGVmdCI6MC4wLCJSaWdodCI6MC4wLCJCb3R0b20iOjAuMH0sIkJhY2tncm91bmQiOnsiJGlkIjoiMTM4IiwiQ29sb3IiOnsiJGlkIjoiMTM5IiwiQSI6MCwiUiI6MCwiRyI6MCwiQiI6MH19LCJJc1Zpc2libGUiOnRydWUsIldpZHRoIjowLjAsIkhlaWdodCI6MC4wLCJCb3JkZXJTdHlsZSI6bnVsbCwiUGFyZW50U3R5bGUiOm51bGx9LCJEYXRlRm9ybWF0Ijp7IiRpZCI6IjE0MC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xNDEiLCJGb3JtYXQiOjAsIklzVmlzaWJsZSI6ZmFsc2UsIkxhc3RLbm93blZpc2liaWxpdHlTdGF0ZSI6ZmFsc2V9LCJJc1Zpc2libGUiOnRydWUsIlBhcmVudFN0eWxlIjpudWxsfSwiRGVmYXVsdFRhc2tTdHlsZSI6eyIkaWQiOiIxNDIiLCJTaGFwZSI6MSwiU2hhcGVUaGlja25lc3MiOjAsIkR1cmF0aW9uRm9ybWF0Ijo3LCJJbmNsdWRlTm9uV29ya2luZ0RheXNJbkR1cmF0aW9uIjpmYWxzZSwiUGVyY2VudGFnZUNvbXBsZXRlU3R5bGUiOnsiJGlkIjoiMTQzIiwiRm9udFNldHRpbmdzIjp7IiRpZCI6IjE0NCIsIkZvbnRTaXplIjoxMCwiRm9udE5hbWUiOiJDYWxpYnJpIiwiSXNCb2xkIjpmYWxzZSwiSXNJdGFsaWMiOmZhbHNlLCJJc1VuZGVybGluZWQiOmZhbHNlLCJQYXJlbnRTdHlsZSI6bnVsbH0sIkF1dG9TaXplIjowLCJGb3JlZ3JvdW5kIjp7IiRpZCI6IjE0NSIsIkNvbG9yIjp7IiRpZCI6IjE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0NyIsIlRvcCI6MC4wLCJMZWZ0IjowLjAsIlJpZ2h0IjowLjAsIkJvdHRvbSI6MC4wfSwiUGFkZGluZyI6eyIkaWQiOiIxNDgiLCJUb3AiOjAuMCwiTGVmdCI6MC4wLCJSaWdodCI6MC4wLCJCb3R0b20iOjAuMH0sIkJhY2tncm91bmQiOnsiJGlkIjoiMTQ5IiwiQ29sb3IiOnsiJGlkIjoiMTUwIiwiQSI6MCwiUiI6MCwiRyI6MCwiQiI6MH19LCJJc1Zpc2libGUiOnRydWUsIldpZHRoIjowLjAsIkhlaWdodCI6MC4wLCJCb3JkZXJTdHlsZSI6bnVsbCwiUGFyZW50U3R5bGUiOm51bGx9LCJEdXJhdGlvblN0eWxlIjp7IiRpZCI6IjE1MSIsIkZvbnRTZXR0aW5ncyI6eyIkaWQiOiIxNTIiLCJGb250U2l6ZSI6MTAsIkZvbnROYW1lIjoiQ2FsaWJyaSIsIklzQm9sZCI6ZmFsc2UsIklzSXRhbGljIjpmYWxzZSwiSXNVbmRlcmxpbmVkIjpmYWxzZSwiUGFyZW50U3R5bGUiOm51bGx9LCJBdXRvU2l6ZSI6MCwiRm9yZWdyb3VuZCI6eyIkaWQiOiIxNTMiLCJDb2xvciI6eyIkaWQiOiIxN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UiLCJUb3AiOjAuMCwiTGVmdCI6MC4wLCJSaWdodCI6MC4wLCJCb3R0b20iOjAuMH0sIlBhZGRpbmciOnsiJGlkIjoiMTU2IiwiVG9wIjowLjAsIkxlZnQiOjAuMCwiUmlnaHQiOjAuMCwiQm90dG9tIjowLjB9LCJCYWNrZ3JvdW5kIjp7IiRpZCI6IjE1NyIsIkNvbG9yIjp7IiRpZCI6IjE1OCIsIkEiOjAsIlIiOjAsIkciOjAsIkIiOjB9fSwiSXNWaXNpYmxlIjp0cnVlLCJXaWR0aCI6MC4wLCJIZWlnaHQiOjAuMCwiQm9yZGVyU3R5bGUiOm51bGwsIlBhcmVudFN0eWxlIjpudWxsfSwiSG9yaXpvbnRhbENvbm5lY3RvclN0eWxlIjp7IiRpZCI6IjE1OSIsIkxpbmVDb2xvciI6eyIkaWQiOiIxNjAiLCIkdHlwZSI6Ik5MUkUuQ29tbW9uLkRvbS5Tb2xpZENvbG9yQnJ1c2gsIE5MUkUuQ29tbW9uIiwiQ29sb3IiOnsiJGlkIjoiMTYxIiwiQSI6MjU1LCJSIjoyMDQsIkciOjIwNCwiQiI6MjA0fX0sIkxpbmVXZWlnaHQiOjAuMCwiTGluZVR5cGUiOjAsIlBhcmVudFN0eWxlIjpudWxsfSwiVmVydGljYWxDb25uZWN0b3JTdHlsZSI6eyIkaWQiOiIxNjIiLCJMaW5lQ29sb3IiOnsiJGlkIjoiMTYzIiwiJHR5cGUiOiJOTFJFLkNvbW1vbi5Eb20uU29saWRDb2xvckJydXNoLCBOTFJFLkNvbW1vbiIsIkNvbG9yIjp7IiRpZCI6IjE2N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E2NSIsIk1hcmdpbiI6eyIkaWQiOiIxNjYiLCJUb3AiOjAuMCwiTGVmdCI6NC4wLCJSaWdodCI6NC4wLCJCb3R0b20iOjAuMH0sIlBhZGRpbmciOnsiJGlkIjoiMTY3IiwiVG9wIjowLjAsIkxlZnQiOjAuMCwiUmlnaHQiOjAuMCwiQm90dG9tIjowLjB9LCJCYWNrZ3JvdW5kIjp7IiRpZCI6IjE2OCIsIkNvbG9yIjp7IiRpZCI6IjE2OSIsIkEiOjI1NSwiUiI6MCwiRyI6MTE0LCJCIjoxODh9fSwiSXNWaXNpYmxlIjp0cnVlLCJXaWR0aCI6MC4wLCJIZWlnaHQiOjEwLjAsIkJvcmRlclN0eWxlIjp7IiRpZCI6IjE3MCIsIkxpbmVDb2xvciI6eyIkaWQiOiIxNzEiLCIkdHlwZSI6Ik5MUkUuQ29tbW9uLkRvbS5Tb2xpZENvbG9yQnJ1c2gsIE5MUkUuQ29tbW9uIiwiQ29sb3IiOnsiJGlkIjoiMTcyIiwiQSI6MjU1LCJSIjoyNTUsIkciOjAsIkIiOjB9fSwiTGluZVdlaWdodCI6MC4wLCJMaW5lVHlwZSI6MCwiUGFyZW50U3R5bGUiOm51bGx9LCJQYXJlbnRTdHlsZSI6bnVsbH0sIlRpdGxlU3R5bGUiOnsiJGlkIjoiMTczIiwiRm9udFNldHRpbmdzIjp7IiRpZCI6IjE3NCIsIkZvbnRTaXplIjoxMSwiRm9udE5hbWUiOiJDYWxpYnJpIiwiSXNCb2xkIjp0cnVlLCJJc0l0YWxpYyI6ZmFsc2UsIklzVW5kZXJsaW5lZCI6ZmFsc2UsIlBhcmVudFN0eWxlIjpudWxsfSwiQXV0b1NpemUiOjAsIkZvcmVncm91bmQiOnsiJGlkIjoiMTc1IiwiQ29sb3IiOnsiJGlkIjoiMTc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CwiUiI6MCwiRyI6MCwiQiI6MH19LCJJc1Zpc2libGUiOnRydWUsIldpZHRoIjowLjAsIkhlaWdodCI6MC4wLCJCb3JkZXJTdHlsZSI6bnVsbCwiUGFyZW50U3R5bGUiOm51bGx9LCJEYXRlU3R5bGUiOnsiJGlkIjoiMTgxIiwiRm9udFNldHRpbmdzIjp7IiRpZCI6IjE4MiIsIkZvbnRTaXplIjoxMCwiRm9udE5hbWUiOiJDYWxpYnJpIiwiSXNCb2xkIjpmYWxzZSwiSXNJdGFsaWMiOmZhbHNlLCJJc1VuZGVybGluZWQiOmZhbHNlLCJQYXJlbnRTdHlsZSI6bnVsbH0sIkF1dG9TaXplIjowLCJGb3JlZ3JvdW5kIjp7IiRpZCI6IjE4MyIsIkNvbG9yIjp7IiRpZCI6IjE4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g1IiwiVG9wIjowLjAsIkxlZnQiOjAuMCwiUmlnaHQiOjAuMCwiQm90dG9tIjowLjB9LCJQYWRkaW5nIjp7IiRpZCI6IjE4NiIsIlRvcCI6MC4wLCJMZWZ0IjowLjAsIlJpZ2h0IjowLjAsIkJvdHRvbSI6MC4wfSwiQmFja2dyb3VuZCI6eyIkaWQiOiIxODciLCJDb2xvciI6eyIkaWQiOiIxODgiLCJBIjowLCJSIjowLCJHIjowLCJCIjowfX0sIklzVmlzaWJsZSI6dHJ1ZSwiV2lkdGgiOjAuMCwiSGVpZ2h0IjowLjAsIkJvcmRlclN0eWxlIjpudWxsLCJQYXJlbnRTdHlsZSI6bnVsbH0sIkRhdGVGb3JtYXQiOnsiJGlkIjoiMTg5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E5MCIsIkZvcm1hdCI6MCwiSXNWaXNpYmxlIjpmYWxzZSwiTGFzdEtub3duVmlzaWJpbGl0eVN0YXRlIjpmYWxzZX0sIklzVmlzaWJsZSI6dHJ1ZSwiUGFyZW50U3R5bGUiOm51bGwsIl9leHBsaWNpdGx5U2V0Ijp7IiRpZCI6IjE5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eyIkaWQiOiIxOTIiLCJUaXRsZVBvc2l0aW9uIjoiUmlnaHQiLCJEYXRlUG9zaXRpb24iOiJMZWZ0IiwiU2hhcGVUeXBlIjoyLCJTaGFwZVNpemUiOjEsIlNwYWNpbmciOjUsIlNoYXBlU3R5bGUiOnsiJGlkIjoiMTkzIiwiTWFyZ2luIjp7IiRpZCI6IjE5NCIsIlRvcCI6MC4wLCJMZWZ0IjowLjAsIlJpZ2h0IjowLjAsIkJvdHRvbSI6MC4wfSwiUGFkZGluZyI6eyIkaWQiOiIxOTUiLCJUb3AiOjAuMCwiTGVmdCI6MC4wLCJSaWdodCI6MC4wLCJCb3R0b20iOjAuMH0sIkJhY2tncm91bmQiOnsiJGlkIjoiMTk2IiwiQ29sb3IiOnsiJGlkIjoiMTk3IiwiQSI6MjU1LCJSIjowLCJHIjoxMTQsIkIiOjE4OH19LCJJc1Zpc2libGUiOnRydWUsIldpZHRoIjoxMy4wLCJIZWlnaHQiOjEzLjAsIkJvcmRlclN0eWxlIjp7IiRpZCI6IjE5OCIsIkxpbmVDb2xvciI6eyIkaWQiOiIxOTkiLCIkdHlwZSI6Ik5MUkUuQ29tbW9uLkRvbS5Tb2xpZENvbG9yQnJ1c2gsIE5MUkUuQ29tbW9uIiwiQ29sb3IiOnsiJGlkIjoiMjAwIiwiQSI6MjU1LCJSIjoyNTUsIkciOjAsIkIiOjB9fSwiTGluZVdlaWdodCI6MC4wLCJMaW5lVHlwZSI6MCwiUGFyZW50U3R5bGUiOm51bGx9LCJQYXJlbnRTdHlsZSI6bnVsbH0sIlRpdGxlU3R5bGUiOnsiJGlkIjoiMjAxIiwiRm9udFNldHRpbmdzIjp7IiRpZCI6IjIwMiIsIkZvbnRTaXplIjoxMSwiRm9udE5hbWUiOiJDYWxpYnJp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MCwiUiI6MCwiRyI6MCwiQiI6MH19LCJJc1Zpc2libGUiOnRydWUsIldpZHRoIjowLjAsIkhlaWdodCI6MC4wLCJCb3JkZXJTdHlsZSI6bnVsbCwiUGFyZW50U3R5bGUiOm51bGx9LCJEYXRlU3R5bGUiOnsiJGlkIjoiMjA5IiwiRm9udFNldHRpbmdzIjp7IiRpZCI6IjIxMCIsIkZvbnRTaXplIjoxMC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wLCJSIjowLCJHIjowLCJCIjowfX0sIklzVmlzaWJsZSI6dHJ1ZSwiV2lkdGgiOjAuMCwiSGVpZ2h0IjowLjAsIkJvcmRlclN0eWxlIjpudWxsLCJQYXJlbnRTdHlsZSI6bnVsbH0sIkRhdGVGb3JtYXQiOnsiJGlkIjoiMjE3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IxOCIsIkZvcm1hdCI6MCwiSXNWaXNpYmxlIjpmYWxzZSwiTGFzdEtub3duVmlzaWJpbGl0eVN0YXRlIjpmYWxzZX0sIklzVmlzaWJsZSI6dHJ1ZSwiUGFyZW50U3R5bGUiOm51bGx9LCJHcmlkbGluZVBhbmVsU3R5bGUiOnsiJGlkIjoiMjE5IiwiR3JpZGxpbmVTdHlsZSI6eyIkaWQiOiIyMjAiLCJMaW5lQ29sb3IiOnsiJGlkIjoiMjIxIiwiJHR5cGUiOiJOTFJFLkNvbW1vbi5Eb20uU29saWRDb2xvckJydXNoLCBOTFJFLkNvbW1vbiIsIkNvbG9yIjp7IiRpZCI6IjIyMiIsIkEiOjM4LCJSIjo5MSwiRyI6MTU1LCJCIjoyMTN9fSwiTGluZVdlaWdodCI6MS4wLCJMaW5lVHlwZSI6MCwiUGFyZW50U3R5bGUiOm51bGx9LCJNYXJnaW4iOnsiJGlkIjoiMjIzIiwiVG9wIjowLjAsIkxlZnQiOjAuMCwiUmlnaHQiOjAuMCwiQm90dG9tIjowLjB9LCJQYWRkaW5nIjp7IiRpZCI6IjIyNCIsIlRvcCI6MC4wLCJMZWZ0IjowLjAsIlJpZ2h0IjowLjAsIkJvdHRvbSI6MC4wfSwiQmFja2dyb3VuZCI6bnVsbCwiSXNWaXNpYmxlIjp0cnVlLCJXaWR0aCI6MC4wLCJIZWlnaHQiOjAuMCwiQm9yZGVyU3R5bGUiOnsiJGlkIjoiMjI1IiwiTGluZUNvbG9yIjpudWxsLCJMaW5lV2VpZ2h0IjowLjAsIkxpbmVUeXBlIjowLCJQYXJlbnRTdHlsZSI6bnVsbH0sIlBhcmVudFN0eWxlIjpudWxsfSwiQWN0aXZpdHlMaW5lUGFuZWxTdHlsZSI6eyIkaWQiOiIyMjYiLCJBY3Rpdml0eUxpbmVTdHlsZSI6eyIkaWQiOiIyMjciLCJMaW5lQ29sb3IiOnsiJGlkIjoiMjI4IiwiJHR5cGUiOiJOTFJFLkNvbW1vbi5Eb20uU29saWRDb2xvckJydXNoLCBOTFJFLkNvbW1vbiIsIkNvbG9yIjp7IiRpZCI6IjIyOSIsIkEiOjM4LCJSIjo2OCwiRyI6MTE0LCJCIjoxOTZ9fSwiTGluZVdlaWdodCI6MS4wLCJMaW5lVHlwZSI6MCwiUGFyZW50U3R5bGUiOm51bGx9LCJNYXJnaW4iOnsiJGlkIjoiMjMwIiwiVG9wIjowLjAsIkxlZnQiOjAuMCwiUmlnaHQiOjAuMCwiQm90dG9tIjowLjB9LCJQYWRkaW5nIjp7IiRpZCI6IjIzMSIsIlRvcCI6MC4wLCJMZWZ0IjowLjAsIlJpZ2h0IjowLjAsIkJvdHRvbSI6MC4wfSwiQmFja2dyb3VuZCI6bnVsbCwiSXNWaXNpYmxlIjp0cnVlLCJXaWR0aCI6MC4wLCJIZWlnaHQiOjAuMCwiQm9yZGVyU3R5bGUiOnsiJGlkIjoiMjMyIiwiTGluZUNvbG9yIjpudWxsLCJMaW5lV2VpZ2h0IjowLjAsIkxpbmVUeXBlIjowLCJQYXJlbnRTdHlsZSI6bnVsbH0sIlBhcmVudFN0eWxlIjpudWxsfSwiU2hvd0VsYXBzZWRUaW1lR3JhZGllbnRTdHlsZSI6ZmFsc2UsIlRpbWViYW5kUmVzZXJ2ZWRMZWZ0QXJlYVN0eWxlIjp7IiRpZCI6IjIzMyIsIkFjdGl2aXR5SGVhZGVyV2lkdGgiOjAuMCwiSXNTZXQiOmZhbHNlfSwiRGVmYXVsdFN3aW1sYW5lU3R5bGUiOm51bGwsIkRlZmF1bHRTd2ltbGFuZVYyU3R5bGUiOnsiJGlkIjoiMjM0IiwiSGVhZGVyU3R5bGUiOnsiJGlkIjoiMjM1IiwiVGV4dElzVmVydGljYWwiOmZhbHNlLCJUZXh0U3R5bGUiOnsiJGlkIjoiMjM2IiwiRm9udFNldHRpbmdzIjp7IiRpZCI6IjIzNyIsIkZvbnRTaXplIjoxMiwiRm9udE5hbWUiOiJDYWxpYnJpIiwiSXNCb2xkIjpmYWxzZSwiSXNJdGFsaWMiOmZhbHNlLCJJc1VuZGVybGluZWQiOmZhbHNlLCJQYXJlbnRTdHlsZSI6bnVsbH0sIkF1dG9TaXplIjoyLCJGb3JlZ3JvdW5kIjp7IiRpZCI6IjIzOCIsIkNvbG9yIjp7IiRpZCI6IjIzO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QwIiwiVG9wIjowLjAsIkxlZnQiOjAuMCwiUmlnaHQiOjAuMCwiQm90dG9tIjowLjB9LCJQYWRkaW5nIjp7IiRpZCI6IjI0MSIsIlRvcCI6MC4wLCJMZWZ0IjowLjAsIlJpZ2h0IjowLjAsIkJvdHRvbSI6MC4wfSwiQmFja2dyb3VuZCI6bnVsbCwiSXNWaXNpYmxlIjp0cnVlLCJXaWR0aCI6MC4wLCJIZWlnaHQiOjAuMCwiQm9yZGVyU3R5bGUiOm51bGwsIlBhcmVudFN0eWxlIjpudWxsfSwiUmVjdGFuZ2xl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MjU1LCJSIjo2OCwiRyI6MTE0LCJCIjoxOTZ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JhY2tncm91bmQiOm51bGwsIklzVmlzaWJsZSI6dHJ1ZSwiV2lkdGgiOjAuMCwiSGVpZ2h0IjowLjAsIkJvcmRlclN0eWxlIjpudWxsLCJQYXJlbnRTdHlsZSI6bnVsbH0sIkJhY2tncm91bmRTdHlsZSI6eyIkaWQiOiIyNTIiLCJNYXJnaW4iOnsiJGlkIjoiMjUzIiwiVG9wIjowLjAsIkxlZnQiOjAuMCwiUmlnaHQiOjAuMCwiQm90dG9tIjowLjB9LCJQYWRkaW5nIjp7IiRpZCI6IjI1NCIsIlRvcCI6MC4wLCJMZWZ0IjowLjAsIlJpZ2h0IjowLjAsIkJvdHRvbSI6MC4wfSwiQmFja2dyb3VuZCI6eyIkaWQiOiIyNTUiLCJDb2xvciI6eyIkaWQiOiIyNTYiLCJBIjo1MSwiUiI6MTY1LCJHIjoxNjUsIkIiOjE2NX19LCJJc1Zpc2libGUiOnRydWUsIldpZHRoIjowLjAsIkhlaWdodCI6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Jc0Fib3ZlVGltZWJhbmQiOmZhbHNlLCJTcGFjaW5nIjoyLCJNYXJnaW4iOnsiJGlkIjoiMjYwIiwiVG9wIjowLjAsIkxlZnQiOjAuMCwiUmlnaHQiOjAuMCwiQm90dG9tIjowLjB9LCJQYWRkaW5nIjp7IiRpZCI6IjI2MSIsIlRvcCI6MC4wLCJMZWZ0IjowLjAsIlJpZ2h0IjowLjAsIkJvdHRvbSI6MC4wfSwiSXNWaXNpYmxlIjp0cnVlLCJXaWR0aCI6MC4wLCJIZWlnaHQiOjAuMCwiQm9yZGVyU3R5bGUiOnsiJGlkIjoiMjYyIiwiTGluZUNvbG9yIjpudWxsLCJMaW5lV2VpZ2h0IjowLjAsIkxpbmVUeXBlIjowLCJQYXJlbnRTdHlsZSI6bnVsbH0sIlBhcmVudFN0eWxlIjpudWxsfX0sIlNjYWxlIjpudWxsLCJTY2FsZVYyIjp7IiRpZCI6IjI2MyIsIlN0YXJ0RGF0ZSI6IjIwMTktMDEtMTdUMDM6MDA6MDAiLCJFbmREYXRlIjoiMjAyMy0xMi0yOVQwMzoyNTowMCIsIkF1dG9EYXRlUmFuZ2UiOnRydWUsIldvcmtpbmdEYXlzIjozMSwiRmlzY2FsWWVhciI6eyIkaWQiOiIyNjQiLCJTdGFydE1vbnRoIjoxLCJVc2VTdGFydGluZ1llYXJGb3JOdW1iZXJpbmciOnRydWUsIlNob3dGaXNjYWxZZWFyTGFiZWwiOnRydWV9LCJUb2RheU1hcmtlclRleHQiOiJUb2RheSIsIkF1dG9TY2FsZVR5cGUiOnRydWUsIlRpbWViYW5kU2NhbGVzIjp7IiRpZCI6IjI2NSIsIlRvcFNjYWxlTGF5ZXIiOnsiJGlkIjoiMjY2IiwiRm9ybWF0IjoiTU1NIiwiVHlwZSI6Mn0sIk1pZGRsZVNjYWxlTGF5ZXIiOnsiJGlkIjoiMjY3IiwiRm9ybWF0IjpudWxsLCJUeXBlIjowfSwiQm90dG9tU2NhbGVMYXllciI6eyIkaWQiOiIyNjgiLCJGb3JtYXQiOm51bGwsIlR5cGUiOjB9fX0sIk1pbGVzdG9uZXMiOlt7IiRpZCI6IjI2OSIsIkRhdGUiOiIyMDIzLTEyLTE1VDIwOjIzOjAwWiIsIlN0eWxlIjp7IiRpZCI6IjI3MCIsIlNoYXBlIjoyLCJDb25uZWN0b3JNYXJnaW4iOnsiJGlkIjoiMjcxIiwiVG9wIjowLjAsIkxlZnQiOjIuMCwiUmlnaHQiOjIuMCwiQm90dG9tIjowLjB9LCJDb25uZWN0b3JTdHlsZSI6eyIkaWQiOiIyNzIiLCJMaW5lQ29sb3IiOnsiJGlkIjoiMjczIiwiJHR5cGUiOiJOTFJFLkNvbW1vbi5Eb20uU29saWRDb2xvckJydXNoLCBOTFJFLkNvbW1vbiIsIkNvbG9yIjp7IiRpZCI6IjI3NCIsIkEiOjEyNywiUiI6OTEsIkciOjE1NSwiQiI6MjEzfX0sIkxpbmVXZWlnaHQiOjEuMCwiTGluZVR5cGUiOjAsIlBhcmVudFN0eWxlIjpudWxsfSwiSXNCZWxvd1RpbWViYW5kIjpmYWxzZSwiUG9zaXRpb25PblRhc2siOjAsIkhpZGVEYXRlIjpmYWxzZSwiU2hhcGVTaXplIjoxLCJTcGFjaW5nIjowLjAsIlBhZGRpbmciOnsiJGlkIjoiMjc1IiwiVG9wIjo1LjAsIkxlZnQiOjMuMCwiUmlnaHQiOjAuMCwiQm90dG9tIjoyLjB9LCJTaGFw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CwiRyI6MTEyLCJCIjoxOTJ9fSwiSXNWaXNpYmxlIjp0cnVlLCJXaWR0aCI6MTMuMCwiSGVpZ2h0IjoxMy4wLCJCb3JkZXJTdHlsZSI6eyIkaWQiOiIyODEiLCJMaW5lQ29sb3IiOnsiJGlkIjoiMjgyIiwiJHR5cGUiOiJOTFJFLkNvbW1vbi5Eb20uU29saWRDb2xvckJydXNoLCBOTFJFLkNvbW1vbiIsIkNvbG9yIjp7IiRpZCI6IjI4MyIsIkEiOjI1NSwiUiI6MjU1LCJHIjowLCJCIjowfX0sIkxpbmVXZWlnaHQiOjAuMCwiTGluZVR5cGUiOjAsIlBhcmVudFN0eWxlIjpudWxsfSwiUGFyZW50U3R5bGUiOm51bGx9LCJUaXRsZVN0eWxlIjp7IiRpZCI6IjI4NCIsIkZvbnRTZXR0aW5ncyI6eyIkaWQiOiIyODUiLCJGb250U2l6ZSI6MjAsIkZvbnROYW1lIjoiQ2FsaWJyaSIsIklzQm9sZCI6dHJ1ZSwiSXNJdGFsaWMiOmZhbHNlLCJJc1VuZGVybGluZWQiOmZhbHNlLCJQYXJlbnRTdHlsZSI6bnVsbH0sIkF1dG9TaXplIjoyLCJGb3JlZ3JvdW5kIjp7IiRpZCI6IjI4NiIsIkNvbG9yIjp7IiRpZCI6IjI4NyIsIkEiOjI1NSwiUiI6MCwiRyI6MCwiQiI6MH19LCJNYXhXaWR0aCI6Mjk1LjUsIk1heEhlaWdodCI6IkluZmluaXR5IiwiU21hcnRGb3JlZ3JvdW5kSXNBY3RpdmUiOmZhbHNlLCJIb3Jpem9udGFsQWxpZ25tZW50IjowLCJWZXJ0aWNhbEFsaWdubWVudCI6MCwiU21hcnRGb3JlZ3JvdW5kIjpudWxsLCJCYWNrZ3JvdW5kRmlsbFR5cGUiOjAsIk1hcmdpbiI6eyIkaWQiOiIyODgiLCJUb3AiOjAuMCwiTGVmdCI6MC4wLCJSaWdodCI6MC4wLCJCb3R0b20iOjAuMH0sIlBhZGRpbmciOnsiJGlkIjoiMjg5IiwiVG9wIjowLjAsIkxlZnQiOjAuMCwiUmlnaHQiOjAuMCwiQm90dG9tIjowLjB9LCJCYWNrZ3JvdW5kIjp7IiRpZCI6IjI5MCIsIkNvbG9yIjp7IiRpZCI6IjI5MSIsIkEiOjAsIlIiOjI1NSwiRyI6MjU1LCJCIjoyNTV9fSwiSXNWaXNpYmxlIjp0cnVlLCJXaWR0aCI6MC4wLCJIZWlnaHQiOjAuMCwiQm9yZGVyU3R5bGUiOnsiJGlkIjoiMjkyIiwiTGluZUNvbG9yIjpudWxsLCJMaW5lV2VpZ2h0IjowLjAsIkxpbmVUeXBlIjowLCJQYXJlbnRTdHlsZSI6bnVsbH0sIlBhcmVudFN0eWxlIjpudWxsfSwiRGF0ZVN0eWxlIjp7IiRpZCI6IjI5MyIsIkZvbnRTZXR0aW5ncyI6eyIkaWQiOiIyOTQiLCJGb250U2l6ZSI6MTQsIkZvbnROYW1lIjoiQ2FsaWJyaSIsIklzQm9sZCI6ZmFsc2UsIklzSXRhbGljIjpmYWxzZSwiSXNVbmRlcmxpbmVkIjpmYWxzZSwiUGFyZW50U3R5bGUiOm51bGx9LCJBdXRvU2l6ZSI6MCwiRm9yZWdyb3VuZCI6eyIkaWQiOiIyOTUiLCJDb2xvciI6eyIkaWQiOiIyO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5NyIsIlRvcCI6MC4wLCJMZWZ0IjowLjAsIlJpZ2h0IjowLjAsIkJvdHRvbSI6MC4wfSwiUGFkZGluZyI6eyIkaWQiOiIyOTgiLCJUb3AiOjAuMCwiTGVmdCI6MC4wLCJSaWdodCI6MC4wLCJCb3R0b20iOjAuMH0sIkJhY2tncm91bmQiOnsiJGlkIjoiMjk5IiwiQ29sb3IiOnsiJGlkIjoiMzAwIiwiQSI6MCwiUiI6MjU1LCJHIjoyNTUsIkIiOjI1NX19LCJJc1Zpc2libGUiOnRydWUsIldpZHRoIjowLjAsIkhlaWdodCI6MC4wLCJCb3JkZXJTdHlsZSI6eyIkaWQiOiIzMDEiLCJMaW5lQ29sb3IiOm51bGwsIkxpbmVXZWlnaHQiOjAuMCwiTGluZVR5cGUiOjAsIlBhcmVudFN0eWxlIjpudWxsfSwiUGFyZW50U3R5bGUiOm51bGx9LCJEYXRlRm9ybWF0Ijp7IiRpZCI6IjMwMi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zMDMiLCJGb3JtYXQiOjAsIklzVmlzaWJsZSI6ZmFsc2UsIkxhc3RLbm93blZpc2liaWxpdHlTdGF0ZSI6ZmFsc2V9LCJJc1Zpc2libGUiOnRydWUsIlBhcmVudFN0eWxlIjpudWxsfSwiSW5kZXgiOjAsIlBlcmNlbnRhZ2VDb21wbGV0ZSI6bnVsbCwiUG9zaXRpb24iOnsiUmF0aW8iOjAuNTMwNTQ1MTk5MzU4OTA0NzYsIklzQ3VzdG9tIjp0cnVlfSwiRGF0ZUZvcm1hdCI6eyIkcmVmIjoiMzAyIn0sIldlZWtOdW1iZXJpbmciOnsiJGlkIjoiMzA0IiwiRm9ybWF0IjowLCJJc1Zpc2libGUiOmZhbHNlLCJMYXN0S25vd25WaXNpYmlsaXR5U3RhdGUiOmZhbHNlfSwiUmVsYXRlZFRhc2tJZCI6IjAwMDAwMDAwLTAwMDAtMDAwMC0wMDAwLTAwMDAwMDAwMDAwMCIsIklkIjoiYjEzNmFlZTEtNDU4Yi00ODI2LThmOWQtMzQwNmFjODNlZGI3IiwiSW1wb3J0SWQiOm51bGwsIlRpdGxlIjoiVGlraW1hc2ksIGthZCBMUiDFoE1TTSBwYXJlbmdzIG51dGFyaW1vIHByb2pla3TEhSBMUiBWeXJpYXVzeWJlaSIsIk5vdGUiOm51bGwsIkh5cGVybGluayI6eyIkaWQiOiIzMDUiLCJBZGRyZXNzIjpudWxsLCJTdWJBZGRyZXNzIjpudWxsfSwiSXNDaGFuZ2VkIjpmYWxzZSwiSXNOZXciOmZhbHNlfSx7IiRpZCI6IjMwNiIsIkRhdGUiOiIyMDIzLTEyLTA4VDIwOjIzOjAwWiIsIlN0eWxlIjp7IiRpZCI6IjMwNyIsIlNoYXBlIjoyLCJDb25uZWN0b3JNYXJnaW4iOnsiJGlkIjoiMzA4IiwiVG9wIjowLjAsIkxlZnQiOjIuMCwiUmlnaHQiOjIuMCwiQm90dG9tIjowLjB9LCJDb25uZWN0b3JTdHlsZSI6eyIkaWQiOiIzMDkiLCJMaW5lQ29sb3IiOnsiJGlkIjoiMzEwIiwiJHR5cGUiOiJOTFJFLkNvbW1vbi5Eb20uU29saWRDb2xvckJydXNoLCBOTFJFLkNvbW1vbiIsIkNvbG9yIjp7IiRpZCI6IjMxMSIsIkEiOjEyNywiUiI6OTEsIkciOjE1NSwiQiI6MjEzfX0sIkxpbmVXZWlnaHQiOjEuMCwiTGluZVR5cGUiOjAsIlBhcmVudFN0eWxlIjpudWxsfSwiSXNCZWxvd1RpbWViYW5kIjpmYWxzZSwiUG9zaXRpb25PblRhc2siOjAsIkhpZGVEYXRlIjpmYWxzZSwiU2hhcGVTaXplIjoxLCJTcGFjaW5nIjowLjAsIlBhZGRpbmciOnsiJGlkIjoiMzEyIiwiVG9wIjo1LjAsIkxlZnQiOjMuMCwiUmlnaHQiOjAuMCwiQm90dG9tIjoyLjB9LCJTaGFwZVN0eWxlIjp7IiRpZCI6IjMxMyIsIk1hcmdpbiI6eyIkaWQiOiIzMTQiLCJUb3AiOjAuMCwiTGVmdCI6MC4wLCJSaWdodCI6MC4wLCJCb3R0b20iOjAuMH0sIlBhZGRpbmciOnsiJGlkIjoiMzE1IiwiVG9wIjowLjAsIkxlZnQiOjAuMCwiUmlnaHQiOjAuMCwiQm90dG9tIjowLjB9LCJCYWNrZ3JvdW5kIjp7IiRpZCI6IjMxNiIsIkNvbG9yIjp7IiRpZCI6IjMxNyIsIkEiOjI1NSwiUiI6MCwiRyI6MTEyLCJCIjoxOTJ9fSwiSXNWaXNpYmxlIjp0cnVlLCJXaWR0aCI6MTMuMCwiSGVpZ2h0IjoxMy4wLCJCb3JkZXJTdHlsZSI6eyIkaWQiOiIzMTgiLCJMaW5lQ29sb3IiOnsiJHJlZiI6IjI4MiJ9LCJMaW5lV2VpZ2h0IjowLjAsIkxpbmVUeXBlIjowLCJQYXJlbnRTdHlsZSI6bnVsbH0sIlBhcmVudFN0eWxlIjpudWxsfSwiVGl0bGVTdHlsZSI6eyIkaWQiOiIzMTkiLCJGb250U2V0dGluZ3MiOnsiJGlkIjoiMzIwIiwiRm9udFNpemUiOjIwLCJGb250TmFtZSI6IkNhbGlicmkiLCJJc0JvbGQiOnRydWUsIklzSXRhbGljIjpmYWxzZSwiSXNVbmRlcmxpbmVkIjpmYWxzZSwiUGFyZW50U3R5bGUiOm51bGx9LCJBdXRvU2l6ZSI6MiwiRm9yZWdyb3VuZCI6eyIkaWQiOiIzMjEiLCJDb2xvciI6eyIkaWQiOiIzMjIiLCJBIjoyNTUsIlIiOjIwMCwiRyI6MjAwLCJCIjoyMDB9fSwiTWF4V2lkdGgiOjMwMS43NzU3NTY4MzU5Mzc1LCJNYXhIZWlnaHQiOiJJbmZpbml0eSIsIlNtYXJ0Rm9yZWdyb3VuZElzQWN0aXZlIjpmYWxzZSwiSG9yaXpvbnRhbEFsaWdubWVudCI6MCwiVmVydGljYWxBbGlnbm1lbnQiOjAsIlNtYXJ0Rm9yZWdyb3VuZCI6bnVsbCwiQmFja2dyb3VuZEZpbGxUeXBlIjowLCJNYXJnaW4iOnsiJGlkIjoiMzIzIiwiVG9wIjowLjAsIkxlZnQiOjAuMCwiUmlnaHQiOjAuMCwiQm90dG9tIjowLjB9LCJQYWRkaW5nIjp7IiRpZCI6IjMyNCIsIlRvcCI6MC4wLCJMZWZ0IjowLjAsIlJpZ2h0IjowLjAsIkJvdHRvbSI6MC4wfSwiQmFja2dyb3VuZCI6eyIkaWQiOiIzMjUiLCJDb2xvciI6eyIkaWQiOiIzMjYiLCJBIjowLCJSIjoyNTUsIkciOjI1NSwiQiI6MjU1fX0sIklzVmlzaWJsZSI6dHJ1ZSwiV2lkdGgiOjAuMCwiSGVpZ2h0IjowLjAsIkJvcmRlclN0eWxlIjp7IiRpZCI6IjMyNyIsIkxpbmVDb2xvciI6bnVsbCwiTGluZVdlaWdodCI6MC4wLCJMaW5lVHlwZSI6MCwiUGFyZW50U3R5bGUiOm51bGx9LCJQYXJlbnRTdHlsZSI6bnVsbH0sIkRhdGVTdHlsZSI6eyIkaWQiOiIzMjgiLCJGb250U2V0dGluZ3MiOnsiJGlkIjoiMzI5IiwiRm9udFNpemUiOjE0LCJGb250TmFtZSI6IkNhbGlicmkiLCJJc0JvbGQiOmZhbHNlLCJJc0l0YWxpYyI6ZmFsc2UsIklzVW5kZXJsaW5lZCI6ZmFsc2UsIlBhcmVudFN0eWxlIjpudWxsfSwiQXV0b1NpemUiOjAsIkZvcmVncm91bmQiOnsiJGlkIjoiMzMwIiwiQ29sb3IiOnsiJGlkIjoiMzM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zIiLCJUb3AiOjAuMCwiTGVmdCI6MC4wLCJSaWdodCI6MC4wLCJCb3R0b20iOjAuMH0sIlBhZGRpbmciOnsiJGlkIjoiMzMzIiwiVG9wIjowLjAsIkxlZnQiOjAuMCwiUmlnaHQiOjAuMCwiQm90dG9tIjowLjB9LCJCYWNrZ3JvdW5kIjp7IiRpZCI6IjMzNCIsIkNvbG9yIjp7IiRpZCI6IjMzNSIsIkEiOjAsIlIiOjI1NSwiRyI6MjU1LCJCIjoyNTV9fSwiSXNWaXNpYmxlIjp0cnVlLCJXaWR0aCI6MC4wLCJIZWlnaHQiOjAuMCwiQm9yZGVyU3R5bGUiOnsiJGlkIjoiMzM2IiwiTGluZUNvbG9yIjpudWxsLCJMaW5lV2VpZ2h0IjowLjAsIkxpbmVUeXBlIjowLCJQYXJlbnRTdHlsZSI6bnVsbH0sIlBhcmVudFN0eWxlIjpudWxsfSwiRGF0ZUZvcm1hdCI6eyIkaWQiOiIzMzc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MzM4IiwiRm9ybWF0IjowLCJJc1Zpc2libGUiOmZhbHNlLCJMYXN0S25vd25WaXNpYmlsaXR5U3RhdGUiOmZhbHNlfSwiSXNWaXNpYmxlIjp0cnVlLCJQYXJlbnRTdHlsZSI6bnVsbH0sIkluZGV4IjoxLCJQZXJjZW50YWdlQ29tcGxldGUiOm51bGwsIlBvc2l0aW9uIjp7IlJhdGlvIjowLjIxNjk1MjQ1ODEzNDQwMzk1LCJJc0N1c3RvbSI6ZmFsc2V9LCJEYXRlRm9ybWF0Ijp7IiRyZWYiOiIzMzcifSwiV2Vla051bWJlcmluZyI6eyIkaWQiOiIzMzkiLCJGb3JtYXQiOjAsIklzVmlzaWJsZSI6ZmFsc2UsIkxhc3RLbm93blZpc2liaWxpdHlTdGF0ZSI6ZmFsc2V9LCJSZWxhdGVkVGFza0lkIjoiMDAwMDAwMDAtMDAwMC0wMDAwLTAwMDAtMDAwMDAwMDAwMDAwIiwiSWQiOiI1ZWQ2YTVlYS1mNDlhLTQ0ZWUtODVmNy1jZWYzYjcyMDBiY2IiLCJJbXBvcnRJZCI6bnVsbCwiVGl0bGUiOiJUaWtpbWFzaSwga2FkIExSIMWgTVNNIGdhdXMgZG9rdW1lbnR1cyBiZSBwYXN0YWLFsyBpxaEgbWluaXN0ZXJpasWzIiwiTm90ZSI6bnVsbCwiSHlwZXJsaW5rIjp7IiRpZCI6IjM0MCIsIkFkZHJlc3MiOm51bGwsIlN1YkFkZHJlc3MiOm51bGx9LCJJc0NoYW5nZWQiOmZhbHNlLCJJc05ldyI6ZmFsc2V9LHsiJGlkIjoiMzQxIiwiRGF0ZSI6IjIwMjMtMTItMjlUMDM6MjU6MDAiLCJTdHlsZSI6eyIkaWQiOiIzNDIiLCJTaGFwZSI6MiwiQ29ubmVjdG9yTWFyZ2luIjp7IiRpZCI6IjM0MyIsIlRvcCI6MC4wLCJMZWZ0IjoyLjAsIlJpZ2h0IjoyLjAsIkJvdHRvbSI6MC4wfSwiQ29ubmVjdG9yU3R5bGUiOnsiJGlkIjoiMzQ0IiwiTGluZUNvbG9yIjp7IiRpZCI6IjM0NSIsIiR0eXBlIjoiTkxSRS5Db21tb24uRG9tLlNvbGlkQ29sb3JCcnVzaCwgTkxSRS5Db21tb24iLCJDb2xvciI6eyIkaWQiOiIzNDYiLCJBIjoxMjcsIlIiOjkxLCJHIjoxNTUsIkIiOjIxM319LCJMaW5lV2VpZ2h0IjoxLjAsIkxpbmVUeXBlIjowLCJQYXJlbnRTdHlsZSI6bnVsbH0sIklzQmVsb3dUaW1lYmFuZCI6ZmFsc2UsIlBvc2l0aW9uT25UYXNrIjowLCJIaWRlRGF0ZSI6ZmFsc2UsIlNoYXBlU2l6ZSI6MywiU3BhY2luZyI6MC4wLCJQYWRkaW5nIjp7IiRpZCI6IjM0NyIsIlRvcCI6NS4wLCJMZWZ0IjozLjAsIlJpZ2h0IjowLjAsIkJvdHRvbSI6Mi4wfSwiU2hhcGVTdHlsZSI6eyIkaWQiOiIzNDgiLCJNYXJnaW4iOnsiJGlkIjoiMzQ5IiwiVG9wIjowLjAsIkxlZnQiOjAuMCwiUmlnaHQiOjAuMCwiQm90dG9tIjowLjB9LCJQYWRkaW5nIjp7IiRpZCI6IjM1MCIsIlRvcCI6MC4wLCJMZWZ0IjowLjAsIlJpZ2h0IjowLjAsIkJvdHRvbSI6MC4wfSwiQmFja2dyb3VuZCI6eyIkaWQiOiIzNTEiLCJDb2xvciI6eyIkaWQiOiIzNTIiLCJBIjoyNTUsIlIiOjAsIkciOjExMiwiQiI6MTkyfX0sIklzVmlzaWJsZSI6dHJ1ZSwiV2lkdGgiOjE1LjAsIkhlaWdodCI6MTUuNzQzNjIxODI2MTcxODc1LCJCb3JkZXJTdHlsZSI6eyIkaWQiOiIzNTMiLCJMaW5lQ29sb3IiOnsiJHJlZiI6IjI4MiJ9LCJMaW5lV2VpZ2h0IjowLjAsIkxpbmVUeXBlIjowLCJQYXJlbnRTdHlsZSI6bnVsbH0sIlBhcmVudFN0eWxlIjpudWxsfSwiVGl0bGVTdHlsZSI6eyIkaWQiOiIzNTQiLCJGb250U2V0dGluZ3MiOnsiJGlkIjoiMzU1IiwiRm9udFNpemUiOjIwLCJGb250TmFtZSI6IkNhbGlicmkiLCJJc0JvbGQiOnRydWUsIklzSXRhbGljIjpmYWxzZSwiSXNVbmRlcmxpbmVkIjpmYWxzZSwiUGFyZW50U3R5bGUiOm51bGx9LCJBdXRvU2l6ZSI6MiwiRm9yZWdyb3VuZCI6eyIkaWQiOiIzNTYiLCJDb2xvciI6eyIkaWQiOiIzNTciLCJBIjoyNTUsIlIiOjAsIkciOjAsIkIiOjB9fSwiTWF4V2lkdGgiOjIxMi45OTk5MjM3MDYwNTQ2OSwiTWF4SGVpZ2h0IjoiSW5maW5pdHkiLCJTbWFydEZvcmVncm91bmRJc0FjdGl2ZSI6ZmFsc2UsIkhvcml6b250YWxBbGlnbm1lbnQiOjAsIlZlcnRpY2FsQWxpZ25tZW50IjowLCJTbWFydEZvcmVncm91bmQiOm51bGwsIkJhY2tncm91bmRGaWxsVHlwZSI6MCwiTWFyZ2luIjp7IiRpZCI6IjM1OCIsIlRvcCI6MC4wLCJMZWZ0IjowLjAsIlJpZ2h0IjowLjAsIkJvdHRvbSI6MC4wfSwiUGFkZGluZyI6eyIkaWQiOiIzNTkiLCJUb3AiOjAuMCwiTGVmdCI6MC4wLCJSaWdodCI6MC4wLCJCb3R0b20iOjAuMH0sIkJhY2tncm91bmQiOnsiJGlkIjoiMzYwIiwiQ29sb3IiOnsiJGlkIjoiMzYxIiwiQSI6MCwiUiI6MjU1LCJHIjoyNTUsIkIiOjI1NX19LCJJc1Zpc2libGUiOnRydWUsIldpZHRoIjowLjAsIkhlaWdodCI6MC4wLCJCb3JkZXJTdHlsZSI6eyIkaWQiOiIzNjIiLCJMaW5lQ29sb3IiOm51bGwsIkxpbmVXZWlnaHQiOjAuMCwiTGluZVR5cGUiOjAsIlBhcmVudFN0eWxlIjpudWxsfSwiUGFyZW50U3R5bGUiOm51bGx9LCJEYXRlU3R5bGUiOnsiJGlkIjoiMzYzIiwiRm9udFNldHRpbmdzIjp7IiRpZCI6IjM2NCIsIkZvbnRTaXplIjoxNCwiRm9udE5hbWUiOiJDYWxpYnJpIiwiSXNCb2xkIjpmYWxzZSwiSXNJdGFsaWMiOmZhbHNlLCJJc1VuZGVybGluZWQiOmZhbHNlLCJQYXJlbnRTdHlsZSI6bnVsbH0sIkF1dG9TaXplIjowLCJGb3JlZ3JvdW5kIjp7IiRpZCI6IjM2NSIsIkNvbG9yIjp7IiRpZCI6IjM2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Y3IiwiVG9wIjowLjAsIkxlZnQiOjAuMCwiUmlnaHQiOjAuMCwiQm90dG9tIjowLjB9LCJQYWRkaW5nIjp7IiRpZCI6IjM2OCIsIlRvcCI6MC4wLCJMZWZ0IjowLjAsIlJpZ2h0IjowLjAsIkJvdHRvbSI6MC4wfSwiQmFja2dyb3VuZCI6eyIkaWQiOiIzNjkiLCJDb2xvciI6eyIkaWQiOiIzNzAiLCJBIjowLCJSIjoyNTUsIkciOjI1NSwiQiI6MjU1fX0sIklzVmlzaWJsZSI6dHJ1ZSwiV2lkdGgiOjAuMCwiSGVpZ2h0IjowLjAsIkJvcmRlclN0eWxlIjp7IiRpZCI6IjM3MSIsIkxpbmVDb2xvciI6bnVsbCwiTGluZVdlaWdodCI6MC4wLCJMaW5lVHlwZSI6MCwiUGFyZW50U3R5bGUiOm51bGx9LCJQYXJlbnRTdHlsZSI6bnVsbH0sIkRhdGVGb3JtYXQiOnsiJGlkIjoiMzcy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M3MyIsIkZvcm1hdCI6MCwiSXNWaXNpYmxlIjpmYWxzZSwiTGFzdEtub3duVmlzaWJpbGl0eVN0YXRlIjpmYWxzZX0sIklzVmlzaWJsZSI6dHJ1ZSwiUGFyZW50U3R5bGUiOm51bGx9LCJJbmRleCI6MiwiUGVyY2VudGFnZUNvbXBsZXRlIjpudWxsLCJQb3NpdGlvbiI6eyJSYXRpbyI6MC40NzM2MzY0ODU5MTIxODE3MiwiSXNDdXN0b20iOnRydWV9LCJEYXRlRm9ybWF0Ijp7IiRyZWYiOiIzNzIifSwiV2Vla051bWJlcmluZyI6eyIkaWQiOiIzNzQiLCJGb3JtYXQiOjAsIklzVmlzaWJsZSI6ZmFsc2UsIkxhc3RLbm93blZpc2liaWxpdHlTdGF0ZSI6ZmFsc2V9LCJSZWxhdGVkVGFza0lkIjoiMDAwMDAwMDAtMDAwMC0wMDAwLTAwMDAtMDAwMDAwMDAwMDAwIiwiSWQiOiIxNTQ0OTAwMi0wMTgyLTRlNzctOWNlZi00MjEyZGIzNjU4ZWMiLCJJbXBvcnRJZCI6bnVsbCwiVGl0bGUiOiJUaWtpbWFzLCBrYWQgTFIgVnlyaWF1c3lixJcgcHJpaW1zIG51dGFyaW3EhSBkxJdsIHNwcmVuZGltbyBHVEMgdGVpc2luxJdzIGZvcm1vcyBwYWtlaXRpbW8iLCJOb3RlIjpudWxsLCJIeXBlcmxpbmsiOnsiJGlkIjoiMzc1IiwiQWRkcmVzcyI6bnVsbCwiU3ViQWRkcmVzcyI6bnVsbH0sIklzQ2hhbmdlZCI6ZmFsc2UsIklzTmV3IjpmYWxzZX0seyIkaWQiOiIzNzYiLCJEYXRlIjoiMjAyMy0xMC0yNVQwMjowMjowMFoiLCJTdHlsZSI6eyIkaWQiOiIzNzciLCJTaGFwZSI6MiwiQ29ubmVjdG9yTWFyZ2luIjp7IiRpZCI6IjM3OCIsIlRvcCI6MC4wLCJMZWZ0IjoyLjAsIlJpZ2h0IjoyLjAsIkJvdHRvbSI6MC4wfSwiQ29ubmVjdG9yU3R5bGUiOnsiJGlkIjoiMzc5IiwiTGluZUNvbG9yIjp7IiRpZCI6IjM4MCIsIiR0eXBlIjoiTkxSRS5Db21tb24uRG9tLlNvbGlkQ29sb3JCcnVzaCwgTkxSRS5Db21tb24iLCJDb2xvciI6eyIkaWQiOiIzODEiLCJBIjoxMjcsIlIiOjkxLCJHIjoxNTUsIkIiOjIxM319LCJMaW5lV2VpZ2h0IjoxLjAsIkxpbmVUeXBlIjowLCJQYXJlbnRTdHlsZSI6bnVsbH0sIklzQmVsb3dUaW1lYmFuZCI6ZmFsc2UsIlBvc2l0aW9uT25UYXNrIjowLCJIaWRlRGF0ZSI6ZmFsc2UsIlNoYXBlU2l6ZSI6MSwiU3BhY2luZyI6MC4wLCJQYWRkaW5nIjp7IiRpZCI6IjM4MiIsIlRvcCI6NS4wLCJMZWZ0IjozLjAsIlJpZ2h0IjowLjAsIkJvdHRvbSI6Mi4wfSwiU2hhcGVTdHlsZSI6eyIkaWQiOiIzODMiLCJNYXJnaW4iOnsiJGlkIjoiMzg0IiwiVG9wIjowLjAsIkxlZnQiOjAuMCwiUmlnaHQiOjAuMCwiQm90dG9tIjowLjB9LCJQYWRkaW5nIjp7IiRpZCI6IjM4NSIsIlRvcCI6MC4wLCJMZWZ0IjowLjAsIlJpZ2h0IjowLjAsIkJvdHRvbSI6MC4wfSwiQmFja2dyb3VuZCI6eyIkaWQiOiIzODYiLCJDb2xvciI6eyIkaWQiOiIzODciLCJBIjoyNTUsIlIiOjAsIkciOjExMiwiQiI6MTkyfX0sIklzVmlzaWJsZSI6dHJ1ZSwiV2lkdGgiOjEzLjAsIkhlaWdodCI6MTMuMCwiQm9yZGVyU3R5bGUiOnsiJGlkIjoiMzg4IiwiTGluZUNvbG9yIjp7IiRyZWYiOiIyODIifSwiTGluZVdlaWdodCI6MC4wLCJMaW5lVHlwZSI6MCwiUGFyZW50U3R5bGUiOm51bGx9LCJQYXJlbnRTdHlsZSI6bnVsbH0sIlRpdGxlU3R5bGUiOnsiJGlkIjoiMzg5IiwiRm9udFNldHRpbmdzIjp7IiRpZCI6IjM5MCIsIkZvbnRTaXplIjoyMCwiRm9udE5hbWUiOiJDYWxpYnJpIiwiSXNCb2xkIjp0cnVlLCJJc0l0YWxpYyI6ZmFsc2UsIklzVW5kZXJsaW5lZCI6ZmFsc2UsIlBhcmVudFN0eWxlIjpudWxsfSwiQXV0b1NpemUiOjIsIkZvcmVncm91bmQiOnsiJGlkIjoiMzkxIiwiQ29sb3IiOnsiJGlkIjoiMzkyIiwiQSI6MjU1LCJSIjowLCJHIjowLCJCIjowfX0sIk1heFdpZHRoIjoyMjcuMjQ5OTIzNzA2MDU0NjksIk1heEhlaWdodCI6IkluZmluaXR5IiwiU21hcnRGb3JlZ3JvdW5kSXNBY3RpdmUiOmZhbHNlLCJIb3Jpem9udGFsQWxpZ25tZW50IjowLCJWZXJ0aWNhbEFsaWdubWVudCI6MCwiU21hcnRGb3JlZ3JvdW5kIjpudWxsLCJCYWNrZ3JvdW5kRmlsbFR5cGUiOjAsIk1hcmdpbiI6eyIkaWQiOiIzOTMiLCJUb3AiOjAuMCwiTGVmdCI6MC4wLCJSaWdodCI6MC4wLCJCb3R0b20iOjAuMH0sIlBhZGRpbmciOnsiJGlkIjoiMzk0IiwiVG9wIjowLjAsIkxlZnQiOjAuMCwiUmlnaHQiOjAuMCwiQm90dG9tIjowLjB9LCJCYWNrZ3JvdW5kIjp7IiRpZCI6IjM5NSIsIkNvbG9yIjp7IiRpZCI6IjM5NiIsIkEiOjAsIlIiOjI1NSwiRyI6MjU1LCJCIjoyNTV9fSwiSXNWaXNpYmxlIjp0cnVlLCJXaWR0aCI6MC4wLCJIZWlnaHQiOjAuMCwiQm9yZGVyU3R5bGUiOnsiJGlkIjoiMzk3IiwiTGluZUNvbG9yIjpudWxsLCJMaW5lV2VpZ2h0IjowLjAsIkxpbmVUeXBlIjowLCJQYXJlbnRTdHlsZSI6bnVsbH0sIlBhcmVudFN0eWxlIjpudWxsfSwiRGF0ZVN0eWxlIjp7IiRpZCI6IjM5OCIsIkZvbnRTZXR0aW5ncyI6eyIkaWQiOiIzOTkiLCJGb250U2l6ZSI6MTQsIkZvbnROYW1lIjoiQ2FsaWJyaSIsIklzQm9sZCI6ZmFsc2UsIklzSXRhbGljIjpmYWxzZSwiSXNVbmRlcmxpbmVkIjpmYWxzZSwiUGFyZW50U3R5bGUiOm51bGx9LCJBdXRvU2l6ZSI6MCwiRm9yZWdyb3VuZCI6eyIkaWQiOiI0MDAiLCJDb2xvciI6eyIkaWQiOiI0M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wMiIsIlRvcCI6MC4wLCJMZWZ0IjowLjAsIlJpZ2h0IjowLjAsIkJvdHRvbSI6MC4wfSwiUGFkZGluZyI6eyIkaWQiOiI0MDMiLCJUb3AiOjAuMCwiTGVmdCI6MC4wLCJSaWdodCI6MC4wLCJCb3R0b20iOjAuMH0sIkJhY2tncm91bmQiOnsiJGlkIjoiNDA0IiwiQ29sb3IiOnsiJGlkIjoiNDA1IiwiQSI6MCwiUiI6MjU1LCJHIjoyNTUsIkIiOjI1NX19LCJJc1Zpc2libGUiOnRydWUsIldpZHRoIjowLjAsIkhlaWdodCI6MC4wLCJCb3JkZXJTdHlsZSI6eyIkaWQiOiI0MDYiLCJMaW5lQ29sb3IiOm51bGwsIkxpbmVXZWlnaHQiOjAuMCwiTGluZVR5cGUiOjAsIlBhcmVudFN0eWxlIjpudWxsfSwiUGFyZW50U3R5bGUiOm51bGx9LCJEYXRlRm9ybWF0Ijp7IiRpZCI6IjQwNy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0MDgiLCJGb3JtYXQiOjAsIklzVmlzaWJsZSI6ZmFsc2UsIkxhc3RLbm93blZpc2liaWxpdHlTdGF0ZSI6ZmFsc2V9LCJJc1Zpc2libGUiOnRydWUsIlBhcmVudFN0eWxlIjpudWxsfSwiSW5kZXgiOjMsIlBlcmNlbnRhZ2VDb21wbGV0ZSI6bnVsbCwiUG9zaXRpb24iOnsiUmF0aW8iOjAuNDgxMDU4MzMyNjU1MTY0OTYsIklzQ3VzdG9tIjpmYWxzZX0sIkRhdGVGb3JtYXQiOnsiJHJlZiI6IjQwNyJ9LCJXZWVrTnVtYmVyaW5nIjp7IiRpZCI6IjQwOSIsIkZvcm1hdCI6MCwiSXNWaXNpYmxlIjpmYWxzZSwiTGFzdEtub3duVmlzaWJpbGl0eVN0YXRlIjpmYWxzZX0sIlJlbGF0ZWRUYXNrSWQiOiIwMDAwMDAwMC0wMDAwLTAwMDAtMDAwMC0wMDAwMDAwMDAwMDAiLCJJZCI6ImNkYmM3YWNkLWJhOTEtNDJmOS04MjM5LTgyMGQyMzEwN2RkZSIsIkltcG9ydElkIjpudWxsLCJUaXRsZSI6IlBhdGVpa3RpIGRva3VtZW50YWkgxK8gTFIgxaBNU00gZGVyaW50aSBzdSBMUiBWUk0sIExSIEZNLCBMUiDFvcWqTSwgTFIgVE0sIExSIEFNIiwiTm90ZSI6bnVsbCwiSHlwZXJsaW5rIjp7IiRpZCI6IjQxMCIsIkFkZHJlc3MiOm51bGwsIlN1YkFkZHJlc3MiOm51bGx9LCJJc0NoYW5nZWQiOmZhbHNlLCJJc05ldyI6ZmFsc2V9XSwiVGFza3MiOltdLCJTd2ltbGFuZXMiOltdLCJNc1Byb2plY3RJdGVtc1RyZWUiOnsiJGlkIjoiNDExIiwiUm9vdCI6eyJJbXBvcnRJZCI6bnVsbCwiSXNJbXBvcnRlZCI6ZmFsc2UsIkNoaWxkcmVuIjpbXX19LCJNZXRhZGF0YSI6eyIkaWQiOiI0MTIiLCJSZWNlbnRDb2xvcnNDb2xsZWN0aW9uIjoiW1wiI0ZGMDA3MEMwXCJdIiwiU291cmNlVGVtcGxhdGUiOiJ7XCIkaWRcIjpcIjFcIixcIklkXCI6XCI5YTFiNmM3ZC00YWIxLTQ3N2QtODkzOC00MDIxMWE4ZGY2MzdcIixcIkN1bHR1cmVJbmZvTmFtZVwiOlwiZW4tVVNcIixcIlZlcnNpb25cIjp7XCIkaWRcIjpcIjJcIixcIlRlbXBsYXRlRG9tVmVyc2lvblwiOlwiMS40LjBcIn0sXCJFZmZlY3RcIjoxLFwiU3R5bGVcIjp7XCIkaWRcIjpcIjNcIixcIlRpbWViYW5kU3R5bGVcIjp7XCIkaWRcIjpcIjRcIixcIlNjYWxlTWFya2luZ1wiOjA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QsXCJHXCI6NjQsXCJCXCI6NjR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QsXCJHXCI6NjQsXCJCXCI6NjR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QsXCJHXCI6NjQsXCJCXCI6NjR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mYWxz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nRydW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0cnV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A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5MSxcIkdcIjoxNTUsXCJCXCI6MjEzfX0sXCJMaW5lV2VpZ2h0XCI6MS4wLFwiTGluZVR5cGVcIjowfSxcIklzQmVsb3dUaW1lYmFuZFwiOmZhbHNlLFwiSGlkZURhdGVcIjpmYWxzZSxcIlNoYXBlU2l6ZVwiOjEsXCJTcGFjaW5nXCI6MC4wLFwiUGFkZGluZ1wiOntcIiRpZFwiOlwiOTBcIixcIlRvcFwiOjU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EZWZhdWx0U3dpbWxhbmVNaWxlc3RvbmVTdHlsZVwiOntcIiRpZFwiOlwiMTE0XCIsXCJUaXRsZVN0eWxlXCI6e1wiJGlkXCI6XCIxMTVcIixcIkZvbnRTZXR0aW5nc1wiOntcIiRpZFwiOlwiMTE2XCIsXCJGb250U2l6ZVwiOjExLFwiRm9udE5hbWVcIjpcIkNhbGlicmlcIixcIklzQm9sZFwiOnRydWUsXCJJc0l0YWxpY1wiOmZhbHNlLFwiSXNVbmRlcmxpbmVkXCI6ZmFsc2V9LFwiQXV0b1NpemVcIjowLFwiRm9yZWdyb3VuZFwiOntcIiRpZFwiOlwiMTE3XCIsXCJDb2xvclwiOntcIiRpZFwiOlwiMTE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aWRcIjpcIjEyMlwiLFwiQVwiOjAsXCJSXCI6MCxcIkdcIjowLFwiQlwiOjB9fSxcIklzVmlzaWJsZVwiOnRydWUsXCJXaWR0aFwiOjAuMCxcIkhlaWdodFwiOjAuMCxcIkJvcmRlclN0eWxlXCI6bnVsbH0sXCJEYXRlU3R5bGVcIjp7XCIkaWRcIjpcIjEyM1wiLFwiRm9udFNldHRpbmdzXCI6e1wiJGlkXCI6XCIxMjRcIixcIkZvbnRTaXplXCI6MTAsXCJGb250TmFtZVwiOlwiQ2FsaWJyaVwiLFwiSXNCb2xkXCI6ZmFsc2UsXCJJc0l0YWxpY1wiOmZhbHNlLFwiSXNVbmRlcmxpbmVkXCI6ZmFsc2V9LFwiQXV0b1NpemVcIjowLFwiRm9yZWdyb3VuZFwiOntcIiRpZFwiOlwiMTI1XCIsXCJDb2xvclwiOntcIiRpZFwiOlwiMTI2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jdcIixcIlRvcFwiOjAuMCxcIkxlZnRcIjowLjAsXCJSaWdodFwiOjAuMCxcIkJvdHRvbVwiOjAuMH0sXCJQYWRkaW5nXCI6e1wiJGlkXCI6XCIxMjhcIixcIlRvcFwiOjAuMCxcIkxlZnRcIjowLjAsXCJSaWdodFwiOjAuMCxcIkJvdHRvbVwiOjAuMH0sXCJCYWNrZ3JvdW5kXCI6e1wiJGlkXCI6XCIxMjlcIixcIkNvbG9yXCI6e1wiJGlkXCI6XCIxMzBcIixcIkFcIjowLFwiUlwiOjAsXCJHXCI6MCxcIkJcIjowfX0sXCJJc1Zpc2libGVcIjp0cnVlLFwiV2lkdGhcIjowLjAsXCJIZWlnaHRcIjowLjAsXCJCb3JkZXJTdHlsZVwiOm51bGx9LFwiVGl0bGVQb3NpdGlvblwiOjIsXCJEYXRlUG9zaXRpb25cIjpcIkxlZnRcIixcIlNoYXBlVHlwZVwiOjIsXCJTaGFwZVNpemVcIjoxLFwiU2hhcGVTdHlsZVwiOntcIiRpZFwiOlwiMTMxXCIsXCJNYXJnaW5cIjp7XCIkaWRcIjpcIjEzMlwiLFwiVG9wXCI6MC4wLFwiTGVmdFwiOjAuMCxcIlJpZ2h0XCI6MC4wLFwiQm90dG9tXCI6MC4wfSxcIlBhZGRpbmdcIjp7XCIkaWRcIjpcIjEzM1wiLFwiVG9wXCI6MC4wLFwiTGVmdFwiOjAuMCxcIlJpZ2h0XCI6MC4wLFwiQm90dG9tXCI6MC4wfSxcIkJhY2tncm91bmRcIjp7XCIkaWRcIjpcIjEzNFwiLFwiQ29sb3JcIjp7XCIkaWRcIjpcIjEzNVwiLFwiQVwiOjI1NSxcIlJcIjowLFwiR1wiOjExNCxcIkJcIjoxODh9fSxcIklzVmlzaWJsZVwiOnRydWUsXCJXaWR0aFwiOjEzLjAsXCJIZWlnaHRcIjoxMy4wLFwiQm9yZGVyU3R5bGVcIjp7XCIkaWRcIjpcIjEzNlwiLFwiTGluZUNvbG9yXCI6e1wiJGlkXCI6XCIxMzdcIixcIiR0eXBlXCI6XCJOTFJFLkNvbW1vbi5Eb20uU29saWRDb2xvckJydXNoLCBOTFJFLkNvbW1vblwiLFwiQ29sb3JcIjp7XCIkaWRcIjpcIjEzOFwiLFwiQVwiOjI1NSxcIlJcIjoyNTUsXCJHXCI6MCxcIkJcIjowfX0sXCJMaW5lV2VpZ2h0XCI6MC4wLFwiTGluZVR5cGVcIjowfX0sXCJEYXRlRm9ybWF0XCI6e1wiJHJlZlwiOlwiMTEzXCJ9LFwiSXNWaXNpYmxlXCI6dHJ1ZSxcIkdyb3VwSWRcIjpudWxsLFwiU3BhY2luZ1wiOjV9LFwiRGVmYXVsdFRhc2tTdHlsZVwiOntcIiRpZFwiOlwiMTM5XCIsXCJTaGFwZVwiOjEsXCJTaGFwZVRoaWNrbmVzc1wiOjAsXCJEdXJhdGlvbkZvcm1hdFwiOjcsXCJQZXJjZW50YWdlQ29tcGxldGVTdHlsZVwiOntcIiRpZFwiOlwiMTQwXCIsXCJGb250U2V0dGluZ3NcIjp7XCIkaWRcIjpcIjE0MVwiLFwiRm9udFNpemVcIjoxMCxcIkZvbnROYW1lXCI6XCJDYWxpYnJpXCIsXCJJc0JvbGRcIjpmYWxzZSxcIklzSXRhbGljXCI6ZmFsc2UsXCJJc1VuZGVybGluZWRcIjpmYWxzZX0sXCJBdXRvU2l6ZVwiOjAsXCJGb3JlZ3JvdW5kXCI6e1wiJGlkXCI6XCIxNDJcIixcIkNvbG9yXCI6e1wiJGlkXCI6XCIxND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NDRcIixcIlRvcFwiOjAuMCxcIkxlZnRcIjowLjAsXCJSaWdodFwiOjAuMCxcIkJvdHRvbVwiOjAuMH0sXCJQYWRkaW5nXCI6e1wiJGlkXCI6XCIxNDVcIixcIlRvcFwiOjAuMCxcIkxlZnRcIjowLjAsXCJSaWdodFwiOjAuMCxcIkJvdHRvbVwiOjAuMH0sXCJCYWNrZ3JvdW5kXCI6e1wiJGlkXCI6XCIxNDZcIixcIkNvbG9yXCI6e1wiJHJlZlwiOlwiMzZcIn19LFwiSXNWaXNpYmxlXCI6dHJ1ZSxcIldpZHRoXCI6MC4wLFwiSGVpZ2h0XCI6MC4wLFwiQm9yZGVyU3R5bGVcIjpudWxsfSxcIkR1cmF0aW9uU3R5bGVcIjp7XCIkaWRcIjpcIjE0N1wiLFwiRm9udFNldHRpbmdzXCI6e1wiJGlkXCI6XCIxNDhcIixcIkZvbnRTaXplXCI6MTAsXCJGb250TmFtZVwiOlwiQ2FsaWJyaVwiLFwiSXNCb2xkXCI6ZmFsc2UsXCJJc0l0YWxpY1wiOmZhbHNlLFwiSXNVbmRlcmxpbmVkXCI6ZmFsc2V9LFwiQXV0b1NpemVcIjowLFwiRm9yZWdyb3VuZFwiOntcIiRpZFwiOlwiMTQ5XCIsXCJDb2xvclwiOntcIiRpZFwiOlwiMTU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UxXCIsXCJUb3BcIjowLjAsXCJMZWZ0XCI6MC4wLFwiUmlnaHRcIjowLjAsXCJCb3R0b21cIjowLjB9LFwiUGFkZGluZ1wiOntcIiRpZFwiOlwiMTUyXCIsXCJUb3BcIjowLjAsXCJMZWZ0XCI6MC4wLFwiUmlnaHRcIjowLjAsXCJCb3R0b21cIjowLjB9LFwiQmFja2dyb3VuZFwiOntcIiRpZFwiOlwiMTUzXCIsXCJDb2xvclwiOntcIiRyZWZcIjpcIjM2XCJ9fSxcIklzVmlzaWJsZVwiOnRydWUsXCJXaWR0aFwiOjAuMCxcIkhlaWdodFwiOjAuMCxcIkJvcmRlclN0eWxlXCI6bnVsbH0sXCJIb3Jpem9udGFsQ29ubmVjdG9yU3R5bGVcIjp7XCIkaWRcIjpcIjE1NFwiLFwiTGluZUNvbG9yXCI6e1wiJGlkXCI6XCIxNTVcIixcIiR0eXBlXCI6XCJOTFJFLkNvbW1vbi5Eb20uU29saWRDb2xvckJydXNoLCBOTFJFLkNvbW1vblwiLFwiQ29sb3JcIjp7XCIkaWRcIjpcIjE1NlwiLFwiQVwiOjI1NSxcIlJcIjoyMDQsXCJHXCI6MjA0LFwiQlwiOjIwNH19LFwiTGluZVdlaWdodFwiOjAuMCxcIkxpbmVUeXBlXCI6MH0sXCJWZXJ0aWNhbENvbm5lY3RvclN0eWxlXCI6e1wiJGlkXCI6XCIxNTdcIixcIkxpbmVDb2xvclwiOntcIiRpZFwiOlwiMTU4XCIsXCIkdHlwZVwiOlwiTkxSRS5Db21tb24uRG9tLlNvbGlkQ29sb3JCcnVzaCwgTkxSRS5Db21tb25cIixcIkNvbG9yXCI6e1wiJGlkXCI6XCIxNTl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YwXCIsXCJNYXJnaW5cIjp7XCIkaWRcIjpcIjE2MVwiLFwiVG9wXCI6MC4wLFwiTGVmdFwiOjQuMCxcIlJpZ2h0XCI6NC4wLFwiQm90dG9tXCI6MC4wfSxcIlBhZGRpbmdcIjp7XCIkaWRcIjpcIjE2MlwiLFwiVG9wXCI6MC4wLFwiTGVmdFwiOjAuMCxcIlJpZ2h0XCI6MC4wLFwiQm90dG9tXCI6MC4wfSxcIkJhY2tncm91bmRcIjp7XCIkaWRcIjpcIjE2M1wiLFwiQ29sb3JcIjp7XCIkaWRcIjpcIjE2NFwiLFwiQVwiOjI1NSxcIlJcIjowLFwiR1wiOjExNCxcIkJcIjoxODh9fSxcIklzVmlzaWJsZVwiOnRydWUsXCJXaWR0aFwiOjAuMCxcIkhlaWdodFwiOjEwLjAsXCJCb3JkZXJTdHlsZVwiOntcIiRpZFwiOlwiMTY1XCIsXCJMaW5lQ29sb3JcIjp7XCIkaWRcIjpcIjE2NlwiLFwiJHR5cGVcIjpcIk5MUkUuQ29tbW9uLkRvbS5Tb2xpZENvbG9yQnJ1c2gsIE5MUkUuQ29tbW9uXCIsXCJDb2xvclwiOntcIiRpZFwiOlwiMTY3XCIsXCJBXCI6MjU1LFwiUlwiOjI1NSxcIkdcIjowLFwiQlwiOjB9fSxcIkxpbmVXZWlnaHRcIjowLjAsXCJMaW5lVHlwZVwiOjB9fSxcIlRpdGxlU3R5bGVcIjp7XCIkaWRcIjpcIjE2OFwiLFwiRm9udFNldHRpbmdzXCI6e1wiJGlkXCI6XCIxNjlcIixcIkZvbnRTaXplXCI6MTEsXCJGb250TmFtZVwiOlwiQ2FsaWJyaVwiLFwiSXNCb2xkXCI6dHJ1ZSxcIklzSXRhbGljXCI6ZmFsc2UsXCJJc1VuZGVybGluZWRcIjpmYWxzZX0sXCJBdXRvU2l6ZVwiOjAsXCJGb3JlZ3JvdW5kXCI6e1wiJGlkXCI6XCIxNzBcIixcIkNvbG9yXCI6e1wiJGlkXCI6XCIxNzF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cyXCIsXCJUb3BcIjowLjAsXCJMZWZ0XCI6MC4wLFwiUmlnaHRcIjowLjAsXCJCb3R0b21cIjowLjB9LFwiUGFkZGluZ1wiOntcIiRpZFwiOlwiMTczXCIsXCJUb3BcIjowLjAsXCJMZWZ0XCI6MC4wLFwiUmlnaHRcIjowLjAsXCJCb3R0b21cIjowLjB9LFwiQmFja2dyb3VuZFwiOntcIiRpZFwiOlwiMTc0XCIsXCJDb2xvclwiOntcIiRyZWZcIjpcIjM2XCJ9fSxcIklzVmlzaWJsZVwiOnRydWUsXCJXaWR0aFwiOjAuMCxcIkhlaWdodFwiOjAuMCxcIkJvcmRlclN0eWxlXCI6bnVsbH0sXCJEYXRlU3R5bGVcIjp7XCIkaWRcIjpcIjE3NVwiLFwiRm9udFNldHRpbmdzXCI6e1wiJGlkXCI6XCIxNzZcIixcIkZvbnRTaXplXCI6MTAsXCJGb250TmFtZVwiOlwiQ2FsaWJyaVwiLFwiSXNCb2xkXCI6ZmFsc2UsXCJJc0l0YWxpY1wiOmZhbHNlLFwiSXNVbmRlcmxpbmVkXCI6ZmFsc2V9LFwiQXV0b1NpemVcIjowLFwiRm9yZWdyb3VuZFwiOntcIiRpZFwiOlwiMTc3XCIsXCJDb2xvclwiOntcIiRpZFwiOlwiMTc4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zlcIixcIlRvcFwiOjAuMCxcIkxlZnRcIjowLjAsXCJSaWdodFwiOjAuMCxcIkJvdHRvbVwiOjAuMH0sXCJQYWRkaW5nXCI6e1wiJGlkXCI6XCIxODBcIixcIlRvcFwiOjAuMCxcIkxlZnRcIjowLjAsXCJSaWdodFwiOjAuMCxcIkJvdHRvbVwiOjAuMH0sXCJCYWNrZ3JvdW5kXCI6e1wiJGlkXCI6XCIxODFcIixcIkNvbG9yXCI6e1wiJHJlZlwiOlwiMzZcIn19LFwiSXNWaXNpYmxlXCI6dHJ1ZSxcIldpZHRoXCI6MC4wLFwiSGVpZ2h0XCI6MC4wLFwiQm9yZGVyU3R5bGVcIjpudWxsfSxcIkRhdGVGb3JtYXRcIjp7XCIkaWRcIjpcIjE4Ml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gzXCIsXCJIZWFkZXJTdHlsZVwiOntcIiRpZFwiOlwiMTg0XCIsXCJUZXh0U3R5bGVcIjp7XCIkaWRcIjpcIjE4NVwiLFwiRm9udFNldHRpbmdzXCI6e1wiJGlkXCI6XCIxODZcIixcIkZvbnRTaXplXCI6MTIsXCJGb250TmFtZVwiOlwiQ2FsaWJyaVwiLFwiSXNCb2xkXCI6ZmFsc2UsXCJJc0l0YWxpY1wiOmZhbHNlLFwiSXNVbmRlcmxpbmVkXCI6ZmFsc2V9LFwiQXV0b1NpemVcIjowLFwiRm9yZWdyb3VuZFwiOntcIiRpZFwiOlwiMTg3XCIsXCJDb2xvclwiOntcIiRpZFwiOlwiMTg4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g5XCIsXCJUb3BcIjowLjAsXCJMZWZ0XCI6MC4wLFwiUmlnaHRcIjowLjAsXCJCb3R0b21cIjowLjB9LFwiUGFkZGluZ1wiOntcIiRpZFwiOlwiMTkwXCIsXCJUb3BcIjowLjAsXCJMZWZ0XCI6MC4wLFwiUmlnaHRcIjowLjAsXCJCb3R0b21cIjowLjB9LFwiQmFja2dyb3VuZFwiOm51bGwsXCJJc1Zpc2libGVcIjpmYWxzZSxcIldpZHRoXCI6MC4wLFwiSGVpZ2h0XCI6MC4wLFwiQm9yZGVyU3R5bGVcIjpudWxsfSxcIlJlY3RhbmdsZVN0eWxlXCI6e1wiJGlkXCI6XCIxOTFcIixcIk1hcmdpblwiOntcIiRpZFwiOlwiMTkyXCIsXCJUb3BcIjowLjAsXCJMZWZ0XCI6MC4wLFwiUmlnaHRcIjowLjAsXCJCb3R0b21cIjowLjB9LFwiUGFkZGluZ1wiOntcIiRpZFwiOlwiMTkzXCIsXCJUb3BcIjowLjAsXCJMZWZ0XCI6MC4wLFwiUmlnaHRcIjowLjAsXCJCb3R0b21cIjowLjB9LFwiQmFja2dyb3VuZFwiOntcIiRpZFwiOlwiMTk0XCIsXCJDb2xvclwiOntcIiRpZFwiOlwiMTk1XCIsXCJBXCI6MTI3LFwiUlwiOjkxLFwiR1wiOjE1NSxcIkJcIjoyMTN9fSxcIklzVmlzaWJsZVwiOmZhbHNlLFwiV2lkdGhcIjowLjAsXCJIZWlnaHRcIjowLjAsXCJCb3JkZXJTdHlsZVwiOntcIiRpZFwiOlwiMTk2XCIsXCJMaW5lQ29sb3JcIjp7XCIkaWRcIjpcIjE5N1wiLFwiJHR5cGVcIjpcIk5MUkUuQ29tbW9uLkRvbS5Tb2xpZENvbG9yQnJ1c2gsIE5MUkUuQ29tbW9uXCIsXCJDb2xvclwiOntcIiRpZFwiOlwiMTk4XCIsXCJBXCI6MjU1LFwiUlwiOjI1NSxcIkdcIjowLFwiQlwiOjB9fSxcIkxpbmVXZWlnaHRcIjowLjAsXCJMaW5lVHlwZVwiOjB9fSxcIlRleHRJc1ZlcnRpY2FsXCI6ZmFsc2V9LFwiQmFja2dyb3VuZFN0eWxlXCI6e1wiJGlkXCI6XCIxOTlcIixcIk1hcmdpblwiOntcIiRpZFwiOlwiMjAwXCIsXCJUb3BcIjowLjAsXCJMZWZ0XCI6MC4wLFwiUmlnaHRcIjowLjAsXCJCb3R0b21cIjowLjB9LFwiUGFkZGluZ1wiOntcIiRpZFwiOlwiMjAxXCIsXCJUb3BcIjowLjAsXCJMZWZ0XCI6MC4wLFwiUmlnaHRcIjowLjAsXCJCb3R0b21cIjowLjB9LFwiQmFja2dyb3VuZFwiOntcIiRpZFwiOlwiMjAyXCIsXCJDb2xvclwiOntcIiRpZFwiOlwiMjAzXCIsXCJBXCI6MzgsXCJSXCI6OTEsXCJHXCI6MTU1LFwiQlwiOjIxM319LFwiSXNWaXNpYmxlXCI6dHJ1ZSxcIldpZHRoXCI6MC4wLFwiSGVpZ2h0XCI6MC4wLFwiQm9yZGVyU3R5bGVcIjp7XCIkaWRcIjpcIjIwNFwiLFwiTGluZUNvbG9yXCI6e1wiJGlkXCI6XCIyMDVcIixcIiR0eXBlXCI6XCJOTFJFLkNvbW1vbi5Eb20uU29saWRDb2xvckJydXNoLCBOTFJFLkNvbW1vblwiLFwiQ29sb3JcIjp7XCIkaWRcIjpcIjIwNlwiLFwiQVwiOjI1NSxcIlJcIjoyNTUsXCJHXCI6MCxcIkJcIjowfX0sXCJMaW5lV2VpZ2h0XCI6MC4wLFwiTGluZVR5cGVcIjowfX0sXCJJc0Fib3ZlVGltZWJhbmRcIjpmYWxzZX0sXCJEZWZhdWx0U3dpbWxhbmVWMlN0eWxlXCI6e1wiJGlkXCI6XCIyMDdcIixcIkhlYWRlclN0eWxlXCI6e1wiJGlkXCI6XCIyMDhcIixcIlRleHRTdHlsZVwiOntcIiRpZFwiOlwiMjA5XCIsXCJGb250U2V0dGluZ3NcIjp7XCIkaWRcIjpcIjIxMFwiLFwiRm9udFNpemVcIjoxMixcIkZvbnROYW1lXCI6XCJDYWxpYnJpXCIsXCJJc0JvbGRcIjpmYWxzZSxcIklzSXRhbGljXCI6ZmFsc2UsXCJJc1VuZGVybGluZWRcIjpmYWxzZX0sXCJBdXRvU2l6ZVwiOjIsXCJGb3JlZ3JvdW5kXCI6e1wiJGlkXCI6XCIyMTFcIixcIkNvbG9yXCI6e1wiJGlkXCI6XCIyMTJcIixcIkFcIjoyNTUsXCJSXCI6MjU1LFwiR1wiOjI1NSxcIkJcIjoyNTV9fSxcIkJhY2tncm91bmRGaWxsVHlwZVwiOjAsXCJNYXhXaWR0aFwiOlwiSW5maW5pdHlcIixcIk1heEhlaWdodFwiOjAuMCxcIlNtYXJ0Rm9yZWdyb3VuZElzQWN0aXZlXCI6ZmFsc2UsXCJIb3Jpem9udGFsQWxpZ25tZW50XCI6MCxcIlZlcnRpY2FsQWxpZ25tZW50XCI6MCxcIlNtYXJ0Rm9yZWdyb3VuZFwiOm51bGwsXCJNYXJnaW5cIjp7XCIkaWRcIjpcIjIxM1wiLFwiVG9wXCI6MC4wLFwiTGVmdFwiOjAuMCxcIlJpZ2h0XCI6MC4wLFwiQm90dG9tXCI6MC4wfSxcIlBhZGRpbmdcIjp7XCIkaWRcIjpcIjIxNFwiLFwiVG9wXCI6MC4wLFwiTGVmdFwiOjAuMCxcIlJpZ2h0XCI6MC4wLFwiQm90dG9tXCI6MC4wfSxcIkJhY2tncm91bmRcIjpudWxsLFwiSXNWaXNpYmxlXCI6dHJ1ZSxcIldpZHRoXCI6MC4wLFwiSGVpZ2h0XCI6MC4wLFwiQm9yZGVyU3R5bGVcIjpudWxsfSxcIlJlY3RhbmdsZVN0eWxlXCI6e1wiJGlkXCI6XCIyMTVcIixcIk1hcmdpblwiOntcIiRpZFwiOlwiMjE2XCIsXCJUb3BcIjowLjAsXCJMZWZ0XCI6MC4wLFwiUmlnaHRcIjowLjAsXCJCb3R0b21cIjowLjB9LFwiUGFkZGluZ1wiOntcIiRpZFwiOlwiMjE3XCIsXCJUb3BcIjowLjAsXCJMZWZ0XCI6MC4wLFwiUmlnaHRcIjowLjAsXCJCb3R0b21cIjowLjB9LFwiQmFja2dyb3VuZFwiOntcIiRpZFwiOlwiMjE4XCIsXCJDb2xvclwiOntcIiRpZFwiOlwiMjE5XCIsXCJBXCI6MjU1LFwiUlwiOjY4LFwiR1wiOjExNCxcIkJcIjoxOTZ9fSxcIklzVmlzaWJsZVwiOnRydWUsXCJXaWR0aFwiOjAuMCxcIkhlaWdodFwiOjAuMCxcIkJvcmRlclN0eWxlXCI6e1wiJGlkXCI6XCIyMjBcIixcIkxpbmVDb2xvclwiOntcIiRpZFwiOlwiMjIxXCIsXCIkdHlwZVwiOlwiTkxSRS5Db21tb24uRG9tLlNvbGlkQ29sb3JCcnVzaCwgTkxSRS5Db21tb25cIixcIkNvbG9yXCI6e1wiJGlkXCI6XCIyMjJcIixcIkFcIjoyNTUsXCJSXCI6MjU1LFwiR1wiOjAsXCJCXCI6MH19LFwiTGluZVdlaWdodFwiOjAuMCxcIkxpbmVUeXBlXCI6MH19LFwiVGV4dElzVmVydGljYWxcIjpmYWxzZX0sXCJCYWNrZ3JvdW5kU3R5bGVcIjp7XCIkaWRcIjpcIjIyM1wiLFwiTWFyZ2luXCI6bnVsbCxcIlBhZGRpbmdcIjpudWxsLFwiQmFja2dyb3VuZFwiOntcIiRpZFwiOlwiMjI0XCIsXCJDb2xvclwiOntcIiRpZFwiOlwiMjI1XCIsXCJBXCI6NTEsXCJSXCI6MTY1LFwiR1wiOjE2NSxcIkJcIjoxNjV9fSxcIklzVmlzaWJsZVwiOmZhbHNlLFwiV2lkdGhcIjowLjAsXCJIZWlnaHRcIjowLjAsXCJCb3JkZXJTdHlsZVwiOntcIiRpZFwiOlwiMjI2XCIsXCJMaW5lQ29sb3JcIjp7XCIkaWRcIjpcIjIyN1wiLFwiJHR5cGVcIjpcIk5MUkUuQ29tbW9uLkRvbS5Tb2xpZENvbG9yQnJ1c2gsIE5MUkUuQ29tbW9uXCIsXCJDb2xvclwiOntcIiRpZFwiOlwiMjI4XCIsXCJBXCI6MjU1LFwiUlwiOjI1NSxcIkdcIjowLFwiQlwiOjB9fSxcIkxpbmVXZWlnaHRcIjowLjAsXCJMaW5lVHlwZVwiOjB9fSxcIklzQWJvdmVUaW1lYmFuZFwiOmZhbHNlLFwiU3dpbWxhbmVEZWZhdWx0QWN0aXZpdHlTdHlsZVwiOntcIiRpZFwiOlwiMjI5XCIsXCJIZWFkZXJTdHlsZVwiOntcIiRpZFwiOlwiMjMwXCIsXCJUZXh0U3R5bGVcIjp7XCIkaWRcIjpcIjIzMVwiLFwiRm9udFNldHRpbmdzXCI6e1wiJGlkXCI6XCIyMzJcIixcIkZvbnRTaXplXCI6MTEsXCJGb250TmFtZVwiOlwiQ2FsaWJyaVwiLFwiSXNCb2xkXCI6ZmFsc2UsXCJJc0l0YWxpY1wiOmZhbHNlLFwiSXNVbmRlcmxpbmVkXCI6ZmFsc2V9LFwiQXV0b1NpemVcIjoyLFwiRm9yZWdyb3VuZFwiOntcIiRpZFwiOlwiMjMzXCIsXCJDb2xvclwiOntcIiRpZFwiOlwiMjM0XCIsXCJBXCI6MjU1LFwiUlwiOjAsXCJHXCI6MCxcIkJcIjowfX0sXCJCYWNrZ3JvdW5kRmlsbFR5cGVcIjowLFwiTWF4V2lkdGhcIjpcIkluZmluaXR5XCIsXCJNYXhIZWlnaHRcIjowLjAsXCJTbWFydEZvcmVncm91bmRJc0FjdGl2ZVwiOmZhbHNlLFwiSG9yaXpvbnRhbEFsaWdubWVudFwiOjAsXCJWZXJ0aWNhbEFsaWdubWVudFwiOjAsXCJTbWFydEZvcmVncm91bmRcIjpudWxsLFwiTWFyZ2luXCI6e1wiJGlkXCI6XCIyMzVcIixcIlRvcFwiOjAuMCxcIkxlZnRcIjowLjAsXCJSaWdodFwiOjAuMCxcIkJvdHRvbVwiOjAuMH0sXCJQYWRkaW5nXCI6e1wiJGlkXCI6XCIyMzZcIixcIlRvcFwiOjAuMCxcIkxlZnRcIjowLjAsXCJSaWdodFwiOjAuMCxcIkJvdHRvbVwiOjAuMH0sXCJCYWNrZ3JvdW5kXCI6bnVsbCxcIklzVmlzaWJsZVwiOnRydWUsXCJXaWR0aFwiOjAuMCxcIkhlaWdodFwiOjAuMCxcIkJvcmRlclN0eWxlXCI6bnVsbH0sXCJSZWN0YW5nbGVTdHlsZVwiOntcIiRpZFwiOlwiMjM3XCIsXCJNYXJnaW5cIjp7XCIkaWRcIjpcIjIzOFwiLFwiVG9wXCI6MC4wLFwiTGVmdFwiOjAuMCxcIlJpZ2h0XCI6MC4wLFwiQm90dG9tXCI6MC4wfSxcIlBhZGRpbmdcIjp7XCIkaWRcIjpcIjIzOVwiLFwiVG9wXCI6MC4wLFwiTGVmdFwiOjAuMCxcIlJpZ2h0XCI6MC4wLFwiQm90dG9tXCI6MC4wfSxcIkJhY2tncm91bmRcIjp7XCIkaWRcIjpcIjI0MFwiLFwiQ29sb3JcIjp7XCIkaWRcIjpcIjI0MVwiLFwiQVwiOjYzLFwiUlwiOjY4LFwiR1wiOjExNCxcIkJcIjoxOTZ9fSxcIklzVmlzaWJsZVwiOnRydWUsXCJXaWR0aFwiOjAuMCxcIkhlaWdodFwiOjAuMCxcIkJvcmRlclN0eWxlXCI6e1wiJGlkXCI6XCIyNDJcIixcIkxpbmVDb2xvclwiOntcIiRpZFwiOlwiMjQzXCIsXCIkdHlwZVwiOlwiTkxSRS5Db21tb24uRG9tLlNvbGlkQ29sb3JCcnVzaCwgTkxSRS5Db21tb25cIixcIkNvbG9yXCI6e1wiJGlkXCI6XCIyNDRcIixcIkFcIjoyNTUsXCJSXCI6MjU1LFwiR1wiOjAsXCJCXCI6MH19LFwiTGluZVdlaWdodFwiOjAuMCxcIkxpbmVUeXBlXCI6MH19fSxcIkJhY2tncm91bmRTdHlsZVwiOntcIiRpZFwiOlwiMjQ1XCIsXCJNYXJnaW5cIjpudWxsLFwiUGFkZGluZ1wiOm51bGwsXCJCYWNrZ3JvdW5kXCI6e1wiJGlkXCI6XCIyNDZcIixcIkNvbG9yXCI6e1wiJGlkXCI6XCIyNDdcIixcIkFcIjo1MSxcIlJcIjoxNjUsXCJHXCI6MTY1LFwiQlwiOjE2NX19LFwiSXNWaXNpYmxlXCI6ZmFsc2UsXCJXaWR0aFwiOjAuMCxcIkhlaWdodFwiOjAuMCxcIkJvcmRlclN0eWxlXCI6e1wiJGlkXCI6XCIyNDhcIixcIkxpbmVDb2xvclwiOntcIiRpZFwiOlwiMjQ5XCIsXCIkdHlwZVwiOlwiTkxSRS5Db21tb24uRG9tLlNvbGlkQ29sb3JCcnVzaCwgTkxSRS5Db21tb25cIixcIkNvbG9yXCI6e1wiJGlkXCI6XCIyNTBcIixcIkFcIjoyNTUsXCJSXCI6MjU1LFwiR1wiOjAsXCJCXCI6MH19LFwiTGluZVdlaWdodFwiOjAuMCxcIkxpbmVUeXBlXCI6MH19LFwiQ3VzdG9tU3dpbWxhbmVNaWxlc3RvbmVTdHlsZUxpc3RcIjpbXSxcIkN1c3RvbVN3aW1sYW5lVGFza1N0eWxlTGlzdFwiOltdLFwiSXNWaXNpYmxlXCI6dHJ1ZX0sXCJDdXN0b21Td2ltbGFuZUFjdGl2aXRpZXNTdHlsZUxpc3RcIjpbXSxcIklzVmlzaWJsZVwiOnRydWUsXCJTcGFjaW5nXCI6Mn0sXCJDdXN0b21NaWxlc3RvbmVTdHlsZUxpc3RcIjpbe1wiJGlkXCI6XCIyNTFcIixcIlNoYXBlXCI6MixcIkNvbm5lY3Rvck1hcmdpblwiOntcIiRpZFwiOlwiMjUyXCIsXCJUb3BcIjowLjAsXCJMZWZ0XCI6Mi4wLFwiUmlnaHRcIjoyLjAsXCJCb3R0b21cIjowLjB9LFwiQ29ubmVjdG9yU3R5bGVcIjp7XCIkaWRcIjpcIjI1M1wiLFwiTGluZUNvbG9yXCI6e1wiJGlkXCI6XCIyNTRcIixcIiR0eXBlXCI6XCJOTFJFLkNvbW1vbi5Eb20uU29saWRDb2xvckJydXNoLCBOTFJFLkNvbW1vblwiLFwiQ29sb3JcIjp7XCIkaWRcIjpcIjI1NVwiLFwiQVwiOjI1NSxcIlJcIjo5MSxcIkdcIjoxNTUsXCJCXCI6MjEzfX0sXCJMaW5lV2VpZ2h0XCI6MS4wLFwiTGluZVR5cGVcIjowfSxcIklzQmVsb3dUaW1lYmFuZFwiOmZhbHNlLFwiSGlkZURhdGVcIjpmYWxzZSxcIlNoYXBlU2l6ZVwiOjEsXCJTcGFjaW5nXCI6MC4wLFwiUGFkZGluZ1wiOntcIiRpZFwiOlwiMjU2XCIsXCJUb3BcIjo1LjAsXCJMZWZ0XCI6My4wLFwiUmlnaHRcIjowLjAsXCJCb3R0b21cIjoyLjB9LFwiUG9zaXRpb25cIjp7XCIkaWRcIjpcIjI1N1wiLFwiUmF0aW9cIjowLjAsXCJJc0N1c3RvbVwiOmZhbHNlfSxcIlBvc2l0aW9uT25UYXNrXCI6MCxcIlNoYXBlU3R5bGVcIjp7XCIkaWRcIjpcIjI1OFwiLFwiTWFyZ2luXCI6e1wiJGlkXCI6XCIyNTlcIixcIlRvcFwiOjAuMCxcIkxlZnRcIjowLjAsXCJSaWdodFwiOjAuMCxcIkJvdHRvbVwiOjAuMH0sXCJQYWRkaW5nXCI6e1wiJGlkXCI6XCIyNjBcIixcIlRvcFwiOjAuMCxcIkxlZnRcIjowLjAsXCJSaWdodFwiOjAuMCxcIkJvdHRvbVwiOjAuMH0sXCJCYWNrZ3JvdW5kXCI6e1wiJGlkXCI6XCIyNjFcIixcIkNvbG9yXCI6e1wiJGlkXCI6XCIyNjJcIixcIkFcIjoyNTUsXCJSXCI6MCxcIkdcIjoxMTIsXCJCXCI6MTkyfX0sXCJJc1Zpc2libGVcIjp0cnVlLFwiV2lkdGhcIjoxMy4wLFwiSGVpZ2h0XCI6MTMuMCxcIkJvcmRlclN0eWxlXCI6e1wiJGlkXCI6XCIyNjNcIixcIkxpbmVDb2xvclwiOntcIiRyZWZcIjpcIjk3XCJ9LFwiTGluZVdlaWdodFwiOjAuMCxcIkxpbmVUeXBlXCI6MH19LFwiVGl0bGVTdHlsZVwiOntcIiRpZFwiOlwiMjY0XCIsXCJGb250U2V0dGluZ3NcIjp7XCIkaWRcIjpcIjI2NVwiLFwiRm9udFNpemVcIjoxMSxcIkZvbnROYW1lXCI6XCJDYWxpYnJpXCIsXCJJc0JvbGRcIjp0cnVlLFwiSXNJdGFsaWNcIjpmYWxzZSxcIklzVW5kZXJsaW5lZFwiOmZhbHNlfSxcIkF1dG9TaXplXCI6MCxcIkZvcmVncm91bmRcIjp7XCIkaWRcIjpcIjI2NlwiLFwiQ29sb3JcIjp7XCIkaWRcIjpcIjI2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yNjhcIixcIlRvcFwiOjAuMCxcIkxlZnRcIjowLjAsXCJSaWdodFwiOjAuMCxcIkJvdHRvbVwiOjAuMH0sXCJQYWRkaW5nXCI6e1wiJGlkXCI6XCIyNjlcIixcIlRvcFwiOjAuMCxcIkxlZnRcIjowLjAsXCJSaWdodFwiOjAuMCxcIkJvdHRvbVwiOjAuMH0sXCJCYWNrZ3JvdW5kXCI6e1wiJHJlZlwiOlwiMTA1XCJ9LFwiSXNWaXNpYmxlXCI6dHJ1ZSxcIldpZHRoXCI6MC4wLFwiSGVpZ2h0XCI6MC4wLFwiQm9yZGVyU3R5bGVcIjp7XCIkaWRcIjpcIjI3MFwiLFwiTGluZUNvbG9yXCI6bnVsbCxcIkxpbmVXZWlnaHRcIjowLjAsXCJMaW5lVHlwZVwiOjB9fSxcIkRhdGVTdHlsZVwiOntcIiRpZFwiOlwiMjcxXCIsXCJGb250U2V0dGluZ3NcIjp7XCIkaWRcIjpcIjI3MlwiLFwiRm9udFNpemVcIjoxMCxcIkZvbnROYW1lXCI6XCJDYWxpYnJpXCIsXCJJc0JvbGRcIjpmYWxzZSxcIklzSXRhbGljXCI6ZmFsc2UsXCJJc1VuZGVybGluZWRcIjpmYWxzZX0sXCJBdXRvU2l6ZVwiOjAsXCJGb3JlZ3JvdW5kXCI6e1wiJGlkXCI6XCIyNzNcIixcIkNvbG9yXCI6e1wiJGlkXCI6XCIyNz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3NVwiLFwiVG9wXCI6MC4wLFwiTGVmdFwiOjAuMCxcIlJpZ2h0XCI6MC4wLFwiQm90dG9tXCI6MC4wfSxcIlBhZGRpbmdcIjp7XCIkaWRcIjpcIjI3NlwiLFwiVG9wXCI6MC4wLFwiTGVmdFwiOjAuMCxcIlJpZ2h0XCI6MC4wLFwiQm90dG9tXCI6MC4wfSxcIkJhY2tncm91bmRcIjp7XCIkcmVmXCI6XCIxMTJcIn0sXCJJc1Zpc2libGVcIjp0cnVlLFwiV2lkdGhcIjowLjAsXCJIZWlnaHRcIjowLjAsXCJCb3JkZXJTdHlsZVwiOntcIiRpZFwiOlwiMjc3XCIsXCJMaW5lQ29sb3JcIjpudWxsLFwiTGluZVdlaWdodFwiOjAuMCxcIkxpbmVUeXBlXCI6MH19LFwiRGF0ZUZvcm1hdFwiOntcIiRpZFwiOlwiMjc4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I3OVwiLFwiU2hhcGVcIjoyLFwiQ29ubmVjdG9yTWFyZ2luXCI6e1wiJGlkXCI6XCIyODBcIixcIlRvcFwiOjAuMCxcIkxlZnRcIjoyLjAsXCJSaWdodFwiOjIuMCxcIkJvdHRvbVwiOjAuMH0sXCJDb25uZWN0b3JTdHlsZVwiOntcIiRpZFwiOlwiMjgxXCIsXCJMaW5lQ29sb3JcIjp7XCIkaWRcIjpcIjI4MlwiLFwiJHR5cGVcIjpcIk5MUkUuQ29tbW9uLkRvbS5Tb2xpZENvbG9yQnJ1c2gsIE5MUkUuQ29tbW9uXCIsXCJDb2xvclwiOntcIiRpZFwiOlwiMjgzXCIsXCJBXCI6MjU1LFwiUlwiOjkxLFwiR1wiOjE1NSxcIkJcIjoyMTN9fSxcIkxpbmVXZWlnaHRcIjoxLjAsXCJMaW5lVHlwZVwiOjB9LFwiSXNCZWxvd1RpbWViYW5kXCI6ZmFsc2UsXCJIaWRlRGF0ZVwiOmZhbHNlLFwiU2hhcGVTaXplXCI6MSxcIlNwYWNpbmdcIjowLjAsXCJQYWRkaW5nXCI6e1wiJGlkXCI6XCIyODRcIixcIlRvcFwiOjUuMCxcIkxlZnRcIjozLjAsXCJSaWdodFwiOjAuMCxcIkJvdHRvbVwiOjIuMH0sXCJQb3NpdGlvblwiOntcIiRpZFwiOlwiMjg1XCIsXCJSYXRpb1wiOjAuMCxcIklzQ3VzdG9tXCI6ZmFsc2V9LFwiUG9zaXRpb25PblRhc2tcIjowLFwiU2hhcGV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I1NSxcIlJcIjowLFwiR1wiOjExMixcIkJcIjoxOTJ9fSxcIklzVmlzaWJsZVwiOnRydWUsXCJXaWR0aFwiOjEzLjAsXCJIZWlnaHRcIjoxMy4wLFwiQm9yZGVyU3R5bGVcIjp7XCIkaWRcIjpcIjI5MVwiLFwiTGluZUNvbG9yXCI6e1wiJHJlZlwiOlwiOTdcIn0sXCJMaW5lV2VpZ2h0XCI6MC4wLFwiTGluZVR5cGVcIjowfX0sXCJUaXRsZVN0eWxlXCI6e1wiJGlkXCI6XCIyOTJcIixcIkZvbnRTZXR0aW5nc1wiOntcIiRpZFwiOlwiMjkzXCIsXCJGb250U2l6ZVwiOjExLFwiRm9udE5hbWVcIjpcIkNhbGlicmlcIixcIklzQm9sZFwiOnRydWUsXCJJc0l0YWxpY1wiOmZhbHNlLFwiSXNVbmRlcmxpbmVkXCI6ZmFsc2V9LFwiQXV0b1NpemVcIjowLFwiRm9yZWdyb3VuZFwiOntcIiRpZFwiOlwiMjk0XCIsXCJDb2xvclwiOntcIiRpZFwiOlwiMjk1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I5NlwiLFwiVG9wXCI6MC4wLFwiTGVmdFwiOjAuMCxcIlJpZ2h0XCI6MC4wLFwiQm90dG9tXCI6MC4wfSxcIlBhZGRpbmdcIjp7XCIkaWRcIjpcIjI5N1wiLFwiVG9wXCI6MC4wLFwiTGVmdFwiOjAuMCxcIlJpZ2h0XCI6MC4wLFwiQm90dG9tXCI6MC4wfSxcIkJhY2tncm91bmRcIjp7XCIkcmVmXCI6XCIxMDVcIn0sXCJJc1Zpc2libGVcIjp0cnVlLFwiV2lkdGhcIjowLjAsXCJIZWlnaHRcIjowLjAsXCJCb3JkZXJTdHlsZVwiOntcIiRpZFwiOlwiMjk4XCIsXCJMaW5lQ29sb3JcIjpudWxsLFwiTGluZVdlaWdodFwiOjAuMCxcIkxpbmVUeXBlXCI6MH19LFwiRGF0ZVN0eWxlXCI6e1wiJGlkXCI6XCIyOTlcIixcIkZvbnRTZXR0aW5nc1wiOntcIiRpZFwiOlwiMzAwXCIsXCJGb250U2l6ZVwiOjEwLFwiRm9udE5hbWVcIjpcIkNhbGlicmlcIixcIklzQm9sZFwiOmZhbHNlLFwiSXNJdGFsaWNcIjpmYWxzZSxcIklzVW5kZXJsaW5lZFwiOmZhbHNlfSxcIkF1dG9TaXplXCI6MCxcIkZvcmVncm91bmRcIjp7XCIkaWRcIjpcIjMwMVwiLFwiQ29sb3JcIjp7XCIkaWRcIjpcIjMwM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AzXCIsXCJUb3BcIjowLjAsXCJMZWZ0XCI6MC4wLFwiUmlnaHRcIjowLjAsXCJCb3R0b21cIjowLjB9LFwiUGFkZGluZ1wiOntcIiRpZFwiOlwiMzA0XCIsXCJUb3BcIjowLjAsXCJMZWZ0XCI6MC4wLFwiUmlnaHRcIjowLjAsXCJCb3R0b21cIjowLjB9LFwiQmFja2dyb3VuZFwiOntcIiRyZWZcIjpcIjExMlwifSxcIklzVmlzaWJsZVwiOnRydWUsXCJXaWR0aFwiOjAuMCxcIkhlaWdodFwiOjAuMCxcIkJvcmRlclN0eWxlXCI6e1wiJGlkXCI6XCIzMDVcIixcIkxpbmVDb2xvclwiOm51bGwsXCJMaW5lV2VpZ2h0XCI6MC4wLFwiTGluZVR5cGVcIjowfX0sXCJEYXRlRm9ybWF0XCI6e1wiJGlkXCI6XCIzMDZ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A3XCIsXCJTaGFwZVwiOjIsXCJDb25uZWN0b3JNYXJnaW5cIjp7XCIkaWRcIjpcIjMwOFwiLFwiVG9wXCI6MC4wLFwiTGVmdFwiOjIuMCxcIlJpZ2h0XCI6Mi4wLFwiQm90dG9tXCI6MC4wfSxcIkNvbm5lY3RvclN0eWxlXCI6e1wiJGlkXCI6XCIzMDlcIixcIkxpbmVDb2xvclwiOntcIiRpZFwiOlwiMzEwXCIsXCIkdHlwZVwiOlwiTkxSRS5Db21tb24uRG9tLlNvbGlkQ29sb3JCcnVzaCwgTkxSRS5Db21tb25cIixcIkNvbG9yXCI6e1wiJGlkXCI6XCIzMTFcIixcIkFcIjoyNTUsXCJSXCI6OTEsXCJHXCI6MTU1LFwiQlwiOjIxM319LFwiTGluZVdlaWdodFwiOjEuMCxcIkxpbmVUeXBlXCI6MH0sXCJJc0JlbG93VGltZWJhbmRcIjpmYWxzZSxcIkhpZGVEYXRlXCI6ZmFsc2UsXCJTaGFwZVNpemVcIjoxLFwiU3BhY2luZ1wiOjAuMCxcIlBhZGRpbmdcIjp7XCIkaWRcIjpcIjMxMlwiLFwiVG9wXCI6NS4wLFwiTGVmdFwiOjMuMCxcIlJpZ2h0XCI6MC4wLFwiQm90dG9tXCI6Mi4wfSxcIlBvc2l0aW9uXCI6e1wiJGlkXCI6XCIzMTNcIixcIlJhdGlvXCI6MC4wLFwiSXNDdXN0b21cIjpmYWxzZX0sXCJQb3NpdGlvbk9uVGFza1wiOjAsXCJTaGFwZVN0eWxlXCI6e1wiJGlkXCI6XCIzMTRcIixcIk1hcmdpblwiOntcIiRpZFwiOlwiMzE1XCIsXCJUb3BcIjowLjAsXCJMZWZ0XCI6MC4wLFwiUmlnaHRcIjowLjAsXCJCb3R0b21cIjowLjB9LFwiUGFkZGluZ1wiOntcIiRpZFwiOlwiMzE2XCIsXCJUb3BcIjowLjAsXCJMZWZ0XCI6MC4wLFwiUmlnaHRcIjowLjAsXCJCb3R0b21cIjowLjB9LFwiQmFja2dyb3VuZFwiOntcIiRpZFwiOlwiMzE3XCIsXCJDb2xvclwiOntcIiRpZFwiOlwiMzE4XCIsXCJBXCI6MjU1LFwiUlwiOjAsXCJHXCI6MTEyLFwiQlwiOjE5Mn19LFwiSXNWaXNpYmxlXCI6dHJ1ZSxcIldpZHRoXCI6MTMuMCxcIkhlaWdodFwiOjEzLjAsXCJCb3JkZXJTdHlsZVwiOntcIiRpZFwiOlwiMzE5XCIsXCJMaW5lQ29sb3JcIjp7XCIkcmVmXCI6XCI5N1wifSxcIkxpbmVXZWlnaHRcIjowLjAsXCJMaW5lVHlwZVwiOjB9fSxcIlRpdGxlU3R5bGVcIjp7XCIkaWRcIjpcIjMyMFwiLFwiRm9udFNldHRpbmdzXCI6e1wiJGlkXCI6XCIzMjFcIixcIkZvbnRTaXplXCI6MTEsXCJGb250TmFtZVwiOlwiQ2FsaWJyaVwiLFwiSXNCb2xkXCI6dHJ1ZSxcIklzSXRhbGljXCI6ZmFsc2UsXCJJc1VuZGVybGluZWRcIjpmYWxzZX0sXCJBdXRvU2l6ZVwiOjAsXCJGb3JlZ3JvdW5kXCI6e1wiJGlkXCI6XCIzMjJcIixcIkNvbG9yXCI6e1wiJGlkXCI6XCIzMjN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I0XCIsXCJUb3BcIjowLjAsXCJMZWZ0XCI6MC4wLFwiUmlnaHRcIjowLjAsXCJCb3R0b21cIjowLjB9LFwiUGFkZGluZ1wiOntcIiRpZFwiOlwiMzI1XCIsXCJUb3BcIjowLjAsXCJMZWZ0XCI6MC4wLFwiUmlnaHRcIjowLjAsXCJCb3R0b21cIjowLjB9LFwiQmFja2dyb3VuZFwiOntcIiRyZWZcIjpcIjEwNVwifSxcIklzVmlzaWJsZVwiOnRydWUsXCJXaWR0aFwiOjAuMCxcIkhlaWdodFwiOjAuMCxcIkJvcmRlclN0eWxlXCI6e1wiJGlkXCI6XCIzMjZcIixcIkxpbmVDb2xvclwiOm51bGwsXCJMaW5lV2VpZ2h0XCI6MC4wLFwiTGluZVR5cGVcIjowfX0sXCJEYXRlU3R5bGVcIjp7XCIkaWRcIjpcIjMyN1wiLFwiRm9udFNldHRpbmdzXCI6e1wiJGlkXCI6XCIzMjhcIixcIkZvbnRTaXplXCI6MTAsXCJGb250TmFtZVwiOlwiQ2FsaWJyaVwiLFwiSXNCb2xkXCI6ZmFsc2UsXCJJc0l0YWxpY1wiOmZhbHNlLFwiSXNVbmRlcmxpbmVkXCI6ZmFsc2V9LFwiQXV0b1NpemVcIjowLFwiRm9yZWdyb3VuZFwiOntcIiRpZFwiOlwiMzI5XCIsXCJDb2xvclwiOntcIiRpZFwiOlwiMzMw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zMzFcIixcIlRvcFwiOjAuMCxcIkxlZnRcIjowLjAsXCJSaWdodFwiOjAuMCxcIkJvdHRvbVwiOjAuMH0sXCJQYWRkaW5nXCI6e1wiJGlkXCI6XCIzMzJcIixcIlRvcFwiOjAuMCxcIkxlZnRcIjowLjAsXCJSaWdodFwiOjAuMCxcIkJvdHRvbVwiOjAuMH0sXCJCYWNrZ3JvdW5kXCI6e1wiJHJlZlwiOlwiMTEyXCJ9LFwiSXNWaXNpYmxlXCI6dHJ1ZSxcIldpZHRoXCI6MC4wLFwiSGVpZ2h0XCI6MC4wLFwiQm9yZGVyU3R5bGVcIjp7XCIkaWRcIjpcIjMzM1wiLFwiTGluZUNvbG9yXCI6bnVsbCxcIkxpbmVXZWlnaHRcIjowLjAsXCJMaW5lVHlwZVwiOjB9fSxcIkRhdGVGb3JtYXRcIjp7XCIkaWRcIjpcIjMzN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e1wiJGlkXCI6XCIzMzVcIixcIlNoYXBlXCI6MixcIkNvbm5lY3Rvck1hcmdpblwiOntcIiRpZFwiOlwiMzM2XCIsXCJUb3BcIjowLjAsXCJMZWZ0XCI6Mi4wLFwiUmlnaHRcIjoyLjAsXCJCb3R0b21cIjowLjB9LFwiQ29ubmVjdG9yU3R5bGVcIjp7XCIkaWRcIjpcIjMzN1wiLFwiTGluZUNvbG9yXCI6e1wiJGlkXCI6XCIzMzhcIixcIiR0eXBlXCI6XCJOTFJFLkNvbW1vbi5Eb20uU29saWRDb2xvckJydXNoLCBOTFJFLkNvbW1vblwiLFwiQ29sb3JcIjp7XCIkaWRcIjpcIjMzOVwiLFwiQVwiOjI1NSxcIlJcIjo5MSxcIkdcIjoxNTUsXCJCXCI6MjEzfX0sXCJMaW5lV2VpZ2h0XCI6MS4wLFwiTGluZVR5cGVcIjowfSxcIklzQmVsb3dUaW1lYmFuZFwiOmZhbHNlLFwiSGlkZURhdGVcIjpmYWxzZSxcIlNoYXBlU2l6ZVwiOjEsXCJTcGFjaW5nXCI6MC4wLFwiUGFkZGluZ1wiOntcIiRpZFwiOlwiMzQwXCIsXCJUb3BcIjo1LjAsXCJMZWZ0XCI6My4wLFwiUmlnaHRcIjowLjAsXCJCb3R0b21cIjoyLjB9LFwiUG9zaXRpb25cIjp7XCIkaWRcIjpcIjM0MVwiLFwiUmF0aW9cIjowLjAsXCJJc0N1c3RvbVwiOmZhbHNlfSxcIlBvc2l0aW9uT25UYXNrXCI6MCxcIlNoYXBlU3R5bGVcIjp7XCIkaWRcIjpcIjM0MlwiLFwiTWFyZ2luXCI6e1wiJGlkXCI6XCIzNDNcIixcIlRvcFwiOjAuMCxcIkxlZnRcIjowLjAsXCJSaWdodFwiOjAuMCxcIkJvdHRvbVwiOjAuMH0sXCJQYWRkaW5nXCI6e1wiJGlkXCI6XCIzNDRcIixcIlRvcFwiOjAuMCxcIkxlZnRcIjowLjAsXCJSaWdodFwiOjAuMCxcIkJvdHRvbVwiOjAuMH0sXCJCYWNrZ3JvdW5kXCI6e1wiJGlkXCI6XCIzNDVcIixcIkNvbG9yXCI6e1wiJGlkXCI6XCIzNDZcIixcIkFcIjoyNTUsXCJSXCI6MCxcIkdcIjoxMTIsXCJCXCI6MTkyfX0sXCJJc1Zpc2libGVcIjp0cnVlLFwiV2lkdGhcIjoxMy4wLFwiSGVpZ2h0XCI6MTMuMCxcIkJvcmRlclN0eWxlXCI6e1wiJGlkXCI6XCIzNDdcIixcIkxpbmVDb2xvclwiOntcIiRyZWZcIjpcIjk3XCJ9LFwiTGluZVdlaWdodFwiOjAuMCxcIkxpbmVUeXBlXCI6MH19LFwiVGl0bGVTdHlsZVwiOntcIiRpZFwiOlwiMzQ4XCIsXCJGb250U2V0dGluZ3NcIjp7XCIkaWRcIjpcIjM0OVwiLFwiRm9udFNpemVcIjoxMSxcIkZvbnROYW1lXCI6XCJDYWxpYnJpXCIsXCJJc0JvbGRcIjp0cnVlLFwiSXNJdGFsaWNcIjpmYWxzZSxcIklzVW5kZXJsaW5lZFwiOmZhbHNlfSxcIkF1dG9TaXplXCI6MCxcIkZvcmVncm91bmRcIjp7XCIkaWRcIjpcIjM1MFwiLFwiQ29sb3JcIjp7XCIkaWRcIjpcIjM1M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zNTJcIixcIlRvcFwiOjAuMCxcIkxlZnRcIjowLjAsXCJSaWdodFwiOjAuMCxcIkJvdHRvbVwiOjAuMH0sXCJQYWRkaW5nXCI6e1wiJGlkXCI6XCIzNTNcIixcIlRvcFwiOjAuMCxcIkxlZnRcIjowLjAsXCJSaWdodFwiOjAuMCxcIkJvdHRvbVwiOjAuMH0sXCJCYWNrZ3JvdW5kXCI6e1wiJHJlZlwiOlwiMTA1XCJ9LFwiSXNWaXNpYmxlXCI6dHJ1ZSxcIldpZHRoXCI6MC4wLFwiSGVpZ2h0XCI6MC4wLFwiQm9yZGVyU3R5bGVcIjp7XCIkaWRcIjpcIjM1NFwiLFwiTGluZUNvbG9yXCI6bnVsbCxcIkxpbmVXZWlnaHRcIjowLjAsXCJMaW5lVHlwZVwiOjB9fSxcIkRhdGVTdHlsZVwiOntcIiRpZFwiOlwiMzU1XCIsXCJGb250U2V0dGluZ3NcIjp7XCIkaWRcIjpcIjM1NlwiLFwiRm9udFNpemVcIjoxMCxcIkZvbnROYW1lXCI6XCJDYWxpYnJpXCIsXCJJc0JvbGRcIjpmYWxzZSxcIklzSXRhbGljXCI6ZmFsc2UsXCJJc1VuZGVybGluZWRcIjpmYWxzZX0sXCJBdXRvU2l6ZVwiOjAsXCJGb3JlZ3JvdW5kXCI6e1wiJGlkXCI6XCIzNTdcIixcIkNvbG9yXCI6e1wiJGlkXCI6XCIzNT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M1OVwiLFwiVG9wXCI6MC4wLFwiTGVmdFwiOjAuMCxcIlJpZ2h0XCI6MC4wLFwiQm90dG9tXCI6MC4wfSxcIlBhZGRpbmdcIjp7XCIkaWRcIjpcIjM2MFwiLFwiVG9wXCI6MC4wLFwiTGVmdFwiOjAuMCxcIlJpZ2h0XCI6MC4wLFwiQm90dG9tXCI6MC4wfSxcIkJhY2tncm91bmRcIjp7XCIkcmVmXCI6XCIxMTJcIn0sXCJJc1Zpc2libGVcIjp0cnVlLFwiV2lkdGhcIjowLjAsXCJIZWlnaHRcIjowLjAsXCJCb3JkZXJTdHlsZVwiOntcIiRpZFwiOlwiMzYxXCIsXCJMaW5lQ29sb3JcIjpudWxsLFwiTGluZVdlaWdodFwiOjAuMCxcIkxpbmVUeXBlXCI6MH19LFwiRGF0ZUZvcm1hdFwiOntcIiRpZFwiOlwiMzYy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M2M1wiLFwiU2hhcGVcIjoyLFwiQ29ubmVjdG9yTWFyZ2luXCI6e1wiJGlkXCI6XCIzNjRcIixcIlRvcFwiOjAuMCxcIkxlZnRcIjoyLjAsXCJSaWdodFwiOjIuMCxcIkJvdHRvbVwiOjAuMH0sXCJDb25uZWN0b3JTdHlsZVwiOntcIiRpZFwiOlwiMzY1XCIsXCJMaW5lQ29sb3JcIjp7XCIkaWRcIjpcIjM2NlwiLFwiJHR5cGVcIjpcIk5MUkUuQ29tbW9uLkRvbS5Tb2xpZENvbG9yQnJ1c2gsIE5MUkUuQ29tbW9uXCIsXCJDb2xvclwiOntcIiRpZFwiOlwiMzY3XCIsXCJBXCI6MjU1LFwiUlwiOjkxLFwiR1wiOjE1NSxcIkJcIjoyMTN9fSxcIkxpbmVXZWlnaHRcIjoxLjAsXCJMaW5lVHlwZVwiOjB9LFwiSXNCZWxvd1RpbWViYW5kXCI6ZmFsc2UsXCJIaWRlRGF0ZVwiOmZhbHNlLFwiU2hhcGVTaXplXCI6MSxcIlNwYWNpbmdcIjowLjAsXCJQYWRkaW5nXCI6e1wiJGlkXCI6XCIzNjhcIixcIlRvcFwiOjUuMCxcIkxlZnRcIjozLjAsXCJSaWdodFwiOjAuMCxcIkJvdHRvbVwiOjIuMH0sXCJQb3NpdGlvblwiOntcIiRpZFwiOlwiMzY5XCIsXCJSYXRpb1wiOjAuMCxcIklzQ3VzdG9tXCI6ZmFsc2V9LFwiUG9zaXRpb25PblRhc2tcIjowLFwiU2hhcGVTdHlsZVwiOntcIiRpZFwiOlwiMzcwXCIsXCJNYXJnaW5cIjp7XCIkaWRcIjpcIjM3MVwiLFwiVG9wXCI6MC4wLFwiTGVmdFwiOjAuMCxcIlJpZ2h0XCI6MC4wLFwiQm90dG9tXCI6MC4wfSxcIlBhZGRpbmdcIjp7XCIkaWRcIjpcIjM3MlwiLFwiVG9wXCI6MC4wLFwiTGVmdFwiOjAuMCxcIlJpZ2h0XCI6MC4wLFwiQm90dG9tXCI6MC4wfSxcIkJhY2tncm91bmRcIjp7XCIkaWRcIjpcIjM3M1wiLFwiQ29sb3JcIjp7XCIkaWRcIjpcIjM3NFwiLFwiQVwiOjI1NSxcIlJcIjowLFwiR1wiOjExMixcIkJcIjoxOTJ9fSxcIklzVmlzaWJsZVwiOnRydWUsXCJXaWR0aFwiOjEzLjAsXCJIZWlnaHRcIjoxMy4wLFwiQm9yZGVyU3R5bGVcIjp7XCIkaWRcIjpcIjM3NVwiLFwiTGluZUNvbG9yXCI6e1wiJHJlZlwiOlwiOTdcIn0sXCJMaW5lV2VpZ2h0XCI6MC4wLFwiTGluZVR5cGVcIjowfX0sXCJUaXRsZVN0eWxlXCI6e1wiJGlkXCI6XCIzNzZcIixcIkZvbnRTZXR0aW5nc1wiOntcIiRpZFwiOlwiMzc3XCIsXCJGb250U2l6ZVwiOjExLFwiRm9udE5hbWVcIjpcIkNhbGlicmlcIixcIklzQm9sZFwiOnRydWUsXCJJc0l0YWxpY1wiOmZhbHNlLFwiSXNVbmRlcmxpbmVkXCI6ZmFsc2V9LFwiQXV0b1NpemVcIjowLFwiRm9yZWdyb3VuZFwiOntcIiRpZFwiOlwiMzc4XCIsXCJDb2xvclwiOntcIiRpZFwiOlwiMzc5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M4MFwiLFwiVG9wXCI6MC4wLFwiTGVmdFwiOjAuMCxcIlJpZ2h0XCI6MC4wLFwiQm90dG9tXCI6MC4wfSxcIlBhZGRpbmdcIjp7XCIkaWRcIjpcIjM4MVwiLFwiVG9wXCI6MC4wLFwiTGVmdFwiOjAuMCxcIlJpZ2h0XCI6MC4wLFwiQm90dG9tXCI6MC4wfSxcIkJhY2tncm91bmRcIjp7XCIkcmVmXCI6XCIxMDVcIn0sXCJJc1Zpc2libGVcIjp0cnVlLFwiV2lkdGhcIjowLjAsXCJIZWlnaHRcIjowLjAsXCJCb3JkZXJTdHlsZVwiOntcIiRpZFwiOlwiMzgyXCIsXCJMaW5lQ29sb3JcIjpudWxsLFwiTGluZVdlaWdodFwiOjAuMCxcIkxpbmVUeXBlXCI6MH19LFwiRGF0ZVN0eWxlXCI6e1wiJGlkXCI6XCIzODNcIixcIkZvbnRTZXR0aW5nc1wiOntcIiRpZFwiOlwiMzg0XCIsXCJGb250U2l6ZVwiOjEwLFwiRm9udE5hbWVcIjpcIkNhbGlicmlcIixcIklzQm9sZFwiOmZhbHNlLFwiSXNJdGFsaWNcIjpmYWxzZSxcIklzVW5kZXJsaW5lZFwiOmZhbHNlfSxcIkF1dG9TaXplXCI6MCxcIkZvcmVncm91bmRcIjp7XCIkaWRcIjpcIjM4NVwiLFwiQ29sb3JcIjp7XCIkaWRcIjpcIjM4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g3XCIsXCJUb3BcIjowLjAsXCJMZWZ0XCI6MC4wLFwiUmlnaHRcIjowLjAsXCJCb3R0b21cIjowLjB9LFwiUGFkZGluZ1wiOntcIiRpZFwiOlwiMzg4XCIsXCJUb3BcIjowLjAsXCJMZWZ0XCI6MC4wLFwiUmlnaHRcIjowLjAsXCJCb3R0b21cIjowLjB9LFwiQmFja2dyb3VuZFwiOntcIiRyZWZcIjpcIjExMlwifSxcIklzVmlzaWJsZVwiOnRydWUsXCJXaWR0aFwiOjAuMCxcIkhlaWdodFwiOjAuMCxcIkJvcmRlclN0eWxlXCI6e1wiJGlkXCI6XCIzODlcIixcIkxpbmVDb2xvclwiOm51bGwsXCJMaW5lV2VpZ2h0XCI6MC4wLFwiTGluZVR5cGVcIjowfX0sXCJEYXRlRm9ybWF0XCI6e1wiJGlkXCI6XCIzOTB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kxXCIsXCJTaGFwZVwiOjIsXCJDb25uZWN0b3JNYXJnaW5cIjp7XCIkaWRcIjpcIjM5MlwiLFwiVG9wXCI6MC4wLFwiTGVmdFwiOjIuMCxcIlJpZ2h0XCI6Mi4wLFwiQm90dG9tXCI6MC4wfSxcIkNvbm5lY3RvclN0eWxlXCI6e1wiJGlkXCI6XCIzOTNcIixcIkxpbmVDb2xvclwiOntcIiRpZFwiOlwiMzk0XCIsXCIkdHlwZVwiOlwiTkxSRS5Db21tb24uRG9tLlNvbGlkQ29sb3JCcnVzaCwgTkxSRS5Db21tb25cIixcIkNvbG9yXCI6e1wiJGlkXCI6XCIzOTVcIixcIkFcIjoyNTUsXCJSXCI6OTEsXCJHXCI6MTU1LFwiQlwiOjIxM319LFwiTGluZVdlaWdodFwiOjEuMCxcIkxpbmVUeXBlXCI6MH0sXCJJc0JlbG93VGltZWJhbmRcIjpmYWxzZSxcIkhpZGVEYXRlXCI6ZmFsc2UsXCJTaGFwZVNpemVcIjoxLFwiU3BhY2luZ1wiOjAuMCxcIlBhZGRpbmdcIjp7XCIkaWRcIjpcIjM5NlwiLFwiVG9wXCI6NS4wLFwiTGVmdFwiOjMuMCxcIlJpZ2h0XCI6MC4wLFwiQm90dG9tXCI6Mi4wfSxcIlBvc2l0aW9uXCI6e1wiJGlkXCI6XCIzOTdcIixcIlJhdGlvXCI6MC4wLFwiSXNDdXN0b21cIjpmYWxzZX0sXCJQb3NpdGlvbk9uVGFza1wiOjAsXCJTaGFw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jU1LFwiUlwiOjAsXCJHXCI6MTEyLFwiQlwiOjE5Mn19LFwiSXNWaXNpYmxlXCI6dHJ1ZSxcIldpZHRoXCI6MTMuMCxcIkhlaWdodFwiOjEzLjAsXCJCb3JkZXJTdHlsZVwiOntcIiRpZFwiOlwiNDAzXCIsXCJMaW5lQ29sb3JcIjp7XCIkcmVmXCI6XCI5N1wifSxcIkxpbmVXZWlnaHRcIjowLjAsXCJMaW5lVHlwZVwiOjB9fSxcIlRpdGxlU3R5bGVcIjp7XCIkaWRcIjpcIjQwNFwiLFwiRm9udFNldHRpbmdzXCI6e1wiJGlkXCI6XCI0MDVcIixcIkZvbnRTaXplXCI6MTEsXCJGb250TmFtZVwiOlwiQ2FsaWJyaVwiLFwiSXNCb2xkXCI6dHJ1ZSxcIklzSXRhbGljXCI6ZmFsc2UsXCJJc1VuZGVybGluZWRcIjpmYWxzZX0sXCJBdXRvU2l6ZVwiOjIsXCJGb3JlZ3JvdW5kXCI6e1wiJGlkXCI6XCI0MDZcIixcIkNvbG9yXCI6e1wiJGlkXCI6XCI0MDdcIixcIkFcIjoyNTUsXCJSXCI6MCxcIkdcIjowLFwiQlwiOjB9fSxcIkJhY2tncm91bmRGaWxsVHlwZVwiOjAsXCJNYXhXaWR0aFwiOjE2OC4wLFwiTWF4SGVpZ2h0XCI6XCJJbmZpbml0eVwiLFwiU21hcnRGb3JlZ3JvdW5kSXNBY3RpdmVcIjpmYWxzZSxcIkhvcml6b250YWxBbGlnbm1lbnRcIjowLFwiVmVydGljYWxBbGlnbm1lbnRcIjowLFwiU21hcnRGb3JlZ3JvdW5kXCI6bnVsbCxcIk1hcmdpblwiOntcIiRpZFwiOlwiNDA4XCIsXCJUb3BcIjowLjAsXCJMZWZ0XCI6MC4wLFwiUmlnaHRcIjowLjAsXCJCb3R0b21cIjowLjB9LFwiUGFkZGluZ1wiOntcIiRpZFwiOlwiNDA5XCIsXCJUb3BcIjowLjAsXCJMZWZ0XCI6MC4wLFwiUmlnaHRcIjowLjAsXCJCb3R0b21cIjowLjB9LFwiQmFja2dyb3VuZFwiOntcIiRyZWZcIjpcIjEwNVwifSxcIklzVmlzaWJsZVwiOnRydWUsXCJXaWR0aFwiOjAuMCxcIkhlaWdodFwiOjAuMCxcIkJvcmRlclN0eWxlXCI6e1wiJGlkXCI6XCI0MTBcIixcIkxpbmVDb2xvclwiOm51bGwsXCJMaW5lV2VpZ2h0XCI6MC4wLFwiTGluZVR5cGVcIjowfX0sXCJEYXRlU3R5bGVcIjp7XCIkaWRcIjpcIjQxMVwiLFwiRm9udFNldHRpbmdzXCI6e1wiJGlkXCI6XCI0MTJcIixcIkZvbnRTaXplXCI6MTAsXCJGb250TmFtZVwiOlwiQ2FsaWJyaVwiLFwiSXNCb2xkXCI6ZmFsc2UsXCJJc0l0YWxpY1wiOmZhbHNlLFwiSXNVbmRlcmxpbmVkXCI6ZmFsc2V9LFwiQXV0b1NpemVcIjowLFwiRm9yZWdyb3VuZFwiOntcIiRpZFwiOlwiNDEzXCIsXCJDb2xvclwiOntcIiRpZFwiOlwiNDE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0MTVcIixcIlRvcFwiOjAuMCxcIkxlZnRcIjowLjAsXCJSaWdodFwiOjAuMCxcIkJvdHRvbVwiOjAuMH0sXCJQYWRkaW5nXCI6e1wiJGlkXCI6XCI0MTZcIixcIlRvcFwiOjAuMCxcIkxlZnRcIjowLjAsXCJSaWdodFwiOjAuMCxcIkJvdHRvbVwiOjAuMH0sXCJCYWNrZ3JvdW5kXCI6e1wiJHJlZlwiOlwiMTEyXCJ9LFwiSXNWaXNpYmxlXCI6dHJ1ZSxcIldpZHRoXCI6MC4wLFwiSGVpZ2h0XCI6MC4wLFwiQm9yZGVyU3R5bGVcIjp7XCIkaWRcIjpcIjQxN1wiLFwiTGluZUNvbG9yXCI6bnVsbCxcIkxpbmVXZWlnaHRcIjowLjAsXCJMaW5lVHlwZVwiOjB9fSxcIkRhdGVGb3JtYXRcIjp7XCIkaWRcIjpcIjQxO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1dLFwiQ3VzdG9tVGFza1N0eWxlTGlzdFwiOltdLFwiQ3VzdG9tU3dpbWxhbmVEZWZpbml0aW9uU3R5bGVMaXN0XCI6W10sXCJDdXN0b21Td2ltbGFuZVYyU3R5bGVMaXN0XCI6W10sXCJHcmlkbGluZVBhbmVsU3R5bGVcIjp7XCIkaWRcIjpcIjQxOVwiLFwiR3JpZGxpbmVTdHlsZVwiOntcIiRpZFwiOlwiNDIwXCIsXCJMaW5lQ29sb3JcIjp7XCIkaWRcIjpcIjQyMVwiLFwiJHR5cGVcIjpcIk5MUkUuQ29tbW9uLkRvbS5Tb2xpZENvbG9yQnJ1c2gsIE5MUkUuQ29tbW9uXCIsXCJDb2xvclwiOntcIiRpZFwiOlwiNDIyXCIsXCJBXCI6MzgsXCJSXCI6OTEsXCJHXCI6MTU1LFwiQlwiOjIxM319LFwiTGluZVdlaWdodFwiOjEuMCxcIkxpbmVUeXBlXCI6MH0sXCJJc1Zpc2libGVcIjp0cnVlfSxcIkFjdGl2aXR5TGluZVBhbmVsU3R5bGVcIjp7XCIkaWRcIjpcIjQyM1wiLFwiQWN0aXZpdHlMaW5lU3R5bGVcIjp7XCIkaWRcIjpcIjQyNFwiLFwiTGluZUNvbG9yXCI6e1wiJGlkXCI6XCI0MjVcIixcIiR0eXBlXCI6XCJOTFJFLkNvbW1vbi5Eb20uU29saWRDb2xvckJydXNoLCBOTFJFLkNvbW1vblwiLFwiQ29sb3JcIjp7XCIkaWRcIjpcIjQyNlwiLFwiQVwiOjM4LFwiUlwiOjY4LFwiR1wiOjExNCxcIkJcIjoxOTZ9fSxcIkxpbmVXZWlnaHRcIjoxLjAsXCJMaW5lVHlwZVwiOjB9LFwiSXNWaXNpYmxlXCI6dHJ1ZX0sXCJEZWZhdWx0RGVwZW5kZW5jeVN0eWxlXCI6e1wiJGlkXCI6XCI0MjdcIixcIkxpbmVTdHlsZVwiOntcIiRpZFwiOlwiNDI4XCIsXCJMaW5lQ29sb3JcIjp7XCIkaWRcIjpcIjQyOVwiLFwiJHR5cGVcIjpcIk5MUkUuQ29tbW9uLkRvbS5Tb2xpZENvbG9yQnJ1c2gsIE5MUkUuQ29tbW9uXCIsXCJDb2xvclwiOntcIiRpZFwiOlwiNDMwXCIsXCJBXCI6MjU1LFwiUlwiOjAsXCJHXCI6MCxcIkJcIjowfX0sXCJMaW5lV2VpZ2h0XCI6MS4wLFwiTGluZVR5cGVcIjowfSxcIkVuZEFycm93aGVhZExpbmVTdHlsZVwiOntcIiRpZFwiOlwiNDMxXCIsXCJLaW5kXCI6MSxcIldpZHRoXCI6MSxcIkxlbmd0aFwiOjAsXCJQYXJlbnRTdHlsZVwiOm51bGx9LFwiQnJpbmdUb0Zyb250XCI6dHJ1ZSxcIklzVmlzaWJsZVwiOnRydWUsXCJSYWRpdXNcIjowLjB9LFwiQ3JpdGljYWxQYXRoU3R5bGVcIjp7XCIkaWRcIjpcIjQzMlwiLFwiQ3JpdGljYWxQYXRoU3R5bGVPcHRpb25zXCI6MTUsXCJMaW5lU3R5bGVcIjp7XCIkaWRcIjpcIjQzM1wiLFwiTGluZUNvbG9yXCI6e1wiJGlkXCI6XCI0MzRcIixcIiR0eXBlXCI6XCJOTFJFLkNvbW1vbi5Eb20uU29saWRDb2xvckJydXNoLCBOTFJFLkNvbW1vblwiLFwiQ29sb3JcIjp7XCIkaWRcIjpcIjQzNVwiLFwiQVwiOjI1NSxcIlJcIjoyMjIsXCJHXCI6NTAsXCJCXCI6NTB9fSxcIkxpbmVXZWlnaHRcIjoxLjAsXCJMaW5lVHlwZVwiOjB9LFwiVGl0bGVGb3JlZ3JvdW5kXCI6e1wiJGlkXCI6XCI0MzZcIixcIkNvbG9yXCI6e1wiJGlkXCI6XCI0MzdcIixcIkFcIjoyNTUsXCJSXCI6MTc2LFwiR1wiOjE5LFwiQlwiOjI1fX0sXCJTaGFwZXNCYWNrZ3JvdW5kXCI6e1wiJGlkXCI6XCI0MzhcIixcIkNvbG9yXCI6e1wiJGlkXCI6XCI0MzlcIixcIkFcIjoyNTUsXCJSXCI6MjUzLFwiR1wiOjIwMyxcIkJcIjoyMDh9fSxcIlNoYXBlc0JvcmRlclN0eWxlXCI6e1wiJGlkXCI6XCI0NDBcIixcIkxpbmVDb2xvclwiOntcIiRpZFwiOlwiNDQxXCIsXCIkdHlwZVwiOlwiTkxSRS5Db21tb24uRG9tLlNvbGlkQ29sb3JCcnVzaCwgTkxSRS5Db21tb25cIixcIkNvbG9yXCI6e1wiJGlkXCI6XCI0NDJcIixcIkFcIjoyNTUsXCJSXCI6MjIyLFwiR1wiOjUwLFwiQlwiOjUwfX0sXCJMaW5lV2VpZ2h0XCI6MS41LFwiTGluZVR5cGVcIjowfSxcIklzVmlzaWJsZVwiOmZhbHNlfSxcIlBhbmVsc1NwYWNpbmdEZWZpbml0aW9uXCI6e1wiJGlkXCI6XCI0NDNcIixcIlNwYWNpbmdBYm92ZVRpbWViYW5kXCI6NSxcIlNwYWNpbmdCZWxvd1RpbWViYW5kXCI6NSxcIlNwYWNpbmdBYm92ZUJldHdlZW5Td2ltbGFuZXNBbmRUYXNrc1wiOjUsXCJTcGFjaW5nQmVsb3dCZXR3ZWVuU3dpbWxhbmVzQW5kVGFza3NcIjo1fX0sXCJTY2FsZVwiOntcIiRpZFwiOlwiNDQ0XCIsXCJTdGFydERhdGVcIjpcIjIwMTktMDEtMTdUMDM6MDA6MDBcIixcIkVuZERhdGVcIjpcIjIwMTktMDEtMTdUMDU6MzA6MDBaXCIsXCJGb3JtYXRcIjpcImggdHRcIixcIlR5cGVcIjo2LFwiQXV0b0RhdGVSYW5nZVwiOnRydWUsXCJXb3JraW5nRGF5c1wiOjMxLFwiVG9kYXlNYXJrZXJUZXh0XCI6XCJUb2RheVwiLFwiQXV0b1NjYWxlVHlwZVwiOnRydWV9LFwiU2NhbGVWMlwiOntcIiRpZFwiOlwiNDQ1XCIsXCJTdGFydERhdGVcIjpcIjIwMTktMDEtMTdUMDM6MDA6MDBcIixcIkVuZERhdGVcIjpcIjIwMTktMDEtMTdUMDU6MzA6MDBaXCIsXCJBdXRvRGF0ZVJhbmdlXCI6dHJ1ZSxcIldvcmtpbmdEYXlzXCI6MzEsXCJUb2RheU1hcmtlclRleHRcIjpcIlRvZGF5XCIsXCJBdXRvU2NhbGVUeXBlXCI6dHJ1ZSxcIlRpbWViYW5kU2NhbGVzXCI6e1wiJGlkXCI6XCI0NDZcIixcIlRvcFNjYWxlTGF5ZXJcIjp7XCIkaWRcIjpcIjQ0N1wiLFwiRm9ybWF0XCI6XCJoIHR0XCIsXCJUeXBlXCI6Nn0sXCJNaWRkbGVTY2FsZUxheWVyXCI6e1wiJGlkXCI6XCI0NDhcIixcIkZvcm1hdFwiOm51bGwsXCJUeXBlXCI6MH0sXCJCb3R0b21TY2FsZUxheWVyXCI6e1wiJGlkXCI6XCI0NDlcIixcIkZvcm1hdFwiOm51bGwsXCJUeXBlXCI6MH19fSxcIk1pbGVzdG9uZXNcIjpbXSxcIlRhc2tzXCI6W10sXCJTd2ltbGFuZXNcIjpbXSxcIlN3aW1sYW5lc1YyXCI6W10sXCJEZXBlbmRlbmNpZXNcIjpbXSxcIkRlcGVuZGVuY3lTZXR0aW5nc1wiOntcIiRpZFwiOlwiNDUwXCIsXCJEZXBlbmRlbmN5TW9kdWxlRW5hYmxlZFwiOmZhbHNlLFwiU2NoZWR1bGluZ1NldHRpbmdzXCI6e1wiJGlkXCI6XCI0NTFcIixcIkRlcGVuZGVuY2llc1NjaGVkdWxpbmdNb2RlU2V0dGluZ1wiOjEsXCJEZXBlbmRlbmNpZXNQcmV2aW91c1NjaGVkdWxpbmdNb2RlXCI6MSxcIk9uQnJlYWtpbmdGbGV4aWJsZVNjaGVkdWxpbmdNb2RlU2V0dGluZ1wiOjAsXCJPbkJyZWFraW5nU3RyaWN0U2NoZWR1bGluZ01vZGVTZXR0aW5nXCI6MH19LFwiU2V0dGluZ3NcIjp7XCIkaWRcIjpcIjQ1MlwiLFwiSW1wYU9wdGlvbnNcIjp7XCIkaWRcIjpcIjQ1M1wiLFwiTGVmdFRvUmlnaHRcIjpmYWxzZSxcIlBheWxvYWRPcHRpb25zXCI6Mn19LFwiVGltZUNvbmZpZ3VyYXRpb25cIjp7XCIkaWRcIjpcIjQ1NFwiLFwiVXNlVGltZVwiOnRydWUsXCJXb3JrRGF5U3RhcnRcIjpcIjAwOjAwOjAwXCIsXCJXb3JrRGF5RW5kXCI6XCIyMzo1OTowMFwifX0ifSwiU2V0dGluZ3MiOnsiJGlkIjoiNDEzIiwiSW1wYU9wdGlvbnMiOnsiJGlkIjoiNDE0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DE1IiwiVXNlVGltZSI6dHJ1ZSwiV29ya0RheVN0YXJ0IjoiMDA6MDA6MDAiLCJXb3JrRGF5RW5kIjoiMjM6NTk6MDAifSwiTGFzdFVzZWRUZW1wbGF0ZUlkIjoiOWExYjZjN2QtNGFiMS00NzdkLTg5MzgtNDAyMTFhOGRmNjM3IiwiRmlyc3RXZWVrT2ZZZWFyIjowLCJQbGFjZU1pbGVzdG9uZUF0VGhlQmVnaW5uaW5nT2ZUaGVEYXkiOmZhbHNlLCJEZXBlbmRlbmN5U2NoZWR1bGluZ1NldHRpbmdzIjp7IiRpZCI6IjQxNi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
  <p:tag name="__MASTER" val="__part_0"/>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 name="OTLTODAYPOSITION" val="Hide"/>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RoundedCornerRectangleTimeband"/>
  <p:tag name="OTLTIMEBANDSHAPEHEIGHT" val="20"/>
  <p:tag name="OTLTIMEBANDSHAPEPADDINGLEFT" val="0"/>
  <p:tag name="OTLTIMEBANDCULTUREINFO" val="en-US"/>
  <p:tag name="OTLTIMEBANDQUICKPOSITION" val="Bottom"/>
  <p:tag name="OTLTIMEBANDTHREEDEFFECTS" val="Gel"/>
  <p:tag name="OTLTIMEBANDAUTODATERANGE" val="True"/>
  <p:tag name="OTLTIMEBANDSTARTDATE" val="2019-01-17T03:00:00.0000000"/>
  <p:tag name="OTLTIMEBANDWORKINGDAYS" val="Standard"/>
  <p:tag name="OTLTIMEBANDELAPSEDTIMEEXTENSION" val="False"/>
  <p:tag name="OTLTIMEBANDUSETIME" val="True"/>
  <p:tag name="OTLTIMEBANDTIMECONFIGWORKDAYSTART" val="00:00:00"/>
  <p:tag name="OTLTIMEBANDTIMECONFIGWORKDAYEND" val="23:59:00"/>
  <p:tag name="OTLTIMEBANDAPPENDYEARONYEARCHANGE" val="Fals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5"/>
  <p:tag name="OTLTIMEBANDSPACINGBELOW" val="5"/>
  <p:tag name="OTLTIMEBANDSPACINGABOVEFORSWLANDTASKS" val="5"/>
  <p:tag name="OTLTIMEBANDSPACINGBELOWFORSWLANDTASKS" val="5"/>
  <p:tag name="OTLTIMEBANDENDDATE" val="2023-12-29T03:25:00.0000000"/>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i, kad LR ŠMSM parengs nutarimo projektą LR Vyriausybei"/>
  <p:tag name="OTLDATE" val="2023-12-15T03:05:00.0000000"/>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i, kad LR ŠMSM gaus dokumentus be pastabų iš ministerijų"/>
  <p:tag name="OTLDATE" val="2023-12-08T02:02:00.0000000"/>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ikimas, kad LR Vyriausybė priims nutarimą dėl sprendimo GTC teisinės formos pakeitimo"/>
  <p:tag name="OTLDATE" val="2023-12-29T03:25:00.0000000"/>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Pateikti dokumentai į LR ŠMSM derinti su LR VRM, LR FM, LR ŽŪM, LR TM, LR AM"/>
  <p:tag name="OTLDATE" val="2023-10-25T03:45:00.0000000"/>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TotalTime>
  <Words>4794</Words>
  <Application>Microsoft Office PowerPoint</Application>
  <PresentationFormat>Widescreen</PresentationFormat>
  <Paragraphs>477</Paragraphs>
  <Slides>60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Calibri</vt:lpstr>
      <vt:lpstr>Century Gothic</vt:lpstr>
      <vt:lpstr>Poppins</vt:lpstr>
      <vt:lpstr>Quire Sans Pro</vt:lpstr>
      <vt:lpstr>Segoe UI</vt:lpstr>
      <vt:lpstr>Times New Roman</vt:lpstr>
      <vt:lpstr>TimesNewRomanPSMT</vt:lpstr>
      <vt:lpstr>Wingdings</vt:lpstr>
      <vt:lpstr>Wingdings 3</vt:lpstr>
      <vt:lpstr>Wisp</vt:lpstr>
      <vt:lpstr>Išplėstinis Gamtos tyrimų centro administracijos posėdis</vt:lpstr>
      <vt:lpstr>PowerPoint Presentation</vt:lpstr>
      <vt:lpstr>1. Dėl Gamtos tyrimų centro teisinės formos keitimo procedūrų eigos.</vt:lpstr>
      <vt:lpstr>PowerPoint Presentation</vt:lpstr>
      <vt:lpstr>PowerPoint Presentation</vt:lpstr>
      <vt:lpstr>2. Dėl mokslo darbuotojų ir doktorantų skatinimo už  pasiekimus mokslo ir visuomeninėje veikloje.</vt:lpstr>
      <vt:lpstr>PowerPoint Presentation</vt:lpstr>
      <vt:lpstr>PowerPoint Presentation</vt:lpstr>
      <vt:lpstr>ES ir mūsų šalyje vykstančios mokslinių tyrimų vertinimo reformos kontekste formuojama nauja mokslo darbuotojų skatinimo sistema GTC</vt:lpstr>
      <vt:lpstr>PowerPoint Presentation</vt:lpstr>
      <vt:lpstr>PowerPoint Presentation</vt:lpstr>
      <vt:lpstr>GTC doktorantų skatinimas už 2023 m. mokslinės veiklos rezultatus</vt:lpstr>
      <vt:lpstr>3. Dėl 2023 m. inventorizacijos atlikimo laiku svarbos. </vt:lpstr>
      <vt:lpstr>PowerPoint Presentation</vt:lpstr>
      <vt:lpstr>4. Dėl ilgalaikio materialiojo turto įsigijimo ir įsigytų kompiuterių eksploatavimo  tvarkos.</vt:lpstr>
      <vt:lpstr>PowerPoint Presentation</vt:lpstr>
      <vt:lpstr>PowerPoint Presentation</vt:lpstr>
      <vt:lpstr>PowerPoint Presentation</vt:lpstr>
      <vt:lpstr>PowerPoint Presentation</vt:lpstr>
      <vt:lpstr>5. Dėl prekių ir paslaugų įsigijimo, papildžius  laboratorijų krepšelius, eigos.</vt:lpstr>
      <vt:lpstr>PowerPoint Presentation</vt:lpstr>
      <vt:lpstr>6. Dėl naujo IT paslaugų tiekėjo.</vt:lpstr>
      <vt:lpstr>PowerPoint Presentation</vt:lpstr>
      <vt:lpstr>7. Dėl Gamtos tyrimų centro vidaus ir išorės  komunikacijos. </vt:lpstr>
      <vt:lpstr>PowerPoint Presentation</vt:lpstr>
      <vt:lpstr>KOMUNIKACIJOS KRYPTYS</vt:lpstr>
      <vt:lpstr>1 KRYPTIS – DIDINTI GTC IR JO KURIAMOS VERTĖS ŽINOMUMĄ IR PALAIKYMĄ TIKSLAS – sukurti vieningą vizualinę reprezentacinę sistemą, įtvirtinti GTC, kaip naudingo visuomenei, verslui, partneriams, įvaizdį ir palaikyti nuolatinį komunikacijos srautą socialiniuose tinkluose</vt:lpstr>
      <vt:lpstr>2 KRYPTIS – DIDINTI GAMTOS MOKSLO IR GTC, KAIP VIETOS JĮ PATIRTI IR VYSTYTI, PATRAUKLUMĄ TIKSLAS – didinti susidomėjimą gamtos mokslu, kaip profesija, ir GTC, kaip vietą tai patirti</vt:lpstr>
      <vt:lpstr>3 KRYPTIS – STIPRINTI GTC KOMUNIKACINIUS PAJĖGUMUS TIKSLAS – suburti komunikacijos padalinį, pirkti paslaugas GTC komunikacinei veiklai užtikrinti </vt:lpstr>
      <vt:lpstr>PAGEIDAUJAMAS GTC DARBUOTOJŲ ĮSITRAUKIMAS  </vt:lpstr>
      <vt:lpstr>8. Dėl projekto „Valstybės informacinių išteklių  integracija į duomenų ežerą“.</vt:lpstr>
      <vt:lpstr>PowerPoint Presentation</vt:lpstr>
      <vt:lpstr>9. Dėl „Europos horizonto“ akceleravimo veiklų  kvietimų.</vt:lpstr>
      <vt:lpstr>PowerPoint Presentation</vt:lpstr>
      <vt:lpstr>Parama mokslo ir MVĮ teiktiems programos „Europos horizontas“ projektams, gavusiems Europos Komisijos (EK) kokybės ženklą, ir Marie Sklodowskos-Curie (MSC) veiklos, Europos mokslo tarybos, Pažangos sklaidos tyrimų erdvės teigiamai įvertintiems, tačiau dėl lėšų trūkumo negavusiems Europos Komisijos finansavimo, projektams  1. Mokslininkų individualių podoktorantūros stažuočių finansavimas Lietuvos institucijose (Europinė stažuotė, angl. European fellowship) ir trečiosiose šalyse (Pasaulinė stažuotė, angl. Global fellowship)  Didžiausia galima projektui skirti finansavimo lėšų suma (iš MSC veiklų): Europinėms stažuotėms – iki 200 000 Eur; Pasaulinėms stažuotėms – iki 300 000 Eur. Finansuojama, kai institucija pateikė: &gt; projektus, negavusius EK finansavimo pagal MSC veiksmų schemą, bet gavusius EK kokybės ženklą (angl. Seal of Excellence, SoE); &gt; negavusius SoE ženklo, bet įvertintus ne mažesniu kaip programos „Europos horizontas“ MSC veiksmų darbo programoje nustatytu slenkstiniu balu – 70 proc.  2. Europos mokslinių tyrimų tarybos (EMTT) dotacijos koncepcijos pagrindimo projektams (angl. PoC – Proof of Concept), kuriems neskirtas EK finansavimas, bet suteiktas SoE ženklas – iki 150 000 Eur.   </vt:lpstr>
      <vt:lpstr>PowerPoint Presentation</vt:lpstr>
      <vt:lpstr>PowerPoint Presentation</vt:lpstr>
      <vt:lpstr>10. Dėl dejonizuoto vandens tiekimo sistemos ir kitų bendrojo poreikio įrenginių Gamtos tyrimų centre.</vt:lpstr>
      <vt:lpstr>PowerPoint Presentation</vt:lpstr>
      <vt:lpstr>PowerPoint Presentation</vt:lpstr>
      <vt:lpstr>PowerPoint Presentation</vt:lpstr>
      <vt:lpstr>11. Kiti klausimai.</vt:lpstr>
      <vt:lpstr>Dėl darbuotojų lojalumo įstaigai.</vt:lpstr>
      <vt:lpstr> Dėl kortelių sistemos įvedimo ir saugumo  stiprinimo.</vt:lpstr>
      <vt:lpstr>Dėl galimų PAV dokumentų rengėjų ir jų kontaktinių duomenų pateikimo Aplinkos ministerijai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PAPILDOMAS daktaro Disertacijų tematikų ir vadovų konkUrsas</vt:lpstr>
      <vt:lpstr>Lietuvos mokslų akademijos Biologijos, medicinos ir geomokslų skyrius 2023 m. lapkričio 23 d. 10 val. Lietuvos mokslų akademijoje (Gedimino pr. 3, Vilnius) organizuoja 16-ąją Lietuvos jaunųjų mokslininkų konferenciją „Bioateitis: gamtos ir gyvybės mokslų perspektyvos“.</vt:lpstr>
      <vt:lpstr>PowerPoint Presentation</vt:lpstr>
      <vt:lpstr>PowerPoint Presentation</vt:lpstr>
      <vt:lpstr>PowerPoint Presentation</vt:lpstr>
      <vt:lpstr>PowerPoint Presentation</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Išplėstinis administracijos posėdis</dc:title>
  <dc:creator>Simona Četvergaitė-Marcinkevičienė</dc:creator>
  <cp:lastModifiedBy>Simona Četvergaitė-Marcinkevičienė</cp:lastModifiedBy>
  <cp:revision>46</cp:revision>
  <cp:lastPrinted>2023-01-13T14:02:02Z</cp:lastPrinted>
  <dcterms:created xsi:type="dcterms:W3CDTF">2022-06-06T11:45:33Z</dcterms:created>
  <dcterms:modified xsi:type="dcterms:W3CDTF">2023-11-08T09:38:47Z</dcterms:modified>
</cp:coreProperties>
</file>