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5"/>
  </p:notesMasterIdLst>
  <p:sldIdLst>
    <p:sldId id="256" r:id="rId2"/>
    <p:sldId id="257" r:id="rId3"/>
    <p:sldId id="281" r:id="rId4"/>
    <p:sldId id="309" r:id="rId5"/>
    <p:sldId id="279" r:id="rId6"/>
    <p:sldId id="280" r:id="rId7"/>
    <p:sldId id="269" r:id="rId8"/>
    <p:sldId id="259" r:id="rId9"/>
    <p:sldId id="282" r:id="rId10"/>
    <p:sldId id="273" r:id="rId11"/>
    <p:sldId id="289" r:id="rId12"/>
    <p:sldId id="290" r:id="rId13"/>
    <p:sldId id="283" r:id="rId14"/>
    <p:sldId id="284" r:id="rId15"/>
    <p:sldId id="292" r:id="rId16"/>
    <p:sldId id="293" r:id="rId17"/>
    <p:sldId id="285" r:id="rId18"/>
    <p:sldId id="294" r:id="rId19"/>
    <p:sldId id="286" r:id="rId20"/>
    <p:sldId id="287" r:id="rId21"/>
    <p:sldId id="288" r:id="rId22"/>
    <p:sldId id="295" r:id="rId23"/>
    <p:sldId id="297" r:id="rId24"/>
    <p:sldId id="298" r:id="rId25"/>
    <p:sldId id="299" r:id="rId26"/>
    <p:sldId id="300" r:id="rId27"/>
    <p:sldId id="302" r:id="rId28"/>
    <p:sldId id="304" r:id="rId29"/>
    <p:sldId id="305" r:id="rId30"/>
    <p:sldId id="306" r:id="rId31"/>
    <p:sldId id="308" r:id="rId32"/>
    <p:sldId id="310" r:id="rId33"/>
    <p:sldId id="268" r:id="rId3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 initials="R" lastIdx="1" clrIdx="0">
    <p:extLst>
      <p:ext uri="{19B8F6BF-5375-455C-9EA6-DF929625EA0E}">
        <p15:presenceInfo xmlns:p15="http://schemas.microsoft.com/office/powerpoint/2012/main" userId="Ro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8E7"/>
    <a:srgbClr val="F3F7EA"/>
    <a:srgbClr val="FCFDFA"/>
    <a:srgbClr val="FAFBF6"/>
    <a:srgbClr val="F3F6E8"/>
    <a:srgbClr val="F6F9EF"/>
    <a:srgbClr val="FFFFFE"/>
    <a:srgbClr val="004ADE"/>
    <a:srgbClr val="E1C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57943-08A8-48E4-A500-6322477D97B2}" v="1" dt="2023-12-05T14:12:10.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0" autoAdjust="0"/>
    <p:restoredTop sz="94139" autoAdjust="0"/>
  </p:normalViewPr>
  <p:slideViewPr>
    <p:cSldViewPr snapToGrid="0">
      <p:cViewPr varScale="1">
        <p:scale>
          <a:sx n="107" d="100"/>
          <a:sy n="107" d="100"/>
        </p:scale>
        <p:origin x="9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TC Konferencijų salė" userId="37bc326a-28ad-44a6-8074-5e0cc93f49b2" providerId="ADAL" clId="{A9957943-08A8-48E4-A500-6322477D97B2}"/>
    <pc:docChg chg="undo custSel delSld modSld sldOrd">
      <pc:chgData name="GTC Konferencijų salė" userId="37bc326a-28ad-44a6-8074-5e0cc93f49b2" providerId="ADAL" clId="{A9957943-08A8-48E4-A500-6322477D97B2}" dt="2023-12-05T14:35:48.346" v="22" actId="47"/>
      <pc:docMkLst>
        <pc:docMk/>
      </pc:docMkLst>
      <pc:sldChg chg="ord">
        <pc:chgData name="GTC Konferencijų salė" userId="37bc326a-28ad-44a6-8074-5e0cc93f49b2" providerId="ADAL" clId="{A9957943-08A8-48E4-A500-6322477D97B2}" dt="2023-12-05T14:05:08.436" v="3"/>
        <pc:sldMkLst>
          <pc:docMk/>
          <pc:sldMk cId="76319161" sldId="269"/>
        </pc:sldMkLst>
      </pc:sldChg>
      <pc:sldChg chg="modSp mod">
        <pc:chgData name="GTC Konferencijų salė" userId="37bc326a-28ad-44a6-8074-5e0cc93f49b2" providerId="ADAL" clId="{A9957943-08A8-48E4-A500-6322477D97B2}" dt="2023-12-05T13:56:28.011" v="1" actId="1036"/>
        <pc:sldMkLst>
          <pc:docMk/>
          <pc:sldMk cId="884791980" sldId="280"/>
        </pc:sldMkLst>
        <pc:picChg chg="mod">
          <ac:chgData name="GTC Konferencijų salė" userId="37bc326a-28ad-44a6-8074-5e0cc93f49b2" providerId="ADAL" clId="{A9957943-08A8-48E4-A500-6322477D97B2}" dt="2023-12-05T13:56:28.011" v="1" actId="1036"/>
          <ac:picMkLst>
            <pc:docMk/>
            <pc:sldMk cId="884791980" sldId="280"/>
            <ac:picMk id="8" creationId="{D2360BBF-8A1F-BBC7-6E91-D8F8FED817C5}"/>
          </ac:picMkLst>
        </pc:picChg>
      </pc:sldChg>
      <pc:sldChg chg="modSp mod">
        <pc:chgData name="GTC Konferencijų salė" userId="37bc326a-28ad-44a6-8074-5e0cc93f49b2" providerId="ADAL" clId="{A9957943-08A8-48E4-A500-6322477D97B2}" dt="2023-12-05T13:48:15.345" v="0" actId="1076"/>
        <pc:sldMkLst>
          <pc:docMk/>
          <pc:sldMk cId="1339801473" sldId="281"/>
        </pc:sldMkLst>
        <pc:picChg chg="mod">
          <ac:chgData name="GTC Konferencijų salė" userId="37bc326a-28ad-44a6-8074-5e0cc93f49b2" providerId="ADAL" clId="{A9957943-08A8-48E4-A500-6322477D97B2}" dt="2023-12-05T13:48:15.345" v="0" actId="1076"/>
          <ac:picMkLst>
            <pc:docMk/>
            <pc:sldMk cId="1339801473" sldId="281"/>
            <ac:picMk id="37" creationId="{6A00D1D0-0C10-7875-DD32-AEB0E267E142}"/>
          </ac:picMkLst>
        </pc:picChg>
      </pc:sldChg>
      <pc:sldChg chg="modSp mod">
        <pc:chgData name="GTC Konferencijų salė" userId="37bc326a-28ad-44a6-8074-5e0cc93f49b2" providerId="ADAL" clId="{A9957943-08A8-48E4-A500-6322477D97B2}" dt="2023-12-05T14:14:20.681" v="16" actId="20577"/>
        <pc:sldMkLst>
          <pc:docMk/>
          <pc:sldMk cId="3267430134" sldId="284"/>
        </pc:sldMkLst>
        <pc:spChg chg="mod">
          <ac:chgData name="GTC Konferencijų salė" userId="37bc326a-28ad-44a6-8074-5e0cc93f49b2" providerId="ADAL" clId="{A9957943-08A8-48E4-A500-6322477D97B2}" dt="2023-12-05T14:12:23.596" v="6" actId="122"/>
          <ac:spMkLst>
            <pc:docMk/>
            <pc:sldMk cId="3267430134" sldId="284"/>
            <ac:spMk id="2" creationId="{BF2CF7D1-8E9E-400C-4F56-D37834586F46}"/>
          </ac:spMkLst>
        </pc:spChg>
        <pc:spChg chg="mod">
          <ac:chgData name="GTC Konferencijų salė" userId="37bc326a-28ad-44a6-8074-5e0cc93f49b2" providerId="ADAL" clId="{A9957943-08A8-48E4-A500-6322477D97B2}" dt="2023-12-05T14:14:20.681" v="16" actId="20577"/>
          <ac:spMkLst>
            <pc:docMk/>
            <pc:sldMk cId="3267430134" sldId="284"/>
            <ac:spMk id="6" creationId="{A71B03B3-5D99-8F09-99D1-B5187CA892F4}"/>
          </ac:spMkLst>
        </pc:spChg>
      </pc:sldChg>
      <pc:sldChg chg="modSp mod">
        <pc:chgData name="GTC Konferencijų salė" userId="37bc326a-28ad-44a6-8074-5e0cc93f49b2" providerId="ADAL" clId="{A9957943-08A8-48E4-A500-6322477D97B2}" dt="2023-12-05T14:15:28.194" v="17" actId="20577"/>
        <pc:sldMkLst>
          <pc:docMk/>
          <pc:sldMk cId="4145135368" sldId="292"/>
        </pc:sldMkLst>
        <pc:spChg chg="mod">
          <ac:chgData name="GTC Konferencijų salė" userId="37bc326a-28ad-44a6-8074-5e0cc93f49b2" providerId="ADAL" clId="{A9957943-08A8-48E4-A500-6322477D97B2}" dt="2023-12-05T14:15:28.194" v="17" actId="20577"/>
          <ac:spMkLst>
            <pc:docMk/>
            <pc:sldMk cId="4145135368" sldId="292"/>
            <ac:spMk id="2" creationId="{BF2CF7D1-8E9E-400C-4F56-D37834586F46}"/>
          </ac:spMkLst>
        </pc:spChg>
      </pc:sldChg>
      <pc:sldChg chg="addSp delSp modSp mod">
        <pc:chgData name="GTC Konferencijų salė" userId="37bc326a-28ad-44a6-8074-5e0cc93f49b2" providerId="ADAL" clId="{A9957943-08A8-48E4-A500-6322477D97B2}" dt="2023-12-05T14:16:15.554" v="21" actId="478"/>
        <pc:sldMkLst>
          <pc:docMk/>
          <pc:sldMk cId="3539979927" sldId="293"/>
        </pc:sldMkLst>
        <pc:spChg chg="del mod">
          <ac:chgData name="GTC Konferencijų salė" userId="37bc326a-28ad-44a6-8074-5e0cc93f49b2" providerId="ADAL" clId="{A9957943-08A8-48E4-A500-6322477D97B2}" dt="2023-12-05T14:15:56.225" v="19" actId="478"/>
          <ac:spMkLst>
            <pc:docMk/>
            <pc:sldMk cId="3539979927" sldId="293"/>
            <ac:spMk id="2" creationId="{BF2CF7D1-8E9E-400C-4F56-D37834586F46}"/>
          </ac:spMkLst>
        </pc:spChg>
        <pc:spChg chg="add del mod">
          <ac:chgData name="GTC Konferencijų salė" userId="37bc326a-28ad-44a6-8074-5e0cc93f49b2" providerId="ADAL" clId="{A9957943-08A8-48E4-A500-6322477D97B2}" dt="2023-12-05T14:16:15.554" v="21" actId="478"/>
          <ac:spMkLst>
            <pc:docMk/>
            <pc:sldMk cId="3539979927" sldId="293"/>
            <ac:spMk id="5" creationId="{F2E4EAD0-6754-4EE9-5829-DE006DE5E1D6}"/>
          </ac:spMkLst>
        </pc:spChg>
      </pc:sldChg>
      <pc:sldChg chg="del">
        <pc:chgData name="GTC Konferencijų salė" userId="37bc326a-28ad-44a6-8074-5e0cc93f49b2" providerId="ADAL" clId="{A9957943-08A8-48E4-A500-6322477D97B2}" dt="2023-12-05T14:35:48.346" v="22" actId="47"/>
        <pc:sldMkLst>
          <pc:docMk/>
          <pc:sldMk cId="2976785508"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CEEC9F28-55F4-4533-8435-1078F97B1C77}" type="datetimeFigureOut">
              <a:rPr lang="en-US" smtClean="0"/>
              <a:t>12/6/2023</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76888EE-D2A6-4982-88F3-F3ED576A0EA6}" type="slidenum">
              <a:rPr lang="en-US" smtClean="0"/>
              <a:t>‹#›</a:t>
            </a:fld>
            <a:endParaRPr lang="en-US"/>
          </a:p>
        </p:txBody>
      </p:sp>
    </p:spTree>
    <p:extLst>
      <p:ext uri="{BB962C8B-B14F-4D97-AF65-F5344CB8AC3E}">
        <p14:creationId xmlns:p14="http://schemas.microsoft.com/office/powerpoint/2010/main" val="227001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2</a:t>
            </a:fld>
            <a:endParaRPr lang="en-US"/>
          </a:p>
        </p:txBody>
      </p:sp>
    </p:spTree>
    <p:extLst>
      <p:ext uri="{BB962C8B-B14F-4D97-AF65-F5344CB8AC3E}">
        <p14:creationId xmlns:p14="http://schemas.microsoft.com/office/powerpoint/2010/main" val="13933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P.S. ...labai apmaudu, jog tokius įdomius ir aktualius pranešimus išklausė tik keli kolegos.....panašu į GTC bendruomenę įsisuko </a:t>
            </a:r>
            <a:r>
              <a:rPr lang="lt-LT" b="1" dirty="0" err="1"/>
              <a:t>Grinčas</a:t>
            </a:r>
            <a:r>
              <a:rPr lang="lt-LT" b="1" dirty="0"/>
              <a:t>....</a:t>
            </a:r>
            <a:endParaRPr lang="en-US" b="1" dirty="0"/>
          </a:p>
          <a:p>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5</a:t>
            </a:fld>
            <a:endParaRPr lang="en-US"/>
          </a:p>
        </p:txBody>
      </p:sp>
    </p:spTree>
    <p:extLst>
      <p:ext uri="{BB962C8B-B14F-4D97-AF65-F5344CB8AC3E}">
        <p14:creationId xmlns:p14="http://schemas.microsoft.com/office/powerpoint/2010/main" val="211501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Kalbant paminėti, kad dalyvių kiekis bent šiam momentui nėra ribojamas, ir kad dalyvauti galės visi norintys nuo PhD studentų iki vyr. m. d. Pagalvoti, ar galima dalyvauti bakalauro ir magistro programų studentams, kurie savo darbus daro GTC. Tai jiems būtų papildoma motyvacija ateiti į GTC.</a:t>
            </a:r>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17</a:t>
            </a:fld>
            <a:endParaRPr lang="en-US"/>
          </a:p>
        </p:txBody>
      </p:sp>
    </p:spTree>
    <p:extLst>
      <p:ext uri="{BB962C8B-B14F-4D97-AF65-F5344CB8AC3E}">
        <p14:creationId xmlns:p14="http://schemas.microsoft.com/office/powerpoint/2010/main" val="234236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Kalbant paminėti, kad dalyvių kiekis bent šiam momentui nėra ribojamas, ir kad dalyvauti galės visi norintys nuo PhD studentų iki vyr. m. d. Pagalvoti, ar galima dalyvauti bakalauro ir magistro programų studentams, kurie savo darbus daro GTC. Tai jiems būtų papildoma motyvacija ateiti į GTC.</a:t>
            </a:r>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18</a:t>
            </a:fld>
            <a:endParaRPr lang="en-US"/>
          </a:p>
        </p:txBody>
      </p:sp>
    </p:spTree>
    <p:extLst>
      <p:ext uri="{BB962C8B-B14F-4D97-AF65-F5344CB8AC3E}">
        <p14:creationId xmlns:p14="http://schemas.microsoft.com/office/powerpoint/2010/main" val="239716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lt-LT" sz="1800" dirty="0">
                <a:effectLst/>
                <a:latin typeface="Calibri" panose="020F0502020204030204" pitchFamily="34" charset="0"/>
                <a:ea typeface="Calibri" panose="020F0502020204030204" pitchFamily="34" charset="0"/>
                <a:cs typeface="Times New Roman" panose="02020603050405020304" pitchFamily="18" charset="0"/>
              </a:rPr>
              <a:t>GTC delegacijos sudarymas,  pranešimų ir pasisakymų planas (SP);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lt-LT" sz="1800" dirty="0">
                <a:effectLst/>
                <a:latin typeface="Calibri" panose="020F0502020204030204" pitchFamily="34" charset="0"/>
                <a:ea typeface="Calibri" panose="020F0502020204030204" pitchFamily="34" charset="0"/>
                <a:cs typeface="Times New Roman" panose="02020603050405020304" pitchFamily="18" charset="0"/>
              </a:rPr>
              <a:t>Dėl GTC naujų padalinių įsteigimo (struktūra ir darbuotojai)</a:t>
            </a:r>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20</a:t>
            </a:fld>
            <a:endParaRPr lang="en-US"/>
          </a:p>
        </p:txBody>
      </p:sp>
    </p:spTree>
    <p:extLst>
      <p:ext uri="{BB962C8B-B14F-4D97-AF65-F5344CB8AC3E}">
        <p14:creationId xmlns:p14="http://schemas.microsoft.com/office/powerpoint/2010/main" val="350418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6888EE-D2A6-4982-88F3-F3ED576A0EA6}" type="slidenum">
              <a:rPr lang="en-US" smtClean="0"/>
              <a:t>21</a:t>
            </a:fld>
            <a:endParaRPr lang="en-US"/>
          </a:p>
        </p:txBody>
      </p:sp>
    </p:spTree>
    <p:extLst>
      <p:ext uri="{BB962C8B-B14F-4D97-AF65-F5344CB8AC3E}">
        <p14:creationId xmlns:p14="http://schemas.microsoft.com/office/powerpoint/2010/main" val="745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31608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73028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58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10963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282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87837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76617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28139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65480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EE6D6-1A2B-47FD-825F-A983F168FB9E}"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3984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EEE6D6-1A2B-47FD-825F-A983F168FB9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66393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EE6D6-1A2B-47FD-825F-A983F168FB9E}"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53640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EEE6D6-1A2B-47FD-825F-A983F168FB9E}"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43300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EE6D6-1A2B-47FD-825F-A983F168FB9E}"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315848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208364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EEE6D6-1A2B-47FD-825F-A983F168FB9E}"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E07358F-9F33-4C1C-A6E4-274F057B9668}" type="slidenum">
              <a:rPr lang="en-US" smtClean="0"/>
              <a:t>‹#›</a:t>
            </a:fld>
            <a:endParaRPr lang="en-US"/>
          </a:p>
        </p:txBody>
      </p:sp>
    </p:spTree>
    <p:extLst>
      <p:ext uri="{BB962C8B-B14F-4D97-AF65-F5344CB8AC3E}">
        <p14:creationId xmlns:p14="http://schemas.microsoft.com/office/powerpoint/2010/main" val="14794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EEE6D6-1A2B-47FD-825F-A983F168FB9E}" type="datetimeFigureOut">
              <a:rPr lang="en-US" smtClean="0"/>
              <a:t>12/6/2023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E07358F-9F33-4C1C-A6E4-274F057B9668}" type="slidenum">
              <a:rPr lang="en-US" smtClean="0"/>
              <a:t>‹#›</a:t>
            </a:fld>
            <a:endParaRPr lang="en-US"/>
          </a:p>
        </p:txBody>
      </p:sp>
    </p:spTree>
    <p:extLst>
      <p:ext uri="{BB962C8B-B14F-4D97-AF65-F5344CB8AC3E}">
        <p14:creationId xmlns:p14="http://schemas.microsoft.com/office/powerpoint/2010/main" val="1464487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docs.google.com/forms/d/e/1FAIpQLSeze6nLEPfXCz3ljjYmaaRnTzHVC9fhTAPrFjfIIPmnEpqXbg/viewform?vc=0&amp;c=0&amp;w=1&amp;flr=0"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espon.eu/participate/targeted-analysis-cutoff-march-2024"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MyzQJQWiZfoXJaPA" TargetMode="External"/><Relationship Id="rId2" Type="http://schemas.openxmlformats.org/officeDocument/2006/relationships/hyperlink" Target="https://www.lammc.lt/data/public/uploads/2023/10/invitation-37th-tfm-icp.pdf"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enreadings.eu/registration"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mtlt-my.sharepoint.com/:w:/g/personal/justina_zuklyte-vaitiekuniene_lmt_lt/EWSYdG2mtVBGp1BqIkogg_UB9g_ZpKrTTJdslBWeTyPxbQ?e=KTmiPy"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81hgr.r.a.d.sendibm1.com/mk/cl/f/sh/SMK1E8tHeFuBlatScR1VRNPyx2Cy/ptDrANh0TuIL"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balticamericanfreedomfoundation.org/programs-awards-dialogu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zum.lrv.lt/lt/naujienos/lietuvos-zuvininkystes-sektoriaus-2014-2020-metu-veiksmu-programos-uzdarymo-renginyje-padekos-sektoriaus-atstovam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amtostyrimai.lt/priemimas-i-studijas/"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tar.lt/portal/lt/legalAct/7b6d6b80173811ee9f7ec2ffce8b47bc"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62000">
              <a:schemeClr val="accent5">
                <a:lumMod val="40000"/>
                <a:lumOff val="60000"/>
              </a:schemeClr>
            </a:gs>
            <a:gs pos="0">
              <a:schemeClr val="bg1"/>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5AAE2-2EFA-AC2C-E93B-98AD1F73A0F9}"/>
              </a:ext>
            </a:extLst>
          </p:cNvPr>
          <p:cNvSpPr>
            <a:spLocks noGrp="1"/>
          </p:cNvSpPr>
          <p:nvPr>
            <p:ph type="ctrTitle"/>
          </p:nvPr>
        </p:nvSpPr>
        <p:spPr>
          <a:xfrm>
            <a:off x="2475738" y="928179"/>
            <a:ext cx="4113747" cy="4169749"/>
          </a:xfrm>
        </p:spPr>
        <p:txBody>
          <a:bodyPr>
            <a:normAutofit/>
          </a:bodyPr>
          <a:lstStyle/>
          <a:p>
            <a:r>
              <a:rPr lang="lt-LT" sz="4800" dirty="0">
                <a:latin typeface="Times New Roman" panose="02020603050405020304" pitchFamily="18" charset="0"/>
                <a:cs typeface="Times New Roman" panose="02020603050405020304" pitchFamily="18" charset="0"/>
              </a:rPr>
              <a:t>Išplėstinis GTC administracijos posėdis</a:t>
            </a:r>
            <a:endParaRPr lang="en-US"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2E3FD4F-BC6B-DA2C-3E12-EB29F72D2564}"/>
              </a:ext>
            </a:extLst>
          </p:cNvPr>
          <p:cNvSpPr>
            <a:spLocks noGrp="1"/>
          </p:cNvSpPr>
          <p:nvPr>
            <p:ph type="subTitle" idx="1"/>
          </p:nvPr>
        </p:nvSpPr>
        <p:spPr>
          <a:xfrm>
            <a:off x="2475739" y="5131511"/>
            <a:ext cx="3710018" cy="915561"/>
          </a:xfrm>
        </p:spPr>
        <p:txBody>
          <a:bodyPr>
            <a:normAutofit lnSpcReduction="10000"/>
          </a:bodyPr>
          <a:lstStyle/>
          <a:p>
            <a:endParaRPr lang="lt-LT" dirty="0">
              <a:latin typeface="Times New Roman" panose="02020603050405020304" pitchFamily="18" charset="0"/>
              <a:cs typeface="Times New Roman" panose="02020603050405020304" pitchFamily="18" charset="0"/>
            </a:endParaRPr>
          </a:p>
          <a:p>
            <a:r>
              <a:rPr lang="lt-LT" sz="2800" dirty="0">
                <a:solidFill>
                  <a:schemeClr val="tx1"/>
                </a:solidFill>
                <a:latin typeface="Times New Roman" panose="02020603050405020304" pitchFamily="18" charset="0"/>
                <a:cs typeface="Times New Roman" panose="02020603050405020304" pitchFamily="18" charset="0"/>
              </a:rPr>
              <a:t>2023 m. gruodžio 6 d.</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6" name="Picture 5" descr="A picture containing icon&#10;&#10;Description automatically generated">
            <a:extLst>
              <a:ext uri="{FF2B5EF4-FFF2-40B4-BE49-F238E27FC236}">
                <a16:creationId xmlns:a16="http://schemas.microsoft.com/office/drawing/2014/main" id="{60278039-03E7-7A3E-F638-CD85F41B5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275" y="1545583"/>
            <a:ext cx="4509716" cy="4345996"/>
          </a:xfrm>
          <a:prstGeom prst="rect">
            <a:avLst/>
          </a:prstGeom>
        </p:spPr>
      </p:pic>
    </p:spTree>
    <p:extLst>
      <p:ext uri="{BB962C8B-B14F-4D97-AF65-F5344CB8AC3E}">
        <p14:creationId xmlns:p14="http://schemas.microsoft.com/office/powerpoint/2010/main" val="7377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6" name="TextBox 5">
            <a:extLst>
              <a:ext uri="{FF2B5EF4-FFF2-40B4-BE49-F238E27FC236}">
                <a16:creationId xmlns:a16="http://schemas.microsoft.com/office/drawing/2014/main" id="{1F86B76F-4957-C824-8824-709C027559D8}"/>
              </a:ext>
            </a:extLst>
          </p:cNvPr>
          <p:cNvSpPr txBox="1"/>
          <p:nvPr/>
        </p:nvSpPr>
        <p:spPr>
          <a:xfrm>
            <a:off x="1579353" y="1887721"/>
            <a:ext cx="10032762" cy="3890937"/>
          </a:xfrm>
          <a:prstGeom prst="rect">
            <a:avLst/>
          </a:prstGeom>
          <a:noFill/>
        </p:spPr>
        <p:txBody>
          <a:bodyPr wrap="square" rtlCol="0">
            <a:spAutoFit/>
          </a:bodyPr>
          <a:lstStyle/>
          <a:p>
            <a:pPr algn="ctr">
              <a:lnSpc>
                <a:spcPct val="200000"/>
              </a:lnSpc>
            </a:pPr>
            <a:r>
              <a:rPr lang="lt-LT" u="sng" dirty="0">
                <a:solidFill>
                  <a:srgbClr val="333399"/>
                </a:solidFill>
                <a:latin typeface="Arial" panose="020B0604020202020204" pitchFamily="34" charset="0"/>
              </a:rPr>
              <a:t>Lietuvos Respublikos pareiginės algos (atlyginimo) bazinio dydžio nustatymo ir asignavimų darbo užmokesčiui perskaičiavimo įstatymu</a:t>
            </a:r>
            <a:br>
              <a:rPr lang="lt-LT" dirty="0"/>
            </a:br>
            <a:r>
              <a:rPr lang="lt-LT" b="0" i="0" dirty="0">
                <a:solidFill>
                  <a:srgbClr val="000000"/>
                </a:solidFill>
                <a:effectLst/>
                <a:latin typeface="Arial" panose="020B0604020202020204" pitchFamily="34" charset="0"/>
              </a:rPr>
              <a:t>(2023-05-25 Nr. XIV-2011, TAR 2023-06-09, kodas 2023-11589, įsigalioja 2024-01-01)</a:t>
            </a:r>
          </a:p>
          <a:p>
            <a:pPr algn="ctr">
              <a:lnSpc>
                <a:spcPct val="200000"/>
              </a:lnSpc>
            </a:pPr>
            <a:endParaRPr lang="lt-LT" dirty="0">
              <a:solidFill>
                <a:srgbClr val="000000"/>
              </a:solidFill>
              <a:latin typeface="Arial" panose="020B0604020202020204" pitchFamily="34" charset="0"/>
            </a:endParaRPr>
          </a:p>
          <a:p>
            <a:pPr algn="ctr">
              <a:lnSpc>
                <a:spcPct val="200000"/>
              </a:lnSpc>
            </a:pPr>
            <a:r>
              <a:rPr lang="lt-LT" b="1" dirty="0">
                <a:solidFill>
                  <a:srgbClr val="000000"/>
                </a:solidFill>
                <a:latin typeface="Arial" panose="020B0604020202020204" pitchFamily="34" charset="0"/>
              </a:rPr>
              <a:t>patvirtintas NAUJAS pareiginės algos (atlyginimo) bazinis dydis (BD) – 1785,40 Eur </a:t>
            </a:r>
          </a:p>
          <a:p>
            <a:pPr algn="ctr">
              <a:lnSpc>
                <a:spcPct val="200000"/>
              </a:lnSpc>
            </a:pPr>
            <a:r>
              <a:rPr lang="lt-LT" dirty="0">
                <a:solidFill>
                  <a:srgbClr val="000000"/>
                </a:solidFill>
                <a:latin typeface="Arial" panose="020B0604020202020204" pitchFamily="34" charset="0"/>
              </a:rPr>
              <a:t>(2023 m. – 186 Eur)</a:t>
            </a:r>
          </a:p>
          <a:p>
            <a:pPr algn="ctr">
              <a:lnSpc>
                <a:spcPct val="200000"/>
              </a:lnSpc>
            </a:pPr>
            <a:r>
              <a:rPr lang="lt-LT" dirty="0">
                <a:solidFill>
                  <a:srgbClr val="000000"/>
                </a:solidFill>
                <a:latin typeface="Arial" panose="020B0604020202020204" pitchFamily="34" charset="0"/>
              </a:rPr>
              <a:t>(bazinis dydis prilygintas 2022 metų vidutiniam mėnesiniam šalies darbo užmokesčiui)</a:t>
            </a:r>
            <a:endParaRPr lang="en-US" dirty="0"/>
          </a:p>
        </p:txBody>
      </p:sp>
    </p:spTree>
    <p:extLst>
      <p:ext uri="{BB962C8B-B14F-4D97-AF65-F5344CB8AC3E}">
        <p14:creationId xmlns:p14="http://schemas.microsoft.com/office/powerpoint/2010/main" val="239086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2" name="TextBox 1">
            <a:extLst>
              <a:ext uri="{FF2B5EF4-FFF2-40B4-BE49-F238E27FC236}">
                <a16:creationId xmlns:a16="http://schemas.microsoft.com/office/drawing/2014/main" id="{8D11F482-F857-769D-08DD-59BA8BE3D848}"/>
              </a:ext>
            </a:extLst>
          </p:cNvPr>
          <p:cNvSpPr txBox="1"/>
          <p:nvPr/>
        </p:nvSpPr>
        <p:spPr>
          <a:xfrm>
            <a:off x="1488410" y="1486879"/>
            <a:ext cx="10423348" cy="4613058"/>
          </a:xfrm>
          <a:prstGeom prst="rect">
            <a:avLst/>
          </a:prstGeom>
          <a:noFill/>
        </p:spPr>
        <p:txBody>
          <a:bodyPr wrap="square">
            <a:spAutoFit/>
          </a:bodyPr>
          <a:lstStyle/>
          <a:p>
            <a:pPr algn="ctr"/>
            <a:r>
              <a:rPr lang="lt-LT" i="0" u="sng" dirty="0">
                <a:solidFill>
                  <a:srgbClr val="7030A0"/>
                </a:solidFill>
                <a:effectLst/>
                <a:latin typeface="Arial" panose="020B0604020202020204" pitchFamily="34" charset="0"/>
                <a:cs typeface="Arial" panose="020B0604020202020204" pitchFamily="34" charset="0"/>
              </a:rPr>
              <a:t>Lietuvos Respublikos mokslo ir studijų įstatymo Nr. XI-242 4, 10, 11, 15, 27, 28, 35, 38, 39, 48, 52, 53, 56, 58, 60, 65, 66, 67, 69, 71, 72, 72-1, 73, 75-3, 77, 85 straipsnių pakeitimo ir Įstatymo papildymo 64-1 straipsniu įstatymo Nr. XIV-1257 24, 29 straipsnių pakeitimo ir Įstatymo papildymo 24-1 straipsniu įstatymu</a:t>
            </a:r>
          </a:p>
          <a:p>
            <a:pPr algn="ctr"/>
            <a:r>
              <a:rPr lang="lt-LT" b="0" i="0" dirty="0">
                <a:solidFill>
                  <a:srgbClr val="000000"/>
                </a:solidFill>
                <a:effectLst/>
                <a:latin typeface="Arial" panose="020B0604020202020204" pitchFamily="34" charset="0"/>
              </a:rPr>
              <a:t>(2023-11-21 Nr. XIV-2275, TAR 2023-11-30, kodas 23060, įsigalioja 2024-01-01)</a:t>
            </a:r>
          </a:p>
          <a:p>
            <a:pPr algn="ctr"/>
            <a:endParaRPr lang="lt-LT" b="0" i="0" dirty="0">
              <a:solidFill>
                <a:srgbClr val="000000"/>
              </a:solidFill>
              <a:effectLst/>
              <a:latin typeface="Arial" panose="020B0604020202020204" pitchFamily="34" charset="0"/>
            </a:endParaRPr>
          </a:p>
          <a:p>
            <a:pPr algn="ctr">
              <a:lnSpc>
                <a:spcPct val="150000"/>
              </a:lnSpc>
            </a:pPr>
            <a:r>
              <a:rPr lang="lt-LT" b="1" dirty="0">
                <a:latin typeface="Arial" panose="020B0604020202020204" pitchFamily="34" charset="0"/>
                <a:cs typeface="Arial" panose="020B0604020202020204" pitchFamily="34" charset="0"/>
              </a:rPr>
              <a:t>patvirtinti nauji </a:t>
            </a:r>
            <a:r>
              <a:rPr lang="lt-LT" b="1" i="0" dirty="0">
                <a:solidFill>
                  <a:srgbClr val="000000"/>
                </a:solidFill>
                <a:effectLst/>
                <a:latin typeface="Arial" panose="020B0604020202020204" pitchFamily="34" charset="0"/>
                <a:cs typeface="Arial" panose="020B0604020202020204" pitchFamily="34" charset="0"/>
              </a:rPr>
              <a:t>valstybinių mokslinių tyrimų institutų darbuotojams pareiginės algos koeficientai </a:t>
            </a:r>
          </a:p>
          <a:p>
            <a:pPr marL="2628900" lvl="5" indent="-342900" algn="just">
              <a:lnSpc>
                <a:spcPct val="150000"/>
              </a:lnSpc>
              <a:buAutoNum type="arabicParenR"/>
            </a:pPr>
            <a:r>
              <a:rPr lang="lt-LT" b="0" i="0" dirty="0">
                <a:solidFill>
                  <a:srgbClr val="000000"/>
                </a:solidFill>
                <a:effectLst/>
                <a:latin typeface="Times New Roman" panose="02020603050405020304" pitchFamily="18" charset="0"/>
              </a:rPr>
              <a:t>instituto mokslinio sekretoriaus – 1,13–2,15;</a:t>
            </a:r>
          </a:p>
          <a:p>
            <a:pPr marL="2628900" lvl="5" indent="-342900" algn="just">
              <a:lnSpc>
                <a:spcPct val="150000"/>
              </a:lnSpc>
              <a:buAutoNum type="arabicParenR"/>
            </a:pPr>
            <a:r>
              <a:rPr lang="lt-LT" b="0" i="0" dirty="0">
                <a:solidFill>
                  <a:srgbClr val="000000"/>
                </a:solidFill>
                <a:effectLst/>
                <a:latin typeface="Times New Roman" panose="02020603050405020304" pitchFamily="18" charset="0"/>
              </a:rPr>
              <a:t>vyriausiojo mokslo darbuotojo – 1,29–2,32;</a:t>
            </a:r>
          </a:p>
          <a:p>
            <a:pPr marL="2628900" lvl="5" indent="-342900" algn="just">
              <a:lnSpc>
                <a:spcPct val="150000"/>
              </a:lnSpc>
              <a:buAutoNum type="arabicParenR"/>
            </a:pPr>
            <a:r>
              <a:rPr lang="lt-LT" b="0" i="0" dirty="0">
                <a:solidFill>
                  <a:srgbClr val="000000"/>
                </a:solidFill>
                <a:effectLst/>
                <a:latin typeface="Times New Roman" panose="02020603050405020304" pitchFamily="18" charset="0"/>
              </a:rPr>
              <a:t>vyresniojo mokslo darbuotojo – 1,13–1,80;</a:t>
            </a:r>
          </a:p>
          <a:p>
            <a:pPr marL="2628900" lvl="5" indent="-342900" algn="just">
              <a:lnSpc>
                <a:spcPct val="150000"/>
              </a:lnSpc>
              <a:buAutoNum type="arabicParenR"/>
            </a:pPr>
            <a:r>
              <a:rPr lang="lt-LT" b="0" i="0" dirty="0">
                <a:solidFill>
                  <a:srgbClr val="000000"/>
                </a:solidFill>
                <a:effectLst/>
                <a:latin typeface="Times New Roman" panose="02020603050405020304" pitchFamily="18" charset="0"/>
              </a:rPr>
              <a:t>mokslo darbuotojo, mokslininko stažuotojo –1,13–1,37;</a:t>
            </a:r>
          </a:p>
          <a:p>
            <a:pPr marL="2628900" lvl="5" indent="-342900" algn="just">
              <a:lnSpc>
                <a:spcPct val="150000"/>
              </a:lnSpc>
              <a:buAutoNum type="arabicParenR"/>
            </a:pPr>
            <a:r>
              <a:rPr lang="lt-LT" sz="1800" b="0" i="0" dirty="0">
                <a:solidFill>
                  <a:srgbClr val="000000"/>
                </a:solidFill>
                <a:effectLst/>
                <a:latin typeface="Times New Roman" panose="02020603050405020304" pitchFamily="18" charset="0"/>
              </a:rPr>
              <a:t>jaunesniojo mokslo darbuotojo – 1,07–1,27.</a:t>
            </a:r>
          </a:p>
        </p:txBody>
      </p:sp>
    </p:spTree>
    <p:extLst>
      <p:ext uri="{BB962C8B-B14F-4D97-AF65-F5344CB8AC3E}">
        <p14:creationId xmlns:p14="http://schemas.microsoft.com/office/powerpoint/2010/main" val="102056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A44472-5DA5-650D-09DB-FB27AD1006C0}"/>
              </a:ext>
            </a:extLst>
          </p:cNvPr>
          <p:cNvSpPr>
            <a:spLocks noGrp="1"/>
          </p:cNvSpPr>
          <p:nvPr>
            <p:ph type="title"/>
          </p:nvPr>
        </p:nvSpPr>
        <p:spPr/>
        <p:txBody>
          <a:bodyPr vert="horz" wrap="square" lIns="91440" tIns="45720" rIns="91440" bIns="45720" rtlCol="0" anchor="b">
            <a:spAutoFit/>
          </a:bodyPr>
          <a:lstStyle/>
          <a:p>
            <a:pPr lvl="0">
              <a:spcBef>
                <a:spcPts val="0"/>
              </a:spcBef>
              <a:tabLst>
                <a:tab pos="139700" algn="l"/>
                <a:tab pos="457200" algn="l"/>
              </a:tabLst>
            </a:pPr>
            <a:r>
              <a:rPr lang="lt-LT"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a:t>
            </a:r>
            <a:r>
              <a:rPr lang="lt-LT"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darbo užmokesčio pokyčių nuo 2024 m. sausio 1 d.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F98E882B-75FF-6A1C-4619-61B153054371}"/>
              </a:ext>
            </a:extLst>
          </p:cNvPr>
          <p:cNvSpPr>
            <a:spLocks noGrp="1"/>
          </p:cNvSpPr>
          <p:nvPr>
            <p:ph type="body" idx="1"/>
          </p:nvPr>
        </p:nvSpPr>
        <p:spPr>
          <a:xfrm>
            <a:off x="2472298" y="5226908"/>
            <a:ext cx="9032314" cy="1353186"/>
          </a:xfrm>
        </p:spPr>
        <p:txBody>
          <a:bodyPr>
            <a:normAutofit/>
          </a:bodyPr>
          <a:lstStyle/>
          <a:p>
            <a:r>
              <a:rPr lang="lt-LT" b="1" u="sng" dirty="0">
                <a:solidFill>
                  <a:srgbClr val="0070C0"/>
                </a:solidFill>
                <a:latin typeface="Times New Roman" panose="02020603050405020304" pitchFamily="18" charset="0"/>
              </a:rPr>
              <a:t>Pastaba.</a:t>
            </a:r>
            <a:r>
              <a:rPr lang="lt-LT" dirty="0">
                <a:solidFill>
                  <a:srgbClr val="0070C0"/>
                </a:solidFill>
                <a:latin typeface="Times New Roman" panose="02020603050405020304" pitchFamily="18" charset="0"/>
              </a:rPr>
              <a:t> </a:t>
            </a:r>
            <a:r>
              <a:rPr lang="lt-LT" b="1" dirty="0">
                <a:solidFill>
                  <a:srgbClr val="0070C0"/>
                </a:solidFill>
                <a:latin typeface="Times New Roman" panose="02020603050405020304" pitchFamily="18" charset="0"/>
              </a:rPr>
              <a:t>I</a:t>
            </a:r>
            <a:r>
              <a:rPr lang="lt-LT" b="1" i="0" dirty="0">
                <a:solidFill>
                  <a:srgbClr val="0070C0"/>
                </a:solidFill>
                <a:effectLst/>
                <a:latin typeface="Times New Roman" panose="02020603050405020304" pitchFamily="18" charset="0"/>
              </a:rPr>
              <a:t>ki 2024 m. sausio 1 d. priimtiems </a:t>
            </a:r>
            <a:r>
              <a:rPr lang="lt-LT" b="0" i="0" dirty="0">
                <a:solidFill>
                  <a:srgbClr val="0070C0"/>
                </a:solidFill>
                <a:effectLst/>
                <a:latin typeface="Times New Roman" panose="02020603050405020304" pitchFamily="18" charset="0"/>
              </a:rPr>
              <a:t>į pareigas valstybinių mokslinių tyrimų institutų </a:t>
            </a:r>
            <a:r>
              <a:rPr lang="lt-LT" b="1" i="0" dirty="0">
                <a:solidFill>
                  <a:srgbClr val="0070C0"/>
                </a:solidFill>
                <a:effectLst/>
                <a:latin typeface="Times New Roman" panose="02020603050405020304" pitchFamily="18" charset="0"/>
              </a:rPr>
              <a:t>tyrėjams</a:t>
            </a:r>
            <a:r>
              <a:rPr lang="lt-LT" b="0" i="0" dirty="0">
                <a:solidFill>
                  <a:srgbClr val="0070C0"/>
                </a:solidFill>
                <a:effectLst/>
                <a:latin typeface="Times New Roman" panose="02020603050405020304" pitchFamily="18" charset="0"/>
              </a:rPr>
              <a:t> nuo 2024 m. sausio 1 d. iki 2024 m. rugpjūčio 31 d. nustatomi pareiginės algos koeficientai yra 1,13–1,37, nuo 2024 m. rugsėjo 1 d. – 1,34–1,63.</a:t>
            </a:r>
            <a:endParaRPr lang="lt-LT" dirty="0">
              <a:solidFill>
                <a:srgbClr val="0070C0"/>
              </a:solidFill>
              <a:latin typeface="Times New Roman" panose="02020603050405020304" pitchFamily="18" charset="0"/>
            </a:endParaRPr>
          </a:p>
          <a:p>
            <a:endParaRPr lang="lt-LT" dirty="0"/>
          </a:p>
        </p:txBody>
      </p:sp>
      <p:sp>
        <p:nvSpPr>
          <p:cNvPr id="3" name="TextBox 2">
            <a:extLst>
              <a:ext uri="{FF2B5EF4-FFF2-40B4-BE49-F238E27FC236}">
                <a16:creationId xmlns:a16="http://schemas.microsoft.com/office/drawing/2014/main" id="{5F31F427-9990-6F83-80A2-B9BB48D1CA1A}"/>
              </a:ext>
            </a:extLst>
          </p:cNvPr>
          <p:cNvSpPr txBox="1"/>
          <p:nvPr/>
        </p:nvSpPr>
        <p:spPr>
          <a:xfrm>
            <a:off x="2472297" y="1167743"/>
            <a:ext cx="9468691" cy="646331"/>
          </a:xfrm>
          <a:prstGeom prst="rect">
            <a:avLst/>
          </a:prstGeom>
          <a:noFill/>
        </p:spPr>
        <p:txBody>
          <a:bodyPr wrap="square" rtlCol="0">
            <a:spAutoFit/>
          </a:bodyPr>
          <a:lstStyle/>
          <a:p>
            <a:r>
              <a:rPr lang="lt-LT" b="1" dirty="0">
                <a:solidFill>
                  <a:srgbClr val="0070C0"/>
                </a:solidFill>
                <a:latin typeface="Times New Roman" panose="02020603050405020304" pitchFamily="18" charset="0"/>
                <a:cs typeface="Times New Roman" panose="02020603050405020304" pitchFamily="18" charset="0"/>
              </a:rPr>
              <a:t>Mokslo darbuotojų darbo užmokesčio koeficientų pokyčiai nuo 2024 m. sausio 1 d.</a:t>
            </a:r>
          </a:p>
          <a:p>
            <a:endParaRPr lang="lt-LT" b="1" dirty="0">
              <a:solidFill>
                <a:srgbClr val="00000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B9B5BB6-8883-5596-8F59-154E3BD7DBED}"/>
              </a:ext>
            </a:extLst>
          </p:cNvPr>
          <p:cNvGraphicFramePr>
            <a:graphicFrameLocks noGrp="1"/>
          </p:cNvGraphicFramePr>
          <p:nvPr>
            <p:extLst>
              <p:ext uri="{D42A27DB-BD31-4B8C-83A1-F6EECF244321}">
                <p14:modId xmlns:p14="http://schemas.microsoft.com/office/powerpoint/2010/main" val="2785298660"/>
              </p:ext>
            </p:extLst>
          </p:nvPr>
        </p:nvGraphicFramePr>
        <p:xfrm>
          <a:off x="2472297" y="1631092"/>
          <a:ext cx="8636000" cy="3412835"/>
        </p:xfrm>
        <a:graphic>
          <a:graphicData uri="http://schemas.openxmlformats.org/drawingml/2006/table">
            <a:tbl>
              <a:tblPr/>
              <a:tblGrid>
                <a:gridCol w="558800">
                  <a:extLst>
                    <a:ext uri="{9D8B030D-6E8A-4147-A177-3AD203B41FA5}">
                      <a16:colId xmlns:a16="http://schemas.microsoft.com/office/drawing/2014/main" val="4124777059"/>
                    </a:ext>
                  </a:extLst>
                </a:gridCol>
                <a:gridCol w="3454400">
                  <a:extLst>
                    <a:ext uri="{9D8B030D-6E8A-4147-A177-3AD203B41FA5}">
                      <a16:colId xmlns:a16="http://schemas.microsoft.com/office/drawing/2014/main" val="14601727"/>
                    </a:ext>
                  </a:extLst>
                </a:gridCol>
                <a:gridCol w="1282700">
                  <a:extLst>
                    <a:ext uri="{9D8B030D-6E8A-4147-A177-3AD203B41FA5}">
                      <a16:colId xmlns:a16="http://schemas.microsoft.com/office/drawing/2014/main" val="2873843497"/>
                    </a:ext>
                  </a:extLst>
                </a:gridCol>
                <a:gridCol w="2006600">
                  <a:extLst>
                    <a:ext uri="{9D8B030D-6E8A-4147-A177-3AD203B41FA5}">
                      <a16:colId xmlns:a16="http://schemas.microsoft.com/office/drawing/2014/main" val="132460044"/>
                    </a:ext>
                  </a:extLst>
                </a:gridCol>
                <a:gridCol w="1333500">
                  <a:extLst>
                    <a:ext uri="{9D8B030D-6E8A-4147-A177-3AD203B41FA5}">
                      <a16:colId xmlns:a16="http://schemas.microsoft.com/office/drawing/2014/main" val="1730449964"/>
                    </a:ext>
                  </a:extLst>
                </a:gridCol>
              </a:tblGrid>
              <a:tr h="451832">
                <a:tc row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err="1">
                          <a:effectLst/>
                        </a:rPr>
                        <a:t>Eil</a:t>
                      </a:r>
                      <a:r>
                        <a:rPr lang="en-US" sz="1400" u="none" strike="noStrike" dirty="0">
                          <a:effectLst/>
                        </a:rPr>
                        <a:t>.</a:t>
                      </a:r>
                      <a:r>
                        <a:rPr lang="lt-LT" sz="1400" u="none" strike="noStrike" dirty="0">
                          <a:effectLst/>
                        </a:rPr>
                        <a:t> N</a:t>
                      </a:r>
                      <a:r>
                        <a:rPr lang="en-US" sz="1400" u="none" strike="noStrike" dirty="0">
                          <a:effectLst/>
                        </a:rPr>
                        <a:t>r.</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rowSpan="2">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lt-LT" sz="1400" u="none" strike="noStrike" dirty="0">
                          <a:effectLst/>
                        </a:rPr>
                        <a:t>Pareigybės pavadinimas</a:t>
                      </a:r>
                      <a:endParaRPr lang="lt-LT"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b="1" u="none" strike="noStrike" dirty="0">
                          <a:effectLst/>
                        </a:rPr>
                        <a:t>2023 m.</a:t>
                      </a:r>
                      <a:endParaRPr lang="en-US" sz="1400" b="1"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b="1" u="none" strike="noStrike" dirty="0">
                          <a:effectLst/>
                        </a:rPr>
                        <a:t>2024</a:t>
                      </a:r>
                      <a:r>
                        <a:rPr lang="lt-LT" sz="1400" b="1" u="none" strike="noStrike" dirty="0">
                          <a:effectLst/>
                        </a:rPr>
                        <a:t>-</a:t>
                      </a:r>
                      <a:r>
                        <a:rPr lang="en-US" sz="1400" b="1" u="none" strike="noStrike" dirty="0">
                          <a:effectLst/>
                        </a:rPr>
                        <a:t>01</a:t>
                      </a:r>
                      <a:r>
                        <a:rPr lang="lt-LT" sz="1400" b="1" u="none" strike="noStrike" dirty="0">
                          <a:effectLst/>
                        </a:rPr>
                        <a:t>-</a:t>
                      </a:r>
                      <a:r>
                        <a:rPr lang="en-US" sz="1400" b="1" u="none" strike="noStrike" dirty="0">
                          <a:effectLst/>
                        </a:rPr>
                        <a:t>01 </a:t>
                      </a:r>
                      <a:r>
                        <a:rPr lang="lt-LT" sz="1400" b="1" u="none" strike="noStrike" dirty="0">
                          <a:effectLst/>
                        </a:rPr>
                        <a:t>–</a:t>
                      </a:r>
                      <a:r>
                        <a:rPr lang="en-US" sz="1400" b="1" u="none" strike="noStrike" dirty="0">
                          <a:effectLst/>
                        </a:rPr>
                        <a:t> 2024</a:t>
                      </a:r>
                      <a:r>
                        <a:rPr lang="lt-LT" sz="1400" b="1" u="none" strike="noStrike" dirty="0">
                          <a:effectLst/>
                        </a:rPr>
                        <a:t>-</a:t>
                      </a:r>
                      <a:r>
                        <a:rPr lang="en-US" sz="1400" b="1" u="none" strike="noStrike" dirty="0">
                          <a:effectLst/>
                        </a:rPr>
                        <a:t>08</a:t>
                      </a:r>
                      <a:r>
                        <a:rPr lang="lt-LT" sz="1400" b="1" u="none" strike="noStrike" dirty="0">
                          <a:effectLst/>
                        </a:rPr>
                        <a:t>-</a:t>
                      </a:r>
                      <a:r>
                        <a:rPr lang="en-US" sz="1400" b="1" u="none" strike="noStrike" dirty="0">
                          <a:effectLst/>
                        </a:rPr>
                        <a:t>31</a:t>
                      </a:r>
                      <a:endParaRPr lang="en-US" sz="1400" b="1"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b="1" u="none" strike="noStrike" dirty="0">
                          <a:effectLst/>
                        </a:rPr>
                        <a:t>Nuo 2024</a:t>
                      </a:r>
                      <a:r>
                        <a:rPr lang="lt-LT" sz="1400" b="1" u="none" strike="noStrike" dirty="0">
                          <a:effectLst/>
                        </a:rPr>
                        <a:t>-</a:t>
                      </a:r>
                      <a:r>
                        <a:rPr lang="en-US" sz="1400" b="1" u="none" strike="noStrike" dirty="0">
                          <a:effectLst/>
                        </a:rPr>
                        <a:t>09</a:t>
                      </a:r>
                      <a:r>
                        <a:rPr lang="lt-LT" sz="1400" b="1" u="none" strike="noStrike" dirty="0">
                          <a:effectLst/>
                        </a:rPr>
                        <a:t>-</a:t>
                      </a:r>
                      <a:r>
                        <a:rPr lang="en-US" sz="1400" b="1" u="none" strike="noStrike" dirty="0">
                          <a:effectLst/>
                        </a:rPr>
                        <a:t>01</a:t>
                      </a:r>
                      <a:endParaRPr lang="en-US" sz="1400" b="1"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130678213"/>
                  </a:ext>
                </a:extLst>
              </a:tr>
              <a:tr h="512376">
                <a:tc vMerge="1">
                  <a:txBody>
                    <a:bodyPr/>
                    <a:lstStyle/>
                    <a:p>
                      <a:endParaRPr lang="en-US"/>
                    </a:p>
                  </a:txBody>
                  <a:tcPr/>
                </a:tc>
                <a:tc vMerge="1">
                  <a:txBody>
                    <a:bodyPr/>
                    <a:lstStyle/>
                    <a:p>
                      <a:endParaRPr lang="en-US"/>
                    </a:p>
                  </a:txBody>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err="1">
                          <a:effectLst/>
                        </a:rPr>
                        <a:t>Koefic</a:t>
                      </a:r>
                      <a:r>
                        <a:rPr lang="lt-LT" sz="1400" u="none" strike="noStrike" dirty="0" err="1">
                          <a:effectLst/>
                        </a:rPr>
                        <a:t>ientas</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err="1">
                          <a:effectLst/>
                        </a:rPr>
                        <a:t>Koefic</a:t>
                      </a:r>
                      <a:r>
                        <a:rPr lang="lt-LT" sz="1400" u="none" strike="noStrike" dirty="0" err="1">
                          <a:effectLst/>
                        </a:rPr>
                        <a:t>ientas</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err="1">
                          <a:effectLst/>
                        </a:rPr>
                        <a:t>Koefic</a:t>
                      </a:r>
                      <a:r>
                        <a:rPr lang="lt-LT" sz="1400" u="none" strike="noStrike" dirty="0" err="1">
                          <a:effectLst/>
                        </a:rPr>
                        <a:t>ientas</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883923263"/>
                  </a:ext>
                </a:extLst>
              </a:tr>
              <a:tr h="189467">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100" u="none" strike="noStrike">
                          <a:effectLst/>
                        </a:rPr>
                        <a:t> </a:t>
                      </a:r>
                      <a:endParaRPr lang="en-US" sz="1100" b="0" i="0" u="none" strike="noStrike">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030447778"/>
                  </a:ext>
                </a:extLst>
              </a:tr>
              <a:tr h="45183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en-US" sz="1100" u="none" strike="noStrike" dirty="0">
                          <a:effectLst/>
                        </a:rPr>
                        <a:t>1</a:t>
                      </a:r>
                      <a:r>
                        <a:rPr lang="lt-LT"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400" u="none" strike="noStrike" dirty="0" err="1">
                          <a:effectLst/>
                        </a:rPr>
                        <a:t>instituto</a:t>
                      </a:r>
                      <a:r>
                        <a:rPr lang="en-US" sz="1400" u="none" strike="noStrike" dirty="0">
                          <a:effectLst/>
                        </a:rPr>
                        <a:t> </a:t>
                      </a:r>
                      <a:r>
                        <a:rPr lang="en-US" sz="1400" u="none" strike="noStrike" dirty="0" err="1">
                          <a:effectLst/>
                        </a:rPr>
                        <a:t>mokslinis</a:t>
                      </a:r>
                      <a:r>
                        <a:rPr lang="en-US" sz="1400" u="none" strike="noStrike" dirty="0">
                          <a:effectLst/>
                        </a:rPr>
                        <a:t> </a:t>
                      </a:r>
                      <a:r>
                        <a:rPr lang="en-US" sz="1400" u="none" strike="noStrike" dirty="0" err="1">
                          <a:effectLst/>
                        </a:rPr>
                        <a:t>sekretorius</a:t>
                      </a: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9,82</a:t>
                      </a:r>
                      <a:r>
                        <a:rPr lang="lt-LT" sz="1400" u="none" strike="noStrike" dirty="0">
                          <a:effectLst/>
                        </a:rPr>
                        <a:t>–</a:t>
                      </a:r>
                      <a:r>
                        <a:rPr lang="en-US" sz="1400" u="none" strike="noStrike" dirty="0">
                          <a:effectLst/>
                        </a:rPr>
                        <a:t>18,78</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1,13</a:t>
                      </a:r>
                      <a:r>
                        <a:rPr lang="lt-LT" sz="1400" u="none" strike="noStrike" dirty="0">
                          <a:effectLst/>
                        </a:rPr>
                        <a:t>–</a:t>
                      </a:r>
                      <a:r>
                        <a:rPr lang="en-US" sz="1400" u="none" strike="noStrike" dirty="0">
                          <a:effectLst/>
                        </a:rPr>
                        <a:t>2,15</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1,34</a:t>
                      </a:r>
                      <a:r>
                        <a:rPr lang="lt-LT" sz="1400" u="none" strike="noStrike" dirty="0">
                          <a:effectLst/>
                        </a:rPr>
                        <a:t>–</a:t>
                      </a:r>
                      <a:r>
                        <a:rPr lang="en-US" sz="1400" u="none" strike="noStrike" dirty="0">
                          <a:effectLst/>
                        </a:rPr>
                        <a:t>2,55</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636749197"/>
                  </a:ext>
                </a:extLst>
              </a:tr>
              <a:tr h="45183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en-US" sz="1100" u="none" strike="noStrike" dirty="0">
                          <a:effectLst/>
                        </a:rPr>
                        <a:t>2</a:t>
                      </a:r>
                      <a:r>
                        <a:rPr lang="lt-LT" sz="1100" u="none" strike="noStrike" dirty="0">
                          <a:effectLst/>
                        </a:rPr>
                        <a:t>.</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400" u="none" strike="noStrike" dirty="0" err="1">
                          <a:effectLst/>
                        </a:rPr>
                        <a:t>vyriausiasis</a:t>
                      </a:r>
                      <a:r>
                        <a:rPr lang="en-US" sz="1400" u="none" strike="noStrike" dirty="0">
                          <a:effectLst/>
                        </a:rPr>
                        <a:t> mokslo </a:t>
                      </a:r>
                      <a:r>
                        <a:rPr lang="en-US" sz="1400" u="none" strike="noStrike" dirty="0" err="1">
                          <a:effectLst/>
                        </a:rPr>
                        <a:t>darbuotojas</a:t>
                      </a: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11,26</a:t>
                      </a:r>
                      <a:r>
                        <a:rPr lang="lt-LT" sz="1400" u="none" strike="noStrike" dirty="0">
                          <a:effectLst/>
                        </a:rPr>
                        <a:t>–</a:t>
                      </a:r>
                      <a:r>
                        <a:rPr lang="en-US" sz="1400" u="none" strike="noStrike" dirty="0">
                          <a:effectLst/>
                        </a:rPr>
                        <a:t>20,28</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1,29</a:t>
                      </a:r>
                      <a:r>
                        <a:rPr lang="lt-LT" sz="1400" u="none" strike="noStrike" dirty="0">
                          <a:effectLst/>
                        </a:rPr>
                        <a:t>–</a:t>
                      </a:r>
                      <a:r>
                        <a:rPr lang="en-US" sz="1400" u="none" strike="noStrike" dirty="0">
                          <a:effectLst/>
                        </a:rPr>
                        <a:t>2,32</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1,53</a:t>
                      </a:r>
                      <a:r>
                        <a:rPr lang="lt-LT" sz="1400" u="none" strike="noStrike" dirty="0">
                          <a:effectLst/>
                        </a:rPr>
                        <a:t>–</a:t>
                      </a:r>
                      <a:r>
                        <a:rPr lang="en-US" sz="1400" u="none" strike="noStrike" dirty="0">
                          <a:effectLst/>
                        </a:rPr>
                        <a:t>2,75</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15700447"/>
                  </a:ext>
                </a:extLst>
              </a:tr>
              <a:tr h="45183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en-US" sz="1100" u="none" strike="noStrike" dirty="0">
                          <a:effectLst/>
                        </a:rPr>
                        <a:t>3</a:t>
                      </a:r>
                      <a:r>
                        <a:rPr lang="lt-LT" sz="1100" u="none" strike="noStrike" dirty="0">
                          <a:effectLst/>
                        </a:rPr>
                        <a:t>.</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400" u="none" strike="noStrike">
                          <a:effectLst/>
                        </a:rPr>
                        <a:t>vyresnysis mokslo darbuotojas </a:t>
                      </a:r>
                      <a:endParaRPr lang="en-US" sz="1400" b="0" i="0" u="none" strike="noStrike">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9,82</a:t>
                      </a:r>
                      <a:r>
                        <a:rPr lang="lt-LT" sz="1400" u="none" strike="noStrike" dirty="0">
                          <a:effectLst/>
                        </a:rPr>
                        <a:t>–</a:t>
                      </a:r>
                      <a:r>
                        <a:rPr lang="en-US" sz="1400" u="none" strike="noStrike" dirty="0">
                          <a:effectLst/>
                        </a:rPr>
                        <a:t>15,75</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1,13</a:t>
                      </a:r>
                      <a:r>
                        <a:rPr lang="lt-LT" sz="1400" u="none" strike="noStrike" dirty="0">
                          <a:effectLst/>
                        </a:rPr>
                        <a:t>–</a:t>
                      </a:r>
                      <a:r>
                        <a:rPr lang="en-US" sz="1400" u="none" strike="noStrike" dirty="0">
                          <a:effectLst/>
                        </a:rPr>
                        <a:t>1,80</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1,34</a:t>
                      </a:r>
                      <a:r>
                        <a:rPr lang="lt-LT" sz="1400" u="none" strike="noStrike" dirty="0">
                          <a:effectLst/>
                        </a:rPr>
                        <a:t>–</a:t>
                      </a:r>
                      <a:r>
                        <a:rPr lang="en-US" sz="1400" u="none" strike="noStrike" dirty="0">
                          <a:effectLst/>
                        </a:rPr>
                        <a:t>2,14</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263870011"/>
                  </a:ext>
                </a:extLst>
              </a:tr>
              <a:tr h="45183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en-US" sz="1100" u="none" strike="noStrike" dirty="0">
                          <a:effectLst/>
                        </a:rPr>
                        <a:t>4</a:t>
                      </a:r>
                      <a:r>
                        <a:rPr lang="lt-LT" sz="1100" u="none" strike="noStrike" dirty="0">
                          <a:effectLst/>
                        </a:rPr>
                        <a:t>.</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400" u="none" strike="noStrike" dirty="0">
                          <a:effectLst/>
                        </a:rPr>
                        <a:t>mokslo </a:t>
                      </a:r>
                      <a:r>
                        <a:rPr lang="en-US" sz="1400" u="none" strike="noStrike" dirty="0" err="1">
                          <a:effectLst/>
                        </a:rPr>
                        <a:t>darbuotojas</a:t>
                      </a:r>
                      <a:r>
                        <a:rPr lang="en-US" sz="1400" u="none" strike="noStrike" dirty="0">
                          <a:effectLst/>
                        </a:rPr>
                        <a:t>, </a:t>
                      </a:r>
                      <a:r>
                        <a:rPr lang="en-US" sz="1400" u="none" strike="noStrike" dirty="0" err="1">
                          <a:effectLst/>
                        </a:rPr>
                        <a:t>mokslininkas</a:t>
                      </a:r>
                      <a:r>
                        <a:rPr lang="en-US" sz="1400" u="none" strike="noStrike" dirty="0">
                          <a:effectLst/>
                        </a:rPr>
                        <a:t> </a:t>
                      </a:r>
                      <a:r>
                        <a:rPr lang="en-US" sz="1400" u="none" strike="noStrike" dirty="0" err="1">
                          <a:effectLst/>
                        </a:rPr>
                        <a:t>stažuotojas</a:t>
                      </a: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9,82</a:t>
                      </a:r>
                      <a:r>
                        <a:rPr lang="lt-LT" sz="1400" u="none" strike="noStrike" dirty="0">
                          <a:effectLst/>
                        </a:rPr>
                        <a:t>–</a:t>
                      </a:r>
                      <a:r>
                        <a:rPr lang="en-US" sz="1400" u="none" strike="noStrike" dirty="0">
                          <a:effectLst/>
                        </a:rPr>
                        <a:t>11,98</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1,13</a:t>
                      </a:r>
                      <a:r>
                        <a:rPr lang="lt-LT" sz="1400" u="none" strike="noStrike" dirty="0">
                          <a:effectLst/>
                        </a:rPr>
                        <a:t>–</a:t>
                      </a:r>
                      <a:r>
                        <a:rPr lang="en-US" sz="1400" u="none" strike="noStrike" dirty="0">
                          <a:effectLst/>
                        </a:rPr>
                        <a:t>1,37</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1,34</a:t>
                      </a:r>
                      <a:r>
                        <a:rPr lang="lt-LT" sz="1400" u="none" strike="noStrike" dirty="0">
                          <a:effectLst/>
                        </a:rPr>
                        <a:t>–</a:t>
                      </a:r>
                      <a:r>
                        <a:rPr lang="en-US" sz="1400" u="none" strike="noStrike" dirty="0">
                          <a:effectLst/>
                        </a:rPr>
                        <a:t>1,63</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748992938"/>
                  </a:ext>
                </a:extLst>
              </a:tr>
              <a:tr h="451832">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r" fontAlgn="b"/>
                      <a:r>
                        <a:rPr lang="en-US" sz="1100" u="none" strike="noStrike" dirty="0">
                          <a:effectLst/>
                        </a:rPr>
                        <a:t>5</a:t>
                      </a:r>
                      <a:r>
                        <a:rPr lang="lt-LT" sz="1100" u="none" strike="noStrike" dirty="0">
                          <a:effectLst/>
                        </a:rPr>
                        <a:t>.</a:t>
                      </a:r>
                      <a:endParaRPr lang="en-US" sz="11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l" fontAlgn="b"/>
                      <a:r>
                        <a:rPr lang="en-US" sz="1400" u="none" strike="noStrike" dirty="0" err="1">
                          <a:effectLst/>
                        </a:rPr>
                        <a:t>jaunesnysis</a:t>
                      </a:r>
                      <a:r>
                        <a:rPr lang="en-US" sz="1400" u="none" strike="noStrike" dirty="0">
                          <a:effectLst/>
                        </a:rPr>
                        <a:t> mokslo </a:t>
                      </a:r>
                      <a:r>
                        <a:rPr lang="en-US" sz="1400" u="none" strike="noStrike" dirty="0" err="1">
                          <a:effectLst/>
                        </a:rPr>
                        <a:t>darbuotojas</a:t>
                      </a:r>
                      <a:r>
                        <a:rPr lang="en-US" sz="1400" u="none" strike="noStrike" dirty="0">
                          <a:effectLst/>
                        </a:rPr>
                        <a:t> </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9,36</a:t>
                      </a:r>
                      <a:r>
                        <a:rPr lang="lt-LT" sz="1400" u="none" strike="noStrike" dirty="0">
                          <a:effectLst/>
                        </a:rPr>
                        <a:t>–</a:t>
                      </a:r>
                      <a:r>
                        <a:rPr lang="en-US" sz="1400" u="none" strike="noStrike" dirty="0">
                          <a:effectLst/>
                        </a:rPr>
                        <a:t>11,09</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1,07</a:t>
                      </a:r>
                      <a:r>
                        <a:rPr lang="lt-LT" sz="1400" u="none" strike="noStrike" dirty="0">
                          <a:effectLst/>
                        </a:rPr>
                        <a:t>–</a:t>
                      </a:r>
                      <a:r>
                        <a:rPr lang="en-US" sz="1400" u="none" strike="noStrike" dirty="0">
                          <a:effectLst/>
                        </a:rPr>
                        <a:t>1,27</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en-US" sz="1400" u="none" strike="noStrike" dirty="0">
                          <a:effectLst/>
                        </a:rPr>
                        <a:t>1,27</a:t>
                      </a:r>
                      <a:r>
                        <a:rPr lang="lt-LT" sz="1400" u="none" strike="noStrike" dirty="0">
                          <a:effectLst/>
                        </a:rPr>
                        <a:t>–</a:t>
                      </a:r>
                      <a:r>
                        <a:rPr lang="en-US" sz="1400" u="none" strike="noStrike" dirty="0">
                          <a:effectLst/>
                        </a:rPr>
                        <a:t>1,51</a:t>
                      </a:r>
                      <a:endParaRPr lang="en-US" sz="1400" b="0" i="0" u="none" strike="noStrike" dirty="0">
                        <a:solidFill>
                          <a:srgbClr val="000000"/>
                        </a:solidFill>
                        <a:effectLst/>
                        <a:latin typeface="Times New Roman" panose="02020603050405020304" pitchFamily="18"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813892806"/>
                  </a:ext>
                </a:extLst>
              </a:tr>
            </a:tbl>
          </a:graphicData>
        </a:graphic>
      </p:graphicFrame>
    </p:spTree>
    <p:extLst>
      <p:ext uri="{BB962C8B-B14F-4D97-AF65-F5344CB8AC3E}">
        <p14:creationId xmlns:p14="http://schemas.microsoft.com/office/powerpoint/2010/main" val="421431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437434" y="266630"/>
            <a:ext cx="8490541" cy="461665"/>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Dėl finansinių atsiskaitymų eigos ir ilgalaikio turto įsigijimo</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pic>
        <p:nvPicPr>
          <p:cNvPr id="4" name="Picture 3">
            <a:extLst>
              <a:ext uri="{FF2B5EF4-FFF2-40B4-BE49-F238E27FC236}">
                <a16:creationId xmlns:a16="http://schemas.microsoft.com/office/drawing/2014/main" id="{0659E28E-8075-876F-A7B2-5FD233C89C2F}"/>
              </a:ext>
            </a:extLst>
          </p:cNvPr>
          <p:cNvPicPr>
            <a:picLocks noChangeAspect="1"/>
          </p:cNvPicPr>
          <p:nvPr/>
        </p:nvPicPr>
        <p:blipFill>
          <a:blip r:embed="rId3"/>
          <a:stretch>
            <a:fillRect/>
          </a:stretch>
        </p:blipFill>
        <p:spPr>
          <a:xfrm>
            <a:off x="3101788" y="728295"/>
            <a:ext cx="5760940" cy="6129705"/>
          </a:xfrm>
          <a:prstGeom prst="rect">
            <a:avLst/>
          </a:prstGeom>
        </p:spPr>
      </p:pic>
    </p:spTree>
    <p:extLst>
      <p:ext uri="{BB962C8B-B14F-4D97-AF65-F5344CB8AC3E}">
        <p14:creationId xmlns:p14="http://schemas.microsoft.com/office/powerpoint/2010/main" val="139462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282298" y="289225"/>
            <a:ext cx="8883007" cy="830997"/>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Dėl</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GTC</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veiklos prioritetų po Ankstyvosios karjeros tyrėjų komiteto organizuotos apklausos</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9CA970A-C6C0-2079-B0E9-7C8F1C797ACC}"/>
              </a:ext>
            </a:extLst>
          </p:cNvPr>
          <p:cNvSpPr txBox="1"/>
          <p:nvPr/>
        </p:nvSpPr>
        <p:spPr>
          <a:xfrm>
            <a:off x="1893770" y="1515001"/>
            <a:ext cx="6097604" cy="369332"/>
          </a:xfrm>
          <a:prstGeom prst="rect">
            <a:avLst/>
          </a:prstGeom>
          <a:noFill/>
        </p:spPr>
        <p:txBody>
          <a:bodyPr wrap="square">
            <a:spAutoFit/>
          </a:bodyPr>
          <a:lstStyle/>
          <a:p>
            <a:r>
              <a:rPr lang="lt-LT"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DARBO ORGANIZAVIMAS, DARBO APLINKA IR REIKALAVIMAI</a:t>
            </a:r>
            <a:endParaRPr lang="en-US" dirty="0">
              <a:solidFill>
                <a:srgbClr val="0070C0"/>
              </a:solidFill>
            </a:endParaRPr>
          </a:p>
        </p:txBody>
      </p:sp>
      <p:sp>
        <p:nvSpPr>
          <p:cNvPr id="6" name="TextBox 5">
            <a:extLst>
              <a:ext uri="{FF2B5EF4-FFF2-40B4-BE49-F238E27FC236}">
                <a16:creationId xmlns:a16="http://schemas.microsoft.com/office/drawing/2014/main" id="{A71B03B3-5D99-8F09-99D1-B5187CA892F4}"/>
              </a:ext>
            </a:extLst>
          </p:cNvPr>
          <p:cNvSpPr txBox="1"/>
          <p:nvPr/>
        </p:nvSpPr>
        <p:spPr>
          <a:xfrm>
            <a:off x="1479082" y="1891740"/>
            <a:ext cx="10712918" cy="3970318"/>
          </a:xfrm>
          <a:prstGeom prst="rect">
            <a:avLst/>
          </a:prstGeom>
          <a:noFill/>
        </p:spPr>
        <p:txBody>
          <a:bodyPr wrap="square">
            <a:spAutoFit/>
          </a:bodyPr>
          <a:lstStyle/>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Mokslinių tyrimų rezultatų išorinės sklaidos didinimas.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Vidinės komunikacijos gerinimas, pavyzdžiui, informacijos apie koeficientų nustatymą ir mokslininkų skatinimo sistemą, sklaida.</a:t>
            </a:r>
            <a:endParaRPr lang="lt-LT" b="1" dirty="0">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GTC infrastruktūros ir įrangos gerinimas, pavyzdžiui, kompiuterinės įrangos atnaujinimas, didelių duomenų saugojimo sistemos, laboratorijų įrangos atnaujinimas.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Diskusijos apie jaunųjų mokslininkų akademinės karjeros sąlygų pagerinimo galimybes.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Finansinių galimybių ieškojimas trumpalaikėms jaunųjų ir mokslo darbuotojų stažuotėms užsienyje.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GTC amžiaus struktūros subalansavimas.</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430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CA970A-C6C0-2079-B0E9-7C8F1C797ACC}"/>
              </a:ext>
            </a:extLst>
          </p:cNvPr>
          <p:cNvSpPr txBox="1"/>
          <p:nvPr/>
        </p:nvSpPr>
        <p:spPr>
          <a:xfrm>
            <a:off x="2018898" y="1505376"/>
            <a:ext cx="2524226" cy="369332"/>
          </a:xfrm>
          <a:prstGeom prst="rect">
            <a:avLst/>
          </a:prstGeom>
          <a:noFill/>
        </p:spPr>
        <p:txBody>
          <a:bodyPr wrap="square">
            <a:spAutoFit/>
          </a:bodyPr>
          <a:lstStyle/>
          <a:p>
            <a:r>
              <a:rPr lang="lt-LT"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VADOVAVIMAS GTC  </a:t>
            </a:r>
            <a:endParaRPr lang="en-US" dirty="0">
              <a:solidFill>
                <a:srgbClr val="0070C0"/>
              </a:solidFill>
            </a:endParaRPr>
          </a:p>
        </p:txBody>
      </p:sp>
      <p:sp>
        <p:nvSpPr>
          <p:cNvPr id="5" name="TextBox 4">
            <a:extLst>
              <a:ext uri="{FF2B5EF4-FFF2-40B4-BE49-F238E27FC236}">
                <a16:creationId xmlns:a16="http://schemas.microsoft.com/office/drawing/2014/main" id="{C430F331-BEB1-D019-A8D3-7FBEBC5F1C31}"/>
              </a:ext>
            </a:extLst>
          </p:cNvPr>
          <p:cNvSpPr txBox="1"/>
          <p:nvPr/>
        </p:nvSpPr>
        <p:spPr>
          <a:xfrm>
            <a:off x="1893770" y="2067213"/>
            <a:ext cx="9957025" cy="3693319"/>
          </a:xfrm>
          <a:prstGeom prst="rect">
            <a:avLst/>
          </a:prstGeom>
          <a:noFill/>
        </p:spPr>
        <p:txBody>
          <a:bodyPr wrap="square">
            <a:spAutoFit/>
          </a:bodyPr>
          <a:lstStyle/>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Informacijos sklaida apie nacionalinių ir tarptautinių projektų šaukimus ir mokslininkų (ankstyvosios karjeros) įgūdžių rengti projektų paraiškas gerinimas.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GTC Studijų skyriaus informacijos sklaida, ieškant potencialių kandidatų doktorantūrai ir po doktorantūros stažuotėms.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Mentorystės sistemos sukūrimas ankstyvosios karjeros mokslininkų skatinimui pradėti vadovauti doktoranto ar po doktorantūros stažuotojo darbui.</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Finansinio skatinimo išlaikymas, mokslininkams, vadovaujantiems doktorantams ir po doktorantūros stažuotojams.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Laboratorijų vadovų paskyrimo ar atrankos sistemos sukūrimas.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135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CA970A-C6C0-2079-B0E9-7C8F1C797ACC}"/>
              </a:ext>
            </a:extLst>
          </p:cNvPr>
          <p:cNvSpPr txBox="1"/>
          <p:nvPr/>
        </p:nvSpPr>
        <p:spPr>
          <a:xfrm>
            <a:off x="2018898" y="1505376"/>
            <a:ext cx="5411806" cy="369332"/>
          </a:xfrm>
          <a:prstGeom prst="rect">
            <a:avLst/>
          </a:prstGeom>
          <a:noFill/>
        </p:spPr>
        <p:txBody>
          <a:bodyPr wrap="square">
            <a:spAutoFit/>
          </a:bodyPr>
          <a:lstStyle/>
          <a:p>
            <a:r>
              <a:rPr lang="lt-LT"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BENDRADARBIAVIMAS IR SANTYKIAI SU KOLEGOMIS</a:t>
            </a: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6" name="TextBox 5">
            <a:extLst>
              <a:ext uri="{FF2B5EF4-FFF2-40B4-BE49-F238E27FC236}">
                <a16:creationId xmlns:a16="http://schemas.microsoft.com/office/drawing/2014/main" id="{43D3B912-E4C5-DB74-893B-E63780E8C0F6}"/>
              </a:ext>
            </a:extLst>
          </p:cNvPr>
          <p:cNvSpPr txBox="1"/>
          <p:nvPr/>
        </p:nvSpPr>
        <p:spPr>
          <a:xfrm>
            <a:off x="2076649" y="2069235"/>
            <a:ext cx="8663069" cy="1200329"/>
          </a:xfrm>
          <a:prstGeom prst="rect">
            <a:avLst/>
          </a:prstGeom>
          <a:noFill/>
        </p:spPr>
        <p:txBody>
          <a:bodyPr wrap="square">
            <a:spAutoFit/>
          </a:bodyPr>
          <a:lstStyle/>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Renginiai, kuriuose mokslininkai galėtų susipažinti su kitose laboratorijose atliekamais tyrimais ir turima įranga.</a:t>
            </a:r>
            <a:r>
              <a:rPr lang="lt-LT"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Teminės konferencijos,  metodinio pobūdžio seminarai arba neformalūs susibūrimai. </a:t>
            </a:r>
            <a:endParaRPr lang="en-US" dirty="0"/>
          </a:p>
        </p:txBody>
      </p:sp>
      <p:sp>
        <p:nvSpPr>
          <p:cNvPr id="7" name="TextBox 6">
            <a:extLst>
              <a:ext uri="{FF2B5EF4-FFF2-40B4-BE49-F238E27FC236}">
                <a16:creationId xmlns:a16="http://schemas.microsoft.com/office/drawing/2014/main" id="{44029BA9-23CC-E896-B73A-05627C18C61C}"/>
              </a:ext>
            </a:extLst>
          </p:cNvPr>
          <p:cNvSpPr txBox="1"/>
          <p:nvPr/>
        </p:nvSpPr>
        <p:spPr>
          <a:xfrm>
            <a:off x="2076648" y="4113822"/>
            <a:ext cx="6865221" cy="369332"/>
          </a:xfrm>
          <a:prstGeom prst="rect">
            <a:avLst/>
          </a:prstGeom>
          <a:noFill/>
        </p:spPr>
        <p:txBody>
          <a:bodyPr wrap="square">
            <a:spAutoFit/>
          </a:bodyPr>
          <a:lstStyle/>
          <a:p>
            <a:r>
              <a:rPr lang="pt-BR"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EMOCINĖ APLINKA, DARBO</a:t>
            </a:r>
            <a:r>
              <a:rPr lang="lt-LT"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IR </a:t>
            </a:r>
            <a:r>
              <a:rPr lang="pt-BR"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ASMENINIO GYVENIMO BALANSAS</a:t>
            </a:r>
            <a:endParaRPr lang="en-US" dirty="0">
              <a:solidFill>
                <a:srgbClr val="0070C0"/>
              </a:solidFill>
            </a:endParaRPr>
          </a:p>
        </p:txBody>
      </p:sp>
      <p:sp>
        <p:nvSpPr>
          <p:cNvPr id="8" name="TextBox 7">
            <a:extLst>
              <a:ext uri="{FF2B5EF4-FFF2-40B4-BE49-F238E27FC236}">
                <a16:creationId xmlns:a16="http://schemas.microsoft.com/office/drawing/2014/main" id="{CDD61D4C-869F-9422-B644-070A57A24464}"/>
              </a:ext>
            </a:extLst>
          </p:cNvPr>
          <p:cNvSpPr txBox="1"/>
          <p:nvPr/>
        </p:nvSpPr>
        <p:spPr>
          <a:xfrm>
            <a:off x="2214283" y="4717357"/>
            <a:ext cx="8951022" cy="646331"/>
          </a:xfrm>
          <a:prstGeom prst="rect">
            <a:avLst/>
          </a:prstGeom>
          <a:noFill/>
        </p:spPr>
        <p:txBody>
          <a:bodyPr wrap="square">
            <a:spAutoFit/>
          </a:bodyPr>
          <a:lstStyle/>
          <a:p>
            <a:pPr marL="285750" indent="-285750">
              <a:buFont typeface="Arial" panose="020B0604020202020204" pitchFamily="34" charset="0"/>
              <a:buChar char="•"/>
            </a:pPr>
            <a:r>
              <a:rPr lang="lt-LT" sz="1800" b="1" dirty="0">
                <a:effectLst/>
                <a:latin typeface="Calibri" panose="020F0502020204030204" pitchFamily="34" charset="0"/>
                <a:ea typeface="Times New Roman" panose="02020603050405020304" pitchFamily="18" charset="0"/>
                <a:cs typeface="Times New Roman" panose="02020603050405020304" pitchFamily="18" charset="0"/>
              </a:rPr>
              <a:t>Kuriama ir tobulinama efektyvi, jauki ir psichologiškai saugi aplinka, sudarant tam palankias sąlygas. </a:t>
            </a:r>
          </a:p>
        </p:txBody>
      </p:sp>
    </p:spTree>
    <p:extLst>
      <p:ext uri="{BB962C8B-B14F-4D97-AF65-F5344CB8AC3E}">
        <p14:creationId xmlns:p14="http://schemas.microsoft.com/office/powerpoint/2010/main" val="353997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224546" y="427551"/>
            <a:ext cx="8950383" cy="461665"/>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 Dėl statistikos ir bioinformatikos mokymų GTC bendruomenei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B48C633E-44DC-BE29-84E3-EAC623F58FA4}"/>
              </a:ext>
            </a:extLst>
          </p:cNvPr>
          <p:cNvPicPr>
            <a:picLocks noChangeAspect="1"/>
          </p:cNvPicPr>
          <p:nvPr/>
        </p:nvPicPr>
        <p:blipFill>
          <a:blip r:embed="rId3"/>
          <a:stretch>
            <a:fillRect/>
          </a:stretch>
        </p:blipFill>
        <p:spPr>
          <a:xfrm>
            <a:off x="9824949" y="979615"/>
            <a:ext cx="2222712" cy="1674972"/>
          </a:xfrm>
          <a:prstGeom prst="rect">
            <a:avLst/>
          </a:prstGeom>
        </p:spPr>
      </p:pic>
      <p:sp>
        <p:nvSpPr>
          <p:cNvPr id="21" name="TextBox 20">
            <a:extLst>
              <a:ext uri="{FF2B5EF4-FFF2-40B4-BE49-F238E27FC236}">
                <a16:creationId xmlns:a16="http://schemas.microsoft.com/office/drawing/2014/main" id="{E5097FFA-62EA-6C21-DF21-4FDDD449A57C}"/>
              </a:ext>
            </a:extLst>
          </p:cNvPr>
          <p:cNvSpPr txBox="1"/>
          <p:nvPr/>
        </p:nvSpPr>
        <p:spPr>
          <a:xfrm>
            <a:off x="1595718" y="1041559"/>
            <a:ext cx="6865108" cy="1512000"/>
          </a:xfrm>
          <a:prstGeom prst="rect">
            <a:avLst/>
          </a:prstGeom>
          <a:noFill/>
        </p:spPr>
        <p:txBody>
          <a:bodyPr wrap="square" lIns="0" tIns="0" rIns="0" bIns="0" anchor="t">
            <a:noAutofit/>
          </a:bodyPr>
          <a:lstStyle/>
          <a:p>
            <a:pPr marL="363538" indent="-363538">
              <a:buAutoNum type="arabicPeriod"/>
            </a:pPr>
            <a:r>
              <a:rPr lang="lt-LT" sz="2400" b="1" dirty="0">
                <a:solidFill>
                  <a:srgbClr val="2E7EE6"/>
                </a:solidFill>
                <a:latin typeface="Calibri" panose="020F0502020204030204" pitchFamily="34" charset="0"/>
                <a:cs typeface="Calibri" panose="020F0502020204030204" pitchFamily="34" charset="0"/>
              </a:rPr>
              <a:t>Bendroji  statistika</a:t>
            </a:r>
          </a:p>
          <a:p>
            <a:pPr marL="531813" lvl="2"/>
            <a:r>
              <a:rPr lang="lt-LT" sz="2400" dirty="0">
                <a:latin typeface="Calibri" panose="020F0502020204030204" pitchFamily="34" charset="0"/>
                <a:cs typeface="Calibri" panose="020F0502020204030204" pitchFamily="34" charset="0"/>
              </a:rPr>
              <a:t>Preliminari data:	</a:t>
            </a:r>
            <a:r>
              <a:rPr lang="en-US" sz="2400" dirty="0">
                <a:latin typeface="Calibri" panose="020F0502020204030204" pitchFamily="34" charset="0"/>
                <a:cs typeface="Calibri" panose="020F0502020204030204" pitchFamily="34" charset="0"/>
              </a:rPr>
              <a:t>2024 m. </a:t>
            </a:r>
            <a:r>
              <a:rPr lang="lt-LT" sz="2400" dirty="0">
                <a:latin typeface="Calibri" panose="020F0502020204030204" pitchFamily="34" charset="0"/>
                <a:cs typeface="Calibri" panose="020F0502020204030204" pitchFamily="34" charset="0"/>
              </a:rPr>
              <a:t>vasario–balandžio </a:t>
            </a:r>
            <a:r>
              <a:rPr lang="en-US" sz="2400" dirty="0">
                <a:latin typeface="Calibri" panose="020F0502020204030204" pitchFamily="34" charset="0"/>
                <a:cs typeface="Calibri" panose="020F0502020204030204" pitchFamily="34" charset="0"/>
              </a:rPr>
              <a:t>m</a:t>
            </a:r>
            <a:r>
              <a:rPr lang="lt-LT" sz="2400" dirty="0" err="1">
                <a:latin typeface="Calibri" panose="020F0502020204030204" pitchFamily="34" charset="0"/>
                <a:cs typeface="Calibri" panose="020F0502020204030204" pitchFamily="34" charset="0"/>
              </a:rPr>
              <a:t>ėn</a:t>
            </a:r>
            <a:r>
              <a:rPr lang="lt-LT" sz="2400" dirty="0">
                <a:latin typeface="Calibri" panose="020F0502020204030204" pitchFamily="34" charset="0"/>
                <a:cs typeface="Calibri" panose="020F0502020204030204" pitchFamily="34" charset="0"/>
              </a:rPr>
              <a:t>.;</a:t>
            </a:r>
          </a:p>
          <a:p>
            <a:pPr marL="531813" lvl="2"/>
            <a:r>
              <a:rPr lang="lt-LT" sz="2400" dirty="0">
                <a:latin typeface="Calibri" panose="020F0502020204030204" pitchFamily="34" charset="0"/>
                <a:cs typeface="Calibri" panose="020F0502020204030204" pitchFamily="34" charset="0"/>
              </a:rPr>
              <a:t>Intensyvumas: 	</a:t>
            </a:r>
            <a:r>
              <a:rPr lang="en-US" sz="2400" dirty="0">
                <a:latin typeface="Calibri" panose="020F0502020204030204" pitchFamily="34" charset="0"/>
                <a:cs typeface="Calibri" panose="020F0502020204030204" pitchFamily="34" charset="0"/>
              </a:rPr>
              <a:t>1</a:t>
            </a:r>
            <a:r>
              <a:rPr lang="lt-LT"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2 </a:t>
            </a:r>
            <a:r>
              <a:rPr lang="en-US" sz="2400" dirty="0" err="1">
                <a:latin typeface="Calibri" panose="020F0502020204030204" pitchFamily="34" charset="0"/>
                <a:cs typeface="Calibri" panose="020F0502020204030204" pitchFamily="34" charset="0"/>
              </a:rPr>
              <a:t>kartai</a:t>
            </a:r>
            <a:r>
              <a:rPr lang="en-US" sz="2400" dirty="0">
                <a:latin typeface="Calibri" panose="020F0502020204030204" pitchFamily="34" charset="0"/>
                <a:cs typeface="Calibri" panose="020F0502020204030204" pitchFamily="34" charset="0"/>
              </a:rPr>
              <a:t> per </a:t>
            </a:r>
            <a:r>
              <a:rPr lang="en-US" sz="2400" dirty="0" err="1">
                <a:latin typeface="Calibri" panose="020F0502020204030204" pitchFamily="34" charset="0"/>
                <a:cs typeface="Calibri" panose="020F0502020204030204" pitchFamily="34" charset="0"/>
              </a:rPr>
              <a:t>savait</a:t>
            </a:r>
            <a:r>
              <a:rPr lang="lt-LT" sz="2400" dirty="0">
                <a:latin typeface="Calibri" panose="020F0502020204030204" pitchFamily="34" charset="0"/>
                <a:cs typeface="Calibri" panose="020F0502020204030204" pitchFamily="34" charset="0"/>
              </a:rPr>
              <a:t>ę;</a:t>
            </a:r>
          </a:p>
          <a:p>
            <a:pPr marL="531813" lvl="2"/>
            <a:r>
              <a:rPr lang="lt-LT" sz="2400" dirty="0">
                <a:latin typeface="Calibri" panose="020F0502020204030204" pitchFamily="34" charset="0"/>
                <a:cs typeface="Calibri" panose="020F0502020204030204" pitchFamily="34" charset="0"/>
              </a:rPr>
              <a:t>Dėstymo kalba: 	lietuvių.</a:t>
            </a:r>
          </a:p>
          <a:p>
            <a:pPr marL="531813" lvl="2"/>
            <a:endParaRPr lang="lt-LT" sz="2400" dirty="0"/>
          </a:p>
          <a:p>
            <a:pPr marL="531813" lvl="2"/>
            <a:endParaRPr lang="en-US" sz="2400" dirty="0"/>
          </a:p>
        </p:txBody>
      </p:sp>
      <p:sp>
        <p:nvSpPr>
          <p:cNvPr id="22" name="TextBox 21">
            <a:extLst>
              <a:ext uri="{FF2B5EF4-FFF2-40B4-BE49-F238E27FC236}">
                <a16:creationId xmlns:a16="http://schemas.microsoft.com/office/drawing/2014/main" id="{58040E80-A02C-F01F-4F5B-4F1B080D34B1}"/>
              </a:ext>
            </a:extLst>
          </p:cNvPr>
          <p:cNvSpPr txBox="1"/>
          <p:nvPr/>
        </p:nvSpPr>
        <p:spPr>
          <a:xfrm>
            <a:off x="1595718" y="2705902"/>
            <a:ext cx="9529183" cy="1746595"/>
          </a:xfrm>
          <a:prstGeom prst="rect">
            <a:avLst/>
          </a:prstGeom>
          <a:noFill/>
        </p:spPr>
        <p:txBody>
          <a:bodyPr wrap="square" lIns="0" tIns="0" rIns="0" bIns="0" anchor="t">
            <a:noAutofit/>
          </a:bodyPr>
          <a:lstStyle/>
          <a:p>
            <a:pPr marL="363538" indent="-363538">
              <a:buFont typeface="+mj-lt"/>
              <a:buAutoNum type="arabicPeriod" startAt="2"/>
            </a:pPr>
            <a:r>
              <a:rPr lang="en-US" sz="2400" b="1" dirty="0">
                <a:solidFill>
                  <a:srgbClr val="2E7EE6"/>
                </a:solidFill>
                <a:latin typeface="Calibri" panose="020F0502020204030204" pitchFamily="34" charset="0"/>
                <a:cs typeface="Calibri" panose="020F0502020204030204" pitchFamily="34" charset="0"/>
              </a:rPr>
              <a:t>Statistics for Bioinformatics</a:t>
            </a:r>
          </a:p>
          <a:p>
            <a:pPr marL="531813" lvl="2"/>
            <a:r>
              <a:rPr lang="lt-LT" sz="2400" dirty="0">
                <a:latin typeface="Calibri" panose="020F0502020204030204" pitchFamily="34" charset="0"/>
                <a:cs typeface="Calibri" panose="020F0502020204030204" pitchFamily="34" charset="0"/>
              </a:rPr>
              <a:t>Preliminari data:	</a:t>
            </a:r>
            <a:r>
              <a:rPr lang="en-US" sz="2400" dirty="0">
                <a:latin typeface="Calibri" panose="020F0502020204030204" pitchFamily="34" charset="0"/>
                <a:cs typeface="Calibri" panose="020F0502020204030204" pitchFamily="34" charset="0"/>
              </a:rPr>
              <a:t>2024 m. </a:t>
            </a:r>
            <a:r>
              <a:rPr lang="en-US" sz="2400" dirty="0" err="1">
                <a:latin typeface="Calibri" panose="020F0502020204030204" pitchFamily="34" charset="0"/>
                <a:cs typeface="Calibri" panose="020F0502020204030204" pitchFamily="34" charset="0"/>
              </a:rPr>
              <a:t>spalio</a:t>
            </a:r>
            <a:r>
              <a:rPr lang="lt-LT"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lapkri</a:t>
            </a:r>
            <a:r>
              <a:rPr lang="lt-LT" sz="2400" dirty="0">
                <a:latin typeface="Calibri" panose="020F0502020204030204" pitchFamily="34" charset="0"/>
                <a:cs typeface="Calibri" panose="020F0502020204030204" pitchFamily="34" charset="0"/>
              </a:rPr>
              <a:t>č</a:t>
            </a:r>
            <a:r>
              <a:rPr lang="en-US" sz="2400" dirty="0">
                <a:latin typeface="Calibri" panose="020F0502020204030204" pitchFamily="34" charset="0"/>
                <a:cs typeface="Calibri" panose="020F0502020204030204" pitchFamily="34" charset="0"/>
              </a:rPr>
              <a:t>io m</a:t>
            </a:r>
            <a:r>
              <a:rPr lang="lt-LT" sz="2400" dirty="0" err="1">
                <a:latin typeface="Calibri" panose="020F0502020204030204" pitchFamily="34" charset="0"/>
                <a:cs typeface="Calibri" panose="020F0502020204030204" pitchFamily="34" charset="0"/>
              </a:rPr>
              <a:t>ėn</a:t>
            </a:r>
            <a:r>
              <a:rPr lang="lt-LT" sz="2400" dirty="0">
                <a:latin typeface="Calibri" panose="020F0502020204030204" pitchFamily="34" charset="0"/>
                <a:cs typeface="Calibri" panose="020F0502020204030204" pitchFamily="34" charset="0"/>
              </a:rPr>
              <a:t>.;</a:t>
            </a:r>
          </a:p>
          <a:p>
            <a:pPr marL="531813" lvl="2"/>
            <a:r>
              <a:rPr lang="lt-LT" sz="2400" dirty="0">
                <a:latin typeface="Calibri" panose="020F0502020204030204" pitchFamily="34" charset="0"/>
                <a:cs typeface="Calibri" panose="020F0502020204030204" pitchFamily="34" charset="0"/>
              </a:rPr>
              <a:t>Intensyvumas: 	kasdien (</a:t>
            </a:r>
            <a:r>
              <a:rPr lang="en-US" sz="2400" dirty="0">
                <a:latin typeface="Calibri" panose="020F0502020204030204" pitchFamily="34" charset="0"/>
                <a:cs typeface="Calibri" panose="020F0502020204030204" pitchFamily="34" charset="0"/>
              </a:rPr>
              <a:t>1</a:t>
            </a:r>
            <a:r>
              <a:rPr lang="lt-LT"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2 </a:t>
            </a:r>
            <a:r>
              <a:rPr lang="en-US" sz="2400" dirty="0" err="1">
                <a:latin typeface="Calibri" panose="020F0502020204030204" pitchFamily="34" charset="0"/>
                <a:cs typeface="Calibri" panose="020F0502020204030204" pitchFamily="34" charset="0"/>
              </a:rPr>
              <a:t>savait</a:t>
            </a:r>
            <a:r>
              <a:rPr lang="lt-LT" sz="2400" dirty="0">
                <a:latin typeface="Calibri" panose="020F0502020204030204" pitchFamily="34" charset="0"/>
                <a:cs typeface="Calibri" panose="020F0502020204030204" pitchFamily="34" charset="0"/>
              </a:rPr>
              <a:t>ės);</a:t>
            </a:r>
          </a:p>
          <a:p>
            <a:pPr marL="531813" lvl="2"/>
            <a:r>
              <a:rPr lang="lt-LT" sz="2400" dirty="0">
                <a:latin typeface="Calibri" panose="020F0502020204030204" pitchFamily="34" charset="0"/>
                <a:cs typeface="Calibri" panose="020F0502020204030204" pitchFamily="34" charset="0"/>
              </a:rPr>
              <a:t>Dėstymo kalba: 	anglų.</a:t>
            </a:r>
            <a:endParaRPr lang="en-US" sz="24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486E3B5-4A18-131C-657C-FC213CE884FC}"/>
              </a:ext>
            </a:extLst>
          </p:cNvPr>
          <p:cNvSpPr txBox="1"/>
          <p:nvPr/>
        </p:nvSpPr>
        <p:spPr>
          <a:xfrm>
            <a:off x="1595718" y="4452498"/>
            <a:ext cx="9845688" cy="2279010"/>
          </a:xfrm>
          <a:prstGeom prst="rect">
            <a:avLst/>
          </a:prstGeom>
          <a:noFill/>
        </p:spPr>
        <p:txBody>
          <a:bodyPr wrap="square" lIns="0" tIns="0" rIns="0" bIns="0" anchor="t">
            <a:noAutofit/>
          </a:bodyPr>
          <a:lstStyle/>
          <a:p>
            <a:pPr marL="363538" indent="-363538">
              <a:buFont typeface="+mj-lt"/>
              <a:buAutoNum type="arabicPeriod" startAt="3"/>
            </a:pPr>
            <a:r>
              <a:rPr lang="en-US" sz="2400" b="1" dirty="0">
                <a:solidFill>
                  <a:srgbClr val="2E7EE6"/>
                </a:solidFill>
                <a:latin typeface="Calibri" panose="020F0502020204030204" pitchFamily="34" charset="0"/>
                <a:cs typeface="Calibri" panose="020F0502020204030204" pitchFamily="34" charset="0"/>
              </a:rPr>
              <a:t>Introduction into programming languages</a:t>
            </a:r>
          </a:p>
          <a:p>
            <a:pPr marL="531813" lvl="2"/>
            <a:r>
              <a:rPr lang="lt-LT" sz="2400" dirty="0">
                <a:latin typeface="Calibri" panose="020F0502020204030204" pitchFamily="34" charset="0"/>
                <a:cs typeface="Calibri" panose="020F0502020204030204" pitchFamily="34" charset="0"/>
              </a:rPr>
              <a:t>Preliminari data:	</a:t>
            </a:r>
            <a:r>
              <a:rPr lang="en-US" sz="2400" dirty="0">
                <a:latin typeface="Calibri" panose="020F0502020204030204" pitchFamily="34" charset="0"/>
                <a:cs typeface="Calibri" panose="020F0502020204030204" pitchFamily="34" charset="0"/>
              </a:rPr>
              <a:t>2024 m. </a:t>
            </a:r>
            <a:r>
              <a:rPr lang="lt-LT" sz="2400" dirty="0">
                <a:latin typeface="Calibri" panose="020F0502020204030204" pitchFamily="34" charset="0"/>
                <a:cs typeface="Calibri" panose="020F0502020204030204" pitchFamily="34" charset="0"/>
              </a:rPr>
              <a:t>gruodžio </a:t>
            </a:r>
            <a:r>
              <a:rPr lang="en-US" sz="2400" dirty="0">
                <a:latin typeface="Calibri" panose="020F0502020204030204" pitchFamily="34" charset="0"/>
                <a:cs typeface="Calibri" panose="020F0502020204030204" pitchFamily="34" charset="0"/>
              </a:rPr>
              <a:t>m</a:t>
            </a:r>
            <a:r>
              <a:rPr lang="lt-LT" sz="2400" dirty="0" err="1">
                <a:latin typeface="Calibri" panose="020F0502020204030204" pitchFamily="34" charset="0"/>
                <a:cs typeface="Calibri" panose="020F0502020204030204" pitchFamily="34" charset="0"/>
              </a:rPr>
              <a:t>ėn</a:t>
            </a:r>
            <a:r>
              <a:rPr lang="lt-LT" sz="2400" dirty="0">
                <a:latin typeface="Calibri" panose="020F0502020204030204" pitchFamily="34" charset="0"/>
                <a:cs typeface="Calibri" panose="020F0502020204030204" pitchFamily="34" charset="0"/>
              </a:rPr>
              <a:t>.;</a:t>
            </a:r>
          </a:p>
          <a:p>
            <a:pPr marL="531813" lvl="2"/>
            <a:r>
              <a:rPr lang="lt-LT" sz="2400" dirty="0">
                <a:latin typeface="Calibri" panose="020F0502020204030204" pitchFamily="34" charset="0"/>
                <a:cs typeface="Calibri" panose="020F0502020204030204" pitchFamily="34" charset="0"/>
              </a:rPr>
              <a:t>Intensyvumas: 	kasdien (</a:t>
            </a:r>
            <a:r>
              <a:rPr lang="en-US" sz="2400" dirty="0">
                <a:latin typeface="Calibri" panose="020F0502020204030204" pitchFamily="34" charset="0"/>
                <a:cs typeface="Calibri" panose="020F0502020204030204" pitchFamily="34" charset="0"/>
              </a:rPr>
              <a:t>1</a:t>
            </a:r>
            <a:r>
              <a:rPr lang="lt-LT" sz="2400" dirty="0">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2 </a:t>
            </a:r>
            <a:r>
              <a:rPr lang="en-US" sz="2400" dirty="0" err="1">
                <a:latin typeface="Calibri" panose="020F0502020204030204" pitchFamily="34" charset="0"/>
                <a:cs typeface="Calibri" panose="020F0502020204030204" pitchFamily="34" charset="0"/>
              </a:rPr>
              <a:t>savait</a:t>
            </a:r>
            <a:r>
              <a:rPr lang="lt-LT" sz="2400" dirty="0">
                <a:latin typeface="Calibri" panose="020F0502020204030204" pitchFamily="34" charset="0"/>
                <a:cs typeface="Calibri" panose="020F0502020204030204" pitchFamily="34" charset="0"/>
              </a:rPr>
              <a:t>ės);</a:t>
            </a:r>
          </a:p>
          <a:p>
            <a:pPr marL="531813" lvl="2"/>
            <a:r>
              <a:rPr lang="lt-LT" sz="2400" dirty="0">
                <a:latin typeface="Calibri" panose="020F0502020204030204" pitchFamily="34" charset="0"/>
                <a:cs typeface="Calibri" panose="020F0502020204030204" pitchFamily="34" charset="0"/>
              </a:rPr>
              <a:t>Dėstymo kalba: 	anglų;</a:t>
            </a:r>
          </a:p>
          <a:p>
            <a:pPr marL="531813" lvl="2"/>
            <a:r>
              <a:rPr lang="lt-LT" sz="2400" dirty="0">
                <a:latin typeface="Calibri" panose="020F0502020204030204" pitchFamily="34" charset="0"/>
                <a:cs typeface="Calibri" panose="020F0502020204030204" pitchFamily="34" charset="0"/>
              </a:rPr>
              <a:t>Kalbos:			R, </a:t>
            </a:r>
            <a:r>
              <a:rPr lang="lt-LT" sz="2400" dirty="0" err="1">
                <a:latin typeface="Calibri" panose="020F0502020204030204" pitchFamily="34" charset="0"/>
                <a:cs typeface="Calibri" panose="020F0502020204030204" pitchFamily="34" charset="0"/>
              </a:rPr>
              <a:t>Python</a:t>
            </a:r>
            <a:r>
              <a:rPr lang="lt-LT"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805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224546" y="58219"/>
            <a:ext cx="8132237" cy="830997"/>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 Dėl d</a:t>
            </a:r>
            <a:r>
              <a:rPr lang="pt-B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uomenų statistinės analizės ir vizualizavimo program</a:t>
            </a:r>
            <a:r>
              <a:rPr lang="lt-LT"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04850698-91CF-134B-D906-239E42630F5F}"/>
              </a:ext>
            </a:extLst>
          </p:cNvPr>
          <p:cNvGrpSpPr/>
          <p:nvPr/>
        </p:nvGrpSpPr>
        <p:grpSpPr>
          <a:xfrm>
            <a:off x="936000" y="1438481"/>
            <a:ext cx="4104000" cy="1080000"/>
            <a:chOff x="1079999" y="1080000"/>
            <a:chExt cx="4104000" cy="1080000"/>
          </a:xfrm>
        </p:grpSpPr>
        <p:sp>
          <p:nvSpPr>
            <p:cNvPr id="10" name="Rectangle 9">
              <a:extLst>
                <a:ext uri="{FF2B5EF4-FFF2-40B4-BE49-F238E27FC236}">
                  <a16:creationId xmlns:a16="http://schemas.microsoft.com/office/drawing/2014/main" id="{FFAD67F2-740B-DC83-6B0B-BE60A6E5E8AC}"/>
                </a:ext>
              </a:extLst>
            </p:cNvPr>
            <p:cNvSpPr/>
            <p:nvPr/>
          </p:nvSpPr>
          <p:spPr>
            <a:xfrm>
              <a:off x="1079999" y="1080000"/>
              <a:ext cx="4104000" cy="1080000"/>
            </a:xfrm>
            <a:prstGeom prst="rect">
              <a:avLst/>
            </a:prstGeom>
            <a:solidFill>
              <a:srgbClr val="441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Video: A Brief Tour of Prism">
              <a:extLst>
                <a:ext uri="{FF2B5EF4-FFF2-40B4-BE49-F238E27FC236}">
                  <a16:creationId xmlns:a16="http://schemas.microsoft.com/office/drawing/2014/main" id="{69D2CA9C-2980-046B-6DCE-61C8F5368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 y="1080000"/>
              <a:ext cx="4052092" cy="108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7A4AF812-0543-2425-2716-A687666C599B}"/>
              </a:ext>
            </a:extLst>
          </p:cNvPr>
          <p:cNvPicPr>
            <a:picLocks noChangeAspect="1"/>
          </p:cNvPicPr>
          <p:nvPr/>
        </p:nvPicPr>
        <p:blipFill>
          <a:blip r:embed="rId4"/>
          <a:stretch>
            <a:fillRect/>
          </a:stretch>
        </p:blipFill>
        <p:spPr>
          <a:xfrm>
            <a:off x="1196617" y="3429000"/>
            <a:ext cx="5328366" cy="3164098"/>
          </a:xfrm>
          <a:prstGeom prst="rect">
            <a:avLst/>
          </a:prstGeom>
        </p:spPr>
      </p:pic>
      <p:pic>
        <p:nvPicPr>
          <p:cNvPr id="4" name="Picture 3">
            <a:extLst>
              <a:ext uri="{FF2B5EF4-FFF2-40B4-BE49-F238E27FC236}">
                <a16:creationId xmlns:a16="http://schemas.microsoft.com/office/drawing/2014/main" id="{A76D8232-C21D-FC61-F504-BC99EF9B988B}"/>
              </a:ext>
            </a:extLst>
          </p:cNvPr>
          <p:cNvPicPr>
            <a:picLocks noChangeAspect="1"/>
          </p:cNvPicPr>
          <p:nvPr/>
        </p:nvPicPr>
        <p:blipFill>
          <a:blip r:embed="rId5"/>
          <a:stretch>
            <a:fillRect/>
          </a:stretch>
        </p:blipFill>
        <p:spPr>
          <a:xfrm>
            <a:off x="5040000" y="1438481"/>
            <a:ext cx="7071318" cy="4991968"/>
          </a:xfrm>
          <a:prstGeom prst="rect">
            <a:avLst/>
          </a:prstGeom>
        </p:spPr>
      </p:pic>
    </p:spTree>
    <p:extLst>
      <p:ext uri="{BB962C8B-B14F-4D97-AF65-F5344CB8AC3E}">
        <p14:creationId xmlns:p14="http://schemas.microsoft.com/office/powerpoint/2010/main" val="2145446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424119" y="472571"/>
            <a:ext cx="5110814" cy="954107"/>
          </a:xfrm>
        </p:spPr>
        <p:txBody>
          <a:bodyPr vert="horz" wrap="square" lIns="91440" tIns="45720" rIns="91440" bIns="45720" rtlCol="0" anchor="b">
            <a:spAutoFit/>
          </a:bodyPr>
          <a:lstStyle/>
          <a:p>
            <a:pPr lvl="0" algn="ctr">
              <a:spcBef>
                <a:spcPts val="0"/>
              </a:spcBef>
              <a:tabLst>
                <a:tab pos="139700" algn="l"/>
                <a:tab pos="457200" algn="l"/>
              </a:tabLst>
            </a:pPr>
            <a:r>
              <a:rPr lang="lt-LT"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Dėl GTC perėjimo į VšĮ eigos</a:t>
            </a:r>
            <a:endParaRPr lang="lt-LT"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4" name="TextBox 3">
            <a:extLst>
              <a:ext uri="{FF2B5EF4-FFF2-40B4-BE49-F238E27FC236}">
                <a16:creationId xmlns:a16="http://schemas.microsoft.com/office/drawing/2014/main" id="{3AFF3409-85E9-0AD0-F437-DF0311E183F4}"/>
              </a:ext>
            </a:extLst>
          </p:cNvPr>
          <p:cNvSpPr txBox="1"/>
          <p:nvPr/>
        </p:nvSpPr>
        <p:spPr>
          <a:xfrm>
            <a:off x="2493818" y="1858618"/>
            <a:ext cx="7452359" cy="2780248"/>
          </a:xfrm>
          <a:prstGeom prst="rect">
            <a:avLst/>
          </a:prstGeom>
          <a:noFill/>
        </p:spPr>
        <p:txBody>
          <a:bodyPr wrap="square">
            <a:spAutoFit/>
          </a:bodyPr>
          <a:lstStyle/>
          <a:p>
            <a:pPr marL="0" marR="0" algn="ctr">
              <a:spcBef>
                <a:spcPts val="0"/>
              </a:spcBef>
              <a:spcAft>
                <a:spcPts val="100"/>
              </a:spcAft>
            </a:pPr>
            <a:r>
              <a:rPr lang="lt-LT" sz="2000" b="1" i="0" dirty="0">
                <a:solidFill>
                  <a:srgbClr val="000000"/>
                </a:solidFill>
                <a:effectLst/>
                <a:latin typeface="Calibri" panose="020F0502020204030204" pitchFamily="34" charset="0"/>
                <a:cs typeface="Calibri" panose="020F0502020204030204" pitchFamily="34" charset="0"/>
              </a:rPr>
              <a:t>Lietuvos Res</a:t>
            </a:r>
            <a:r>
              <a:rPr lang="lt-LT" sz="2000" b="1" dirty="0">
                <a:solidFill>
                  <a:srgbClr val="000000"/>
                </a:solidFill>
                <a:latin typeface="Calibri" panose="020F0502020204030204" pitchFamily="34" charset="0"/>
                <a:cs typeface="Calibri" panose="020F0502020204030204" pitchFamily="34" charset="0"/>
              </a:rPr>
              <a:t>publikos švietimo, mokslo ir sporto ministerija </a:t>
            </a:r>
          </a:p>
          <a:p>
            <a:pPr algn="ctr" hangingPunct="0">
              <a:spcAft>
                <a:spcPts val="100"/>
              </a:spcAft>
              <a:tabLst>
                <a:tab pos="2637155" algn="ctr"/>
                <a:tab pos="5274310" algn="r"/>
                <a:tab pos="822960" algn="l"/>
              </a:tabLst>
            </a:pPr>
            <a:r>
              <a:rPr lang="lt-LT" sz="2000" b="1" i="0" dirty="0">
                <a:solidFill>
                  <a:srgbClr val="000000"/>
                </a:solidFill>
                <a:effectLst/>
                <a:latin typeface="Calibri" panose="020F0502020204030204" pitchFamily="34" charset="0"/>
                <a:cs typeface="Calibri" panose="020F0502020204030204" pitchFamily="34" charset="0"/>
              </a:rPr>
              <a:t>išsiuntė lydraštį </a:t>
            </a:r>
          </a:p>
          <a:p>
            <a:pPr algn="ctr" hangingPunct="0">
              <a:spcAft>
                <a:spcPts val="100"/>
              </a:spcAft>
              <a:tabLst>
                <a:tab pos="2637155" algn="ctr"/>
                <a:tab pos="5274310" algn="r"/>
                <a:tab pos="822960" algn="l"/>
              </a:tabLst>
            </a:pPr>
            <a:r>
              <a:rPr lang="lt-LT" sz="1800" b="1" dirty="0">
                <a:effectLst/>
                <a:latin typeface="Calibri" panose="020F0502020204030204" pitchFamily="34" charset="0"/>
                <a:ea typeface="Times New Roman" panose="02020603050405020304" pitchFamily="18" charset="0"/>
                <a:cs typeface="Calibri" panose="020F0502020204030204" pitchFamily="34" charset="0"/>
              </a:rPr>
              <a:t>Lietuvos Respublikos aplinkos ministerijai</a:t>
            </a:r>
          </a:p>
          <a:p>
            <a:pPr algn="ctr" hangingPunct="0">
              <a:spcAft>
                <a:spcPts val="100"/>
              </a:spcAft>
              <a:tabLst>
                <a:tab pos="2637155" algn="ctr"/>
                <a:tab pos="5274310" algn="r"/>
                <a:tab pos="822960" algn="l"/>
              </a:tabLst>
            </a:pPr>
            <a:r>
              <a:rPr lang="lt-LT" sz="1800" b="1" dirty="0">
                <a:effectLst/>
                <a:latin typeface="Calibri" panose="020F0502020204030204" pitchFamily="34" charset="0"/>
                <a:ea typeface="Times New Roman" panose="02020603050405020304" pitchFamily="18" charset="0"/>
                <a:cs typeface="Calibri" panose="020F0502020204030204" pitchFamily="34" charset="0"/>
              </a:rPr>
              <a:t>Lietuvos Respublikos ekonomikos ir inovacijų </a:t>
            </a:r>
          </a:p>
          <a:p>
            <a:pPr algn="ctr" hangingPunct="0">
              <a:spcAft>
                <a:spcPts val="100"/>
              </a:spcAft>
              <a:tabLst>
                <a:tab pos="2637155" algn="ctr"/>
                <a:tab pos="5274310" algn="r"/>
                <a:tab pos="822960" algn="l"/>
              </a:tabLst>
            </a:pPr>
            <a:r>
              <a:rPr lang="lt-LT" sz="1800" b="1" dirty="0">
                <a:effectLst/>
                <a:latin typeface="Calibri" panose="020F0502020204030204" pitchFamily="34" charset="0"/>
                <a:ea typeface="Times New Roman" panose="02020603050405020304" pitchFamily="18" charset="0"/>
                <a:cs typeface="Calibri" panose="020F0502020204030204" pitchFamily="34" charset="0"/>
              </a:rPr>
              <a:t>ministerijai</a:t>
            </a:r>
          </a:p>
          <a:p>
            <a:pPr algn="ctr" hangingPunct="0">
              <a:spcAft>
                <a:spcPts val="100"/>
              </a:spcAft>
              <a:tabLst>
                <a:tab pos="2637155" algn="ctr"/>
                <a:tab pos="5274310" algn="r"/>
                <a:tab pos="822960" algn="l"/>
              </a:tabLst>
            </a:pPr>
            <a:r>
              <a:rPr lang="lt-LT" sz="1800" b="1" dirty="0">
                <a:effectLst/>
                <a:latin typeface="Calibri" panose="020F0502020204030204" pitchFamily="34" charset="0"/>
                <a:ea typeface="Times New Roman" panose="02020603050405020304" pitchFamily="18" charset="0"/>
                <a:cs typeface="Calibri" panose="020F0502020204030204" pitchFamily="34" charset="0"/>
              </a:rPr>
              <a:t>Lietuvos Respublikos finansų ministerijai</a:t>
            </a:r>
          </a:p>
          <a:p>
            <a:pPr algn="ctr" hangingPunct="0">
              <a:spcAft>
                <a:spcPts val="100"/>
              </a:spcAft>
              <a:tabLst>
                <a:tab pos="2637155" algn="ctr"/>
                <a:tab pos="5274310" algn="r"/>
                <a:tab pos="822960" algn="l"/>
              </a:tabLst>
            </a:pPr>
            <a:r>
              <a:rPr lang="lt-LT" sz="1800" b="1" dirty="0">
                <a:effectLst/>
                <a:latin typeface="Calibri" panose="020F0502020204030204" pitchFamily="34" charset="0"/>
                <a:ea typeface="Times New Roman" panose="02020603050405020304" pitchFamily="18" charset="0"/>
                <a:cs typeface="Calibri" panose="020F0502020204030204" pitchFamily="34" charset="0"/>
              </a:rPr>
              <a:t>Lietuvos Respublikos teisingumo ministerijai</a:t>
            </a:r>
          </a:p>
          <a:p>
            <a:pPr algn="ctr" hangingPunct="0">
              <a:spcAft>
                <a:spcPts val="100"/>
              </a:spcAft>
              <a:tabLst>
                <a:tab pos="2637155" algn="ctr"/>
                <a:tab pos="5274310" algn="r"/>
                <a:tab pos="822960" algn="l"/>
              </a:tabLst>
            </a:pPr>
            <a:r>
              <a:rPr lang="lt-LT" sz="1800" b="1" dirty="0">
                <a:effectLst/>
                <a:latin typeface="Calibri" panose="020F0502020204030204" pitchFamily="34" charset="0"/>
                <a:ea typeface="Times New Roman" panose="02020603050405020304" pitchFamily="18" charset="0"/>
                <a:cs typeface="Calibri" panose="020F0502020204030204" pitchFamily="34" charset="0"/>
              </a:rPr>
              <a:t>Lietuvos Respublikos vidaus reikalų ministerijai</a:t>
            </a:r>
          </a:p>
          <a:p>
            <a:pPr algn="ctr"/>
            <a:r>
              <a:rPr lang="lt-LT" sz="2000" b="1" dirty="0">
                <a:solidFill>
                  <a:srgbClr val="000000"/>
                </a:solidFill>
                <a:latin typeface="Calibri" panose="020F0502020204030204" pitchFamily="34" charset="0"/>
                <a:cs typeface="Calibri" panose="020F0502020204030204" pitchFamily="34" charset="0"/>
              </a:rPr>
              <a:t>„Dėl Lietuvos Respublikos Vyriausybės nutarimo projekto derinimo“</a:t>
            </a:r>
            <a:endParaRPr lang="lt-LT" sz="20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66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B2BFB-4952-E6AE-3006-D8E50C11589C}"/>
              </a:ext>
            </a:extLst>
          </p:cNvPr>
          <p:cNvSpPr>
            <a:spLocks noGrp="1"/>
          </p:cNvSpPr>
          <p:nvPr>
            <p:ph idx="1"/>
          </p:nvPr>
        </p:nvSpPr>
        <p:spPr>
          <a:xfrm>
            <a:off x="2360129" y="213490"/>
            <a:ext cx="9332305" cy="6367932"/>
          </a:xfrm>
        </p:spPr>
        <p:txBody>
          <a:bodyPr vert="horz" lIns="91440" tIns="45720" rIns="91440" bIns="45720" rtlCol="0" anchor="t">
            <a:noAutofit/>
          </a:bodyPr>
          <a:lstStyle/>
          <a:p>
            <a:pPr marL="0" indent="0">
              <a:spcBef>
                <a:spcPts val="0"/>
              </a:spcBef>
              <a:buNone/>
            </a:pPr>
            <a:r>
              <a:rPr lang="lt-LT" sz="2800" b="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Posėdžio klausimai:</a:t>
            </a:r>
          </a:p>
          <a:p>
            <a:pPr marL="0" indent="0">
              <a:spcBef>
                <a:spcPts val="0"/>
              </a:spcBef>
              <a:buNone/>
            </a:pPr>
            <a:endParaRPr lang="lt-LT"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Sveikinimai</a:t>
            </a:r>
            <a:r>
              <a:rPr lang="lt-LT"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spcBef>
                <a:spcPts val="0"/>
              </a:spcBef>
              <a:buNone/>
              <a:tabLst>
                <a:tab pos="139700" algn="l"/>
                <a:tab pos="457200" algn="l"/>
              </a:tabLst>
            </a:pPr>
            <a:r>
              <a:rPr lang="lt-LT"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Konferencija </a:t>
            </a:r>
            <a:r>
              <a:rPr lang="lt-LT"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lt-LT" sz="1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Podoktorantūros</a:t>
            </a:r>
            <a:r>
              <a:rPr lang="lt-LT"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stažuotės GTC – šiandiena ir perspektyvos“</a:t>
            </a:r>
            <a:r>
              <a:rPr lang="en-US"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Bef>
                <a:spcPts val="0"/>
              </a:spcBef>
              <a:buNone/>
              <a:tabLst>
                <a:tab pos="139700" algn="l"/>
                <a:tab pos="457200" algn="l"/>
              </a:tabLst>
            </a:pPr>
            <a:r>
              <a:rPr lang="lt-LT"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priėmimo į doktorantūrą 2023 m. eigos ir rezultatų</a:t>
            </a: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4. </a:t>
            </a:r>
            <a:r>
              <a:rPr lang="lt-LT"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Dėl GTC mokslininkų 2023 m. mokslinės ir visuomeninės veiklos įvertinimo.</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5. </a:t>
            </a:r>
            <a:r>
              <a:rPr lang="lt-LT"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Dėl darbo užmokesčio pokyčių nuo 2024 m. sausio 1 d.</a:t>
            </a:r>
          </a:p>
          <a:p>
            <a:pPr marL="0" lvl="0" indent="0" algn="just">
              <a:spcBef>
                <a:spcPts val="0"/>
              </a:spcBef>
              <a:buNone/>
              <a:tabLst>
                <a:tab pos="139700" algn="l"/>
                <a:tab pos="457200" algn="l"/>
              </a:tabLst>
            </a:pPr>
            <a:r>
              <a:rPr lang="lt-LT" sz="1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6.</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Dėl finansinių atsiskaitymų eigos ir ilgalaikio turto įsigijimo.</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7. 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GTC veiklos prioritetų po Ankstyvosios karjeros tyrėjų komiteto organizuotos apklausos.</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8.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statistikos ir </a:t>
            </a:r>
            <a:r>
              <a:rPr lang="lt-LT"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bioinformatikos</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mokymų GTC bendruomenei.</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9. </a:t>
            </a:r>
            <a:r>
              <a:rPr lang="lt-LT"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Dėl d</a:t>
            </a:r>
            <a:r>
              <a:rPr lang="pt-BR"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uomenų statistinės analizės ir vizualizavimo program</a:t>
            </a:r>
            <a:r>
              <a:rPr lang="lt-LT"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10.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GTC perėjimo į VšĮ eigos.</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11.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Dėl susitikimo su Lietuvos zoologijos sodo ir Kauno Tado Ivanausko zoologijos muziejaus administracijos atstovais ir darbuotojais.</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12. </a:t>
            </a:r>
            <a:r>
              <a:rPr lang="pt-BR"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Dėl „Europos horizonto“ partnerių paieškos formos parengimo</a:t>
            </a:r>
            <a:r>
              <a:rPr lang="lt-LT"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spcBef>
                <a:spcPts val="0"/>
              </a:spcBef>
              <a:buNone/>
              <a:tabLst>
                <a:tab pos="139700" algn="l"/>
                <a:tab pos="457200" algn="l"/>
              </a:tabLst>
            </a:pPr>
            <a:r>
              <a:rPr lang="lt-LT"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13. </a:t>
            </a:r>
            <a:r>
              <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Būsimi aktualūs renginiai.</a:t>
            </a:r>
            <a:endParaRPr lang="lt-LT"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Bef>
                <a:spcPts val="0"/>
              </a:spcBef>
              <a:buNone/>
              <a:tabLst>
                <a:tab pos="139700" algn="l"/>
                <a:tab pos="457200" algn="l"/>
              </a:tabLst>
            </a:pPr>
            <a:endParaRPr lang="lt-LT"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Bef>
                <a:spcPts val="0"/>
              </a:spcBef>
              <a:buNone/>
              <a:tabLst>
                <a:tab pos="139700" algn="l"/>
                <a:tab pos="457200" algn="l"/>
              </a:tabLst>
            </a:pPr>
            <a:endParaRPr lang="lt-LT" sz="18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Bef>
                <a:spcPts val="0"/>
              </a:spcBef>
              <a:buNone/>
              <a:tabLst>
                <a:tab pos="139700" algn="l"/>
                <a:tab pos="457200" algn="l"/>
              </a:tabLs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spcBef>
                <a:spcPts val="0"/>
              </a:spcBef>
              <a:buNone/>
              <a:tabLst>
                <a:tab pos="139700" algn="l"/>
                <a:tab pos="457200" algn="l"/>
              </a:tabLst>
            </a:pPr>
            <a:endParaRPr lang="lt-LT"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15000"/>
              </a:lnSpc>
              <a:spcBef>
                <a:spcPts val="0"/>
              </a:spcBef>
              <a:buNone/>
            </a:pPr>
            <a:endParaRPr lang="lt-LT"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380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130014" y="799670"/>
            <a:ext cx="8815630" cy="1200329"/>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Dėl susitikimo su Lietuvos zoologijos sodo ir Kauno Tado Ivanausko zoologijos muziejaus administracijos atstovais ir darbuotojais</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1807092-F09A-C459-2277-AB80D05A4145}"/>
              </a:ext>
            </a:extLst>
          </p:cNvPr>
          <p:cNvSpPr txBox="1"/>
          <p:nvPr/>
        </p:nvSpPr>
        <p:spPr>
          <a:xfrm>
            <a:off x="3688354" y="3105834"/>
            <a:ext cx="6097366"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Preliminariai</a:t>
            </a:r>
            <a:r>
              <a:rPr kumimoji="0" lang="en-US" altLang="lt-L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planuojamas</a:t>
            </a:r>
            <a:r>
              <a:rPr kumimoji="0" lang="en-US" altLang="lt-L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susitikimas</a:t>
            </a:r>
            <a:r>
              <a:rPr kumimoji="0" lang="en-US" altLang="lt-L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Zoologijos</a:t>
            </a:r>
            <a:r>
              <a:rPr kumimoji="0" lang="en-US" altLang="lt-L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sode</a:t>
            </a:r>
            <a:r>
              <a:rPr kumimoji="0" lang="en-US" altLang="lt-L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2024 m. </a:t>
            </a: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sausio</a:t>
            </a:r>
            <a:r>
              <a:rPr kumimoji="0" lang="en-US" altLang="lt-LT"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lt-LT" sz="1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rPr>
              <a:t>pabaigoje</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6184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1834734" y="0"/>
            <a:ext cx="8382493" cy="830997"/>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 Dėl „Europos horizonto“ partnerių paieškos formos parengimo</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B4A789F-951A-B7A0-B7CA-962710EA28C0}"/>
              </a:ext>
            </a:extLst>
          </p:cNvPr>
          <p:cNvPicPr>
            <a:picLocks noChangeAspect="1"/>
          </p:cNvPicPr>
          <p:nvPr/>
        </p:nvPicPr>
        <p:blipFill>
          <a:blip r:embed="rId3"/>
          <a:stretch>
            <a:fillRect/>
          </a:stretch>
        </p:blipFill>
        <p:spPr>
          <a:xfrm>
            <a:off x="3400843" y="830997"/>
            <a:ext cx="6183903" cy="6027003"/>
          </a:xfrm>
          <a:prstGeom prst="rect">
            <a:avLst/>
          </a:prstGeom>
        </p:spPr>
      </p:pic>
    </p:spTree>
    <p:extLst>
      <p:ext uri="{BB962C8B-B14F-4D97-AF65-F5344CB8AC3E}">
        <p14:creationId xmlns:p14="http://schemas.microsoft.com/office/powerpoint/2010/main" val="99760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799832" y="615752"/>
            <a:ext cx="4214754" cy="461665"/>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 Būsimi aktualūs renginiai</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C389FE7-83F6-39D5-4697-5BB5052F9F96}"/>
              </a:ext>
            </a:extLst>
          </p:cNvPr>
          <p:cNvSpPr>
            <a:spLocks noChangeArrowheads="1"/>
          </p:cNvSpPr>
          <p:nvPr/>
        </p:nvSpPr>
        <p:spPr bwMode="auto">
          <a:xfrm>
            <a:off x="2694496" y="1874728"/>
            <a:ext cx="693689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lt-LT" altLang="lt-LT"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Š. m. gruodžio 7 d. 14.00–16.00 val. </a:t>
            </a:r>
            <a:r>
              <a:rPr kumimoji="0" lang="lt-LT" altLang="lt-LT"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vyks programos „Europos horizontas“ seminaras </a:t>
            </a:r>
            <a:r>
              <a:rPr kumimoji="0" lang="lt-LT" altLang="lt-LT"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„Europos horizonto“ misijos: Sveikas dirvožemis ir maistas, Atkurkime mūsų vandenynus, jūras ir vandenis ir Prisitaikymas prie klimato kaitos“</a:t>
            </a:r>
            <a:endParaRPr kumimoji="0" lang="lt-LT" altLang="lt-LT"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8955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ED900C-6D9B-7E8E-DDAC-F03F0F0F967A}"/>
              </a:ext>
            </a:extLst>
          </p:cNvPr>
          <p:cNvSpPr>
            <a:spLocks noGrp="1"/>
          </p:cNvSpPr>
          <p:nvPr>
            <p:ph type="title"/>
          </p:nvPr>
        </p:nvSpPr>
        <p:spPr>
          <a:xfrm>
            <a:off x="2303930" y="624110"/>
            <a:ext cx="9200682" cy="1280890"/>
          </a:xfrm>
        </p:spPr>
        <p:txBody>
          <a:bodyPr>
            <a:normAutofit/>
          </a:bodyPr>
          <a:lstStyle/>
          <a:p>
            <a:pPr algn="ctr"/>
            <a:r>
              <a:rPr lang="lt-LT" sz="2400" b="1" dirty="0">
                <a:latin typeface="Times New Roman" panose="02020603050405020304" pitchFamily="18" charset="0"/>
                <a:cs typeface="Times New Roman" panose="02020603050405020304" pitchFamily="18" charset="0"/>
              </a:rPr>
              <a:t>Daktaro disertacijų gynimai</a:t>
            </a:r>
          </a:p>
        </p:txBody>
      </p:sp>
      <p:sp>
        <p:nvSpPr>
          <p:cNvPr id="6" name="TextBox 5">
            <a:extLst>
              <a:ext uri="{FF2B5EF4-FFF2-40B4-BE49-F238E27FC236}">
                <a16:creationId xmlns:a16="http://schemas.microsoft.com/office/drawing/2014/main" id="{0D192F7F-0902-69E0-ED4F-706437D9D740}"/>
              </a:ext>
            </a:extLst>
          </p:cNvPr>
          <p:cNvSpPr txBox="1"/>
          <p:nvPr/>
        </p:nvSpPr>
        <p:spPr>
          <a:xfrm>
            <a:off x="2196353" y="1583248"/>
            <a:ext cx="9090212" cy="1569660"/>
          </a:xfrm>
          <a:prstGeom prst="rect">
            <a:avLst/>
          </a:prstGeom>
          <a:noFill/>
        </p:spPr>
        <p:txBody>
          <a:bodyPr wrap="square">
            <a:spAutoFit/>
          </a:bodyPr>
          <a:lstStyle/>
          <a:p>
            <a:pPr algn="just"/>
            <a:r>
              <a:rPr lang="lt-LT" sz="2400" dirty="0">
                <a:effectLst/>
                <a:latin typeface="Times New Roman" panose="02020603050405020304" pitchFamily="18" charset="0"/>
                <a:ea typeface="Calibri" panose="020F0502020204030204" pitchFamily="34" charset="0"/>
              </a:rPr>
              <a:t>Doktoranto </a:t>
            </a:r>
            <a:r>
              <a:rPr lang="lt-LT" sz="2400" b="1" dirty="0">
                <a:effectLst/>
                <a:latin typeface="Times New Roman" panose="02020603050405020304" pitchFamily="18" charset="0"/>
                <a:ea typeface="Calibri" panose="020F0502020204030204" pitchFamily="34" charset="0"/>
              </a:rPr>
              <a:t>Luko </a:t>
            </a:r>
            <a:r>
              <a:rPr lang="lt-LT" sz="2400" b="1" dirty="0" err="1">
                <a:effectLst/>
                <a:latin typeface="Times New Roman" panose="02020603050405020304" pitchFamily="18" charset="0"/>
                <a:ea typeface="Calibri" panose="020F0502020204030204" pitchFamily="34" charset="0"/>
              </a:rPr>
              <a:t>Petrulaičio</a:t>
            </a:r>
            <a:r>
              <a:rPr lang="lt-LT" sz="2400" dirty="0">
                <a:effectLst/>
                <a:latin typeface="Times New Roman" panose="02020603050405020304" pitchFamily="18" charset="0"/>
                <a:ea typeface="Calibri" panose="020F0502020204030204" pitchFamily="34" charset="0"/>
              </a:rPr>
              <a:t> parengta daktaro disertacija „</a:t>
            </a:r>
            <a:r>
              <a:rPr lang="lt-LT" sz="2400" dirty="0" err="1">
                <a:effectLst/>
                <a:latin typeface="Times New Roman" panose="02020603050405020304" pitchFamily="18" charset="0"/>
                <a:ea typeface="Calibri" panose="020F0502020204030204" pitchFamily="34" charset="0"/>
              </a:rPr>
              <a:t>Svetimžemių</a:t>
            </a:r>
            <a:r>
              <a:rPr lang="lt-LT" sz="2400" dirty="0">
                <a:effectLst/>
                <a:latin typeface="Times New Roman" panose="02020603050405020304" pitchFamily="18" charset="0"/>
                <a:ea typeface="Calibri" panose="020F0502020204030204" pitchFamily="34" charset="0"/>
              </a:rPr>
              <a:t> sedulos (</a:t>
            </a:r>
            <a:r>
              <a:rPr lang="lt-LT" sz="2400" i="1" dirty="0" err="1">
                <a:effectLst/>
                <a:latin typeface="Times New Roman" panose="02020603050405020304" pitchFamily="18" charset="0"/>
                <a:ea typeface="Calibri" panose="020F0502020204030204" pitchFamily="34" charset="0"/>
              </a:rPr>
              <a:t>Cornus</a:t>
            </a:r>
            <a:r>
              <a:rPr lang="lt-LT" sz="2400" dirty="0">
                <a:effectLst/>
                <a:latin typeface="Times New Roman" panose="02020603050405020304" pitchFamily="18" charset="0"/>
                <a:ea typeface="Calibri" panose="020F0502020204030204" pitchFamily="34" charset="0"/>
              </a:rPr>
              <a:t>) genties augalų </a:t>
            </a:r>
            <a:r>
              <a:rPr lang="lt-LT" sz="2400" dirty="0" err="1">
                <a:effectLst/>
                <a:latin typeface="Times New Roman" panose="02020603050405020304" pitchFamily="18" charset="0"/>
                <a:ea typeface="Calibri" panose="020F0502020204030204" pitchFamily="34" charset="0"/>
              </a:rPr>
              <a:t>invazyvumą</a:t>
            </a:r>
            <a:r>
              <a:rPr lang="lt-LT" sz="2400" dirty="0">
                <a:effectLst/>
                <a:latin typeface="Times New Roman" panose="02020603050405020304" pitchFamily="18" charset="0"/>
                <a:ea typeface="Calibri" panose="020F0502020204030204" pitchFamily="34" charset="0"/>
              </a:rPr>
              <a:t> Lietuvoje lemiančių biologinių ir ekologinių savybių lyginamasis vertinimas“ bus ginama </a:t>
            </a:r>
            <a:r>
              <a:rPr lang="lt-LT" sz="2400" b="1" dirty="0">
                <a:effectLst/>
                <a:latin typeface="Times New Roman" panose="02020603050405020304" pitchFamily="18" charset="0"/>
                <a:ea typeface="Calibri" panose="020F0502020204030204" pitchFamily="34" charset="0"/>
              </a:rPr>
              <a:t>2023 m. gruodžio 14 d. 10.00 val. GTC konferencijų salėje</a:t>
            </a:r>
            <a:r>
              <a:rPr lang="lt-LT" sz="2400" dirty="0">
                <a:effectLst/>
                <a:latin typeface="Times New Roman" panose="02020603050405020304" pitchFamily="18" charset="0"/>
                <a:ea typeface="Calibri" panose="020F0502020204030204" pitchFamily="34" charset="0"/>
              </a:rPr>
              <a:t>.</a:t>
            </a:r>
            <a:endParaRPr lang="lt-LT" sz="24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DA480DA-C679-12A9-8E05-A2023ED9C587}"/>
              </a:ext>
            </a:extLst>
          </p:cNvPr>
          <p:cNvSpPr txBox="1"/>
          <p:nvPr/>
        </p:nvSpPr>
        <p:spPr>
          <a:xfrm>
            <a:off x="2196352" y="4141293"/>
            <a:ext cx="9090211" cy="1200329"/>
          </a:xfrm>
          <a:prstGeom prst="rect">
            <a:avLst/>
          </a:prstGeom>
          <a:noFill/>
        </p:spPr>
        <p:txBody>
          <a:bodyPr wrap="square">
            <a:spAutoFit/>
          </a:bodyPr>
          <a:lstStyle/>
          <a:p>
            <a:pPr algn="just"/>
            <a:r>
              <a:rPr lang="lt-LT" sz="2400" dirty="0">
                <a:effectLst/>
                <a:latin typeface="Times New Roman" panose="02020603050405020304" pitchFamily="18" charset="0"/>
                <a:ea typeface="Calibri" panose="020F0502020204030204" pitchFamily="34" charset="0"/>
              </a:rPr>
              <a:t>Doktorantės </a:t>
            </a:r>
            <a:r>
              <a:rPr lang="lt-LT" sz="2400" b="1" dirty="0">
                <a:effectLst/>
                <a:latin typeface="Times New Roman" panose="02020603050405020304" pitchFamily="18" charset="0"/>
                <a:ea typeface="Calibri" panose="020F0502020204030204" pitchFamily="34" charset="0"/>
              </a:rPr>
              <a:t>Ramunės </a:t>
            </a:r>
            <a:r>
              <a:rPr lang="lt-LT" sz="2400" b="1" dirty="0" err="1">
                <a:effectLst/>
                <a:latin typeface="Times New Roman" panose="02020603050405020304" pitchFamily="18" charset="0"/>
                <a:ea typeface="Calibri" panose="020F0502020204030204" pitchFamily="34" charset="0"/>
              </a:rPr>
              <a:t>Stanevičienės</a:t>
            </a:r>
            <a:r>
              <a:rPr lang="lt-LT" sz="2400" dirty="0">
                <a:effectLst/>
                <a:latin typeface="Times New Roman" panose="02020603050405020304" pitchFamily="18" charset="0"/>
                <a:ea typeface="Calibri" panose="020F0502020204030204" pitchFamily="34" charset="0"/>
              </a:rPr>
              <a:t> parengta daktaro disertacija „Vyšnių ir trešnių </a:t>
            </a:r>
            <a:r>
              <a:rPr lang="lt-LT" sz="2400" dirty="0" err="1">
                <a:effectLst/>
                <a:latin typeface="Times New Roman" panose="02020603050405020304" pitchFamily="18" charset="0"/>
                <a:ea typeface="Calibri" panose="020F0502020204030204" pitchFamily="34" charset="0"/>
              </a:rPr>
              <a:t>mikrobiotų</a:t>
            </a:r>
            <a:r>
              <a:rPr lang="lt-LT" sz="2400" dirty="0">
                <a:effectLst/>
                <a:latin typeface="Times New Roman" panose="02020603050405020304" pitchFamily="18" charset="0"/>
                <a:ea typeface="Calibri" panose="020F0502020204030204" pitchFamily="34" charset="0"/>
              </a:rPr>
              <a:t> sudėtis ir </a:t>
            </a:r>
            <a:r>
              <a:rPr lang="lt-LT" sz="2400" dirty="0" err="1">
                <a:effectLst/>
                <a:latin typeface="Times New Roman" panose="02020603050405020304" pitchFamily="18" charset="0"/>
                <a:ea typeface="Calibri" panose="020F0502020204030204" pitchFamily="34" charset="0"/>
              </a:rPr>
              <a:t>biokontrolės</a:t>
            </a:r>
            <a:r>
              <a:rPr lang="lt-LT" sz="2400" dirty="0">
                <a:effectLst/>
                <a:latin typeface="Times New Roman" panose="02020603050405020304" pitchFamily="18" charset="0"/>
                <a:ea typeface="Calibri" panose="020F0502020204030204" pitchFamily="34" charset="0"/>
              </a:rPr>
              <a:t> komponentai“ bus ginama </a:t>
            </a:r>
            <a:r>
              <a:rPr lang="lt-LT" sz="2400" b="1" dirty="0">
                <a:effectLst/>
                <a:latin typeface="Times New Roman" panose="02020603050405020304" pitchFamily="18" charset="0"/>
                <a:ea typeface="Calibri" panose="020F0502020204030204" pitchFamily="34" charset="0"/>
              </a:rPr>
              <a:t>gruodžio 20 d.  13.00 val. GTC konferencijų salėje.</a:t>
            </a:r>
            <a:endParaRPr lang="lt-LT"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3604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793EDA-FFC9-0ABF-6C35-ADA031072809}"/>
              </a:ext>
            </a:extLst>
          </p:cNvPr>
          <p:cNvSpPr>
            <a:spLocks noGrp="1"/>
          </p:cNvSpPr>
          <p:nvPr>
            <p:ph type="body" idx="1"/>
          </p:nvPr>
        </p:nvSpPr>
        <p:spPr>
          <a:xfrm>
            <a:off x="2257519" y="1280459"/>
            <a:ext cx="8915400" cy="860425"/>
          </a:xfrm>
        </p:spPr>
        <p:txBody>
          <a:bodyPr>
            <a:noAutofit/>
          </a:bodyPr>
          <a:lstStyle/>
          <a:p>
            <a:r>
              <a:rPr lang="lt-LT" sz="2400" dirty="0">
                <a:solidFill>
                  <a:schemeClr val="tx1"/>
                </a:solidFill>
                <a:effectLst/>
                <a:latin typeface="Cambria" panose="02040503050406030204" pitchFamily="18" charset="0"/>
                <a:ea typeface="Calibri" panose="020F0502020204030204" pitchFamily="34" charset="0"/>
              </a:rPr>
              <a:t>Sausio pradžioje bus organizuojami </a:t>
            </a:r>
            <a:r>
              <a:rPr lang="lt-LT" sz="2400" b="1" dirty="0">
                <a:solidFill>
                  <a:schemeClr val="tx1"/>
                </a:solidFill>
                <a:effectLst/>
                <a:latin typeface="Cambria" panose="02040503050406030204" pitchFamily="18" charset="0"/>
                <a:ea typeface="Calibri" panose="020F0502020204030204" pitchFamily="34" charset="0"/>
              </a:rPr>
              <a:t>„Pirmosios pagalbos“ mokymai</a:t>
            </a:r>
            <a:r>
              <a:rPr lang="lt-LT" sz="2400" dirty="0">
                <a:solidFill>
                  <a:schemeClr val="tx1"/>
                </a:solidFill>
                <a:effectLst/>
                <a:latin typeface="Cambria" panose="02040503050406030204" pitchFamily="18" charset="0"/>
                <a:ea typeface="Calibri" panose="020F0502020204030204" pitchFamily="34" charset="0"/>
              </a:rPr>
              <a:t>, kuriuos ves Lietuvos raudonojo kryžiaus organizacijos specialistai. </a:t>
            </a:r>
            <a:endParaRPr lang="lt-LT" sz="2400" dirty="0">
              <a:solidFill>
                <a:schemeClr val="tx1"/>
              </a:solidFill>
              <a:effectLst/>
              <a:latin typeface="Calibri" panose="020F0502020204030204" pitchFamily="34" charset="0"/>
              <a:ea typeface="Calibri" panose="020F0502020204030204" pitchFamily="34" charset="0"/>
            </a:endParaRPr>
          </a:p>
          <a:p>
            <a:r>
              <a:rPr lang="lt-LT" sz="2400" dirty="0">
                <a:solidFill>
                  <a:schemeClr val="tx1"/>
                </a:solidFill>
                <a:effectLst/>
                <a:latin typeface="Cambria" panose="02040503050406030204" pitchFamily="18" charset="0"/>
                <a:ea typeface="Calibri" panose="020F0502020204030204" pitchFamily="34" charset="0"/>
              </a:rPr>
              <a:t>Todėl labai prašome visus sudalyvauti trumpoje apklausoje atsakant į klausimą: </a:t>
            </a:r>
            <a:r>
              <a:rPr lang="lt-LT" sz="2400" i="1" u="sng" dirty="0">
                <a:solidFill>
                  <a:schemeClr val="tx1"/>
                </a:solidFill>
                <a:effectLst/>
                <a:latin typeface="Cambria" panose="02040503050406030204" pitchFamily="18" charset="0"/>
                <a:ea typeface="Calibri" panose="020F0502020204030204" pitchFamily="34" charset="0"/>
              </a:rPr>
              <a:t>Ar ketinate dalyvauti „Pirmosios pagalbos mokymų“ paskaitoje? Taip/Ne</a:t>
            </a:r>
            <a:endParaRPr lang="lt-LT" sz="2400" dirty="0">
              <a:solidFill>
                <a:schemeClr val="tx1"/>
              </a:solidFill>
              <a:effectLst/>
              <a:latin typeface="Calibri" panose="020F0502020204030204" pitchFamily="34" charset="0"/>
              <a:ea typeface="Calibri" panose="020F0502020204030204" pitchFamily="34" charset="0"/>
            </a:endParaRPr>
          </a:p>
          <a:p>
            <a:r>
              <a:rPr lang="lt-LT" sz="2400" dirty="0">
                <a:solidFill>
                  <a:schemeClr val="tx1"/>
                </a:solidFill>
                <a:effectLst/>
                <a:latin typeface="Cambria" panose="02040503050406030204" pitchFamily="18" charset="0"/>
                <a:ea typeface="Calibri" panose="020F0502020204030204" pitchFamily="34" charset="0"/>
              </a:rPr>
              <a:t> </a:t>
            </a:r>
            <a:endParaRPr lang="lt-LT" sz="2400" dirty="0">
              <a:solidFill>
                <a:schemeClr val="tx1"/>
              </a:solidFill>
              <a:effectLst/>
              <a:latin typeface="Calibri" panose="020F0502020204030204" pitchFamily="34" charset="0"/>
              <a:ea typeface="Calibri" panose="020F0502020204030204" pitchFamily="34" charset="0"/>
            </a:endParaRPr>
          </a:p>
          <a:p>
            <a:r>
              <a:rPr lang="lt-LT" sz="2400" dirty="0">
                <a:solidFill>
                  <a:schemeClr val="tx1"/>
                </a:solidFill>
                <a:effectLst/>
                <a:latin typeface="Cambria" panose="02040503050406030204" pitchFamily="18" charset="0"/>
                <a:ea typeface="Calibri" panose="020F0502020204030204" pitchFamily="34" charset="0"/>
              </a:rPr>
              <a:t>Apklausą rasite Google platformoje paspaudę nuorodą:</a:t>
            </a:r>
            <a:r>
              <a:rPr lang="lt-LT" sz="2400" dirty="0">
                <a:solidFill>
                  <a:schemeClr val="tx1"/>
                </a:solidFill>
                <a:effectLst/>
                <a:latin typeface="Calibri" panose="020F0502020204030204" pitchFamily="34" charset="0"/>
                <a:ea typeface="Calibri" panose="020F0502020204030204" pitchFamily="34" charset="0"/>
              </a:rPr>
              <a:t> </a:t>
            </a:r>
            <a:r>
              <a:rPr lang="lt-LT" sz="2400" u="sng" dirty="0">
                <a:solidFill>
                  <a:srgbClr val="0000FF"/>
                </a:solidFill>
                <a:effectLst/>
                <a:latin typeface="Calibri" panose="020F0502020204030204" pitchFamily="34" charset="0"/>
                <a:ea typeface="Calibri" panose="020F0502020204030204" pitchFamily="34" charset="0"/>
                <a:hlinkClick r:id="rId2"/>
              </a:rPr>
              <a:t>https://docs.google.com/forms/d/e/1FAIpQLSeze6nLEPfXCz3ljjYmaaRnTzHVC9fhTAPrFjfIIPmnEpqXbg/viewform?vc=0&amp;c=0&amp;w=1&amp;flr=0</a:t>
            </a:r>
            <a:endParaRPr lang="lt-LT" sz="2400" dirty="0">
              <a:effectLst/>
              <a:latin typeface="Calibri" panose="020F0502020204030204" pitchFamily="34" charset="0"/>
              <a:ea typeface="Calibri" panose="020F0502020204030204" pitchFamily="34" charset="0"/>
            </a:endParaRPr>
          </a:p>
          <a:p>
            <a:r>
              <a:rPr lang="lt-LT" sz="2400" dirty="0">
                <a:effectLst/>
                <a:latin typeface="Cambria" panose="02040503050406030204" pitchFamily="18" charset="0"/>
                <a:ea typeface="Calibri" panose="020F0502020204030204" pitchFamily="34" charset="0"/>
              </a:rPr>
              <a:t> </a:t>
            </a:r>
            <a:endParaRPr lang="lt-LT" sz="2400" dirty="0">
              <a:effectLst/>
              <a:latin typeface="Calibri" panose="020F0502020204030204" pitchFamily="34" charset="0"/>
              <a:ea typeface="Calibri" panose="020F0502020204030204" pitchFamily="34" charset="0"/>
            </a:endParaRPr>
          </a:p>
          <a:p>
            <a:r>
              <a:rPr lang="lt-LT" sz="2400" dirty="0">
                <a:solidFill>
                  <a:schemeClr val="tx1"/>
                </a:solidFill>
                <a:effectLst/>
                <a:latin typeface="Cambria" panose="02040503050406030204" pitchFamily="18" charset="0"/>
                <a:ea typeface="Calibri" panose="020F0502020204030204" pitchFamily="34" charset="0"/>
                <a:cs typeface="Calibri" panose="020F0502020204030204" pitchFamily="34" charset="0"/>
              </a:rPr>
              <a:t>Prašome atsakyti </a:t>
            </a:r>
            <a:r>
              <a:rPr lang="lt-LT" sz="2400" b="1" dirty="0">
                <a:solidFill>
                  <a:schemeClr val="tx1"/>
                </a:solidFill>
                <a:effectLst/>
                <a:latin typeface="Cambria" panose="02040503050406030204" pitchFamily="18" charset="0"/>
                <a:ea typeface="Calibri" panose="020F0502020204030204" pitchFamily="34" charset="0"/>
                <a:cs typeface="Calibri" panose="020F0502020204030204" pitchFamily="34" charset="0"/>
              </a:rPr>
              <a:t>iki gruodžio 7 d. 12 val.</a:t>
            </a:r>
            <a:endParaRPr lang="lt-LT" sz="2400" dirty="0">
              <a:solidFill>
                <a:schemeClr val="tx1"/>
              </a:solidFill>
            </a:endParaRPr>
          </a:p>
        </p:txBody>
      </p:sp>
    </p:spTree>
    <p:extLst>
      <p:ext uri="{BB962C8B-B14F-4D97-AF65-F5344CB8AC3E}">
        <p14:creationId xmlns:p14="http://schemas.microsoft.com/office/powerpoint/2010/main" val="102051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4BAFD4-2174-F4C4-AE4D-310904288656}"/>
              </a:ext>
            </a:extLst>
          </p:cNvPr>
          <p:cNvSpPr>
            <a:spLocks noGrp="1"/>
          </p:cNvSpPr>
          <p:nvPr>
            <p:ph type="body" idx="1"/>
          </p:nvPr>
        </p:nvSpPr>
        <p:spPr>
          <a:xfrm>
            <a:off x="2266482" y="768999"/>
            <a:ext cx="8915399" cy="860400"/>
          </a:xfrm>
        </p:spPr>
        <p:txBody>
          <a:bodyPr>
            <a:normAutofit fontScale="25000" lnSpcReduction="20000"/>
          </a:bodyPr>
          <a:lstStyle/>
          <a:p>
            <a:r>
              <a:rPr lang="lt-LT" sz="9600" b="1" i="0" dirty="0">
                <a:solidFill>
                  <a:srgbClr val="091A5A"/>
                </a:solidFill>
                <a:effectLst/>
                <a:latin typeface="Public Sans"/>
              </a:rPr>
              <a:t>Aplinkos ministerija, ESPON 2030 programos atstovė Lietuvoje, informuoja apie kvietimą </a:t>
            </a:r>
            <a:r>
              <a:rPr lang="lt-LT" sz="9600" b="1" i="0" u="none" strike="noStrike" dirty="0">
                <a:solidFill>
                  <a:srgbClr val="002060"/>
                </a:solidFill>
                <a:effectLst/>
                <a:latin typeface="Public Sans"/>
              </a:rPr>
              <a:t>teikti tikslinių analizių temas ESPON 2030 programai</a:t>
            </a:r>
          </a:p>
          <a:p>
            <a:endParaRPr lang="lt-LT" sz="6400" dirty="0">
              <a:latin typeface="Public Sans"/>
            </a:endParaRPr>
          </a:p>
          <a:p>
            <a:pPr algn="just"/>
            <a:r>
              <a:rPr lang="lt-LT" sz="6400" b="0" i="0" dirty="0">
                <a:solidFill>
                  <a:srgbClr val="091A5A"/>
                </a:solidFill>
                <a:effectLst/>
                <a:latin typeface="Public Sans"/>
              </a:rPr>
              <a:t>Teminiai veiksmų planai – ESPON 2030 programoje tyrimų studijos skirstomos pagal aštuonias teminių veiksmų planų (TAP) sritis:</a:t>
            </a:r>
          </a:p>
          <a:p>
            <a:pPr algn="just">
              <a:buFont typeface="Arial" panose="020B0604020202020204" pitchFamily="34" charset="0"/>
              <a:buChar char="•"/>
            </a:pPr>
            <a:r>
              <a:rPr lang="lt-LT" sz="6400" b="0" i="0" dirty="0">
                <a:solidFill>
                  <a:srgbClr val="091A5A"/>
                </a:solidFill>
                <a:effectLst/>
                <a:latin typeface="Public Sans"/>
              </a:rPr>
              <a:t>Klimatui neutralios teritorijos;</a:t>
            </a:r>
          </a:p>
          <a:p>
            <a:pPr algn="just">
              <a:buFont typeface="Arial" panose="020B0604020202020204" pitchFamily="34" charset="0"/>
              <a:buChar char="•"/>
            </a:pPr>
            <a:r>
              <a:rPr lang="lt-LT" sz="6400" b="0" i="0" dirty="0">
                <a:solidFill>
                  <a:srgbClr val="091A5A"/>
                </a:solidFill>
                <a:effectLst/>
                <a:latin typeface="Public Sans"/>
              </a:rPr>
              <a:t>Naujųjų geografinių vietovių valdymas;</a:t>
            </a:r>
          </a:p>
          <a:p>
            <a:pPr algn="just">
              <a:buFont typeface="Arial" panose="020B0604020202020204" pitchFamily="34" charset="0"/>
              <a:buChar char="•"/>
            </a:pPr>
            <a:r>
              <a:rPr lang="lt-LT" sz="6400" b="0" i="0" dirty="0">
                <a:solidFill>
                  <a:srgbClr val="091A5A"/>
                </a:solidFill>
                <a:effectLst/>
                <a:latin typeface="Public Sans"/>
              </a:rPr>
              <a:t>Atsparios krizėms teritorijos;</a:t>
            </a:r>
          </a:p>
          <a:p>
            <a:pPr algn="just">
              <a:buFont typeface="Arial" panose="020B0604020202020204" pitchFamily="34" charset="0"/>
              <a:buChar char="•"/>
            </a:pPr>
            <a:r>
              <a:rPr lang="lt-LT" sz="6400" b="0" i="0" dirty="0">
                <a:solidFill>
                  <a:srgbClr val="091A5A"/>
                </a:solidFill>
                <a:effectLst/>
                <a:latin typeface="Public Sans"/>
              </a:rPr>
              <a:t>Visų žmonių ir  vietų perspektyvos;</a:t>
            </a:r>
          </a:p>
          <a:p>
            <a:pPr algn="just">
              <a:buFont typeface="Arial" panose="020B0604020202020204" pitchFamily="34" charset="0"/>
              <a:buChar char="•"/>
            </a:pPr>
            <a:r>
              <a:rPr lang="lt-LT" sz="6400" b="0" i="0" dirty="0">
                <a:solidFill>
                  <a:srgbClr val="091A5A"/>
                </a:solidFill>
                <a:effectLst/>
                <a:latin typeface="Public Sans"/>
              </a:rPr>
              <a:t>Tarpvalstybinis gyvenimas, darbas ir keliavimas;</a:t>
            </a:r>
          </a:p>
          <a:p>
            <a:pPr algn="just">
              <a:buFont typeface="Arial" panose="020B0604020202020204" pitchFamily="34" charset="0"/>
              <a:buChar char="•"/>
            </a:pPr>
            <a:r>
              <a:rPr lang="lt-LT" sz="6400" b="0" i="0" dirty="0">
                <a:solidFill>
                  <a:srgbClr val="091A5A"/>
                </a:solidFill>
                <a:effectLst/>
                <a:latin typeface="Public Sans"/>
              </a:rPr>
              <a:t>Išmanusis ryšys;</a:t>
            </a:r>
          </a:p>
          <a:p>
            <a:pPr algn="just">
              <a:buFont typeface="Arial" panose="020B0604020202020204" pitchFamily="34" charset="0"/>
              <a:buChar char="•"/>
            </a:pPr>
            <a:r>
              <a:rPr lang="lt-LT" sz="6400" b="0" i="0" dirty="0">
                <a:solidFill>
                  <a:srgbClr val="091A5A"/>
                </a:solidFill>
                <a:effectLst/>
                <a:latin typeface="Public Sans"/>
              </a:rPr>
              <a:t>Europos teritorijos pasaulinėje sąveikoje;</a:t>
            </a:r>
          </a:p>
          <a:p>
            <a:pPr algn="just">
              <a:buFont typeface="Arial" panose="020B0604020202020204" pitchFamily="34" charset="0"/>
              <a:buChar char="•"/>
            </a:pPr>
            <a:r>
              <a:rPr lang="lt-LT" sz="6400" b="0" i="0" dirty="0">
                <a:solidFill>
                  <a:srgbClr val="091A5A"/>
                </a:solidFill>
                <a:effectLst/>
                <a:latin typeface="Public Sans"/>
              </a:rPr>
              <a:t>Gamta pagrįstas prisitaikymas prie klimato kaitos.</a:t>
            </a:r>
          </a:p>
          <a:p>
            <a:pPr algn="just"/>
            <a:r>
              <a:rPr lang="lt-LT" sz="6400" b="0" i="0" dirty="0">
                <a:solidFill>
                  <a:srgbClr val="091A5A"/>
                </a:solidFill>
                <a:effectLst/>
                <a:latin typeface="Public Sans"/>
              </a:rPr>
              <a:t>Vadovaujantis aktualiu duomenų poreikiu politikos formavimui erdvinio bei teritorinio planavimo srityje, suinteresuotosios šalys parengia savo projekto pasiūlymą tikslinei analizei atlikti bei pateikia jį ESPON ETBG, užpildžiusios skaitmeninę paraiškos formą. Daugiau informacijos apie šį procesą galima rasti </a:t>
            </a:r>
            <a:r>
              <a:rPr lang="lt-LT" sz="6400" b="0" i="0" u="sng" dirty="0">
                <a:solidFill>
                  <a:srgbClr val="0563C1"/>
                </a:solidFill>
                <a:effectLst/>
                <a:latin typeface="Public Sans"/>
                <a:hlinkClick r:id="rId2"/>
              </a:rPr>
              <a:t>čia</a:t>
            </a:r>
            <a:r>
              <a:rPr lang="lt-LT" sz="6400" b="0" i="0" dirty="0">
                <a:solidFill>
                  <a:srgbClr val="091A5A"/>
                </a:solidFill>
                <a:effectLst/>
                <a:latin typeface="Public Sans"/>
              </a:rPr>
              <a:t>.</a:t>
            </a:r>
          </a:p>
          <a:p>
            <a:pPr algn="just"/>
            <a:r>
              <a:rPr lang="lt-LT" sz="6400" b="0" i="0" dirty="0">
                <a:solidFill>
                  <a:srgbClr val="091A5A"/>
                </a:solidFill>
                <a:effectLst/>
                <a:latin typeface="Public Sans"/>
              </a:rPr>
              <a:t>Paraiškas galima teikti iki 2024 m. kovo 29 d.</a:t>
            </a:r>
          </a:p>
          <a:p>
            <a:endParaRPr lang="lt-LT" dirty="0"/>
          </a:p>
        </p:txBody>
      </p:sp>
    </p:spTree>
    <p:extLst>
      <p:ext uri="{BB962C8B-B14F-4D97-AF65-F5344CB8AC3E}">
        <p14:creationId xmlns:p14="http://schemas.microsoft.com/office/powerpoint/2010/main" val="24690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C9B897-A408-827E-0FEE-8CAA1581935D}"/>
              </a:ext>
            </a:extLst>
          </p:cNvPr>
          <p:cNvSpPr>
            <a:spLocks noGrp="1"/>
          </p:cNvSpPr>
          <p:nvPr>
            <p:ph type="body" idx="1"/>
          </p:nvPr>
        </p:nvSpPr>
        <p:spPr>
          <a:xfrm>
            <a:off x="5126224" y="3045056"/>
            <a:ext cx="7065776" cy="1965237"/>
          </a:xfrm>
        </p:spPr>
        <p:txBody>
          <a:bodyPr>
            <a:normAutofit fontScale="62500" lnSpcReduction="20000"/>
          </a:bodyPr>
          <a:lstStyle/>
          <a:p>
            <a:pPr algn="l"/>
            <a:r>
              <a:rPr lang="lt-LT" sz="3000" b="0" i="0" dirty="0">
                <a:solidFill>
                  <a:srgbClr val="000000"/>
                </a:solidFill>
                <a:effectLst/>
                <a:latin typeface="Open Sans" panose="020B0606030504020204" pitchFamily="34" charset="0"/>
              </a:rPr>
              <a:t>Tarptautinis renginys </a:t>
            </a:r>
            <a:r>
              <a:rPr lang="lt-LT" sz="3000" b="1" i="0" dirty="0">
                <a:solidFill>
                  <a:srgbClr val="000000"/>
                </a:solidFill>
                <a:effectLst/>
                <a:latin typeface="Open Sans" panose="020B0606030504020204" pitchFamily="34" charset="0"/>
              </a:rPr>
              <a:t>„37th ICP </a:t>
            </a:r>
            <a:r>
              <a:rPr lang="lt-LT" sz="3000" b="1" i="0" dirty="0" err="1">
                <a:solidFill>
                  <a:srgbClr val="000000"/>
                </a:solidFill>
                <a:effectLst/>
                <a:latin typeface="Open Sans" panose="020B0606030504020204" pitchFamily="34" charset="0"/>
              </a:rPr>
              <a:t>Vegetation</a:t>
            </a:r>
            <a:r>
              <a:rPr lang="lt-LT" sz="3000" b="1" i="0" dirty="0">
                <a:solidFill>
                  <a:srgbClr val="000000"/>
                </a:solidFill>
                <a:effectLst/>
                <a:latin typeface="Open Sans" panose="020B0606030504020204" pitchFamily="34" charset="0"/>
              </a:rPr>
              <a:t> </a:t>
            </a:r>
            <a:r>
              <a:rPr lang="lt-LT" sz="3000" b="1" i="0" dirty="0" err="1">
                <a:solidFill>
                  <a:srgbClr val="000000"/>
                </a:solidFill>
                <a:effectLst/>
                <a:latin typeface="Open Sans" panose="020B0606030504020204" pitchFamily="34" charset="0"/>
              </a:rPr>
              <a:t>Task</a:t>
            </a:r>
            <a:r>
              <a:rPr lang="lt-LT" sz="3000" b="1" i="0" dirty="0">
                <a:solidFill>
                  <a:srgbClr val="000000"/>
                </a:solidFill>
                <a:effectLst/>
                <a:latin typeface="Open Sans" panose="020B0606030504020204" pitchFamily="34" charset="0"/>
              </a:rPr>
              <a:t> Force </a:t>
            </a:r>
            <a:r>
              <a:rPr lang="lt-LT" sz="3000" b="1" i="0" dirty="0" err="1">
                <a:solidFill>
                  <a:srgbClr val="000000"/>
                </a:solidFill>
                <a:effectLst/>
                <a:latin typeface="Open Sans" panose="020B0606030504020204" pitchFamily="34" charset="0"/>
              </a:rPr>
              <a:t>Meeting</a:t>
            </a:r>
            <a:r>
              <a:rPr lang="lt-LT" sz="3000" b="1" i="0" dirty="0">
                <a:solidFill>
                  <a:srgbClr val="000000"/>
                </a:solidFill>
                <a:effectLst/>
                <a:latin typeface="Open Sans" panose="020B0606030504020204" pitchFamily="34" charset="0"/>
              </a:rPr>
              <a:t>“ </a:t>
            </a:r>
            <a:r>
              <a:rPr lang="lt-LT" sz="3000" b="0" i="0" dirty="0">
                <a:solidFill>
                  <a:srgbClr val="000000"/>
                </a:solidFill>
                <a:effectLst/>
                <a:latin typeface="Open Sans" panose="020B0606030504020204" pitchFamily="34" charset="0"/>
              </a:rPr>
              <a:t>vyks Kaune („</a:t>
            </a:r>
            <a:r>
              <a:rPr lang="lt-LT" sz="3000" b="0" i="0" dirty="0" err="1">
                <a:solidFill>
                  <a:srgbClr val="000000"/>
                </a:solidFill>
                <a:effectLst/>
                <a:latin typeface="Open Sans" panose="020B0606030504020204" pitchFamily="34" charset="0"/>
              </a:rPr>
              <a:t>Victorija</a:t>
            </a:r>
            <a:r>
              <a:rPr lang="lt-LT" sz="3000" b="0" i="0" dirty="0">
                <a:solidFill>
                  <a:srgbClr val="000000"/>
                </a:solidFill>
                <a:effectLst/>
                <a:latin typeface="Open Sans" panose="020B0606030504020204" pitchFamily="34" charset="0"/>
              </a:rPr>
              <a:t> </a:t>
            </a:r>
            <a:r>
              <a:rPr lang="lt-LT" sz="3000" b="0" i="0" dirty="0" err="1">
                <a:solidFill>
                  <a:srgbClr val="000000"/>
                </a:solidFill>
                <a:effectLst/>
                <a:latin typeface="Open Sans" panose="020B0606030504020204" pitchFamily="34" charset="0"/>
              </a:rPr>
              <a:t>Hotel</a:t>
            </a:r>
            <a:r>
              <a:rPr lang="lt-LT" sz="3000" b="0" i="0" dirty="0">
                <a:solidFill>
                  <a:srgbClr val="000000"/>
                </a:solidFill>
                <a:effectLst/>
                <a:latin typeface="Open Sans" panose="020B0606030504020204" pitchFamily="34" charset="0"/>
              </a:rPr>
              <a:t>“, Miško g. 11) </a:t>
            </a:r>
            <a:r>
              <a:rPr lang="lt-LT" sz="3000" b="1" i="0" dirty="0">
                <a:solidFill>
                  <a:srgbClr val="000000"/>
                </a:solidFill>
                <a:effectLst/>
                <a:latin typeface="Open Sans" panose="020B0606030504020204" pitchFamily="34" charset="0"/>
              </a:rPr>
              <a:t>2024 m. vasario 19–21 d.</a:t>
            </a:r>
            <a:r>
              <a:rPr lang="lt-LT" sz="3000" b="0" i="0" dirty="0">
                <a:solidFill>
                  <a:srgbClr val="000000"/>
                </a:solidFill>
                <a:effectLst/>
                <a:latin typeface="Open Sans" panose="020B0606030504020204" pitchFamily="34" charset="0"/>
              </a:rPr>
              <a:t> Pasitikimas ir registracija – vasario 19 d., konferencija 20–21 d., ekskursija (pasirinktinai) 22 d. </a:t>
            </a:r>
            <a:r>
              <a:rPr lang="lt-LT" sz="3000" b="1" i="0" u="none" strike="noStrike" dirty="0">
                <a:solidFill>
                  <a:srgbClr val="20762F"/>
                </a:solidFill>
                <a:effectLst/>
                <a:latin typeface="Open Sans" panose="020B0606030504020204" pitchFamily="34" charset="0"/>
                <a:hlinkClick r:id="rId2"/>
              </a:rPr>
              <a:t>Detali informacija</a:t>
            </a:r>
            <a:endParaRPr lang="lt-LT" sz="3000" b="0" i="0" dirty="0">
              <a:solidFill>
                <a:srgbClr val="000000"/>
              </a:solidFill>
              <a:effectLst/>
              <a:latin typeface="Open Sans" panose="020B0606030504020204" pitchFamily="34" charset="0"/>
            </a:endParaRPr>
          </a:p>
          <a:p>
            <a:pPr algn="l"/>
            <a:r>
              <a:rPr lang="lt-LT" sz="3000" b="1" i="0" dirty="0">
                <a:solidFill>
                  <a:srgbClr val="FF6600"/>
                </a:solidFill>
                <a:effectLst/>
                <a:latin typeface="Open Sans" panose="020B0606030504020204" pitchFamily="34" charset="0"/>
              </a:rPr>
              <a:t>Registracija iki gruodžio 15 d.</a:t>
            </a:r>
            <a:r>
              <a:rPr lang="lt-LT" sz="3000" b="0" i="0" dirty="0">
                <a:solidFill>
                  <a:srgbClr val="000000"/>
                </a:solidFill>
                <a:effectLst/>
                <a:latin typeface="Open Sans" panose="020B0606030504020204" pitchFamily="34" charset="0"/>
              </a:rPr>
              <a:t>: </a:t>
            </a:r>
            <a:r>
              <a:rPr lang="lt-LT" sz="3000" b="1" i="0" u="none" strike="noStrike" dirty="0">
                <a:solidFill>
                  <a:srgbClr val="20762F"/>
                </a:solidFill>
                <a:effectLst/>
                <a:latin typeface="Open Sans" panose="020B0606030504020204" pitchFamily="34" charset="0"/>
                <a:hlinkClick r:id="rId3"/>
              </a:rPr>
              <a:t>https://forms.gle/XMyzQJQWiZfoXJaPA</a:t>
            </a:r>
            <a:endParaRPr lang="lt-LT" sz="3000" b="0" i="0" dirty="0">
              <a:solidFill>
                <a:srgbClr val="000000"/>
              </a:solidFill>
              <a:effectLst/>
              <a:latin typeface="Open Sans" panose="020B0606030504020204" pitchFamily="34" charset="0"/>
            </a:endParaRPr>
          </a:p>
          <a:p>
            <a:endParaRPr lang="lt-LT" dirty="0"/>
          </a:p>
        </p:txBody>
      </p:sp>
      <p:pic>
        <p:nvPicPr>
          <p:cNvPr id="8" name="Picture 7">
            <a:extLst>
              <a:ext uri="{FF2B5EF4-FFF2-40B4-BE49-F238E27FC236}">
                <a16:creationId xmlns:a16="http://schemas.microsoft.com/office/drawing/2014/main" id="{33E47DCA-CC36-4DAF-3B0B-F657ED264D5A}"/>
              </a:ext>
            </a:extLst>
          </p:cNvPr>
          <p:cNvPicPr>
            <a:picLocks noChangeAspect="1"/>
          </p:cNvPicPr>
          <p:nvPr/>
        </p:nvPicPr>
        <p:blipFill>
          <a:blip r:embed="rId4"/>
          <a:stretch>
            <a:fillRect/>
          </a:stretch>
        </p:blipFill>
        <p:spPr>
          <a:xfrm>
            <a:off x="1590854" y="299559"/>
            <a:ext cx="3400900" cy="3400900"/>
          </a:xfrm>
          <a:prstGeom prst="rect">
            <a:avLst/>
          </a:prstGeom>
        </p:spPr>
      </p:pic>
    </p:spTree>
    <p:extLst>
      <p:ext uri="{BB962C8B-B14F-4D97-AF65-F5344CB8AC3E}">
        <p14:creationId xmlns:p14="http://schemas.microsoft.com/office/powerpoint/2010/main" val="4002306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E88CFB-50BD-1EA5-2C8A-D9100E741851}"/>
              </a:ext>
            </a:extLst>
          </p:cNvPr>
          <p:cNvSpPr>
            <a:spLocks noGrp="1"/>
          </p:cNvSpPr>
          <p:nvPr>
            <p:ph type="body" idx="1"/>
          </p:nvPr>
        </p:nvSpPr>
        <p:spPr>
          <a:xfrm>
            <a:off x="5574214" y="1128061"/>
            <a:ext cx="6483071" cy="860400"/>
          </a:xfrm>
        </p:spPr>
        <p:txBody>
          <a:bodyPr>
            <a:normAutofit fontScale="25000" lnSpcReduction="20000"/>
          </a:bodyPr>
          <a:lstStyle/>
          <a:p>
            <a:pPr algn="just"/>
            <a:r>
              <a:rPr lang="lt-LT" sz="7200" b="1" i="0" dirty="0">
                <a:solidFill>
                  <a:srgbClr val="38415B"/>
                </a:solidFill>
                <a:effectLst/>
                <a:latin typeface="Roboto" panose="02000000000000000000" pitchFamily="2" charset="0"/>
              </a:rPr>
              <a:t>67-oji tarptautinė fizikos ir gamtos mokslų konferencija ,,</a:t>
            </a:r>
            <a:r>
              <a:rPr lang="lt-LT" sz="7200" b="1" i="0" dirty="0" err="1">
                <a:solidFill>
                  <a:srgbClr val="38415B"/>
                </a:solidFill>
                <a:effectLst/>
                <a:latin typeface="Roboto" panose="02000000000000000000" pitchFamily="2" charset="0"/>
              </a:rPr>
              <a:t>Open</a:t>
            </a:r>
            <a:r>
              <a:rPr lang="lt-LT" sz="7200" b="1" i="0" dirty="0">
                <a:solidFill>
                  <a:srgbClr val="38415B"/>
                </a:solidFill>
                <a:effectLst/>
                <a:latin typeface="Roboto" panose="02000000000000000000" pitchFamily="2" charset="0"/>
              </a:rPr>
              <a:t> </a:t>
            </a:r>
            <a:r>
              <a:rPr lang="lt-LT" sz="7200" b="1" i="0" dirty="0" err="1">
                <a:solidFill>
                  <a:srgbClr val="38415B"/>
                </a:solidFill>
                <a:effectLst/>
                <a:latin typeface="Roboto" panose="02000000000000000000" pitchFamily="2" charset="0"/>
              </a:rPr>
              <a:t>Readings</a:t>
            </a:r>
            <a:r>
              <a:rPr lang="lt-LT" sz="7200" b="1" i="0" dirty="0">
                <a:solidFill>
                  <a:srgbClr val="38415B"/>
                </a:solidFill>
                <a:effectLst/>
                <a:latin typeface="Roboto" panose="02000000000000000000" pitchFamily="2" charset="0"/>
              </a:rPr>
              <a:t> 2024“  kviečia registruotis būsimus dalyvius!</a:t>
            </a:r>
            <a:endParaRPr lang="lt-LT" sz="7200" b="0" i="0" dirty="0">
              <a:solidFill>
                <a:srgbClr val="38415B"/>
              </a:solidFill>
              <a:effectLst/>
              <a:latin typeface="Roboto" panose="02000000000000000000" pitchFamily="2" charset="0"/>
            </a:endParaRPr>
          </a:p>
          <a:p>
            <a:pPr algn="just"/>
            <a:r>
              <a:rPr lang="lt-LT" sz="7200" b="0" i="0" dirty="0">
                <a:solidFill>
                  <a:srgbClr val="38415B"/>
                </a:solidFill>
                <a:effectLst/>
                <a:latin typeface="Roboto" panose="02000000000000000000" pitchFamily="2" charset="0"/>
              </a:rPr>
              <a:t> </a:t>
            </a:r>
          </a:p>
          <a:p>
            <a:pPr algn="just"/>
            <a:r>
              <a:rPr lang="lt-LT" sz="7200" b="0" i="0" dirty="0">
                <a:solidFill>
                  <a:srgbClr val="38415B"/>
                </a:solidFill>
                <a:effectLst/>
                <a:latin typeface="Roboto" panose="02000000000000000000" pitchFamily="2" charset="0"/>
              </a:rPr>
              <a:t>Konferencija yra puiki galimybė dalyviams ir plačiajai visuomenei pasiklausyti tarptautinio pripažinimo susilaukusių kviestinių lektorių pranešimų įvairiomis mokslinėmis temomis.</a:t>
            </a:r>
          </a:p>
          <a:p>
            <a:pPr algn="just"/>
            <a:r>
              <a:rPr lang="lt-LT" sz="7200" b="0" i="0" dirty="0">
                <a:solidFill>
                  <a:srgbClr val="38415B"/>
                </a:solidFill>
                <a:effectLst/>
                <a:latin typeface="Roboto" panose="02000000000000000000" pitchFamily="2" charset="0"/>
              </a:rPr>
              <a:t>Kviečiame ,,</a:t>
            </a:r>
            <a:r>
              <a:rPr lang="lt-LT" sz="7200" b="0" i="0" dirty="0" err="1">
                <a:solidFill>
                  <a:srgbClr val="38415B"/>
                </a:solidFill>
                <a:effectLst/>
                <a:latin typeface="Roboto" panose="02000000000000000000" pitchFamily="2" charset="0"/>
              </a:rPr>
              <a:t>Open</a:t>
            </a:r>
            <a:r>
              <a:rPr lang="lt-LT" sz="7200" b="0" i="0" dirty="0">
                <a:solidFill>
                  <a:srgbClr val="38415B"/>
                </a:solidFill>
                <a:effectLst/>
                <a:latin typeface="Roboto" panose="02000000000000000000" pitchFamily="2" charset="0"/>
              </a:rPr>
              <a:t> </a:t>
            </a:r>
            <a:r>
              <a:rPr lang="lt-LT" sz="7200" b="0" i="0" dirty="0" err="1">
                <a:solidFill>
                  <a:srgbClr val="38415B"/>
                </a:solidFill>
                <a:effectLst/>
                <a:latin typeface="Roboto" panose="02000000000000000000" pitchFamily="2" charset="0"/>
              </a:rPr>
              <a:t>Readings</a:t>
            </a:r>
            <a:r>
              <a:rPr lang="lt-LT" sz="7200" b="0" i="0" dirty="0">
                <a:solidFill>
                  <a:srgbClr val="38415B"/>
                </a:solidFill>
                <a:effectLst/>
                <a:latin typeface="Roboto" panose="02000000000000000000" pitchFamily="2" charset="0"/>
              </a:rPr>
              <a:t> 2024” būsimus pranešėjus registruotis</a:t>
            </a:r>
            <a:r>
              <a:rPr lang="lt-LT" sz="7200" b="0" i="0" u="none" strike="noStrike" dirty="0">
                <a:solidFill>
                  <a:srgbClr val="00AEEF"/>
                </a:solidFill>
                <a:effectLst/>
                <a:latin typeface="Roboto" panose="02000000000000000000" pitchFamily="2" charset="0"/>
                <a:hlinkClick r:id="rId2"/>
              </a:rPr>
              <a:t> šia nuoroda</a:t>
            </a:r>
            <a:r>
              <a:rPr lang="lt-LT" sz="7200" b="0" i="0" dirty="0">
                <a:solidFill>
                  <a:srgbClr val="38415B"/>
                </a:solidFill>
                <a:effectLst/>
                <a:latin typeface="Roboto" panose="02000000000000000000" pitchFamily="2" charset="0"/>
              </a:rPr>
              <a:t>.</a:t>
            </a:r>
          </a:p>
          <a:p>
            <a:endParaRPr lang="lt-LT" dirty="0"/>
          </a:p>
        </p:txBody>
      </p:sp>
      <p:pic>
        <p:nvPicPr>
          <p:cNvPr id="5" name="Picture 4">
            <a:extLst>
              <a:ext uri="{FF2B5EF4-FFF2-40B4-BE49-F238E27FC236}">
                <a16:creationId xmlns:a16="http://schemas.microsoft.com/office/drawing/2014/main" id="{2A821E75-FA58-72F6-F7A5-2EC39650CDDC}"/>
              </a:ext>
            </a:extLst>
          </p:cNvPr>
          <p:cNvPicPr>
            <a:picLocks noChangeAspect="1"/>
          </p:cNvPicPr>
          <p:nvPr/>
        </p:nvPicPr>
        <p:blipFill>
          <a:blip r:embed="rId3"/>
          <a:stretch>
            <a:fillRect/>
          </a:stretch>
        </p:blipFill>
        <p:spPr>
          <a:xfrm>
            <a:off x="1183096" y="1128062"/>
            <a:ext cx="4276166" cy="3044928"/>
          </a:xfrm>
          <a:prstGeom prst="rect">
            <a:avLst/>
          </a:prstGeom>
        </p:spPr>
      </p:pic>
    </p:spTree>
    <p:extLst>
      <p:ext uri="{BB962C8B-B14F-4D97-AF65-F5344CB8AC3E}">
        <p14:creationId xmlns:p14="http://schemas.microsoft.com/office/powerpoint/2010/main" val="2852120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DE6214-3E17-EC0A-E598-7A4D786ADF20}"/>
              </a:ext>
            </a:extLst>
          </p:cNvPr>
          <p:cNvSpPr>
            <a:spLocks noGrp="1"/>
          </p:cNvSpPr>
          <p:nvPr>
            <p:ph type="body" idx="1"/>
          </p:nvPr>
        </p:nvSpPr>
        <p:spPr>
          <a:xfrm>
            <a:off x="4570413" y="1283573"/>
            <a:ext cx="7549870" cy="1803872"/>
          </a:xfrm>
        </p:spPr>
        <p:txBody>
          <a:bodyPr>
            <a:normAutofit fontScale="62500" lnSpcReduction="20000"/>
          </a:bodyPr>
          <a:lstStyle/>
          <a:p>
            <a:r>
              <a:rPr lang="lt-LT" sz="2900" b="0" i="0" dirty="0">
                <a:solidFill>
                  <a:srgbClr val="364A51"/>
                </a:solidFill>
                <a:effectLst/>
                <a:latin typeface="Source Sans Pro" panose="020B0503030403020204" pitchFamily="34" charset="0"/>
              </a:rPr>
              <a:t>Lietuvos mokslo taryba kartu su COST asociacija organizuoja informacinį renginį bei kviečia </a:t>
            </a:r>
            <a:r>
              <a:rPr lang="lt-LT" sz="2900" b="1" i="0" dirty="0">
                <a:solidFill>
                  <a:srgbClr val="364A51"/>
                </a:solidFill>
                <a:effectLst/>
                <a:latin typeface="Source Sans Pro" panose="020B0503030403020204" pitchFamily="34" charset="0"/>
              </a:rPr>
              <a:t>gruodžio 7 d. 11 val.</a:t>
            </a:r>
            <a:r>
              <a:rPr lang="lt-LT" sz="2900" b="0" i="0" dirty="0">
                <a:solidFill>
                  <a:srgbClr val="364A51"/>
                </a:solidFill>
                <a:effectLst/>
                <a:latin typeface="Source Sans Pro" panose="020B0503030403020204" pitchFamily="34" charset="0"/>
              </a:rPr>
              <a:t> visus dirbančius mokslinių tyrimų ir inovacijų srityje mokslo ir studijų institucijose ar privačiame sektoriuje susipažinti su COST veiklomis.</a:t>
            </a:r>
          </a:p>
          <a:p>
            <a:pPr algn="just"/>
            <a:r>
              <a:rPr lang="lt-LT" sz="2900" b="0" i="0" dirty="0">
                <a:solidFill>
                  <a:srgbClr val="364A51"/>
                </a:solidFill>
                <a:effectLst/>
                <a:latin typeface="Source Sans Pro" panose="020B0503030403020204" pitchFamily="34" charset="0"/>
              </a:rPr>
              <a:t>Renginio programą rasite </a:t>
            </a:r>
            <a:r>
              <a:rPr lang="lt-LT" sz="2900" b="1" i="0" u="none" strike="noStrike" dirty="0">
                <a:solidFill>
                  <a:srgbClr val="1C735B"/>
                </a:solidFill>
                <a:effectLst/>
                <a:latin typeface="Source Sans Pro" panose="020B0503030403020204" pitchFamily="34" charset="0"/>
                <a:hlinkClick r:id="rId2"/>
              </a:rPr>
              <a:t>čia</a:t>
            </a:r>
            <a:r>
              <a:rPr lang="lt-LT" sz="2900" b="0" i="0" dirty="0">
                <a:solidFill>
                  <a:srgbClr val="364A51"/>
                </a:solidFill>
                <a:effectLst/>
                <a:latin typeface="Source Sans Pro" panose="020B0503030403020204" pitchFamily="34" charset="0"/>
              </a:rPr>
              <a:t>.</a:t>
            </a:r>
          </a:p>
          <a:p>
            <a:pPr algn="just"/>
            <a:r>
              <a:rPr lang="lt-LT" sz="2900" b="0" i="0" dirty="0">
                <a:solidFill>
                  <a:srgbClr val="364A51"/>
                </a:solidFill>
                <a:effectLst/>
                <a:latin typeface="Source Sans Pro" panose="020B0503030403020204" pitchFamily="34" charset="0"/>
              </a:rPr>
              <a:t>Registruotis į renginį galima iki </a:t>
            </a:r>
            <a:r>
              <a:rPr lang="lt-LT" sz="2900" b="1" i="0" dirty="0">
                <a:solidFill>
                  <a:srgbClr val="364A51"/>
                </a:solidFill>
                <a:effectLst/>
                <a:latin typeface="Source Sans Pro" panose="020B0503030403020204" pitchFamily="34" charset="0"/>
              </a:rPr>
              <a:t>gruodžio 6 d. 12 val.</a:t>
            </a:r>
            <a:endParaRPr lang="lt-LT" sz="2900" b="0" i="0" dirty="0">
              <a:solidFill>
                <a:srgbClr val="364A51"/>
              </a:solidFill>
              <a:effectLst/>
              <a:latin typeface="Source Sans Pro" panose="020B0503030403020204" pitchFamily="34" charset="0"/>
            </a:endParaRPr>
          </a:p>
          <a:p>
            <a:endParaRPr lang="lt-LT" dirty="0"/>
          </a:p>
        </p:txBody>
      </p:sp>
      <p:pic>
        <p:nvPicPr>
          <p:cNvPr id="5" name="Picture 4">
            <a:extLst>
              <a:ext uri="{FF2B5EF4-FFF2-40B4-BE49-F238E27FC236}">
                <a16:creationId xmlns:a16="http://schemas.microsoft.com/office/drawing/2014/main" id="{F00A6CDF-DFEE-A9F6-9BA9-F3C83E04D9FD}"/>
              </a:ext>
            </a:extLst>
          </p:cNvPr>
          <p:cNvPicPr>
            <a:picLocks noChangeAspect="1"/>
          </p:cNvPicPr>
          <p:nvPr/>
        </p:nvPicPr>
        <p:blipFill>
          <a:blip r:embed="rId3"/>
          <a:stretch>
            <a:fillRect/>
          </a:stretch>
        </p:blipFill>
        <p:spPr>
          <a:xfrm>
            <a:off x="626513" y="1283573"/>
            <a:ext cx="3856558" cy="3000794"/>
          </a:xfrm>
          <a:prstGeom prst="rect">
            <a:avLst/>
          </a:prstGeom>
        </p:spPr>
      </p:pic>
    </p:spTree>
    <p:extLst>
      <p:ext uri="{BB962C8B-B14F-4D97-AF65-F5344CB8AC3E}">
        <p14:creationId xmlns:p14="http://schemas.microsoft.com/office/powerpoint/2010/main" val="2598650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E8B5-C483-43EB-99A4-E74B26E03E9F}"/>
              </a:ext>
            </a:extLst>
          </p:cNvPr>
          <p:cNvSpPr>
            <a:spLocks noGrp="1"/>
          </p:cNvSpPr>
          <p:nvPr>
            <p:ph type="title"/>
          </p:nvPr>
        </p:nvSpPr>
        <p:spPr>
          <a:xfrm>
            <a:off x="2589212" y="3429000"/>
            <a:ext cx="8915399" cy="98550"/>
          </a:xfrm>
        </p:spPr>
        <p:txBody>
          <a:bodyPr>
            <a:normAutofit fontScale="90000"/>
          </a:bodyPr>
          <a:lstStyle/>
          <a:p>
            <a:br>
              <a:rPr lang="lt-LT" sz="3600" dirty="0">
                <a:solidFill>
                  <a:srgbClr val="3B3F44"/>
                </a:solidFill>
                <a:latin typeface="Calibri" panose="020F0502020204030204" pitchFamily="34" charset="0"/>
                <a:ea typeface="Calibri" panose="020F0502020204030204" pitchFamily="34" charset="0"/>
              </a:rPr>
            </a:br>
            <a:br>
              <a:rPr lang="lt-LT" b="1" dirty="0">
                <a:solidFill>
                  <a:srgbClr val="3B3F44"/>
                </a:solidFill>
                <a:latin typeface="Times New Roman" panose="02020603050405020304" pitchFamily="18" charset="0"/>
                <a:ea typeface="Calibri" panose="020F0502020204030204" pitchFamily="34" charset="0"/>
              </a:rPr>
            </a:br>
            <a:endParaRPr lang="lt-LT" dirty="0"/>
          </a:p>
        </p:txBody>
      </p:sp>
      <p:pic>
        <p:nvPicPr>
          <p:cNvPr id="5121" name="Picture 1">
            <a:extLst>
              <a:ext uri="{FF2B5EF4-FFF2-40B4-BE49-F238E27FC236}">
                <a16:creationId xmlns:a16="http://schemas.microsoft.com/office/drawing/2014/main" id="{AF6AEB78-1111-1022-9ED8-8D1998C8C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65" y="222851"/>
            <a:ext cx="4621306" cy="64122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66FEEC3-FDC5-44D6-C785-4C6D08C6E4C7}"/>
              </a:ext>
            </a:extLst>
          </p:cNvPr>
          <p:cNvSpPr txBox="1"/>
          <p:nvPr/>
        </p:nvSpPr>
        <p:spPr>
          <a:xfrm>
            <a:off x="5094398" y="1871720"/>
            <a:ext cx="6817658" cy="1261884"/>
          </a:xfrm>
          <a:prstGeom prst="rect">
            <a:avLst/>
          </a:prstGeom>
          <a:noFill/>
        </p:spPr>
        <p:txBody>
          <a:bodyPr wrap="square">
            <a:spAutoFit/>
          </a:bodyPr>
          <a:lstStyle/>
          <a:p>
            <a:pPr algn="ctr"/>
            <a:r>
              <a:rPr lang="lt-LT" sz="2000" b="1" dirty="0">
                <a:latin typeface="Times New Roman" panose="02020603050405020304" pitchFamily="18" charset="0"/>
                <a:cs typeface="Times New Roman" panose="02020603050405020304" pitchFamily="18" charset="0"/>
              </a:rPr>
              <a:t>Informacija aktuali doktorantams, magistrantūros absolventams ir paskutinio kurso magistrantams</a:t>
            </a:r>
          </a:p>
          <a:p>
            <a:endParaRPr lang="lt-LT" u="sng" dirty="0">
              <a:latin typeface="Times New Roman" panose="02020603050405020304" pitchFamily="18" charset="0"/>
              <a:cs typeface="Times New Roman" panose="02020603050405020304" pitchFamily="18" charset="0"/>
              <a:hlinkClick r:id="rId3"/>
            </a:endParaRPr>
          </a:p>
          <a:p>
            <a:r>
              <a:rPr lang="lt-LT" sz="1800" u="sng" dirty="0">
                <a:latin typeface="Times New Roman" panose="02020603050405020304" pitchFamily="18" charset="0"/>
                <a:cs typeface="Times New Roman" panose="02020603050405020304" pitchFamily="18" charset="0"/>
                <a:hlinkClick r:id="rId3"/>
              </a:rPr>
              <a:t>IŠSAMI INFORMACIJA</a:t>
            </a:r>
            <a:r>
              <a:rPr lang="lt-LT" sz="1800" dirty="0">
                <a:latin typeface="Times New Roman" panose="02020603050405020304" pitchFamily="18" charset="0"/>
                <a:cs typeface="Times New Roman" panose="02020603050405020304" pitchFamily="18" charset="0"/>
              </a:rPr>
              <a:t> </a:t>
            </a:r>
            <a:endParaRPr lang="lt-LT" dirty="0"/>
          </a:p>
        </p:txBody>
      </p:sp>
    </p:spTree>
    <p:extLst>
      <p:ext uri="{BB962C8B-B14F-4D97-AF65-F5344CB8AC3E}">
        <p14:creationId xmlns:p14="http://schemas.microsoft.com/office/powerpoint/2010/main" val="150687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473480" y="759836"/>
            <a:ext cx="7400640" cy="584775"/>
          </a:xfrm>
        </p:spPr>
        <p:txBody>
          <a:bodyPr vert="horz" wrap="square" lIns="91440" tIns="45720" rIns="91440" bIns="45720" rtlCol="0" anchor="b">
            <a:spAutoFit/>
          </a:bodyPr>
          <a:lstStyle/>
          <a:p>
            <a:pPr lvl="0" algn="ctr">
              <a:spcBef>
                <a:spcPts val="0"/>
              </a:spcBef>
              <a:tabLst>
                <a:tab pos="139700" algn="l"/>
                <a:tab pos="457200" algn="l"/>
              </a:tabLst>
            </a:pPr>
            <a:r>
              <a:rPr lang="lt-LT"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Sveikinimai</a:t>
            </a:r>
            <a:endParaRPr lang="lt-LT" sz="3200" dirty="0">
              <a:solidFill>
                <a:schemeClr val="tx1"/>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D3D7116-0870-FDBA-2C38-BD9B3274800E}"/>
              </a:ext>
            </a:extLst>
          </p:cNvPr>
          <p:cNvSpPr txBox="1"/>
          <p:nvPr/>
        </p:nvSpPr>
        <p:spPr>
          <a:xfrm>
            <a:off x="2789853" y="1344611"/>
            <a:ext cx="7084267" cy="4678204"/>
          </a:xfrm>
          <a:prstGeom prst="rect">
            <a:avLst/>
          </a:prstGeom>
          <a:noFill/>
        </p:spPr>
        <p:txBody>
          <a:bodyPr wrap="square">
            <a:spAutoFit/>
          </a:bodyPr>
          <a:lstStyle/>
          <a:p>
            <a:pPr algn="ctr"/>
            <a:r>
              <a:rPr lang="lt-LT" sz="2400" b="1" kern="100" dirty="0">
                <a:solidFill>
                  <a:schemeClr val="tx1"/>
                </a:solidFill>
                <a:effectLst/>
                <a:latin typeface="Times New Roman" panose="02020603050405020304" pitchFamily="18" charset="0"/>
                <a:ea typeface="NSimSun" panose="02010609030101010101" pitchFamily="49" charset="-122"/>
                <a:cs typeface="Times New Roman" panose="02020603050405020304" pitchFamily="18" charset="0"/>
              </a:rPr>
              <a:t>16-ojoje Lietuvos jaunųjų mokslininkų konferencijoje „BIOATEITIS: gamtos ir gyvybės mokslų perspektyvos“ </a:t>
            </a:r>
            <a:r>
              <a:rPr lang="en-US" sz="2400" b="1" kern="100" dirty="0">
                <a:solidFill>
                  <a:schemeClr val="tx1"/>
                </a:solidFill>
                <a:effectLst/>
                <a:latin typeface="Times New Roman" panose="02020603050405020304" pitchFamily="18" charset="0"/>
                <a:ea typeface="NSimSun" panose="02010609030101010101" pitchFamily="49" charset="-122"/>
                <a:cs typeface="Times New Roman" panose="02020603050405020304" pitchFamily="18" charset="0"/>
              </a:rPr>
              <a:t>u</a:t>
            </a:r>
            <a:r>
              <a:rPr lang="lt-LT" sz="2400" b="1" kern="100" dirty="0">
                <a:solidFill>
                  <a:schemeClr val="tx1"/>
                </a:solidFill>
                <a:effectLst/>
                <a:latin typeface="Times New Roman" panose="02020603050405020304" pitchFamily="18" charset="0"/>
                <a:ea typeface="NSimSun" panose="02010609030101010101" pitchFamily="49" charset="-122"/>
                <a:cs typeface="Times New Roman" panose="02020603050405020304" pitchFamily="18" charset="0"/>
              </a:rPr>
              <a:t>ž pranešimą I-</a:t>
            </a:r>
            <a:r>
              <a:rPr lang="lt-LT" sz="2400" b="1" kern="100" dirty="0" err="1">
                <a:solidFill>
                  <a:schemeClr val="tx1"/>
                </a:solidFill>
                <a:effectLst/>
                <a:latin typeface="Times New Roman" panose="02020603050405020304" pitchFamily="18" charset="0"/>
                <a:ea typeface="NSimSun" panose="02010609030101010101" pitchFamily="49" charset="-122"/>
                <a:cs typeface="Times New Roman" panose="02020603050405020304" pitchFamily="18" charset="0"/>
              </a:rPr>
              <a:t>ąją</a:t>
            </a:r>
            <a:r>
              <a:rPr lang="lt-LT" sz="2400" b="1" kern="100" dirty="0">
                <a:solidFill>
                  <a:schemeClr val="tx1"/>
                </a:solidFill>
                <a:effectLst/>
                <a:latin typeface="Times New Roman" panose="02020603050405020304" pitchFamily="18" charset="0"/>
                <a:ea typeface="NSimSun" panose="02010609030101010101" pitchFamily="49" charset="-122"/>
                <a:cs typeface="Times New Roman" panose="02020603050405020304" pitchFamily="18" charset="0"/>
              </a:rPr>
              <a:t> vietą laimėjo</a:t>
            </a:r>
            <a:br>
              <a:rPr lang="lt-LT" sz="1800" kern="100" dirty="0">
                <a:effectLst/>
                <a:latin typeface="Times New Roman" panose="02020603050405020304" pitchFamily="18" charset="0"/>
                <a:ea typeface="NSimSun" panose="02010609030101010101" pitchFamily="49" charset="-122"/>
                <a:cs typeface="Times New Roman" panose="02020603050405020304" pitchFamily="18" charset="0"/>
              </a:rPr>
            </a:br>
            <a:br>
              <a:rPr lang="lt-LT" sz="1800" dirty="0">
                <a:effectLst/>
                <a:latin typeface="Times New Roman" panose="02020603050405020304" pitchFamily="18" charset="0"/>
                <a:ea typeface="Calibri" panose="020F0502020204030204" pitchFamily="34" charset="0"/>
                <a:cs typeface="Times New Roman" panose="02020603050405020304" pitchFamily="18" charset="0"/>
              </a:rPr>
            </a:br>
            <a:r>
              <a:rPr lang="lt-L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Mélanie </a:t>
            </a:r>
            <a:r>
              <a:rPr lang="lt-LT"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Yvonne</a:t>
            </a:r>
            <a:r>
              <a:rPr lang="lt-L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Ludivine</a:t>
            </a:r>
            <a:r>
              <a:rPr lang="lt-LT"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Duc</a:t>
            </a:r>
          </a:p>
          <a:p>
            <a:pPr algn="ctr"/>
            <a:endParaRPr lang="lt-LT" sz="2800" b="1" dirty="0">
              <a:latin typeface="Times New Roman" panose="02020603050405020304" pitchFamily="18" charset="0"/>
              <a:cs typeface="Times New Roman" panose="02020603050405020304" pitchFamily="18" charset="0"/>
            </a:endParaRPr>
          </a:p>
          <a:p>
            <a:pPr algn="ctr"/>
            <a:endParaRPr lang="lt-LT" sz="2800" b="1" dirty="0">
              <a:latin typeface="Times New Roman" panose="02020603050405020304" pitchFamily="18" charset="0"/>
              <a:cs typeface="Times New Roman" panose="02020603050405020304" pitchFamily="18" charset="0"/>
            </a:endParaRPr>
          </a:p>
          <a:p>
            <a:pPr algn="ctr"/>
            <a:r>
              <a:rPr lang="lt-LT" sz="2400" b="1" dirty="0">
                <a:latin typeface="Times New Roman" panose="02020603050405020304" pitchFamily="18" charset="0"/>
                <a:cs typeface="Times New Roman" panose="02020603050405020304" pitchFamily="18" charset="0"/>
              </a:rPr>
              <a:t>Į Lietuvos mokslų akademijos Jaunųjų mokslininkų akademiją išrinkta</a:t>
            </a:r>
          </a:p>
          <a:p>
            <a:pPr algn="ctr"/>
            <a:endParaRPr lang="lt-LT" sz="2400" b="1" dirty="0">
              <a:latin typeface="Times New Roman" panose="02020603050405020304" pitchFamily="18" charset="0"/>
              <a:cs typeface="Times New Roman" panose="02020603050405020304" pitchFamily="18" charset="0"/>
            </a:endParaRPr>
          </a:p>
          <a:p>
            <a:pPr algn="ctr"/>
            <a:r>
              <a:rPr lang="lt-LT" b="1" dirty="0">
                <a:latin typeface="Times New Roman" panose="02020603050405020304" pitchFamily="18" charset="0"/>
                <a:cs typeface="Times New Roman" panose="02020603050405020304" pitchFamily="18" charset="0"/>
              </a:rPr>
              <a:t> </a:t>
            </a:r>
            <a:r>
              <a:rPr lang="lt-LT" sz="2800" b="1" dirty="0">
                <a:solidFill>
                  <a:srgbClr val="0070C0"/>
                </a:solidFill>
                <a:latin typeface="Times New Roman" panose="02020603050405020304" pitchFamily="18" charset="0"/>
                <a:cs typeface="Times New Roman" panose="02020603050405020304" pitchFamily="18" charset="0"/>
              </a:rPr>
              <a:t>Milda Stankevičiūtė</a:t>
            </a:r>
            <a:endParaRPr lang="lt-LT" sz="2800" dirty="0">
              <a:solidFill>
                <a:srgbClr val="0070C0"/>
              </a:solidFill>
            </a:endParaRPr>
          </a:p>
        </p:txBody>
      </p:sp>
      <p:pic>
        <p:nvPicPr>
          <p:cNvPr id="6" name="Picture 5">
            <a:extLst>
              <a:ext uri="{FF2B5EF4-FFF2-40B4-BE49-F238E27FC236}">
                <a16:creationId xmlns:a16="http://schemas.microsoft.com/office/drawing/2014/main" id="{9BBBE22D-643C-3AEA-74C8-96F73EF70E51}"/>
              </a:ext>
            </a:extLst>
          </p:cNvPr>
          <p:cNvPicPr>
            <a:picLocks noChangeAspect="1"/>
          </p:cNvPicPr>
          <p:nvPr/>
        </p:nvPicPr>
        <p:blipFill>
          <a:blip r:embed="rId2"/>
          <a:stretch>
            <a:fillRect/>
          </a:stretch>
        </p:blipFill>
        <p:spPr>
          <a:xfrm>
            <a:off x="9610903" y="1838169"/>
            <a:ext cx="1629002" cy="1781424"/>
          </a:xfrm>
          <a:prstGeom prst="rect">
            <a:avLst/>
          </a:prstGeom>
        </p:spPr>
      </p:pic>
      <p:pic>
        <p:nvPicPr>
          <p:cNvPr id="13" name="Picture 12">
            <a:extLst>
              <a:ext uri="{FF2B5EF4-FFF2-40B4-BE49-F238E27FC236}">
                <a16:creationId xmlns:a16="http://schemas.microsoft.com/office/drawing/2014/main" id="{4065E57B-AEC1-16A8-56FA-933E67E12B4D}"/>
              </a:ext>
            </a:extLst>
          </p:cNvPr>
          <p:cNvPicPr>
            <a:picLocks noChangeAspect="1"/>
          </p:cNvPicPr>
          <p:nvPr/>
        </p:nvPicPr>
        <p:blipFill>
          <a:blip r:embed="rId3"/>
          <a:stretch>
            <a:fillRect/>
          </a:stretch>
        </p:blipFill>
        <p:spPr>
          <a:xfrm>
            <a:off x="29141" y="3619593"/>
            <a:ext cx="2760712" cy="3173092"/>
          </a:xfrm>
          <a:prstGeom prst="rect">
            <a:avLst/>
          </a:prstGeom>
        </p:spPr>
      </p:pic>
    </p:spTree>
    <p:extLst>
      <p:ext uri="{BB962C8B-B14F-4D97-AF65-F5344CB8AC3E}">
        <p14:creationId xmlns:p14="http://schemas.microsoft.com/office/powerpoint/2010/main" val="133980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CFA9A8-3B17-5470-1C08-F0A0927286BE}"/>
              </a:ext>
            </a:extLst>
          </p:cNvPr>
          <p:cNvSpPr>
            <a:spLocks noGrp="1"/>
          </p:cNvSpPr>
          <p:nvPr>
            <p:ph type="body" idx="1"/>
          </p:nvPr>
        </p:nvSpPr>
        <p:spPr>
          <a:xfrm>
            <a:off x="3633982" y="1263571"/>
            <a:ext cx="8016036" cy="860400"/>
          </a:xfrm>
        </p:spPr>
        <p:txBody>
          <a:bodyPr>
            <a:normAutofit fontScale="25000" lnSpcReduction="20000"/>
          </a:bodyPr>
          <a:lstStyle/>
          <a:p>
            <a:pPr algn="ctr"/>
            <a:r>
              <a:rPr lang="lt-LT" sz="9600" dirty="0">
                <a:solidFill>
                  <a:schemeClr val="tx1"/>
                </a:solidFill>
                <a:latin typeface="Times New Roman" panose="02020603050405020304" pitchFamily="18" charset="0"/>
                <a:cs typeface="Times New Roman" panose="02020603050405020304" pitchFamily="18" charset="0"/>
              </a:rPr>
              <a:t>Baltijos-Amerikos Laisvės fondas kviečia teikti paraiškas į Baltijos-Amerikos Dialogo programą</a:t>
            </a:r>
          </a:p>
          <a:p>
            <a:endParaRPr lang="lt-LT" sz="9600" dirty="0">
              <a:solidFill>
                <a:schemeClr val="tx1"/>
              </a:solidFill>
              <a:latin typeface="Times New Roman" panose="02020603050405020304" pitchFamily="18" charset="0"/>
              <a:cs typeface="Times New Roman" panose="02020603050405020304" pitchFamily="18" charset="0"/>
            </a:endParaRPr>
          </a:p>
          <a:p>
            <a:endParaRPr lang="lt-LT" sz="9600" dirty="0">
              <a:solidFill>
                <a:schemeClr val="tx1"/>
              </a:solidFill>
              <a:latin typeface="Times New Roman" panose="02020603050405020304" pitchFamily="18" charset="0"/>
              <a:cs typeface="Times New Roman" panose="02020603050405020304" pitchFamily="18" charset="0"/>
            </a:endParaRPr>
          </a:p>
          <a:p>
            <a:r>
              <a:rPr lang="lt-LT" sz="9600" dirty="0">
                <a:solidFill>
                  <a:schemeClr val="tx1"/>
                </a:solidFill>
                <a:latin typeface="Times New Roman" panose="02020603050405020304" pitchFamily="18" charset="0"/>
                <a:cs typeface="Times New Roman" panose="02020603050405020304" pitchFamily="18" charset="0"/>
              </a:rPr>
              <a:t>Paraiškos į Baltijos-Amerikos Dialogo programą bus priimamos iki 2024 m. sausio 15 d. Daugiau informacijos apie programą ir konkurso sąlygas rasite: </a:t>
            </a:r>
            <a:r>
              <a:rPr lang="lt-LT" sz="9600" dirty="0">
                <a:latin typeface="Times New Roman" panose="02020603050405020304" pitchFamily="18" charset="0"/>
                <a:cs typeface="Times New Roman" panose="02020603050405020304" pitchFamily="18" charset="0"/>
                <a:hlinkClick r:id="rId2"/>
              </a:rPr>
              <a:t>https://balticamericanfreedomfoundation.org/programs-awards-dialogue</a:t>
            </a:r>
            <a:endParaRPr lang="lt-LT" sz="9600" dirty="0">
              <a:latin typeface="Times New Roman" panose="02020603050405020304" pitchFamily="18" charset="0"/>
              <a:cs typeface="Times New Roman" panose="02020603050405020304" pitchFamily="18" charset="0"/>
            </a:endParaRPr>
          </a:p>
          <a:p>
            <a:endParaRPr lang="lt-LT" sz="8000" dirty="0"/>
          </a:p>
          <a:p>
            <a:endParaRPr lang="lt-LT" dirty="0">
              <a:solidFill>
                <a:schemeClr val="tx1"/>
              </a:solidFill>
              <a:latin typeface="Times New Roman" panose="02020603050405020304" pitchFamily="18" charset="0"/>
              <a:cs typeface="Times New Roman" panose="02020603050405020304" pitchFamily="18" charset="0"/>
            </a:endParaRPr>
          </a:p>
          <a:p>
            <a:endParaRPr lang="lt-LT"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2D51451-00DA-4276-F46F-E01AD231628D}"/>
              </a:ext>
            </a:extLst>
          </p:cNvPr>
          <p:cNvPicPr>
            <a:picLocks noChangeAspect="1"/>
          </p:cNvPicPr>
          <p:nvPr/>
        </p:nvPicPr>
        <p:blipFill>
          <a:blip r:embed="rId3"/>
          <a:stretch>
            <a:fillRect/>
          </a:stretch>
        </p:blipFill>
        <p:spPr>
          <a:xfrm>
            <a:off x="1139571" y="1263571"/>
            <a:ext cx="2410161" cy="2429214"/>
          </a:xfrm>
          <a:prstGeom prst="rect">
            <a:avLst/>
          </a:prstGeom>
        </p:spPr>
      </p:pic>
    </p:spTree>
    <p:extLst>
      <p:ext uri="{BB962C8B-B14F-4D97-AF65-F5344CB8AC3E}">
        <p14:creationId xmlns:p14="http://schemas.microsoft.com/office/powerpoint/2010/main" val="1725675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E636B3-F229-4CFB-928D-457A8BC93502}"/>
              </a:ext>
            </a:extLst>
          </p:cNvPr>
          <p:cNvPicPr>
            <a:picLocks noChangeAspect="1"/>
          </p:cNvPicPr>
          <p:nvPr/>
        </p:nvPicPr>
        <p:blipFill>
          <a:blip r:embed="rId2"/>
          <a:stretch>
            <a:fillRect/>
          </a:stretch>
        </p:blipFill>
        <p:spPr>
          <a:xfrm>
            <a:off x="3653267" y="0"/>
            <a:ext cx="4885465" cy="6858000"/>
          </a:xfrm>
          <a:prstGeom prst="rect">
            <a:avLst/>
          </a:prstGeom>
        </p:spPr>
      </p:pic>
    </p:spTree>
    <p:extLst>
      <p:ext uri="{BB962C8B-B14F-4D97-AF65-F5344CB8AC3E}">
        <p14:creationId xmlns:p14="http://schemas.microsoft.com/office/powerpoint/2010/main" val="507298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B31681-8483-6C14-122A-65DAA7C2E8E0}"/>
              </a:ext>
            </a:extLst>
          </p:cNvPr>
          <p:cNvSpPr>
            <a:spLocks noGrp="1"/>
          </p:cNvSpPr>
          <p:nvPr>
            <p:ph type="body" idx="1"/>
          </p:nvPr>
        </p:nvSpPr>
        <p:spPr>
          <a:xfrm>
            <a:off x="1515035" y="466165"/>
            <a:ext cx="10372165" cy="6149788"/>
          </a:xfrm>
        </p:spPr>
        <p:txBody>
          <a:bodyPr>
            <a:normAutofit fontScale="32500" lnSpcReduction="20000"/>
          </a:bodyPr>
          <a:lstStyle/>
          <a:p>
            <a:pPr algn="just"/>
            <a:r>
              <a:rPr lang="lt-LT" sz="7400" dirty="0">
                <a:solidFill>
                  <a:srgbClr val="050505"/>
                </a:solidFill>
                <a:latin typeface="Calibri" panose="020F0502020204030204" pitchFamily="34" charset="0"/>
                <a:cs typeface="Calibri" panose="020F0502020204030204" pitchFamily="34" charset="0"/>
              </a:rPr>
              <a:t>Kviečiame prisidėti prie </a:t>
            </a:r>
            <a:r>
              <a:rPr lang="lt-LT" sz="7400" b="1" dirty="0">
                <a:solidFill>
                  <a:srgbClr val="287794"/>
                </a:solidFill>
                <a:latin typeface="Calibri" panose="020F0502020204030204" pitchFamily="34" charset="0"/>
                <a:cs typeface="Calibri" panose="020F0502020204030204" pitchFamily="34" charset="0"/>
              </a:rPr>
              <a:t>APKASŲ ŽVAKIŲ GAMYBOS UKRAINAI</a:t>
            </a:r>
            <a:r>
              <a:rPr lang="lt-LT" sz="7400" dirty="0">
                <a:solidFill>
                  <a:srgbClr val="050505"/>
                </a:solidFill>
                <a:latin typeface="Calibri" panose="020F0502020204030204" pitchFamily="34" charset="0"/>
                <a:cs typeface="Calibri" panose="020F0502020204030204" pitchFamily="34" charset="0"/>
              </a:rPr>
              <a:t> – renkame medžiagas, reikalingas apkasų žvakių gamybai:</a:t>
            </a:r>
            <a:endParaRPr lang="lt-LT" sz="7400" dirty="0">
              <a:latin typeface="Calibri" panose="020F0502020204030204" pitchFamily="34" charset="0"/>
              <a:cs typeface="Calibri" panose="020F0502020204030204" pitchFamily="34" charset="0"/>
            </a:endParaRPr>
          </a:p>
          <a:p>
            <a:pPr algn="just"/>
            <a:endParaRPr lang="lt-LT" sz="7400" dirty="0">
              <a:solidFill>
                <a:srgbClr val="050505"/>
              </a:solidFill>
              <a:latin typeface="Calibri" panose="020F0502020204030204" pitchFamily="34" charset="0"/>
              <a:cs typeface="Calibri" panose="020F0502020204030204" pitchFamily="34" charset="0"/>
            </a:endParaRPr>
          </a:p>
          <a:p>
            <a:pPr algn="just"/>
            <a:r>
              <a:rPr lang="lt-LT" sz="7400" dirty="0">
                <a:solidFill>
                  <a:srgbClr val="050505"/>
                </a:solidFill>
                <a:latin typeface="Calibri" panose="020F0502020204030204" pitchFamily="34" charset="0"/>
                <a:cs typeface="Calibri" panose="020F0502020204030204" pitchFamily="34" charset="0"/>
              </a:rPr>
              <a:t>1. Senas ir naujas žvakes, žvakių likučius, parafiną, vašką.</a:t>
            </a:r>
          </a:p>
          <a:p>
            <a:pPr algn="just"/>
            <a:r>
              <a:rPr lang="lt-LT" sz="7400" dirty="0">
                <a:solidFill>
                  <a:srgbClr val="050505"/>
                </a:solidFill>
                <a:latin typeface="Calibri" panose="020F0502020204030204" pitchFamily="34" charset="0"/>
                <a:cs typeface="Calibri" panose="020F0502020204030204" pitchFamily="34" charset="0"/>
              </a:rPr>
              <a:t>2. Tuščias, švarias metalines įvairių maisto produktų – konservų, kavos (pvz., „</a:t>
            </a:r>
            <a:r>
              <a:rPr lang="lt-LT" sz="7400" dirty="0" err="1">
                <a:solidFill>
                  <a:srgbClr val="050505"/>
                </a:solidFill>
                <a:latin typeface="Calibri" panose="020F0502020204030204" pitchFamily="34" charset="0"/>
                <a:cs typeface="Calibri" panose="020F0502020204030204" pitchFamily="34" charset="0"/>
              </a:rPr>
              <a:t>Lavazza</a:t>
            </a:r>
            <a:r>
              <a:rPr lang="lt-LT" sz="7400" dirty="0">
                <a:solidFill>
                  <a:srgbClr val="050505"/>
                </a:solidFill>
                <a:latin typeface="Calibri" panose="020F0502020204030204" pitchFamily="34" charset="0"/>
                <a:cs typeface="Calibri" panose="020F0502020204030204" pitchFamily="34" charset="0"/>
              </a:rPr>
              <a:t>“ ir pan.), kondensuoto pieno, pupelių, žirnelių ir kt. – skardines (netinka tik gėrimų skardinės).</a:t>
            </a:r>
          </a:p>
          <a:p>
            <a:pPr algn="just"/>
            <a:r>
              <a:rPr lang="lt-LT" sz="7400" dirty="0">
                <a:solidFill>
                  <a:srgbClr val="050505"/>
                </a:solidFill>
                <a:latin typeface="Calibri" panose="020F0502020204030204" pitchFamily="34" charset="0"/>
                <a:cs typeface="Calibri" panose="020F0502020204030204" pitchFamily="34" charset="0"/>
              </a:rPr>
              <a:t>3. Gofruotą kartoną.</a:t>
            </a:r>
          </a:p>
          <a:p>
            <a:pPr algn="just"/>
            <a:endParaRPr lang="lt-LT" sz="7400" dirty="0">
              <a:solidFill>
                <a:srgbClr val="050505"/>
              </a:solidFill>
              <a:latin typeface="Calibri" panose="020F0502020204030204" pitchFamily="34" charset="0"/>
              <a:cs typeface="Calibri" panose="020F0502020204030204" pitchFamily="34" charset="0"/>
            </a:endParaRPr>
          </a:p>
          <a:p>
            <a:pPr algn="just"/>
            <a:r>
              <a:rPr lang="lt-LT" sz="7400" dirty="0">
                <a:solidFill>
                  <a:srgbClr val="050505"/>
                </a:solidFill>
                <a:latin typeface="Calibri" panose="020F0502020204030204" pitchFamily="34" charset="0"/>
                <a:cs typeface="Calibri" panose="020F0502020204030204" pitchFamily="34" charset="0"/>
              </a:rPr>
              <a:t>Pirmame GTC aukšte prie 124 kab. rasite dėžes, į kurias galite sudėti paaukotas medžiagas. </a:t>
            </a:r>
            <a:endParaRPr lang="lt-LT" sz="7400" dirty="0">
              <a:solidFill>
                <a:srgbClr val="000000"/>
              </a:solidFill>
              <a:latin typeface="Calibri" panose="020F0502020204030204" pitchFamily="34" charset="0"/>
              <a:cs typeface="Calibri" panose="020F0502020204030204" pitchFamily="34" charset="0"/>
            </a:endParaRPr>
          </a:p>
          <a:p>
            <a:pPr algn="just"/>
            <a:endParaRPr lang="lt-LT" sz="7400" dirty="0">
              <a:solidFill>
                <a:srgbClr val="050505"/>
              </a:solidFill>
              <a:latin typeface="Calibri" panose="020F0502020204030204" pitchFamily="34" charset="0"/>
              <a:cs typeface="Calibri" panose="020F0502020204030204" pitchFamily="34" charset="0"/>
            </a:endParaRPr>
          </a:p>
          <a:p>
            <a:pPr algn="just"/>
            <a:r>
              <a:rPr lang="lt-LT" sz="7400" dirty="0">
                <a:solidFill>
                  <a:srgbClr val="050505"/>
                </a:solidFill>
                <a:latin typeface="Calibri" panose="020F0502020204030204" pitchFamily="34" charset="0"/>
                <a:cs typeface="Calibri" panose="020F0502020204030204" pitchFamily="34" charset="0"/>
              </a:rPr>
              <a:t>Medžiagas atiduosime savanoriams, kurie pagamins ir išsiųs žvakes į Ukrainą. Kas vieniems yra atlieka, kitiems – gyvybiškai svarbi pagalba. </a:t>
            </a:r>
            <a:endParaRPr lang="lt-LT" sz="7400" dirty="0">
              <a:latin typeface="Calibri" panose="020F0502020204030204" pitchFamily="34" charset="0"/>
              <a:cs typeface="Calibri" panose="020F0502020204030204" pitchFamily="34" charset="0"/>
            </a:endParaRPr>
          </a:p>
          <a:p>
            <a:pPr algn="just"/>
            <a:endParaRPr lang="lt-LT" sz="7400" dirty="0">
              <a:solidFill>
                <a:srgbClr val="050505"/>
              </a:solidFill>
              <a:latin typeface="Calibri" panose="020F0502020204030204" pitchFamily="34" charset="0"/>
              <a:cs typeface="Calibri" panose="020F0502020204030204" pitchFamily="34" charset="0"/>
            </a:endParaRPr>
          </a:p>
          <a:p>
            <a:pPr algn="just"/>
            <a:r>
              <a:rPr lang="lt-LT" sz="7400" dirty="0">
                <a:solidFill>
                  <a:srgbClr val="050505"/>
                </a:solidFill>
                <a:latin typeface="Calibri" panose="020F0502020204030204" pitchFamily="34" charset="0"/>
                <a:cs typeface="Calibri" panose="020F0502020204030204" pitchFamily="34" charset="0"/>
              </a:rPr>
              <a:t>AČIŪ VISIEMS, KURIE PRISIDEDA PRIE PARAMOS UKRAINAI!</a:t>
            </a:r>
            <a:endParaRPr lang="lt-LT" sz="7400" dirty="0">
              <a:latin typeface="Calibri" panose="020F0502020204030204" pitchFamily="34" charset="0"/>
              <a:cs typeface="Calibri" panose="020F0502020204030204" pitchFamily="34" charset="0"/>
            </a:endParaRPr>
          </a:p>
          <a:p>
            <a:endParaRPr lang="lt-LT" dirty="0"/>
          </a:p>
        </p:txBody>
      </p:sp>
    </p:spTree>
    <p:extLst>
      <p:ext uri="{BB962C8B-B14F-4D97-AF65-F5344CB8AC3E}">
        <p14:creationId xmlns:p14="http://schemas.microsoft.com/office/powerpoint/2010/main" val="97691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373062" y="1864866"/>
            <a:ext cx="8131550" cy="2003750"/>
          </a:xfrm>
        </p:spPr>
        <p:txBody>
          <a:bodyPr vert="horz" lIns="91440" tIns="45720" rIns="91440" bIns="45720" rtlCol="0" anchor="b">
            <a:normAutofit/>
          </a:bodyPr>
          <a:lstStyle/>
          <a:p>
            <a:r>
              <a:rPr lang="en-US" sz="5400" dirty="0" err="1">
                <a:latin typeface="Times New Roman" panose="02020603050405020304" pitchFamily="18" charset="0"/>
                <a:cs typeface="Times New Roman" panose="02020603050405020304" pitchFamily="18" charset="0"/>
              </a:rPr>
              <a:t>Ačiū</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už</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dėmesį</a:t>
            </a:r>
            <a:r>
              <a:rPr lang="en-US" sz="5400" dirty="0">
                <a:latin typeface="Times New Roman" panose="02020603050405020304" pitchFamily="18" charset="0"/>
                <a:cs typeface="Times New Roman" panose="02020603050405020304" pitchFamily="18" charset="0"/>
              </a:rPr>
              <a:t>!</a:t>
            </a:r>
          </a:p>
        </p:txBody>
      </p:sp>
      <p:pic>
        <p:nvPicPr>
          <p:cNvPr id="4" name="Picture 3" descr="A picture containing icon&#10;&#10;Description automatically generated">
            <a:extLst>
              <a:ext uri="{FF2B5EF4-FFF2-40B4-BE49-F238E27FC236}">
                <a16:creationId xmlns:a16="http://schemas.microsoft.com/office/drawing/2014/main" id="{4D1AB712-E3F8-0FC9-C8CE-1FCC42E6E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253" y="229389"/>
            <a:ext cx="2334364" cy="2249619"/>
          </a:xfrm>
          <a:prstGeom prst="rect">
            <a:avLst/>
          </a:prstGeom>
        </p:spPr>
      </p:pic>
    </p:spTree>
    <p:extLst>
      <p:ext uri="{BB962C8B-B14F-4D97-AF65-F5344CB8AC3E}">
        <p14:creationId xmlns:p14="http://schemas.microsoft.com/office/powerpoint/2010/main" val="241018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4AB9E3-7F15-A13F-9564-AC8B75BCE970}"/>
              </a:ext>
            </a:extLst>
          </p:cNvPr>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Padėka GTC mokslininkams</a:t>
            </a:r>
          </a:p>
        </p:txBody>
      </p:sp>
      <p:sp>
        <p:nvSpPr>
          <p:cNvPr id="6" name="TextBox 5">
            <a:extLst>
              <a:ext uri="{FF2B5EF4-FFF2-40B4-BE49-F238E27FC236}">
                <a16:creationId xmlns:a16="http://schemas.microsoft.com/office/drawing/2014/main" id="{D14B6038-FC8B-1DA8-E857-DF900D70FC1D}"/>
              </a:ext>
            </a:extLst>
          </p:cNvPr>
          <p:cNvSpPr txBox="1"/>
          <p:nvPr/>
        </p:nvSpPr>
        <p:spPr>
          <a:xfrm>
            <a:off x="687389" y="1467071"/>
            <a:ext cx="11113702" cy="4708981"/>
          </a:xfrm>
          <a:prstGeom prst="rect">
            <a:avLst/>
          </a:prstGeom>
          <a:noFill/>
        </p:spPr>
        <p:txBody>
          <a:bodyPr wrap="square">
            <a:spAutoFit/>
          </a:bodyPr>
          <a:lstStyle/>
          <a:p>
            <a:pPr algn="ctr"/>
            <a:r>
              <a:rPr lang="lt-LT" sz="2000" b="1" dirty="0">
                <a:effectLst/>
                <a:latin typeface="Times New Roman" panose="02020603050405020304" pitchFamily="18" charset="0"/>
                <a:ea typeface="Calibri" panose="020F0502020204030204" pitchFamily="34" charset="0"/>
                <a:cs typeface="Times New Roman" panose="02020603050405020304" pitchFamily="18" charset="0"/>
              </a:rPr>
              <a:t>Lietuvos žuvininkystės sektoriaus 2014–2020 metų veiksmų programos uždarymo renginyje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lt-LT" sz="2800" b="1" dirty="0">
                <a:effectLst/>
                <a:latin typeface="Times New Roman" panose="02020603050405020304" pitchFamily="18" charset="0"/>
                <a:ea typeface="Calibri" panose="020F0502020204030204" pitchFamily="34" charset="0"/>
                <a:cs typeface="Times New Roman" panose="02020603050405020304" pitchFamily="18" charset="0"/>
              </a:rPr>
              <a:t>LR Žemės ūkio ministerija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įteikė padėkas sektoriaus atstovams.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lt-LT" sz="2400" b="1" dirty="0">
                <a:effectLst/>
                <a:latin typeface="Times New Roman" panose="02020603050405020304" pitchFamily="18" charset="0"/>
                <a:ea typeface="Calibri" panose="020F0502020204030204" pitchFamily="34" charset="0"/>
                <a:cs typeface="Times New Roman" panose="02020603050405020304" pitchFamily="18" charset="0"/>
              </a:rPr>
              <a:t>Už atliktus mokslinius tyrimus žuvininkystės srityje ir konsultacijas priimant sprendimus padėka įteikta Gamtos tyrimų centrui.</a:t>
            </a:r>
          </a:p>
          <a:p>
            <a:r>
              <a:rPr lang="lt-LT" sz="2400" dirty="0">
                <a:effectLst/>
                <a:latin typeface="Calibri" panose="020F0502020204030204" pitchFamily="34" charset="0"/>
                <a:ea typeface="Calibri" panose="020F0502020204030204" pitchFamily="34" charset="0"/>
              </a:rPr>
              <a:t> </a:t>
            </a:r>
          </a:p>
          <a:p>
            <a:r>
              <a:rPr lang="lt-LT" sz="2400" dirty="0">
                <a:effectLst/>
                <a:latin typeface="Calibri" panose="020F0502020204030204" pitchFamily="34" charset="0"/>
                <a:ea typeface="Calibri" panose="020F0502020204030204" pitchFamily="34" charset="0"/>
              </a:rPr>
              <a:t> </a:t>
            </a:r>
          </a:p>
          <a:p>
            <a:r>
              <a:rPr lang="lt-LT" dirty="0">
                <a:effectLst/>
                <a:latin typeface="Calibri" panose="020F0502020204030204" pitchFamily="34" charset="0"/>
                <a:ea typeface="Calibri" panose="020F0502020204030204" pitchFamily="34" charset="0"/>
              </a:rPr>
              <a:t>Daugiau informacijos: </a:t>
            </a:r>
            <a:r>
              <a:rPr lang="lt-LT" u="sng" dirty="0">
                <a:solidFill>
                  <a:srgbClr val="0563C1"/>
                </a:solidFill>
                <a:effectLst/>
                <a:latin typeface="Calibri" panose="020F0502020204030204" pitchFamily="34" charset="0"/>
                <a:ea typeface="Calibri" panose="020F0502020204030204" pitchFamily="34" charset="0"/>
                <a:hlinkClick r:id="rId2"/>
              </a:rPr>
              <a:t>https://zum.lrv.lt/lt/naujienos/lietuvos-zuvininkystes-sektoriaus-2014-2020-metu-veiksmu-programos-uzdarymo-renginyje-padekos-sektoriaus-atstovams</a:t>
            </a:r>
            <a:endParaRPr lang="lt-LT" dirty="0">
              <a:effectLst/>
              <a:latin typeface="Calibri" panose="020F0502020204030204" pitchFamily="34" charset="0"/>
              <a:ea typeface="Calibri" panose="020F0502020204030204" pitchFamily="34" charset="0"/>
            </a:endParaRPr>
          </a:p>
          <a:p>
            <a:r>
              <a:rPr lang="lt-LT" sz="24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0898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018279" y="455108"/>
            <a:ext cx="8475278" cy="874362"/>
          </a:xfrm>
        </p:spPr>
        <p:txBody>
          <a:bodyPr vert="horz" lIns="91440" tIns="45720" rIns="91440" bIns="45720" rtlCol="0" anchor="b">
            <a:noAutofit/>
          </a:bodyPr>
          <a:lstStyle/>
          <a:p>
            <a:pPr lvl="0" algn="ctr">
              <a:spcBef>
                <a:spcPts val="0"/>
              </a:spcBef>
              <a:tabLst>
                <a:tab pos="139700" algn="l"/>
                <a:tab pos="457200" algn="l"/>
              </a:tabLst>
            </a:pP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onferencij</a:t>
            </a: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b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„Podoktorantūros stažuotės GTC – šiandiena ir perspektyvos“ </a:t>
            </a:r>
            <a:endPar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556E300F-77DF-1A80-41BE-BDCF4322CDC6}"/>
              </a:ext>
            </a:extLst>
          </p:cNvPr>
          <p:cNvSpPr txBox="1">
            <a:spLocks/>
          </p:cNvSpPr>
          <p:nvPr/>
        </p:nvSpPr>
        <p:spPr>
          <a:xfrm>
            <a:off x="2432450" y="1858013"/>
            <a:ext cx="7861128" cy="811990"/>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algn="ctr"/>
            <a:r>
              <a:rPr lang="lt-LT" dirty="0">
                <a:solidFill>
                  <a:schemeClr val="tx1"/>
                </a:solidFill>
                <a:latin typeface="Times New Roman" panose="02020603050405020304" pitchFamily="18" charset="0"/>
                <a:cs typeface="Times New Roman" panose="02020603050405020304" pitchFamily="18" charset="0"/>
              </a:rPr>
              <a:t>Konferencijos metu GTC podoktorantūros stažuotojai, šiuo metu vykdantys tyrimus ir baigę juos 2023 m., pristatė atliktų tyrimų rezultatus ir planuojamas veiklas.</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D6DA882-63B6-DA80-FEC6-980487886B48}"/>
              </a:ext>
            </a:extLst>
          </p:cNvPr>
          <p:cNvPicPr>
            <a:picLocks noChangeAspect="1"/>
          </p:cNvPicPr>
          <p:nvPr/>
        </p:nvPicPr>
        <p:blipFill>
          <a:blip r:embed="rId3"/>
          <a:stretch>
            <a:fillRect/>
          </a:stretch>
        </p:blipFill>
        <p:spPr>
          <a:xfrm>
            <a:off x="1288340" y="2944318"/>
            <a:ext cx="10816636" cy="3551731"/>
          </a:xfrm>
          <a:prstGeom prst="rect">
            <a:avLst/>
          </a:prstGeom>
        </p:spPr>
      </p:pic>
    </p:spTree>
    <p:extLst>
      <p:ext uri="{BB962C8B-B14F-4D97-AF65-F5344CB8AC3E}">
        <p14:creationId xmlns:p14="http://schemas.microsoft.com/office/powerpoint/2010/main" val="214633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324753" y="472579"/>
            <a:ext cx="7996517" cy="461665"/>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Dėl priėmimo į doktorantūrą 2023 m. eigos ir rezultatų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F5559C59-7129-6D1D-7A91-FFB5B5130371}"/>
              </a:ext>
            </a:extLst>
          </p:cNvPr>
          <p:cNvSpPr>
            <a:spLocks noGrp="1"/>
          </p:cNvSpPr>
          <p:nvPr>
            <p:ph type="body" sz="half" idx="2"/>
          </p:nvPr>
        </p:nvSpPr>
        <p:spPr>
          <a:xfrm>
            <a:off x="941296" y="1598613"/>
            <a:ext cx="5153116" cy="777034"/>
          </a:xfrm>
        </p:spPr>
        <p:txBody>
          <a:bodyPr>
            <a:normAutofit fontScale="92500" lnSpcReduction="20000"/>
          </a:bodyPr>
          <a:lstStyle/>
          <a:p>
            <a:pPr algn="ctr"/>
            <a:r>
              <a:rPr lang="lt-LT" sz="1800" dirty="0">
                <a:solidFill>
                  <a:srgbClr val="000000"/>
                </a:solidFill>
                <a:effectLst/>
                <a:latin typeface="Times New Roman" panose="02020603050405020304" pitchFamily="18" charset="0"/>
                <a:ea typeface="Times New Roman" panose="02020603050405020304" pitchFamily="18" charset="0"/>
              </a:rPr>
              <a:t>Paskelbus pagrindinį ir papildomą disertacijų vadovų ir tematikų konkursą buvo gauta paraiškų ir priimti doktorantai</a:t>
            </a:r>
            <a:endParaRPr lang="lt-LT" sz="1800" dirty="0">
              <a:solidFill>
                <a:srgbClr val="000000"/>
              </a:solidFill>
              <a:latin typeface="Times New Roman" panose="02020603050405020304" pitchFamily="18" charset="0"/>
              <a:ea typeface="Times New Roman" panose="02020603050405020304" pitchFamily="18" charset="0"/>
            </a:endParaRPr>
          </a:p>
          <a:p>
            <a:endParaRPr lang="lt-LT" dirty="0"/>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6" name="TextBox 5">
            <a:extLst>
              <a:ext uri="{FF2B5EF4-FFF2-40B4-BE49-F238E27FC236}">
                <a16:creationId xmlns:a16="http://schemas.microsoft.com/office/drawing/2014/main" id="{99F56055-2ED6-C973-C53D-F7EC1F46BDF9}"/>
              </a:ext>
            </a:extLst>
          </p:cNvPr>
          <p:cNvSpPr txBox="1"/>
          <p:nvPr/>
        </p:nvSpPr>
        <p:spPr>
          <a:xfrm>
            <a:off x="510988" y="2475507"/>
            <a:ext cx="4957484" cy="4185761"/>
          </a:xfrm>
          <a:prstGeom prst="rect">
            <a:avLst/>
          </a:prstGeom>
          <a:noFill/>
        </p:spPr>
        <p:txBody>
          <a:bodyPr wrap="square">
            <a:spAutoFit/>
          </a:bodyPr>
          <a:lstStyle/>
          <a:p>
            <a:pPr algn="just"/>
            <a:r>
              <a:rPr lang="lt-LT" sz="1800" kern="100" dirty="0">
                <a:effectLst/>
                <a:latin typeface="Times New Roman" panose="02020603050405020304" pitchFamily="18" charset="0"/>
                <a:ea typeface="Calibri" panose="020F0502020204030204" pitchFamily="34" charset="0"/>
                <a:cs typeface="Arial" panose="020B0604020202020204" pitchFamily="34" charset="0"/>
              </a:rPr>
              <a:t>Gamtos tyrimų centras skelbia 2023 metų </a:t>
            </a:r>
            <a:r>
              <a:rPr lang="lt-LT" sz="1800" b="1" kern="100" dirty="0">
                <a:effectLst/>
                <a:latin typeface="Times New Roman" panose="02020603050405020304" pitchFamily="18" charset="0"/>
                <a:ea typeface="Calibri" panose="020F0502020204030204" pitchFamily="34" charset="0"/>
                <a:cs typeface="Arial" panose="020B0604020202020204" pitchFamily="34" charset="0"/>
              </a:rPr>
              <a:t>papildomą priėmimo konkursą</a:t>
            </a:r>
            <a:r>
              <a:rPr lang="lt-LT" sz="1800" kern="100" dirty="0">
                <a:effectLst/>
                <a:latin typeface="Times New Roman" panose="02020603050405020304" pitchFamily="18" charset="0"/>
                <a:ea typeface="Calibri" panose="020F0502020204030204" pitchFamily="34" charset="0"/>
                <a:cs typeface="Arial" panose="020B0604020202020204" pitchFamily="34" charset="0"/>
              </a:rPr>
              <a:t> į Biologijos (N 010), Ekologijos ir aplinkotyros (N 012), Fizinės geografijos (N 006), Geologijos (N 005), Zoologijos (N 014) mokslo krypčių valstybės finansuojamas doktorantūros studijas.</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lt-LT" sz="1800" kern="100" dirty="0">
                <a:effectLst/>
                <a:latin typeface="Times New Roman" panose="02020603050405020304" pitchFamily="18" charset="0"/>
                <a:ea typeface="Calibri" panose="020F0502020204030204" pitchFamily="34" charset="0"/>
                <a:cs typeface="Arial" panose="020B0604020202020204" pitchFamily="34" charset="0"/>
              </a:rPr>
              <a:t> </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lt-LT"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lt-LT" sz="1800" kern="100" dirty="0">
                <a:effectLst/>
                <a:latin typeface="Times New Roman" panose="02020603050405020304" pitchFamily="18" charset="0"/>
                <a:ea typeface="Calibri" panose="020F0502020204030204" pitchFamily="34" charset="0"/>
                <a:cs typeface="Arial" panose="020B0604020202020204" pitchFamily="34" charset="0"/>
              </a:rPr>
              <a:t> Priėmimo dokumentų pateikimas:</a:t>
            </a:r>
          </a:p>
          <a:p>
            <a:pPr algn="just"/>
            <a:r>
              <a:rPr lang="lt-LT" sz="1800" b="1" kern="100" dirty="0">
                <a:effectLst/>
                <a:latin typeface="Times New Roman" panose="02020603050405020304" pitchFamily="18" charset="0"/>
                <a:ea typeface="Calibri" panose="020F0502020204030204" pitchFamily="34" charset="0"/>
                <a:cs typeface="Arial" panose="020B0604020202020204" pitchFamily="34" charset="0"/>
              </a:rPr>
              <a:t>iki 2023 m. gruodžio 7 d.</a:t>
            </a:r>
            <a:endParaRPr lang="lt-LT" sz="1600" b="1"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lt-LT" sz="1800" kern="100" dirty="0">
                <a:effectLst/>
                <a:latin typeface="Times New Roman" panose="02020603050405020304" pitchFamily="18" charset="0"/>
                <a:ea typeface="Calibri" panose="020F0502020204030204" pitchFamily="34" charset="0"/>
                <a:cs typeface="Arial" panose="020B0604020202020204" pitchFamily="34" charset="0"/>
              </a:rPr>
              <a:t> </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lt-LT"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lt-LT" sz="1800" kern="100" dirty="0">
                <a:effectLst/>
                <a:latin typeface="Times New Roman" panose="02020603050405020304" pitchFamily="18" charset="0"/>
                <a:ea typeface="Calibri" panose="020F0502020204030204" pitchFamily="34" charset="0"/>
                <a:cs typeface="Arial" panose="020B0604020202020204" pitchFamily="34" charset="0"/>
              </a:rPr>
              <a:t> Visa stojimo informacija bei dokumentai:</a:t>
            </a:r>
            <a:endParaRPr lang="lt-LT" sz="16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lt-LT" sz="1800" u="sng" kern="100"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https://gamtostyrimai.lt/priemimas-i-studijas/</a:t>
            </a:r>
            <a:endParaRPr lang="lt-LT" sz="1800" u="sng" kern="100"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endParaRPr>
          </a:p>
          <a:p>
            <a:pPr algn="just"/>
            <a:endParaRPr lang="lt-LT" u="sng" kern="100" dirty="0">
              <a:solidFill>
                <a:srgbClr val="0563C1"/>
              </a:solidFill>
              <a:latin typeface="Times New Roman" panose="02020603050405020304" pitchFamily="18" charset="0"/>
              <a:ea typeface="Calibri" panose="020F0502020204030204" pitchFamily="34" charset="0"/>
              <a:cs typeface="Arial" panose="020B0604020202020204" pitchFamily="34" charset="0"/>
            </a:endParaRPr>
          </a:p>
          <a:p>
            <a:pPr algn="just"/>
            <a:r>
              <a:rPr lang="lt-LT" sz="16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lt-LT" sz="1600" kern="100"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rPr>
              <a:t> </a:t>
            </a:r>
            <a:r>
              <a:rPr lang="lt-LT" sz="1600" kern="100" dirty="0">
                <a:effectLst/>
                <a:latin typeface="Times New Roman" panose="02020603050405020304" pitchFamily="18" charset="0"/>
                <a:ea typeface="Calibri" panose="020F0502020204030204" pitchFamily="34" charset="0"/>
                <a:cs typeface="Arial" panose="020B0604020202020204" pitchFamily="34" charset="0"/>
              </a:rPr>
              <a:t>Priėmimo posėdžiai į doktorantūros studijas </a:t>
            </a:r>
            <a:r>
              <a:rPr lang="lt-LT" sz="1600" b="1" kern="100" dirty="0">
                <a:effectLst/>
                <a:latin typeface="Times New Roman" panose="02020603050405020304" pitchFamily="18" charset="0"/>
                <a:ea typeface="Calibri" panose="020F0502020204030204" pitchFamily="34" charset="0"/>
                <a:cs typeface="Arial" panose="020B0604020202020204" pitchFamily="34" charset="0"/>
              </a:rPr>
              <a:t>gruodžio mėn. 8–11 d.</a:t>
            </a:r>
            <a:endParaRPr lang="lt-LT" sz="1600" b="1"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9380633-802E-106E-41CA-6CD92DE5826A}"/>
              </a:ext>
            </a:extLst>
          </p:cNvPr>
          <p:cNvPicPr>
            <a:picLocks noChangeAspect="1"/>
          </p:cNvPicPr>
          <p:nvPr/>
        </p:nvPicPr>
        <p:blipFill>
          <a:blip r:embed="rId4"/>
          <a:stretch>
            <a:fillRect/>
          </a:stretch>
        </p:blipFill>
        <p:spPr>
          <a:xfrm>
            <a:off x="5953571" y="1598613"/>
            <a:ext cx="6144482" cy="4906060"/>
          </a:xfrm>
          <a:prstGeom prst="rect">
            <a:avLst/>
          </a:prstGeom>
        </p:spPr>
      </p:pic>
    </p:spTree>
    <p:extLst>
      <p:ext uri="{BB962C8B-B14F-4D97-AF65-F5344CB8AC3E}">
        <p14:creationId xmlns:p14="http://schemas.microsoft.com/office/powerpoint/2010/main" val="88479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pic>
        <p:nvPicPr>
          <p:cNvPr id="5" name="Paveikslėlis 7">
            <a:extLst>
              <a:ext uri="{FF2B5EF4-FFF2-40B4-BE49-F238E27FC236}">
                <a16:creationId xmlns:a16="http://schemas.microsoft.com/office/drawing/2014/main" id="{52721931-7820-DF5E-2D62-99417EA27A3F}"/>
              </a:ext>
            </a:extLst>
          </p:cNvPr>
          <p:cNvPicPr>
            <a:picLocks noChangeAspect="1"/>
          </p:cNvPicPr>
          <p:nvPr/>
        </p:nvPicPr>
        <p:blipFill>
          <a:blip r:embed="rId3"/>
          <a:stretch>
            <a:fillRect/>
          </a:stretch>
        </p:blipFill>
        <p:spPr>
          <a:xfrm>
            <a:off x="5999277" y="49207"/>
            <a:ext cx="6103417" cy="6858000"/>
          </a:xfrm>
          <a:prstGeom prst="rect">
            <a:avLst/>
          </a:prstGeom>
        </p:spPr>
      </p:pic>
      <p:sp>
        <p:nvSpPr>
          <p:cNvPr id="3" name="TextBox 2">
            <a:extLst>
              <a:ext uri="{FF2B5EF4-FFF2-40B4-BE49-F238E27FC236}">
                <a16:creationId xmlns:a16="http://schemas.microsoft.com/office/drawing/2014/main" id="{FFD88CA0-A187-09DC-860B-ECD82536415D}"/>
              </a:ext>
            </a:extLst>
          </p:cNvPr>
          <p:cNvSpPr txBox="1"/>
          <p:nvPr/>
        </p:nvSpPr>
        <p:spPr>
          <a:xfrm>
            <a:off x="961555" y="101232"/>
            <a:ext cx="6097366" cy="646331"/>
          </a:xfrm>
          <a:prstGeom prst="rect">
            <a:avLst/>
          </a:prstGeom>
          <a:noFill/>
        </p:spPr>
        <p:txBody>
          <a:bodyPr wrap="square">
            <a:spAutoFit/>
          </a:bodyPr>
          <a:lstStyle/>
          <a:p>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4. Dėl GTC mokslininkų 2023 m. mokslinės ir </a:t>
            </a:r>
            <a:b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lt-LT" sz="1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visuomeninės veiklos įvertinimo</a:t>
            </a:r>
            <a:endParaRPr lang="en-US" dirty="0"/>
          </a:p>
        </p:txBody>
      </p:sp>
      <p:pic>
        <p:nvPicPr>
          <p:cNvPr id="4" name="Paveikslėlis 4">
            <a:extLst>
              <a:ext uri="{FF2B5EF4-FFF2-40B4-BE49-F238E27FC236}">
                <a16:creationId xmlns:a16="http://schemas.microsoft.com/office/drawing/2014/main" id="{8B2102CF-5B82-73F1-C639-C6175438979D}"/>
              </a:ext>
            </a:extLst>
          </p:cNvPr>
          <p:cNvPicPr>
            <a:picLocks noChangeAspect="1"/>
          </p:cNvPicPr>
          <p:nvPr/>
        </p:nvPicPr>
        <p:blipFill>
          <a:blip r:embed="rId4"/>
          <a:stretch>
            <a:fillRect/>
          </a:stretch>
        </p:blipFill>
        <p:spPr>
          <a:xfrm>
            <a:off x="366673" y="864438"/>
            <a:ext cx="5533437" cy="1824729"/>
          </a:xfrm>
          <a:prstGeom prst="rect">
            <a:avLst/>
          </a:prstGeom>
        </p:spPr>
      </p:pic>
    </p:spTree>
    <p:extLst>
      <p:ext uri="{BB962C8B-B14F-4D97-AF65-F5344CB8AC3E}">
        <p14:creationId xmlns:p14="http://schemas.microsoft.com/office/powerpoint/2010/main" val="7631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60000"/>
                <a:lumOff val="4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3263032" y="723899"/>
            <a:ext cx="6338168" cy="923925"/>
          </a:xfrm>
        </p:spPr>
        <p:txBody>
          <a:bodyPr vert="horz" lIns="91440" tIns="45720" rIns="91440" bIns="45720" rtlCol="0" anchor="b">
            <a:noAutofit/>
          </a:bodyPr>
          <a:lstStyle/>
          <a:p>
            <a:pPr algn="ctr">
              <a:spcBef>
                <a:spcPts val="0"/>
              </a:spcBef>
              <a:tabLst>
                <a:tab pos="139700" algn="l"/>
                <a:tab pos="457200" algn="l"/>
              </a:tabLst>
            </a:pPr>
            <a:r>
              <a:rPr lang="lt-LT" sz="3200" b="1" dirty="0">
                <a:solidFill>
                  <a:schemeClr val="tx1"/>
                </a:solidFill>
                <a:latin typeface="Times New Roman" panose="02020603050405020304" pitchFamily="18" charset="0"/>
                <a:cs typeface="Times New Roman" panose="02020603050405020304" pitchFamily="18" charset="0"/>
              </a:rPr>
              <a:t>4. Dėl GTC mokslininkų 2023 m. mokslinės ir </a:t>
            </a:r>
            <a:br>
              <a:rPr lang="lt-LT" sz="3200" b="1" dirty="0">
                <a:solidFill>
                  <a:schemeClr val="tx1"/>
                </a:solidFill>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visuomeninės veiklos įvertinimo</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5" name="TextBox 4">
            <a:extLst>
              <a:ext uri="{FF2B5EF4-FFF2-40B4-BE49-F238E27FC236}">
                <a16:creationId xmlns:a16="http://schemas.microsoft.com/office/drawing/2014/main" id="{9B8795D6-E3A2-E813-71C2-C25350FB9420}"/>
              </a:ext>
            </a:extLst>
          </p:cNvPr>
          <p:cNvSpPr txBox="1"/>
          <p:nvPr/>
        </p:nvSpPr>
        <p:spPr>
          <a:xfrm>
            <a:off x="1307018" y="1944918"/>
            <a:ext cx="10694894"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lt-LT" sz="2400" b="1" kern="100" dirty="0">
                <a:effectLst/>
                <a:latin typeface="Calibri" panose="020F0502020204030204" pitchFamily="34" charset="0"/>
                <a:ea typeface="Calibri" panose="020F0502020204030204" pitchFamily="34" charset="0"/>
                <a:cs typeface="Times New Roman" panose="02020603050405020304" pitchFamily="18" charset="0"/>
              </a:rPr>
              <a:t>Atsižvelgus į  darbo užmokesčio fondo ekonomiją ir į 2023 m. spalio 25 d. direktoriaus įsakymu Nr. V-80  sudarytos komisijos suformuotus mokslinės ir visuomeninės įvertinimo kriterijus už 2023 m., sutaupytos  darbo užmokesčio lėšos buvo paskirstytos pagal pasiūlytą skatinimo politiką ir prioritetus. </a:t>
            </a:r>
          </a:p>
          <a:p>
            <a:pPr marL="285750" indent="-285750" algn="just">
              <a:lnSpc>
                <a:spcPct val="107000"/>
              </a:lnSpc>
              <a:spcAft>
                <a:spcPts val="800"/>
              </a:spcAft>
              <a:buFont typeface="Arial" panose="020B0604020202020204" pitchFamily="34" charset="0"/>
              <a:buChar char="•"/>
            </a:pPr>
            <a:r>
              <a:rPr lang="lt-LT" sz="2400" b="1" kern="100" dirty="0">
                <a:effectLst/>
                <a:latin typeface="Calibri" panose="020F0502020204030204" pitchFamily="34" charset="0"/>
                <a:ea typeface="Calibri" panose="020F0502020204030204" pitchFamily="34" charset="0"/>
                <a:cs typeface="Times New Roman" panose="02020603050405020304" pitchFamily="18" charset="0"/>
              </a:rPr>
              <a:t>Mokslo darbuotojų skatinimas ir premijavimas už mokslo darbą,  bendruomeninį aktyvumą ir įvairias veiklas buvo atliktas dviejų rūšių priemonėmis – laikinai iki 2023 m. gruodžio 31 d. pakelti pareiginės algos koeficientai arba išmokėtos per lapkričio ar gruodžio mėn. vienkartinės skatinimo išmokos ir įvairių dydžių priedai.</a:t>
            </a:r>
          </a:p>
          <a:p>
            <a:pPr marL="285750" indent="-285750" algn="just">
              <a:lnSpc>
                <a:spcPct val="107000"/>
              </a:lnSpc>
              <a:spcAft>
                <a:spcPts val="800"/>
              </a:spcAft>
              <a:buFont typeface="Arial" panose="020B0604020202020204" pitchFamily="34" charset="0"/>
              <a:buChar char="•"/>
            </a:pPr>
            <a:r>
              <a:rPr lang="lt-LT" sz="2400" b="1" kern="100" dirty="0">
                <a:effectLst/>
                <a:latin typeface="Calibri" panose="020F0502020204030204" pitchFamily="34" charset="0"/>
                <a:ea typeface="Calibri" panose="020F0502020204030204" pitchFamily="34" charset="0"/>
                <a:cs typeface="Times New Roman" panose="02020603050405020304" pitchFamily="18" charset="0"/>
              </a:rPr>
              <a:t>GTC padaliniams bus paskirtos lėšos techninio ir aptarnaujančio personalo skatinimui. </a:t>
            </a:r>
          </a:p>
        </p:txBody>
      </p:sp>
    </p:spTree>
    <p:extLst>
      <p:ext uri="{BB962C8B-B14F-4D97-AF65-F5344CB8AC3E}">
        <p14:creationId xmlns:p14="http://schemas.microsoft.com/office/powerpoint/2010/main" val="281561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F7D1-8E9E-400C-4F56-D37834586F46}"/>
              </a:ext>
            </a:extLst>
          </p:cNvPr>
          <p:cNvSpPr>
            <a:spLocks noGrp="1"/>
          </p:cNvSpPr>
          <p:nvPr>
            <p:ph type="title"/>
          </p:nvPr>
        </p:nvSpPr>
        <p:spPr>
          <a:xfrm>
            <a:off x="2184935" y="427551"/>
            <a:ext cx="7712100" cy="461665"/>
          </a:xfrm>
        </p:spPr>
        <p:txBody>
          <a:bodyPr vert="horz" wrap="square" lIns="91440" tIns="45720" rIns="91440" bIns="45720" rtlCol="0" anchor="b">
            <a:spAutoFit/>
          </a:bodyPr>
          <a:lstStyle/>
          <a:p>
            <a:pPr lvl="0" algn="ctr">
              <a:spcBef>
                <a:spcPts val="0"/>
              </a:spcBef>
              <a:tabLst>
                <a:tab pos="139700" algn="l"/>
                <a:tab pos="457200" algn="l"/>
              </a:tabLst>
            </a:pP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Dėl darbo užmokesčio pokyčių nuo 2024 m. sausio 1 </a:t>
            </a:r>
            <a:r>
              <a:rPr lang="lt-LT"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7" name="Picture 36" descr="A picture containing icon&#10;&#10;Description automatically generated">
            <a:extLst>
              <a:ext uri="{FF2B5EF4-FFF2-40B4-BE49-F238E27FC236}">
                <a16:creationId xmlns:a16="http://schemas.microsoft.com/office/drawing/2014/main" id="{6A00D1D0-0C10-7875-DD32-AEB0E267E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65" y="2279113"/>
            <a:ext cx="2386409" cy="2299773"/>
          </a:xfrm>
          <a:prstGeom prst="rect">
            <a:avLst/>
          </a:prstGeom>
        </p:spPr>
      </p:pic>
      <p:sp>
        <p:nvSpPr>
          <p:cNvPr id="3" name="TextBox 2">
            <a:extLst>
              <a:ext uri="{FF2B5EF4-FFF2-40B4-BE49-F238E27FC236}">
                <a16:creationId xmlns:a16="http://schemas.microsoft.com/office/drawing/2014/main" id="{7B40E628-3F7F-4650-DBDA-A3DE06390D88}"/>
              </a:ext>
            </a:extLst>
          </p:cNvPr>
          <p:cNvSpPr txBox="1"/>
          <p:nvPr/>
        </p:nvSpPr>
        <p:spPr>
          <a:xfrm>
            <a:off x="1808021" y="1741002"/>
            <a:ext cx="9699476" cy="3970318"/>
          </a:xfrm>
          <a:prstGeom prst="rect">
            <a:avLst/>
          </a:prstGeom>
          <a:noFill/>
        </p:spPr>
        <p:txBody>
          <a:bodyPr wrap="square" rtlCol="0">
            <a:spAutoFit/>
          </a:bodyPr>
          <a:lstStyle/>
          <a:p>
            <a:pPr algn="ctr">
              <a:lnSpc>
                <a:spcPct val="200000"/>
              </a:lnSpc>
            </a:pPr>
            <a:r>
              <a:rPr lang="lt-LT" b="0" i="0" dirty="0">
                <a:solidFill>
                  <a:srgbClr val="000000"/>
                </a:solidFill>
                <a:effectLst/>
                <a:latin typeface="Arial" panose="020B0604020202020204" pitchFamily="34" charset="0"/>
              </a:rPr>
              <a:t>LR Vyriausybės nutarimu</a:t>
            </a:r>
            <a:br>
              <a:rPr lang="lt-LT" dirty="0"/>
            </a:br>
            <a:r>
              <a:rPr lang="lt-LT" b="0" i="0" u="none" strike="noStrike" dirty="0">
                <a:solidFill>
                  <a:srgbClr val="333399"/>
                </a:solidFill>
                <a:effectLst/>
                <a:latin typeface="Arial" panose="020B0604020202020204" pitchFamily="34" charset="0"/>
                <a:hlinkClick r:id="rId3"/>
              </a:rPr>
              <a:t>Dėl 2024 metais taikomo minimaliojo darbo užmokesčio</a:t>
            </a:r>
            <a:br>
              <a:rPr lang="lt-LT" dirty="0"/>
            </a:br>
            <a:r>
              <a:rPr lang="lt-LT" b="0" i="0" dirty="0">
                <a:solidFill>
                  <a:srgbClr val="000000"/>
                </a:solidFill>
                <a:effectLst/>
                <a:latin typeface="Arial" panose="020B0604020202020204" pitchFamily="34" charset="0"/>
              </a:rPr>
              <a:t>(2023-06-28 Nr. 516, TAR 2023-06-30, kodas 2023-13390)</a:t>
            </a:r>
          </a:p>
          <a:p>
            <a:pPr algn="ctr">
              <a:lnSpc>
                <a:spcPct val="200000"/>
              </a:lnSpc>
            </a:pPr>
            <a:r>
              <a:rPr lang="lt-LT" dirty="0">
                <a:solidFill>
                  <a:srgbClr val="000000"/>
                </a:solidFill>
                <a:latin typeface="Arial" panose="020B0604020202020204" pitchFamily="34" charset="0"/>
              </a:rPr>
              <a:t>patvirtinta </a:t>
            </a:r>
            <a:r>
              <a:rPr lang="lt-LT" b="1" dirty="0">
                <a:solidFill>
                  <a:srgbClr val="000000"/>
                </a:solidFill>
                <a:latin typeface="Arial" panose="020B0604020202020204" pitchFamily="34" charset="0"/>
              </a:rPr>
              <a:t>minimali mėnesinė alga (MMA) – 924 Eur </a:t>
            </a:r>
            <a:r>
              <a:rPr lang="lt-LT" dirty="0">
                <a:solidFill>
                  <a:srgbClr val="000000"/>
                </a:solidFill>
                <a:latin typeface="Arial" panose="020B0604020202020204" pitchFamily="34" charset="0"/>
              </a:rPr>
              <a:t>(2023 m. – 840 Eur)</a:t>
            </a:r>
          </a:p>
          <a:p>
            <a:pPr algn="ctr">
              <a:lnSpc>
                <a:spcPct val="200000"/>
              </a:lnSpc>
            </a:pPr>
            <a:r>
              <a:rPr lang="lt-LT" dirty="0">
                <a:solidFill>
                  <a:srgbClr val="000000"/>
                </a:solidFill>
                <a:latin typeface="Arial" panose="020B0604020202020204" pitchFamily="34" charset="0"/>
              </a:rPr>
              <a:t>bei </a:t>
            </a:r>
            <a:r>
              <a:rPr lang="lt-LT" b="1" dirty="0">
                <a:solidFill>
                  <a:srgbClr val="000000"/>
                </a:solidFill>
                <a:latin typeface="Arial" panose="020B0604020202020204" pitchFamily="34" charset="0"/>
              </a:rPr>
              <a:t>minimalus valandinis atlygis (MVA) – 5,65 Eur </a:t>
            </a:r>
            <a:r>
              <a:rPr lang="lt-LT" dirty="0">
                <a:solidFill>
                  <a:srgbClr val="000000"/>
                </a:solidFill>
                <a:latin typeface="Arial" panose="020B0604020202020204" pitchFamily="34" charset="0"/>
              </a:rPr>
              <a:t>(2023 m. – 5,14 Eur)</a:t>
            </a:r>
            <a:endParaRPr lang="lt-LT" b="1" dirty="0">
              <a:solidFill>
                <a:srgbClr val="000000"/>
              </a:solidFill>
              <a:latin typeface="Arial" panose="020B0604020202020204" pitchFamily="34" charset="0"/>
            </a:endParaRPr>
          </a:p>
          <a:p>
            <a:pPr algn="ctr">
              <a:lnSpc>
                <a:spcPct val="200000"/>
              </a:lnSpc>
            </a:pPr>
            <a:endParaRPr lang="lt-LT" dirty="0">
              <a:solidFill>
                <a:srgbClr val="000000"/>
              </a:solidFill>
              <a:latin typeface="Arial" panose="020B0604020202020204" pitchFamily="34" charset="0"/>
            </a:endParaRPr>
          </a:p>
          <a:p>
            <a:pPr algn="ctr"/>
            <a:endParaRPr lang="lt-LT" dirty="0">
              <a:solidFill>
                <a:srgbClr val="000000"/>
              </a:solidFill>
              <a:latin typeface="Arial" panose="020B0604020202020204" pitchFamily="34" charset="0"/>
            </a:endParaRPr>
          </a:p>
          <a:p>
            <a:pPr algn="ctr"/>
            <a:endParaRPr lang="en-US" dirty="0"/>
          </a:p>
        </p:txBody>
      </p:sp>
    </p:spTree>
    <p:extLst>
      <p:ext uri="{BB962C8B-B14F-4D97-AF65-F5344CB8AC3E}">
        <p14:creationId xmlns:p14="http://schemas.microsoft.com/office/powerpoint/2010/main" val="24826267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2814</TotalTime>
  <Words>2318</Words>
  <Application>Microsoft Office PowerPoint</Application>
  <PresentationFormat>Widescreen</PresentationFormat>
  <Paragraphs>241</Paragraphs>
  <Slides>33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Cambria</vt:lpstr>
      <vt:lpstr>Century Gothic</vt:lpstr>
      <vt:lpstr>Open Sans</vt:lpstr>
      <vt:lpstr>Public Sans</vt:lpstr>
      <vt:lpstr>Roboto</vt:lpstr>
      <vt:lpstr>Segoe UI Emoji</vt:lpstr>
      <vt:lpstr>Source Sans Pro</vt:lpstr>
      <vt:lpstr>Times New Roman</vt:lpstr>
      <vt:lpstr>Wingdings 3</vt:lpstr>
      <vt:lpstr>Wisp</vt:lpstr>
      <vt:lpstr>Išplėstinis GTC administracijos posėdis</vt:lpstr>
      <vt:lpstr>PowerPoint Presentation</vt:lpstr>
      <vt:lpstr>1. Sveikinimai</vt:lpstr>
      <vt:lpstr>Padėka GTC mokslininkams</vt:lpstr>
      <vt:lpstr>2. Konferencija  „Podoktorantūros stažuotės GTC – šiandiena ir perspektyvos“ </vt:lpstr>
      <vt:lpstr>3. Dėl priėmimo į doktorantūrą 2023 m. eigos ir rezultatų </vt:lpstr>
      <vt:lpstr>PowerPoint Presentation</vt:lpstr>
      <vt:lpstr>4. Dėl GTC mokslininkų 2023 m. mokslinės ir  visuomeninės veiklos įvertinimo</vt:lpstr>
      <vt:lpstr>5. Dėl darbo užmokesčio pokyčių nuo 2024 m. sausio 1 d.</vt:lpstr>
      <vt:lpstr>PowerPoint Presentation</vt:lpstr>
      <vt:lpstr>PowerPoint Presentation</vt:lpstr>
      <vt:lpstr>5. Dėl darbo užmokesčio pokyčių nuo 2024 m. sausio 1 d. </vt:lpstr>
      <vt:lpstr>6. Dėl finansinių atsiskaitymų eigos ir ilgalaikio turto įsigijimo</vt:lpstr>
      <vt:lpstr>7. Dėl GTC veiklos prioritetų po Ankstyvosios karjeros tyrėjų komiteto organizuotos apklausos</vt:lpstr>
      <vt:lpstr>PowerPoint Presentation</vt:lpstr>
      <vt:lpstr>PowerPoint Presentation</vt:lpstr>
      <vt:lpstr>8. Dėl statistikos ir bioinformatikos mokymų GTC bendruomenei </vt:lpstr>
      <vt:lpstr>9. Dėl duomenų statistinės analizės ir vizualizavimo programos</vt:lpstr>
      <vt:lpstr>10. Dėl GTC perėjimo į VšĮ eigos</vt:lpstr>
      <vt:lpstr>11. Dėl susitikimo su Lietuvos zoologijos sodo ir Kauno Tado Ivanausko zoologijos muziejaus administracijos atstovais ir darbuotojais</vt:lpstr>
      <vt:lpstr>12. Dėl „Europos horizonto“ partnerių paieškos formos parengimo</vt:lpstr>
      <vt:lpstr>13. Būsimi aktualūs renginiai</vt:lpstr>
      <vt:lpstr>Daktaro disertacijų gynimai</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Išplėstinis administracijos posėdis</dc:title>
  <dc:creator>Simona Četvergaitė-Marcinkevičienė</dc:creator>
  <cp:lastModifiedBy>Roma Jagminaitė</cp:lastModifiedBy>
  <cp:revision>817</cp:revision>
  <cp:lastPrinted>2023-01-13T14:02:02Z</cp:lastPrinted>
  <dcterms:created xsi:type="dcterms:W3CDTF">2022-06-06T11:45:33Z</dcterms:created>
  <dcterms:modified xsi:type="dcterms:W3CDTF">2023-12-06T09:25:45Z</dcterms:modified>
</cp:coreProperties>
</file>