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412" r:id="rId4"/>
    <p:sldId id="565" r:id="rId5"/>
    <p:sldId id="567" r:id="rId6"/>
    <p:sldId id="566" r:id="rId7"/>
    <p:sldId id="521" r:id="rId8"/>
    <p:sldId id="570" r:id="rId9"/>
    <p:sldId id="525" r:id="rId10"/>
    <p:sldId id="571" r:id="rId11"/>
    <p:sldId id="352" r:id="rId12"/>
    <p:sldId id="568" r:id="rId13"/>
    <p:sldId id="535" r:id="rId14"/>
    <p:sldId id="575" r:id="rId15"/>
    <p:sldId id="531" r:id="rId16"/>
    <p:sldId id="573" r:id="rId17"/>
    <p:sldId id="533" r:id="rId18"/>
    <p:sldId id="574" r:id="rId19"/>
    <p:sldId id="537" r:id="rId20"/>
    <p:sldId id="259" r:id="rId21"/>
    <p:sldId id="539" r:id="rId22"/>
    <p:sldId id="580" r:id="rId23"/>
    <p:sldId id="584" r:id="rId24"/>
    <p:sldId id="410" r:id="rId25"/>
    <p:sldId id="518" r:id="rId26"/>
    <p:sldId id="578" r:id="rId27"/>
    <p:sldId id="582" r:id="rId28"/>
    <p:sldId id="579" r:id="rId29"/>
    <p:sldId id="581" r:id="rId30"/>
    <p:sldId id="577" r:id="rId31"/>
    <p:sldId id="585" r:id="rId32"/>
    <p:sldId id="268" r:id="rId3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" initials="R" lastIdx="1" clrIdx="0">
    <p:extLst>
      <p:ext uri="{19B8F6BF-5375-455C-9EA6-DF929625EA0E}">
        <p15:presenceInfo xmlns:p15="http://schemas.microsoft.com/office/powerpoint/2012/main" userId="R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B4"/>
    <a:srgbClr val="E2EFDA"/>
    <a:srgbClr val="F3F7EA"/>
    <a:srgbClr val="F0E8E7"/>
    <a:srgbClr val="FCFDFA"/>
    <a:srgbClr val="FAFBF6"/>
    <a:srgbClr val="F3F6E8"/>
    <a:srgbClr val="F6F9EF"/>
    <a:srgbClr val="FFFFFE"/>
    <a:srgbClr val="004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40FDC-7D11-47D8-87FD-0230BC9A0C35}" v="1043" dt="2024-03-14T10:08:22.804"/>
    <p1510:client id="{407AC884-3DD6-8434-2B2E-3D5D657161F9}" v="1822" vWet="1852" dt="2024-03-13T13:37:13.720"/>
    <p1510:client id="{52AB9B97-C64F-7FAB-B1B5-DA20A9DACE86}" v="1051" dt="2024-03-14T10:42:18.301"/>
    <p1510:client id="{68960F53-E18F-8D92-3E68-8D54CCCF77DF}" v="329" dt="2024-03-13T13:03:46.698"/>
    <p1510:client id="{6B9F62D1-2D82-8F2B-FD31-5FDDB8363029}" v="7" dt="2024-03-14T10:01:02.946"/>
    <p1510:client id="{7821681C-5694-F7ED-C0D3-C1A3072E1BC9}" v="90" dt="2024-03-13T12:09:56.033"/>
    <p1510:client id="{7C96CFF6-C372-55A7-C2B3-95BD1010897B}" v="3367" dt="2024-03-14T10:29:32.859"/>
    <p1510:client id="{D13ED581-0DA5-1A36-A4FF-3E84685D07C7}" v="97" dt="2024-03-14T07:45:20.272"/>
    <p1510:client id="{E17EA7BB-488A-91A2-CEA4-1A6E70813C76}" v="231" dt="2024-03-13T13:00:44.462"/>
    <p1510:client id="{FC75DE23-7580-9A5F-BFD2-9F7EECB10826}" v="767" dt="2024-03-13T14:07:37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C9F28-55F4-4533-8435-1078F97B1C7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888EE-D2A6-4982-88F3-F3ED576A0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1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ea typeface="Calibri"/>
                <a:cs typeface="Calibri"/>
              </a:rPr>
              <a:t>Pavedama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Mokslinei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sekretorei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ir</a:t>
            </a:r>
            <a:r>
              <a:rPr lang="en-US">
                <a:ea typeface="Calibri"/>
                <a:cs typeface="Calibri"/>
              </a:rPr>
              <a:t> AKTK </a:t>
            </a:r>
            <a:r>
              <a:rPr lang="en-US" err="1">
                <a:ea typeface="Calibri"/>
                <a:cs typeface="Calibri"/>
              </a:rPr>
              <a:t>pateikti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siūlymą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dėl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komisijos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sudėties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tvarkos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aprašui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parengti</a:t>
            </a:r>
            <a:r>
              <a:rPr lang="en-US">
                <a:ea typeface="Calibri"/>
                <a:cs typeface="Calibri"/>
              </a:rPr>
              <a:t> ir </a:t>
            </a:r>
            <a:r>
              <a:rPr lang="en-US"/>
              <a:t>komisijos sudėties </a:t>
            </a:r>
            <a:r>
              <a:rPr lang="en-US">
                <a:ea typeface="Calibri"/>
                <a:cs typeface="Calibri"/>
              </a:rPr>
              <a:t>lėšoms </a:t>
            </a:r>
            <a:r>
              <a:rPr lang="en-US" err="1">
                <a:ea typeface="Calibri"/>
                <a:cs typeface="Calibri"/>
              </a:rPr>
              <a:t>paskirstyti</a:t>
            </a:r>
            <a:r>
              <a:rPr lang="en-US">
                <a:ea typeface="Calibri"/>
                <a:cs typeface="Calibri"/>
              </a:rPr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4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22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Paminėti, kad finansavimo </a:t>
            </a:r>
            <a:r>
              <a:rPr lang="lt-LT" err="1"/>
              <a:t>baigimiesiems</a:t>
            </a:r>
            <a:r>
              <a:rPr lang="lt-LT"/>
              <a:t> darbams nebus.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6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ea typeface="Calibri"/>
                <a:cs typeface="Calibri"/>
              </a:rPr>
              <a:t>Siūloma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komisija</a:t>
            </a:r>
            <a:r>
              <a:rPr lang="en-US">
                <a:ea typeface="Calibri"/>
                <a:cs typeface="Calibri"/>
              </a:rPr>
              <a:t>: AKTK </a:t>
            </a:r>
            <a:r>
              <a:rPr lang="en-US" err="1">
                <a:ea typeface="Calibri"/>
                <a:cs typeface="Calibri"/>
              </a:rPr>
              <a:t>atstovas</a:t>
            </a:r>
            <a:r>
              <a:rPr lang="en-US">
                <a:ea typeface="Calibri"/>
                <a:cs typeface="Calibri"/>
              </a:rPr>
              <a:t>, </a:t>
            </a:r>
            <a:r>
              <a:rPr lang="en-US" err="1">
                <a:ea typeface="Calibri"/>
                <a:cs typeface="Calibri"/>
              </a:rPr>
              <a:t>Profesinės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sąjungos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atstovas</a:t>
            </a:r>
            <a:r>
              <a:rPr lang="en-US">
                <a:ea typeface="Calibri"/>
                <a:cs typeface="Calibri"/>
              </a:rPr>
              <a:t>, Lilija </a:t>
            </a:r>
            <a:r>
              <a:rPr lang="en-US" err="1">
                <a:ea typeface="Calibri"/>
                <a:cs typeface="Calibri"/>
              </a:rPr>
              <a:t>Kalėdienė</a:t>
            </a:r>
            <a:r>
              <a:rPr lang="en-US">
                <a:ea typeface="Calibri"/>
                <a:cs typeface="Calibri"/>
              </a:rPr>
              <a:t>, Simona </a:t>
            </a:r>
            <a:r>
              <a:rPr lang="en-US" err="1">
                <a:ea typeface="Calibri"/>
                <a:cs typeface="Calibri"/>
              </a:rPr>
              <a:t>Četvergaitė-Marcinkevičienė</a:t>
            </a:r>
            <a:r>
              <a:rPr lang="en-US">
                <a:ea typeface="Calibri"/>
                <a:cs typeface="Calibri"/>
              </a:rPr>
              <a:t>, Pranciškus </a:t>
            </a:r>
            <a:r>
              <a:rPr lang="en-US" err="1">
                <a:ea typeface="Calibri"/>
                <a:cs typeface="Calibri"/>
              </a:rPr>
              <a:t>Maigys</a:t>
            </a:r>
            <a:r>
              <a:rPr lang="en-US">
                <a:ea typeface="Calibri"/>
                <a:cs typeface="Calibri"/>
              </a:rPr>
              <a:t>, Gintautas </a:t>
            </a:r>
            <a:r>
              <a:rPr lang="en-US" err="1">
                <a:ea typeface="Calibri"/>
                <a:cs typeface="Calibri"/>
              </a:rPr>
              <a:t>Vaitonis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9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Į </a:t>
            </a:r>
            <a:r>
              <a:rPr lang="en-US" dirty="0" err="1">
                <a:cs typeface="Calibri"/>
              </a:rPr>
              <a:t>komitetą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siūloma</a:t>
            </a:r>
            <a:r>
              <a:rPr lang="en-US" dirty="0">
                <a:cs typeface="Calibri"/>
              </a:rPr>
              <a:t>: Miglė </a:t>
            </a:r>
            <a:r>
              <a:rPr lang="en-US" dirty="0" err="1">
                <a:cs typeface="Calibri"/>
              </a:rPr>
              <a:t>Stančikaitė</a:t>
            </a:r>
            <a:r>
              <a:rPr lang="en-US" dirty="0">
                <a:cs typeface="Calibri"/>
              </a:rPr>
              <a:t>, Lilija </a:t>
            </a:r>
            <a:r>
              <a:rPr lang="en-US" dirty="0" err="1">
                <a:cs typeface="Calibri"/>
              </a:rPr>
              <a:t>Kalėdienė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Jurga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Jankauskienė</a:t>
            </a:r>
            <a:r>
              <a:rPr lang="en-US" dirty="0">
                <a:cs typeface="Calibri"/>
              </a:rPr>
              <a:t>, Simona </a:t>
            </a:r>
            <a:r>
              <a:rPr lang="en-US" dirty="0" err="1">
                <a:cs typeface="Calibri"/>
              </a:rPr>
              <a:t>Četvergaitė-Marcinkevičienė</a:t>
            </a:r>
            <a:r>
              <a:rPr lang="en-US" dirty="0">
                <a:cs typeface="Calibri"/>
              </a:rPr>
              <a:t>, Jolanta </a:t>
            </a:r>
            <a:r>
              <a:rPr lang="en-US" dirty="0" err="1">
                <a:cs typeface="Calibri"/>
              </a:rPr>
              <a:t>Lileikienė</a:t>
            </a:r>
            <a:r>
              <a:rPr lang="en-US" dirty="0">
                <a:cs typeface="Calibri"/>
              </a:rPr>
              <a:t>, Gintautas </a:t>
            </a:r>
            <a:r>
              <a:rPr lang="en-US" dirty="0" err="1">
                <a:cs typeface="Calibri"/>
              </a:rPr>
              <a:t>Vaitonis</a:t>
            </a:r>
            <a:r>
              <a:rPr lang="en-US" dirty="0">
                <a:cs typeface="Calibri"/>
              </a:rPr>
              <a:t>, Lina </a:t>
            </a:r>
            <a:r>
              <a:rPr lang="en-US" dirty="0" err="1">
                <a:cs typeface="Calibri"/>
              </a:rPr>
              <a:t>Marteckienė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0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Nurodyti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atsakingą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asmenį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Lentelės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prieinamos</a:t>
            </a:r>
            <a:r>
              <a:rPr lang="en-US" dirty="0">
                <a:cs typeface="Calibri"/>
              </a:rPr>
              <a:t> GTC </a:t>
            </a:r>
            <a:r>
              <a:rPr lang="en-US" dirty="0" err="1">
                <a:cs typeface="Calibri"/>
              </a:rPr>
              <a:t>intranete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41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Būtinai pakalbėti apie Darbuotojų vertinimo lentelės pildymą ir iškilusių klausimų analizė (Elena </a:t>
            </a:r>
            <a:r>
              <a:rPr lang="lt-LT" err="1"/>
              <a:t>Servienė</a:t>
            </a:r>
            <a:r>
              <a:rPr lang="lt-LT" dirty="0"/>
              <a:t> pasisakys).</a:t>
            </a:r>
          </a:p>
          <a:p>
            <a:endParaRPr lang="lt-LT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888EE-D2A6-4982-88F3-F3ED576A0EA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8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8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58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3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2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75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77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9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0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0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4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E6D6-1A2B-47FD-825F-A983F168FB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07358F-9F33-4C1C-A6E4-274F057B9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udijos@gamt.l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oriatas@gamtc.l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lmt.lrv.lt/media/viesa/saugykla/2024/3/kuU56TTReBY.xls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NjdmYzkxZjktY2E4OS00NjYyLThjZDQtMjkxMDI2ZWMyYTRk%40thread.v2/0?context=%7b%22Tid%22%3a%2256ed073a-a1d9-466f-ad25-2489cf7b4677%22%2c%22Oid%22%3a%22486f6fa7-9f23-4277-814d-b509d3c2238c%22%7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llevents.in/kaunas/international-health-sciences-conference-for-all-2024/200025953100604" TargetMode="External"/><Relationship Id="rId2" Type="http://schemas.openxmlformats.org/officeDocument/2006/relationships/hyperlink" Target="https://teams.microsoft.com/l/meetup-join/19%3ameeting_YjE1YzNkYjctYTZkMi00ZjY3LWI5NjEtZjg3YjJlYTM3YmUx%40thread.v2/0?context=%7b%22Tid%22%3a%2210701389-4f5b-4078-baea-209e39c6210e%22%2c%22Oid%22%3a%2243d79cd8-b11e-40a3-a91a-6e6d1add9c78%22%7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3Kdd1yyTsxfZbFTQ8" TargetMode="External"/><Relationship Id="rId4" Type="http://schemas.openxmlformats.org/officeDocument/2006/relationships/hyperlink" Target="https://www.lammc.lt/data/public/uploads/2024/03/2024_renginys-njf_programa2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oins.eu/?fbclid=IwAR3_39qCc3UvZ0jwCcRWaQqLU7jpn5em10OxNjJWo10wFP6P5fbSFDU7vH0" TargetMode="External"/><Relationship Id="rId2" Type="http://schemas.openxmlformats.org/officeDocument/2006/relationships/hyperlink" Target="https://3seas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hmf.ku.lt/lt/konferencijos/social-innovations-for-sustainable-regional-development" TargetMode="External"/><Relationship Id="rId4" Type="http://schemas.openxmlformats.org/officeDocument/2006/relationships/hyperlink" Target="https://www.thecoins.eu/tickets?fbclid=IwAR06IAyrll-lXvfoCmFqpkFz2Nyr0KnZC2XWL-A3jlBaOm1J9QK_sk9tZc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tostyrimai.lt/" TargetMode="External"/><Relationship Id="rId2" Type="http://schemas.openxmlformats.org/officeDocument/2006/relationships/hyperlink" Target="https://www.google.com/url?sa=t&amp;rct=j&amp;q=&amp;esrc=s&amp;source=web&amp;cd=1&amp;cad=rja&amp;uact=8&amp;ved=0ahUKEwjY1Zj06MzYAhXDFiwKHRjxAysQFggmMAA&amp;url=http%3A%2F%2Fwww.gamtostyrimai.lt%2Flt%2Fdarbuotoju_kontaktai%2Fgeologijos-ir-geografijos-institutas&amp;usg=AOvVaw0xqVjkGjfgwPJY9LUC4e5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ekretoriatas@gamtc.lt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accent5">
                <a:lumMod val="40000"/>
                <a:lumOff val="60000"/>
              </a:schemeClr>
            </a:gs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AAE2-2EFA-AC2C-E93B-98AD1F73A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738" y="928179"/>
            <a:ext cx="4113747" cy="4169749"/>
          </a:xfrm>
        </p:spPr>
        <p:txBody>
          <a:bodyPr>
            <a:normAutofit/>
          </a:bodyPr>
          <a:lstStyle/>
          <a:p>
            <a:r>
              <a:rPr lang="lt-LT" sz="4800">
                <a:latin typeface="Times New Roman" panose="02020603050405020304" pitchFamily="18" charset="0"/>
                <a:cs typeface="Times New Roman" panose="02020603050405020304" pitchFamily="18" charset="0"/>
              </a:rPr>
              <a:t>Išplėstinis administracijos posėdis</a:t>
            </a:r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3FD4F-BC6B-DA2C-3E12-EB29F72D2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5739" y="5131511"/>
            <a:ext cx="3710018" cy="915561"/>
          </a:xfrm>
        </p:spPr>
        <p:txBody>
          <a:bodyPr>
            <a:normAutofit lnSpcReduction="10000"/>
          </a:bodyPr>
          <a:lstStyle/>
          <a:p>
            <a:endParaRPr lang="lt-L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m. kovo 14 d.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60278039-03E7-7A3E-F638-CD85F41B5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275" y="1545583"/>
            <a:ext cx="4509716" cy="434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0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2B0CB9-419C-88F3-A8D6-237EBCED6C9B}"/>
              </a:ext>
            </a:extLst>
          </p:cNvPr>
          <p:cNvSpPr txBox="1"/>
          <p:nvPr/>
        </p:nvSpPr>
        <p:spPr>
          <a:xfrm>
            <a:off x="2079770" y="1920417"/>
            <a:ext cx="9038166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800">
                <a:latin typeface="Times New Roman"/>
                <a:cs typeface="Times New Roman"/>
              </a:rPr>
              <a:t>Publikavimo tarptautiniuose mokslo leidiniuose išlaidoms kompensuoti </a:t>
            </a:r>
            <a:r>
              <a:rPr lang="lt-LT" sz="2800" kern="1200">
                <a:latin typeface="Times New Roman"/>
                <a:cs typeface="Times New Roman"/>
              </a:rPr>
              <a:t>202</a:t>
            </a:r>
            <a:r>
              <a:rPr lang="en-US" sz="2800" kern="1200">
                <a:latin typeface="Times New Roman"/>
                <a:cs typeface="Times New Roman"/>
              </a:rPr>
              <a:t>4</a:t>
            </a:r>
            <a:r>
              <a:rPr lang="lt-LT" sz="2800" kern="1200">
                <a:latin typeface="Times New Roman"/>
                <a:cs typeface="Times New Roman"/>
              </a:rPr>
              <a:t> m. GTC skiriama</a:t>
            </a:r>
          </a:p>
          <a:p>
            <a:pPr algn="ctr" rtl="0"/>
            <a:r>
              <a:rPr lang="lt-LT" sz="2800" b="1" kern="1200">
                <a:latin typeface="Times New Roman"/>
                <a:cs typeface="Times New Roman"/>
              </a:rPr>
              <a:t>15,0 tūkst. </a:t>
            </a:r>
            <a:r>
              <a:rPr lang="lt-LT" sz="2800" b="1">
                <a:latin typeface="Times New Roman"/>
                <a:cs typeface="Times New Roman"/>
              </a:rPr>
              <a:t>€</a:t>
            </a:r>
          </a:p>
          <a:p>
            <a:pPr algn="ctr" rtl="0"/>
            <a:endParaRPr lang="en-US" sz="2800">
              <a:latin typeface="Times New Roman"/>
              <a:cs typeface="Times New Roman"/>
            </a:endParaRPr>
          </a:p>
          <a:p>
            <a:pPr algn="ctr"/>
            <a:r>
              <a:rPr lang="lt-LT" sz="2800" kern="1200">
                <a:latin typeface="Times New Roman"/>
                <a:cs typeface="Times New Roman"/>
              </a:rPr>
              <a:t>Publikacijų</a:t>
            </a:r>
            <a:r>
              <a:rPr lang="lt-LT" sz="2800">
                <a:latin typeface="Times New Roman"/>
                <a:cs typeface="Times New Roman"/>
              </a:rPr>
              <a:t> išlaidos bus kompensuojamos vadovaujantis GTC direktoriaus</a:t>
            </a:r>
            <a:r>
              <a:rPr lang="lt-LT" sz="2800" kern="1200">
                <a:latin typeface="Times New Roman"/>
                <a:cs typeface="Times New Roman"/>
              </a:rPr>
              <a:t> 2021-03-02 įsakymu Nr.</a:t>
            </a:r>
            <a:r>
              <a:rPr lang="lt-LT" sz="2800">
                <a:latin typeface="Times New Roman"/>
                <a:cs typeface="Times New Roman"/>
              </a:rPr>
              <a:t> </a:t>
            </a:r>
            <a:r>
              <a:rPr lang="lt-LT" sz="2800" kern="1200">
                <a:latin typeface="Times New Roman"/>
                <a:cs typeface="Times New Roman"/>
              </a:rPr>
              <a:t>V-15 sudarytos komisijos siūlymu.</a:t>
            </a:r>
            <a:endParaRPr lang="lt-LT"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9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543" y="2776700"/>
            <a:ext cx="6362704" cy="461665"/>
          </a:xfrm>
        </p:spPr>
        <p:txBody>
          <a:bodyPr vert="horz" wrap="none" lIns="91440" tIns="45720" rIns="91440" bIns="45720" rtlCol="0" anchor="b">
            <a:sp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"/>
                <a:ea typeface="Times New Roman" panose="02020603050405020304" pitchFamily="18" charset="0"/>
                <a:cs typeface="Times"/>
              </a:rPr>
              <a:t>5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Times New Roman" panose="02020603050405020304" pitchFamily="18" charset="0"/>
                <a:cs typeface="Times"/>
              </a:rPr>
              <a:t>. 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doktorantūros proceso užtikrinimo GTC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0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CD2F5-EE75-95E9-F6E7-359707199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CABCF-1EFB-1027-42D2-17297EA25F5C}"/>
              </a:ext>
            </a:extLst>
          </p:cNvPr>
          <p:cNvSpPr txBox="1"/>
          <p:nvPr/>
        </p:nvSpPr>
        <p:spPr>
          <a:xfrm>
            <a:off x="1646134" y="136195"/>
            <a:ext cx="1046752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/>
              <a:buChar char="•"/>
            </a:pPr>
            <a:r>
              <a:rPr lang="lt-LT" sz="2000" i="1">
                <a:latin typeface="Times New Roman"/>
                <a:ea typeface="+mn-lt"/>
                <a:cs typeface="+mn-lt"/>
              </a:rPr>
              <a:t>„Dėl doktorantūros studijoms vykdyti skiriamų lėšų Gamtos tyrimų centre paskirstymo tvarkos aprašo“</a:t>
            </a:r>
            <a:r>
              <a:rPr lang="lt-LT" sz="2000">
                <a:latin typeface="Times New Roman"/>
                <a:ea typeface="+mn-lt"/>
                <a:cs typeface="+mn-lt"/>
              </a:rPr>
              <a:t> </a:t>
            </a:r>
            <a:endParaRPr lang="lt-LT" sz="2000" i="1">
              <a:latin typeface="Times New Roman"/>
              <a:cs typeface="Times New Roman"/>
            </a:endParaRPr>
          </a:p>
          <a:p>
            <a:pPr algn="just">
              <a:buFont typeface="Arial"/>
              <a:buChar char="•"/>
            </a:pPr>
            <a:r>
              <a:rPr lang="lt-LT" sz="2000" i="1">
                <a:latin typeface="Times New Roman"/>
                <a:ea typeface="+mn-lt"/>
                <a:cs typeface="+mn-lt"/>
              </a:rPr>
              <a:t>„Dėl valstybės finansuojamose doktorantūros studijų vietose studijuojančių doktorantų tyrimams ir mobilumui užtikrinti lėšų dydžio nustatymo“</a:t>
            </a:r>
            <a:r>
              <a:rPr lang="lt-LT" sz="2000">
                <a:latin typeface="Times New Roman"/>
                <a:ea typeface="+mn-lt"/>
                <a:cs typeface="+mn-lt"/>
              </a:rPr>
              <a:t> </a:t>
            </a:r>
            <a:endParaRPr lang="lt-LT" sz="2000">
              <a:latin typeface="Times New Roman"/>
              <a:cs typeface="Times New Roman"/>
            </a:endParaRPr>
          </a:p>
          <a:p>
            <a:pPr algn="just">
              <a:buFont typeface="Arial"/>
              <a:buChar char="•"/>
            </a:pPr>
            <a:r>
              <a:rPr lang="lt-LT" sz="2000" i="1">
                <a:latin typeface="Times New Roman"/>
                <a:ea typeface="+mn-lt"/>
                <a:cs typeface="+mn-lt"/>
              </a:rPr>
              <a:t>„Dėl lėšų valstybės finansuojamose doktorantūros studijų vietose studijuojančių doktorantų tyrimams ir mobilumui užtikrinti skyrimo ir panaudojimo tvarkos patvirtinimo“</a:t>
            </a:r>
            <a:r>
              <a:rPr lang="lt-LT" sz="2000">
                <a:latin typeface="Times New Roman"/>
                <a:ea typeface="+mn-lt"/>
                <a:cs typeface="+mn-lt"/>
              </a:rPr>
              <a:t>  </a:t>
            </a:r>
            <a:endParaRPr lang="lt-LT" sz="200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B7DA5E-FF25-34F0-DAF4-278A2C1A6E29}"/>
              </a:ext>
            </a:extLst>
          </p:cNvPr>
          <p:cNvSpPr txBox="1"/>
          <p:nvPr/>
        </p:nvSpPr>
        <p:spPr>
          <a:xfrm>
            <a:off x="2444751" y="2149270"/>
            <a:ext cx="7588191" cy="16014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400">
                <a:latin typeface="Times New Roman"/>
                <a:cs typeface="Times New Roman"/>
              </a:rPr>
              <a:t>Pirmųjų-ketvirtųjų doktorantūros metų valstybės finansuojamose doktorantūros studijų vietose studijuojančių doktorantų tyrimams ir mobilumui užtikrinti lėšų dydis</a:t>
            </a:r>
            <a:endParaRPr lang="en-US"/>
          </a:p>
          <a:p>
            <a:pPr algn="ctr"/>
            <a:r>
              <a:rPr lang="lt-LT" sz="2400">
                <a:solidFill>
                  <a:srgbClr val="FF0000"/>
                </a:solidFill>
                <a:latin typeface="Times New Roman"/>
                <a:cs typeface="Times New Roman"/>
              </a:rPr>
              <a:t>1200 € </a:t>
            </a:r>
            <a:endParaRPr lang="lt-L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8CBD6-CDE8-3E7C-0B2A-088D08B76A47}"/>
              </a:ext>
            </a:extLst>
          </p:cNvPr>
          <p:cNvSpPr txBox="1"/>
          <p:nvPr/>
        </p:nvSpPr>
        <p:spPr>
          <a:xfrm>
            <a:off x="6377012" y="3744844"/>
            <a:ext cx="574660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-LT" sz="2400" b="1">
                <a:latin typeface="Times New Roman"/>
                <a:cs typeface="Arial"/>
              </a:rPr>
              <a:t>Lėšos gali būti panaudojamos apmokėti</a:t>
            </a:r>
            <a:r>
              <a:rPr lang="lt-LT" sz="2400">
                <a:latin typeface="Times New Roman"/>
                <a:cs typeface="Arial"/>
              </a:rPr>
              <a:t>:​</a:t>
            </a:r>
          </a:p>
          <a:p>
            <a:pPr algn="just"/>
            <a:r>
              <a:rPr lang="lt-LT" sz="2400">
                <a:latin typeface="Times New Roman"/>
                <a:cs typeface="Arial"/>
              </a:rPr>
              <a:t>išvykas, paslaugas, laboratorinius reagentus ir kitas prekes (įskaitant ilgalaikį turtą), tiesiogiai susijusias su doktorantūros studijų proceso užtikrinimu. 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D9EDA-3DF7-3219-E9A2-BA70253763FE}"/>
              </a:ext>
            </a:extLst>
          </p:cNvPr>
          <p:cNvSpPr txBox="1"/>
          <p:nvPr/>
        </p:nvSpPr>
        <p:spPr>
          <a:xfrm>
            <a:off x="1181801" y="3669180"/>
            <a:ext cx="20355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-LT" sz="2400" b="1">
                <a:latin typeface="Times New Roman"/>
                <a:cs typeface="Arial"/>
              </a:rPr>
              <a:t>Terminai: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D43F2C-6C3B-3BA4-5AB7-73BB4A5FC77C}"/>
              </a:ext>
            </a:extLst>
          </p:cNvPr>
          <p:cNvSpPr txBox="1"/>
          <p:nvPr/>
        </p:nvSpPr>
        <p:spPr>
          <a:xfrm>
            <a:off x="808566" y="4089400"/>
            <a:ext cx="528319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Wingdings"/>
              <a:buChar char="ü"/>
            </a:pPr>
            <a:r>
              <a:rPr lang="en-US" sz="2400" err="1">
                <a:latin typeface="Times New Roman"/>
                <a:cs typeface="Times New Roman"/>
              </a:rPr>
              <a:t>Parengtą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prašymą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finansavimui</a:t>
            </a:r>
            <a:r>
              <a:rPr lang="en-US" sz="2400">
                <a:latin typeface="Times New Roman"/>
                <a:cs typeface="Times New Roman"/>
              </a:rPr>
              <a:t>  </a:t>
            </a:r>
            <a:r>
              <a:rPr lang="en-US" sz="2400" err="1">
                <a:latin typeface="Times New Roman"/>
                <a:cs typeface="Times New Roman"/>
              </a:rPr>
              <a:t>su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parašais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galite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siųsti</a:t>
            </a:r>
            <a:r>
              <a:rPr lang="en-US" sz="2400">
                <a:latin typeface="Times New Roman"/>
                <a:cs typeface="Times New Roman"/>
              </a:rPr>
              <a:t> el. </a:t>
            </a:r>
            <a:r>
              <a:rPr lang="en-US" sz="2400" err="1">
                <a:latin typeface="Times New Roman"/>
                <a:cs typeface="Times New Roman"/>
              </a:rPr>
              <a:t>paštu</a:t>
            </a:r>
            <a:r>
              <a:rPr lang="en-US" sz="2400">
                <a:latin typeface="Times New Roman"/>
                <a:cs typeface="Times New Roman"/>
              </a:rPr>
              <a:t> </a:t>
            </a:r>
            <a:r>
              <a:rPr lang="en-US" sz="2400">
                <a:latin typeface="Times New Roman"/>
                <a:cs typeface="Times New Roman"/>
                <a:hlinkClick r:id="rId3"/>
              </a:rPr>
              <a:t>studijos@gamtc.lt</a:t>
            </a:r>
            <a:r>
              <a:rPr lang="en-US" sz="2400"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rgbClr val="FF0000"/>
                </a:solidFill>
                <a:latin typeface="Times New Roman"/>
                <a:cs typeface="Times New Roman"/>
              </a:rPr>
              <a:t>iki</a:t>
            </a:r>
            <a:r>
              <a:rPr lang="en-US" sz="24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Times New Roman"/>
                <a:cs typeface="Times New Roman"/>
              </a:rPr>
              <a:t>kovo</a:t>
            </a:r>
            <a:r>
              <a:rPr lang="en-US" sz="2400">
                <a:solidFill>
                  <a:srgbClr val="FF0000"/>
                </a:solidFill>
                <a:latin typeface="Times New Roman"/>
                <a:cs typeface="Times New Roman"/>
              </a:rPr>
              <a:t> 29 d.</a:t>
            </a:r>
            <a:endParaRPr lang="en-US"/>
          </a:p>
          <a:p>
            <a:pPr marL="342900" indent="-342900" algn="just">
              <a:buFont typeface="Wingdings"/>
              <a:buChar char="ü"/>
            </a:pPr>
            <a:r>
              <a:rPr lang="en-US" sz="2400" err="1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Lėšas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panaudoti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iki</a:t>
            </a:r>
            <a:r>
              <a:rPr lang="en-US" sz="240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lapkričio</a:t>
            </a:r>
            <a:r>
              <a:rPr lang="en-US" sz="240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 30 d. </a:t>
            </a:r>
          </a:p>
          <a:p>
            <a:pPr marL="342900" indent="-342900" algn="just">
              <a:buFont typeface="Wingdings"/>
              <a:buChar char="ü"/>
            </a:pPr>
            <a:r>
              <a:rPr lang="en-US" sz="2400" err="1">
                <a:latin typeface="Times New Roman"/>
                <a:ea typeface="Calibri"/>
                <a:cs typeface="Calibri"/>
              </a:rPr>
              <a:t>Pasibaigus</a:t>
            </a:r>
            <a:r>
              <a:rPr lang="en-US" sz="2400">
                <a:latin typeface="Times New Roman"/>
                <a:ea typeface="Calibri"/>
                <a:cs typeface="Calibri"/>
              </a:rPr>
              <a:t> </a:t>
            </a:r>
            <a:r>
              <a:rPr lang="en-US" sz="2400" err="1">
                <a:latin typeface="Times New Roman"/>
                <a:ea typeface="Calibri"/>
                <a:cs typeface="Calibri"/>
              </a:rPr>
              <a:t>doktorantūros</a:t>
            </a:r>
            <a:r>
              <a:rPr lang="en-US" sz="2400">
                <a:latin typeface="Times New Roman"/>
                <a:ea typeface="Calibri"/>
                <a:cs typeface="Calibri"/>
              </a:rPr>
              <a:t> </a:t>
            </a:r>
            <a:r>
              <a:rPr lang="en-US" sz="2400" err="1">
                <a:latin typeface="Times New Roman"/>
                <a:ea typeface="Calibri"/>
                <a:cs typeface="Calibri"/>
              </a:rPr>
              <a:t>studijoms</a:t>
            </a:r>
            <a:r>
              <a:rPr lang="en-US" sz="2400">
                <a:latin typeface="Times New Roman"/>
                <a:ea typeface="Calibri"/>
                <a:cs typeface="Calibri"/>
              </a:rPr>
              <a:t>, </a:t>
            </a:r>
            <a:r>
              <a:rPr lang="en-US" sz="2400" err="1">
                <a:latin typeface="Times New Roman"/>
                <a:ea typeface="Calibri"/>
                <a:cs typeface="Calibri"/>
              </a:rPr>
              <a:t>lėšos</a:t>
            </a:r>
            <a:r>
              <a:rPr lang="en-US" sz="2400"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latin typeface="Times New Roman"/>
                <a:ea typeface="Calibri"/>
                <a:cs typeface="Calibri"/>
              </a:rPr>
              <a:t>negalės</a:t>
            </a:r>
            <a:r>
              <a:rPr lang="en-US" sz="2400"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latin typeface="Times New Roman"/>
                <a:ea typeface="Calibri"/>
                <a:cs typeface="Calibri"/>
              </a:rPr>
              <a:t>būti</a:t>
            </a:r>
            <a:r>
              <a:rPr lang="en-US" sz="2400">
                <a:latin typeface="Times New Roman"/>
                <a:ea typeface="Calibri"/>
                <a:cs typeface="Calibri"/>
              </a:rPr>
              <a:t> </a:t>
            </a:r>
            <a:r>
              <a:rPr lang="en-US" sz="2400" err="1">
                <a:latin typeface="Times New Roman"/>
                <a:ea typeface="Calibri"/>
                <a:cs typeface="Calibri"/>
              </a:rPr>
              <a:t>panaudojamos</a:t>
            </a:r>
            <a:r>
              <a:rPr lang="en-US" sz="2400">
                <a:latin typeface="Times New Roman"/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40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77" y="2403895"/>
            <a:ext cx="7154118" cy="14106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6. 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baigiamųjų darbų temų informacijos </a:t>
            </a:r>
            <a:r>
              <a:rPr lang="lt-LT" sz="2400" b="1">
                <a:solidFill>
                  <a:schemeClr val="tx1"/>
                </a:solidFill>
                <a:latin typeface="Times"/>
                <a:ea typeface="Aptos" panose="020B0004020202020204" pitchFamily="34" charset="0"/>
                <a:cs typeface="Times"/>
              </a:rPr>
              <a:t>atnaujinimo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 ir jų paskelbimo GTC internetiniame puslapyje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7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1D16F-FD47-2797-AA98-EA028CEAC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3517" y="840803"/>
            <a:ext cx="9181182" cy="5172164"/>
          </a:xfrm>
        </p:spPr>
        <p:txBody>
          <a:bodyPr>
            <a:normAutofit/>
          </a:bodyPr>
          <a:lstStyle/>
          <a:p>
            <a:pPr algn="ctr"/>
            <a:endParaRPr lang="lt-LT" sz="2400" dirty="0">
              <a:solidFill>
                <a:schemeClr val="tx1"/>
              </a:solidFill>
              <a:latin typeface="Times New Roman"/>
              <a:cs typeface="Times"/>
            </a:endParaRP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/>
                <a:cs typeface="Times"/>
              </a:rPr>
              <a:t>Baigiamųjų darbų temas atnaujinti ir optimalų studentų poreikį, norinčių atlikti praktiką / paruošti baigiamąjį darbą GTC laboratorijose prašome pateikti Studijų skyriui</a:t>
            </a:r>
            <a:endParaRPr lang="en-US" sz="2400">
              <a:solidFill>
                <a:schemeClr val="tx1"/>
              </a:solidFill>
              <a:latin typeface="Century Gothic" panose="020B0502020202020204"/>
              <a:cs typeface="Times"/>
            </a:endParaRPr>
          </a:p>
          <a:p>
            <a:pPr algn="ctr"/>
            <a:r>
              <a:rPr lang="lt-LT" sz="2400" dirty="0">
                <a:solidFill>
                  <a:srgbClr val="FF0000"/>
                </a:solidFill>
                <a:latin typeface="Times New Roman"/>
                <a:cs typeface="Times"/>
              </a:rPr>
              <a:t>iki kovo 29 d.</a:t>
            </a:r>
            <a:endParaRPr lang="en-US" sz="2400" dirty="0">
              <a:solidFill>
                <a:srgbClr val="FF0000"/>
              </a:solidFill>
            </a:endParaRPr>
          </a:p>
          <a:p>
            <a:endParaRPr lang="lt-LT" sz="2800" b="1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Times"/>
            </a:endParaRP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/>
                <a:cs typeface="Times"/>
              </a:rPr>
              <a:t>Atnaujinta informacija bus paskelbta GTC internetiniame skyriuje</a:t>
            </a:r>
          </a:p>
          <a:p>
            <a:pPr algn="ctr"/>
            <a:r>
              <a:rPr lang="lt-LT" sz="2400" i="1" dirty="0">
                <a:solidFill>
                  <a:schemeClr val="tx1"/>
                </a:solidFill>
                <a:latin typeface="Times New Roman"/>
                <a:cs typeface="Times"/>
              </a:rPr>
              <a:t>Smulkesnę informaciją abiem klausimams bus pateikta artimiausiu laiku</a:t>
            </a:r>
          </a:p>
        </p:txBody>
      </p:sp>
    </p:spTree>
    <p:extLst>
      <p:ext uri="{BB962C8B-B14F-4D97-AF65-F5344CB8AC3E}">
        <p14:creationId xmlns:p14="http://schemas.microsoft.com/office/powerpoint/2010/main" val="153422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411" y="3103281"/>
            <a:ext cx="7925410" cy="5543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lt-LT" sz="2400" b="1" dirty="0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7. </a:t>
            </a:r>
            <a:r>
              <a:rPr lang="lt-LT" sz="2400" b="1" dirty="0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paskelbto disertacijų temų ir vadovų konkurso</a:t>
            </a:r>
            <a:endParaRPr lang="en-US" sz="2400" b="1" dirty="0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4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B84DE6-2265-D0C1-832E-232FF96255DA}"/>
              </a:ext>
            </a:extLst>
          </p:cNvPr>
          <p:cNvSpPr txBox="1"/>
          <p:nvPr/>
        </p:nvSpPr>
        <p:spPr>
          <a:xfrm>
            <a:off x="2399169" y="2331646"/>
            <a:ext cx="8652449" cy="22159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lt-LT">
              <a:latin typeface="Times New Roman"/>
              <a:cs typeface="Times New Roman"/>
            </a:endParaRPr>
          </a:p>
          <a:p>
            <a:pPr algn="just"/>
            <a:r>
              <a:rPr lang="lt-LT" sz="2000">
                <a:latin typeface="Times New Roman"/>
                <a:cs typeface="Times New Roman"/>
              </a:rPr>
              <a:t>Dokumentai pateikiami el. p. </a:t>
            </a:r>
            <a:r>
              <a:rPr lang="lt-LT" sz="2000">
                <a:latin typeface="Times New Roman"/>
                <a:cs typeface="Times New Roman"/>
                <a:hlinkClick r:id="rId2"/>
              </a:rPr>
              <a:t>sekretoriatas</a:t>
            </a:r>
            <a:r>
              <a:rPr lang="en-US" sz="2000">
                <a:latin typeface="Times New Roman"/>
                <a:cs typeface="Times New Roman"/>
                <a:hlinkClick r:id="rId2"/>
              </a:rPr>
              <a:t>@gamtc.lt</a:t>
            </a:r>
            <a:r>
              <a:rPr lang="lt-LT" sz="2000">
                <a:latin typeface="Times New Roman"/>
                <a:cs typeface="Times New Roman"/>
              </a:rPr>
              <a:t> </a:t>
            </a:r>
            <a:r>
              <a:rPr lang="lt-LT" sz="2000" b="1">
                <a:solidFill>
                  <a:srgbClr val="FF0000"/>
                </a:solidFill>
                <a:latin typeface="Times New Roman"/>
                <a:cs typeface="Times New Roman"/>
              </a:rPr>
              <a:t>iki balandžio 15 d.</a:t>
            </a:r>
          </a:p>
          <a:p>
            <a:pPr algn="just"/>
            <a:endParaRPr lang="lt-LT" sz="2000">
              <a:latin typeface="Times New Roman"/>
              <a:cs typeface="Times New Roman"/>
            </a:endParaRPr>
          </a:p>
          <a:p>
            <a:pPr algn="just"/>
            <a:r>
              <a:rPr lang="lt-LT" sz="2000">
                <a:latin typeface="Times New Roman"/>
                <a:cs typeface="Times New Roman"/>
              </a:rPr>
              <a:t>Konkursui teikiami šie dokumentai:</a:t>
            </a:r>
          </a:p>
          <a:p>
            <a:pPr marL="1657350" lvl="3" indent="-285750" algn="just">
              <a:buFont typeface="Wingdings"/>
              <a:buChar char="Ø"/>
            </a:pPr>
            <a:r>
              <a:rPr lang="lt-LT" sz="2000">
                <a:latin typeface="Times New Roman"/>
                <a:cs typeface="Times New Roman"/>
              </a:rPr>
              <a:t>disertacijos tematikos paraiška su laboratorijos vadovo viza;</a:t>
            </a:r>
          </a:p>
          <a:p>
            <a:pPr marL="1657350" lvl="3" indent="-285750" algn="just">
              <a:buFont typeface="Wingdings"/>
              <a:buChar char="Ø"/>
            </a:pPr>
            <a:r>
              <a:rPr lang="lt-LT" sz="2000">
                <a:latin typeface="Times New Roman"/>
                <a:cs typeface="Times New Roman"/>
              </a:rPr>
              <a:t>galimo vadovo mokslinių publikacijų ir kitos veiklos sąrašas;</a:t>
            </a:r>
          </a:p>
          <a:p>
            <a:pPr marL="1657350" lvl="3" indent="-285750" algn="just">
              <a:buFont typeface="Wingdings"/>
              <a:buChar char="Ø"/>
            </a:pPr>
            <a:r>
              <a:rPr lang="lt-LT" sz="2000">
                <a:latin typeface="Times New Roman"/>
                <a:cs typeface="Times New Roman"/>
              </a:rPr>
              <a:t>prašymas dalyvauti konkurse.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3A1CD4-EDB2-B6DE-9406-A22FF6EBAC55}"/>
              </a:ext>
            </a:extLst>
          </p:cNvPr>
          <p:cNvSpPr txBox="1"/>
          <p:nvPr/>
        </p:nvSpPr>
        <p:spPr>
          <a:xfrm>
            <a:off x="2148783" y="957057"/>
            <a:ext cx="968940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err="1">
                <a:latin typeface="Times New Roman"/>
                <a:cs typeface="Times New Roman"/>
              </a:rPr>
              <a:t>Gamtos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tyrimų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centro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direktoriaus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įsakymu</a:t>
            </a:r>
            <a:r>
              <a:rPr lang="lt-LT" sz="2400">
                <a:latin typeface="Times New Roman"/>
                <a:cs typeface="Times New Roman"/>
              </a:rPr>
              <a:t> skelbiamas</a:t>
            </a:r>
            <a:r>
              <a:rPr lang="en-US" sz="2400">
                <a:latin typeface="Times New Roman"/>
                <a:cs typeface="Times New Roman"/>
              </a:rPr>
              <a:t> </a:t>
            </a:r>
            <a:r>
              <a:rPr lang="lt-LT" sz="2400">
                <a:latin typeface="Times New Roman"/>
                <a:cs typeface="Times New Roman"/>
              </a:rPr>
              <a:t>biologijos, fizinės geografijos, geologijos, ekologijos ir aplinkotyros, zoologijos mokslo krypčių </a:t>
            </a:r>
            <a:r>
              <a:rPr lang="lt-LT" sz="2400" b="1">
                <a:latin typeface="Times New Roman"/>
                <a:cs typeface="Times New Roman"/>
              </a:rPr>
              <a:t>disertacijų ir vadovų konkursas</a:t>
            </a:r>
            <a:r>
              <a:rPr lang="lt-LT" sz="2400">
                <a:latin typeface="Times New Roman"/>
                <a:cs typeface="Times New Roman"/>
              </a:rPr>
              <a:t>.</a:t>
            </a:r>
            <a:endParaRPr lang="en-US"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92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582" y="2982476"/>
            <a:ext cx="7414313" cy="10002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lt-LT" sz="2400" b="1" dirty="0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8. </a:t>
            </a:r>
            <a:r>
              <a:rPr lang="lt-LT" sz="2400" b="1" dirty="0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</a:t>
            </a:r>
            <a:r>
              <a:rPr lang="lt-LT" sz="2400" b="1" dirty="0">
                <a:solidFill>
                  <a:schemeClr val="tx1"/>
                </a:solidFill>
                <a:latin typeface="Times"/>
                <a:ea typeface="Aptos" panose="020B0004020202020204" pitchFamily="34" charset="0"/>
                <a:cs typeface="Times"/>
              </a:rPr>
              <a:t>LMT kvietimo teikti paraiškas konkursinės doktorantūros studijoms</a:t>
            </a:r>
            <a:endParaRPr lang="en-US" sz="2400" b="1" dirty="0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BC7381-934A-5919-9B4F-F3BF64A1B002}"/>
              </a:ext>
            </a:extLst>
          </p:cNvPr>
          <p:cNvSpPr txBox="1"/>
          <p:nvPr/>
        </p:nvSpPr>
        <p:spPr>
          <a:xfrm>
            <a:off x="586859" y="119961"/>
            <a:ext cx="11601449" cy="64325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400" b="1">
                <a:latin typeface="Times New Roman"/>
                <a:cs typeface="Times New Roman"/>
              </a:rPr>
              <a:t>LMT paskelbė kvietimą teikti pasiūlymus dėl konkurso būdu finansuojamų doktorantūros temų</a:t>
            </a:r>
            <a:endParaRPr lang="lt-LT" sz="2400">
              <a:latin typeface="Times New Roman"/>
              <a:cs typeface="Times New Roman"/>
            </a:endParaRPr>
          </a:p>
          <a:p>
            <a:pPr algn="ctr"/>
            <a:r>
              <a:rPr lang="lt-LT" sz="2400" b="1">
                <a:latin typeface="Times New Roman"/>
                <a:cs typeface="Times New Roman"/>
              </a:rPr>
              <a:t>(2-SIS ETAPAS)</a:t>
            </a:r>
            <a:endParaRPr lang="lt-LT" sz="2400">
              <a:latin typeface="Times New Roman"/>
              <a:cs typeface="Times New Roman"/>
            </a:endParaRPr>
          </a:p>
          <a:p>
            <a:endParaRPr lang="lt-LT" sz="2400" b="1">
              <a:latin typeface="Times New Roman"/>
              <a:cs typeface="Times New Roman"/>
            </a:endParaRPr>
          </a:p>
          <a:p>
            <a:r>
              <a:rPr lang="lt-LT" sz="2400" b="1">
                <a:latin typeface="Times New Roman"/>
                <a:cs typeface="Times New Roman"/>
              </a:rPr>
              <a:t>Paraiškų teikimo pabaiga</a:t>
            </a:r>
            <a:r>
              <a:rPr lang="lt-LT" b="1">
                <a:latin typeface="Times New Roman"/>
                <a:cs typeface="Times New Roman"/>
              </a:rPr>
              <a:t> </a:t>
            </a:r>
            <a:r>
              <a:rPr lang="lt-LT">
                <a:solidFill>
                  <a:srgbClr val="FF0000"/>
                </a:solidFill>
                <a:latin typeface="Times New Roman"/>
                <a:cs typeface="Times New Roman"/>
              </a:rPr>
              <a:t>2024 m. balandžio 5 d. 16 val.</a:t>
            </a:r>
            <a:endParaRPr lang="lt-LT">
              <a:solidFill>
                <a:srgbClr val="FF0000"/>
              </a:solidFill>
            </a:endParaRPr>
          </a:p>
          <a:p>
            <a:r>
              <a:rPr lang="lt-LT" sz="2400" b="1">
                <a:latin typeface="Times New Roman"/>
                <a:cs typeface="Times New Roman"/>
              </a:rPr>
              <a:t>Galimi pareiškėjai</a:t>
            </a:r>
            <a:r>
              <a:rPr lang="lt-LT" b="1">
                <a:latin typeface="Times New Roman"/>
                <a:cs typeface="Times New Roman"/>
              </a:rPr>
              <a:t> – </a:t>
            </a:r>
            <a:r>
              <a:rPr lang="lt-LT">
                <a:latin typeface="Times New Roman"/>
                <a:cs typeface="Times New Roman"/>
              </a:rPr>
              <a:t>doktorantūros teisę turinti mokslo ir studijų institucija – viena ar kartu su doktorantūros teisės neturinčia mokslo ir studijų institucija arba įmone, vykdančia mokslo krypties, kurioje teikiama paraiška, aukšto lygio mokslinius tyrimus ir (ar) eksperimentinės plėtros darbus.</a:t>
            </a:r>
          </a:p>
          <a:p>
            <a:endParaRPr lang="lt-LT"/>
          </a:p>
          <a:p>
            <a:pPr algn="ctr"/>
            <a:r>
              <a:rPr lang="lt-LT" sz="2400" b="1">
                <a:latin typeface="Times New Roman"/>
                <a:cs typeface="Times New Roman"/>
              </a:rPr>
              <a:t>Mokslo ir studijų institucija gali: </a:t>
            </a:r>
          </a:p>
          <a:p>
            <a:pPr algn="ctr"/>
            <a:endParaRPr lang="lt-LT">
              <a:latin typeface="Times New Roman"/>
              <a:cs typeface="Times New Roman"/>
            </a:endParaRPr>
          </a:p>
          <a:p>
            <a:pPr algn="ctr"/>
            <a:r>
              <a:rPr lang="lt-LT" sz="2400">
                <a:latin typeface="Times New Roman"/>
                <a:cs typeface="Times New Roman"/>
              </a:rPr>
              <a:t>1. siūlyti savo doktorantūros temą;</a:t>
            </a:r>
          </a:p>
          <a:p>
            <a:endParaRPr lang="lt-LT">
              <a:latin typeface="Times New Roman"/>
              <a:cs typeface="Times New Roman"/>
            </a:endParaRPr>
          </a:p>
          <a:p>
            <a:r>
              <a:rPr lang="lt-LT">
                <a:latin typeface="Times New Roman"/>
                <a:cs typeface="Times New Roman"/>
              </a:rPr>
              <a:t>       </a:t>
            </a:r>
            <a:r>
              <a:rPr lang="lt-LT" sz="2800" b="1">
                <a:latin typeface="Times New Roman"/>
                <a:cs typeface="Times New Roman"/>
              </a:rPr>
              <a:t>                              ARBA</a:t>
            </a:r>
          </a:p>
          <a:p>
            <a:endParaRPr lang="lt-LT">
              <a:latin typeface="Century Gothic" panose="020B0502020202020204"/>
              <a:cs typeface="Times New Roman"/>
            </a:endParaRPr>
          </a:p>
          <a:p>
            <a:r>
              <a:rPr lang="lt-LT" sz="2400">
                <a:latin typeface="Times New Roman"/>
                <a:cs typeface="Times New Roman"/>
              </a:rPr>
              <a:t>2. pasirinkti doktorantūros temą iš siūlomų doktorantūros temų sąrašo (sąrašas paskelbtas LMT svetainėje </a:t>
            </a:r>
            <a:r>
              <a:rPr lang="lt-LT" sz="2400">
                <a:latin typeface="Times New Roman"/>
                <a:ea typeface="+mn-lt"/>
                <a:cs typeface="+mn-lt"/>
                <a:hlinkClick r:id="rId2"/>
              </a:rPr>
              <a:t>https://lmt.lrv.lt/media/viesa/saugykla/2024/3/kuU56TTReBY.xlsx</a:t>
            </a:r>
            <a:r>
              <a:rPr lang="lt-LT" sz="2400">
                <a:latin typeface="Times New Roman"/>
                <a:cs typeface="Times New Roman"/>
              </a:rPr>
              <a:t>). </a:t>
            </a:r>
          </a:p>
          <a:p>
            <a:r>
              <a:rPr lang="lt-LT" b="1">
                <a:latin typeface="Times New Roman"/>
                <a:cs typeface="Times New Roman"/>
              </a:rPr>
              <a:t>Pastaba:</a:t>
            </a:r>
          </a:p>
          <a:p>
            <a:r>
              <a:rPr lang="lt-LT" b="1">
                <a:latin typeface="Times New Roman"/>
                <a:cs typeface="Times New Roman"/>
              </a:rPr>
              <a:t>Pasirinkus temą iš sąrašo, ekspertinio vertinimo metu skirta paraiškos įverčių suma bus padidinta 20 procentų.</a:t>
            </a:r>
          </a:p>
        </p:txBody>
      </p:sp>
    </p:spTree>
    <p:extLst>
      <p:ext uri="{BB962C8B-B14F-4D97-AF65-F5344CB8AC3E}">
        <p14:creationId xmlns:p14="http://schemas.microsoft.com/office/powerpoint/2010/main" val="1734901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323" y="3001540"/>
            <a:ext cx="6733038" cy="1200329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lt-LT" sz="2400" b="1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"/>
              </a:rPr>
              <a:t>9. </a:t>
            </a:r>
            <a:r>
              <a:rPr lang="lt-LT" sz="2400" b="1">
                <a:solidFill>
                  <a:schemeClr val="tx1"/>
                </a:solidFill>
                <a:effectLst/>
                <a:latin typeface="Times New Roman"/>
                <a:ea typeface="+mj-lt"/>
                <a:cs typeface="+mj-lt"/>
              </a:rPr>
              <a:t>Dėl GTC metinės ataskaitos parengimo</a:t>
            </a:r>
            <a:r>
              <a:rPr lang="lt-LT" sz="2400" b="1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Arial"/>
              </a:rPr>
              <a:t> </a:t>
            </a:r>
            <a:r>
              <a:rPr lang="lt-LT" sz="2400" b="1">
                <a:solidFill>
                  <a:schemeClr val="tx1"/>
                </a:solidFill>
                <a:effectLst/>
                <a:latin typeface="Times New Roman"/>
                <a:ea typeface="+mj-lt"/>
                <a:cs typeface="+mj-lt"/>
              </a:rPr>
              <a:t>ir</a:t>
            </a:r>
            <a:r>
              <a:rPr lang="lt-LT" sz="2400" b="1">
                <a:solidFill>
                  <a:schemeClr val="tx1"/>
                </a:solidFill>
                <a:latin typeface="Times New Roman"/>
                <a:ea typeface="+mj-lt"/>
                <a:cs typeface="+mj-lt"/>
              </a:rPr>
              <a:t> </a:t>
            </a:r>
            <a:br>
              <a:rPr lang="lt-LT" sz="2400" b="1">
                <a:latin typeface="Times New Roman"/>
                <a:ea typeface="+mj-lt"/>
                <a:cs typeface="+mj-lt"/>
              </a:rPr>
            </a:br>
            <a:r>
              <a:rPr lang="lt-LT" sz="2400" b="1">
                <a:solidFill>
                  <a:schemeClr val="tx1"/>
                </a:solidFill>
                <a:effectLst/>
                <a:latin typeface="Times New Roman"/>
                <a:ea typeface="+mj-lt"/>
                <a:cs typeface="+mj-lt"/>
              </a:rPr>
              <a:t>lankstinuko išleidimo</a:t>
            </a:r>
            <a:endParaRPr lang="en-US" sz="2400" b="1">
              <a:solidFill>
                <a:schemeClr val="tx1"/>
              </a:solidFill>
              <a:latin typeface="Times New Roman"/>
              <a:ea typeface="+mj-lt"/>
              <a:cs typeface="+mj-lt"/>
            </a:endParaRPr>
          </a:p>
          <a:p>
            <a:pPr algn="ctr"/>
            <a:endParaRPr lang="lt-LT" sz="2400" b="1">
              <a:solidFill>
                <a:schemeClr val="tx1"/>
              </a:solidFill>
              <a:effectLst/>
              <a:latin typeface="Times New Roman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2BFB-4952-E6AE-3006-D8E50C11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775" y="354922"/>
            <a:ext cx="3762193" cy="4973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lt-LT" sz="2800" b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Posėdžio klausimai: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buAutoNum type="alphaLcParenR"/>
            </a:pPr>
            <a:endParaRPr lang="lt-LT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lt-LT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lt-LT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75AF8-2142-4FC2-9512-FF6BA334A125}"/>
              </a:ext>
            </a:extLst>
          </p:cNvPr>
          <p:cNvSpPr txBox="1"/>
          <p:nvPr/>
        </p:nvSpPr>
        <p:spPr>
          <a:xfrm>
            <a:off x="1860356" y="1072853"/>
            <a:ext cx="9859513" cy="52629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Dėl perėjimo į VšĮ eigos.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Font typeface="+mj-lt"/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Dėl laboratorijų krepšelių.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</a:t>
            </a:r>
            <a:r>
              <a:rPr lang="lt-LT" sz="2400">
                <a:latin typeface="Times New Roman"/>
                <a:cs typeface="Times"/>
              </a:rPr>
              <a:t>Dėl darbuotojų mobilumo skatinimo fondo sukūrimo.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Dėl lėšų publikacijų išlaidų kompensavimui. 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"/>
              </a:rPr>
              <a:t> Dėl doktorantūros proceso užtikrinimo GTC.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</a:t>
            </a:r>
            <a:r>
              <a:rPr lang="lt-LT" sz="2400">
                <a:latin typeface="Times New Roman"/>
                <a:cs typeface="Times"/>
              </a:rPr>
              <a:t>Dėl baigiamųjų darbų temų informacijos atnaujinimo ir jų paskelbimo GTC internetiniame puslapyje.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Font typeface="+mj-lt"/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Dėl paskelbto disertacijų temų ir vadovų konkurso.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</a:t>
            </a:r>
            <a:r>
              <a:rPr lang="lt-LT" sz="2400">
                <a:latin typeface="Times New Roman"/>
                <a:cs typeface="Times"/>
              </a:rPr>
              <a:t>Dėl LMT kvietimo teikti paraiškas konkursinės doktorantūros studijoms.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"/>
              </a:rPr>
              <a:t> Dėl</a:t>
            </a:r>
            <a:r>
              <a:rPr lang="lt-LT" sz="2400">
                <a:latin typeface="Times New Roman"/>
                <a:ea typeface="+mn-lt"/>
                <a:cs typeface="+mn-lt"/>
              </a:rPr>
              <a:t> GTC metinės ataskaitos parengimo</a:t>
            </a:r>
            <a:r>
              <a:rPr lang="lt-LT" sz="2400">
                <a:latin typeface="Times New Roman"/>
                <a:cs typeface="Arial"/>
              </a:rPr>
              <a:t> </a:t>
            </a:r>
            <a:r>
              <a:rPr lang="lt-LT" sz="2400">
                <a:latin typeface="Times New Roman"/>
                <a:ea typeface="+mn-lt"/>
                <a:cs typeface="+mn-lt"/>
              </a:rPr>
              <a:t>ir lankstinuko išleidimo.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</a:t>
            </a:r>
            <a:r>
              <a:rPr lang="lt-LT" sz="2400">
                <a:latin typeface="Times New Roman"/>
                <a:ea typeface="+mn-lt"/>
                <a:cs typeface="Times"/>
              </a:rPr>
              <a:t>Dėl pasirengimo GTC mokslinei ataskaitinei konferencijai.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Dėl renginių pristatymo.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Anonsai.</a:t>
            </a:r>
            <a:endParaRPr lang="en-US" sz="2400">
              <a:latin typeface="Times New Roman"/>
              <a:cs typeface="Times New Roman"/>
            </a:endParaRPr>
          </a:p>
          <a:p>
            <a:pPr algn="just">
              <a:buFont typeface="+mj-lt"/>
              <a:buAutoNum type="arabicPeriod"/>
            </a:pPr>
            <a:r>
              <a:rPr lang="lt-LT" sz="2400">
                <a:latin typeface="Times New Roman"/>
                <a:cs typeface="Times New Roman"/>
              </a:rPr>
              <a:t> Kiti klausimai.</a:t>
            </a:r>
            <a:endParaRPr lang="en-US" sz="2400" kern="100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7380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54D3D7B-5574-B1F7-664B-21555B8C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719" y="194931"/>
            <a:ext cx="9071345" cy="877078"/>
          </a:xfrm>
        </p:spPr>
        <p:txBody>
          <a:bodyPr/>
          <a:lstStyle/>
          <a:p>
            <a:pPr algn="ctr"/>
            <a:r>
              <a:rPr lang="en-US">
                <a:latin typeface="Times New Roman"/>
                <a:cs typeface="Times New Roman"/>
              </a:rPr>
              <a:t>GTC METIN</a:t>
            </a:r>
            <a:r>
              <a:rPr lang="lt-LT">
                <a:latin typeface="Times New Roman"/>
                <a:cs typeface="Times New Roman"/>
              </a:rPr>
              <a:t>Ė 2023 ATASKAITA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071AB3D-AE2D-DAD6-21D7-370D88AF3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5121" y="424501"/>
            <a:ext cx="6039871" cy="5811847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Direktoriaus žodis</a:t>
            </a:r>
            <a:endParaRPr lang="en-US"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GTC misija, vizija, strateginės veiklos kryptys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Svarbiausi 2023 m. faktai ir skaičiai</a:t>
            </a: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GTC personalas ir struktūriniai pokyčiai, lauko bandymų stotis</a:t>
            </a: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Finansavimas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Doktorantūra bei po doktorantūra ir studijos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Ankstyvosios karjeros pasiekimai</a:t>
            </a: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Mokslas</a:t>
            </a: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IIMTEP programos 2022-2026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Projektai, projekto partneriai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Publikacijos (apibendrinta informacija) </a:t>
            </a: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Moksliniai padaliniai: (trumpos 2023 m. veiklos ataskaitos)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Mokslo žinių sklaida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Ne tik mokslas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 </a:t>
            </a:r>
            <a:endParaRPr lang="lt-LT" sz="1700" kern="100">
              <a:solidFill>
                <a:schemeClr val="tx1"/>
              </a:solidFill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Priedai (pilnas publikacijų ir </a:t>
            </a:r>
            <a:r>
              <a:rPr lang="lt-LT" sz="1700" kern="100">
                <a:solidFill>
                  <a:schemeClr val="tx1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projektų sąrašas</a:t>
            </a:r>
            <a:r>
              <a:rPr lang="lt-LT" sz="1700" kern="100">
                <a:solidFill>
                  <a:schemeClr val="tx1"/>
                </a:solidFill>
                <a:effectLst/>
                <a:latin typeface="Times New Roman"/>
                <a:ea typeface="Aptos" panose="020B0004020202020204" pitchFamily="34" charset="0"/>
                <a:cs typeface="Times New Roman"/>
              </a:rPr>
              <a:t>)</a:t>
            </a:r>
            <a:endParaRPr lang="lt-LT" sz="1700" kern="100">
              <a:solidFill>
                <a:schemeClr val="tx1"/>
              </a:solidFill>
              <a:effectLst/>
              <a:latin typeface="Times New Roman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B799427C-9098-676F-CBD7-50378383B5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66183" y="2364882"/>
            <a:ext cx="4135855" cy="2471395"/>
          </a:xfrm>
        </p:spPr>
      </p:pic>
    </p:spTree>
    <p:extLst>
      <p:ext uri="{BB962C8B-B14F-4D97-AF65-F5344CB8AC3E}">
        <p14:creationId xmlns:p14="http://schemas.microsoft.com/office/powerpoint/2010/main" val="3301355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692" y="3027570"/>
            <a:ext cx="7768043" cy="830997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just"/>
            <a:r>
              <a:rPr lang="lt-LT" sz="2400" b="1" dirty="0">
                <a:solidFill>
                  <a:schemeClr val="tx1"/>
                </a:solidFill>
                <a:latin typeface="Times"/>
                <a:ea typeface="Times New Roman" panose="02020603050405020304" pitchFamily="18" charset="0"/>
                <a:cs typeface="Times"/>
              </a:rPr>
              <a:t>10. </a:t>
            </a:r>
            <a:r>
              <a:rPr lang="lt-LT" sz="2400" b="1" dirty="0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pasirengimo GTC mokslinei ataskaitinei konferencijai</a:t>
            </a:r>
            <a:r>
              <a:rPr lang="lt-LT" sz="2400" b="1" dirty="0">
                <a:solidFill>
                  <a:schemeClr val="tx1"/>
                </a:solidFill>
                <a:latin typeface="Times"/>
                <a:ea typeface="Aptos" panose="020B0004020202020204" pitchFamily="34" charset="0"/>
                <a:cs typeface="Times"/>
              </a:rPr>
              <a:t> </a:t>
            </a:r>
            <a:endParaRPr lang="en-US" sz="2400" b="1" dirty="0">
              <a:solidFill>
                <a:schemeClr val="tx1"/>
              </a:solidFill>
              <a:effectLst/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53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16448B-842C-5AD6-51C6-EC1AAC5958D1}"/>
              </a:ext>
            </a:extLst>
          </p:cNvPr>
          <p:cNvSpPr txBox="1"/>
          <p:nvPr/>
        </p:nvSpPr>
        <p:spPr>
          <a:xfrm>
            <a:off x="233726" y="41373"/>
            <a:ext cx="11891364" cy="683264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cap="all" err="1">
                <a:latin typeface="Century Gothic"/>
                <a:cs typeface="Times New Roman"/>
              </a:rPr>
              <a:t>Gamtos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tyrimai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visuomenės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progresui</a:t>
            </a:r>
            <a:r>
              <a:rPr lang="en-US" sz="1400" b="1" cap="all">
                <a:latin typeface="Century Gothic"/>
                <a:cs typeface="Times New Roman"/>
              </a:rPr>
              <a:t>: </a:t>
            </a:r>
            <a:r>
              <a:rPr lang="en-US" sz="1400" b="1" cap="all" err="1">
                <a:latin typeface="Century Gothic"/>
                <a:cs typeface="Times New Roman"/>
              </a:rPr>
              <a:t>fundamentinės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žinios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taikomųjų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sprendimų</a:t>
            </a:r>
            <a:r>
              <a:rPr lang="en-US" sz="1400" b="1" cap="all">
                <a:latin typeface="Century Gothic"/>
                <a:cs typeface="Times New Roman"/>
              </a:rPr>
              <a:t> </a:t>
            </a:r>
            <a:r>
              <a:rPr lang="en-US" sz="1400" b="1" cap="all" err="1">
                <a:latin typeface="Century Gothic"/>
                <a:cs typeface="Times New Roman"/>
              </a:rPr>
              <a:t>plėtrai</a:t>
            </a:r>
          </a:p>
          <a:p>
            <a:r>
              <a:rPr lang="en-US" sz="1000" i="1" err="1">
                <a:latin typeface="Century Gothic"/>
                <a:cs typeface="Times New Roman"/>
              </a:rPr>
              <a:t>Konferencija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įvyks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Gamtos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tyrimų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centre</a:t>
            </a:r>
            <a:r>
              <a:rPr lang="en-US" sz="1000" i="1">
                <a:latin typeface="Century Gothic"/>
                <a:cs typeface="Times New Roman"/>
              </a:rPr>
              <a:t> 2024 m. </a:t>
            </a:r>
            <a:r>
              <a:rPr lang="en-US" sz="1000" i="1" err="1">
                <a:latin typeface="Century Gothic"/>
                <a:cs typeface="Times New Roman"/>
              </a:rPr>
              <a:t>gegužės</a:t>
            </a:r>
            <a:r>
              <a:rPr lang="en-US" sz="1000" i="1">
                <a:latin typeface="Century Gothic"/>
                <a:cs typeface="Times New Roman"/>
              </a:rPr>
              <a:t> 31 d. (</a:t>
            </a:r>
            <a:r>
              <a:rPr lang="en-US" sz="1000" i="1" err="1">
                <a:latin typeface="Century Gothic"/>
                <a:cs typeface="Times New Roman"/>
              </a:rPr>
              <a:t>Akademijos</a:t>
            </a:r>
            <a:r>
              <a:rPr lang="en-US" sz="1000" i="1">
                <a:latin typeface="Century Gothic"/>
                <a:cs typeface="Times New Roman"/>
              </a:rPr>
              <a:t> g. 2, 101 kab.), bus </a:t>
            </a:r>
            <a:r>
              <a:rPr lang="en-US" sz="1000" i="1" err="1">
                <a:latin typeface="Century Gothic"/>
                <a:cs typeface="Times New Roman"/>
              </a:rPr>
              <a:t>transliuojama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internetu</a:t>
            </a:r>
          </a:p>
          <a:p>
            <a:r>
              <a:rPr lang="en-US" sz="1000" err="1">
                <a:latin typeface="Century Gothic"/>
                <a:cs typeface="Times New Roman"/>
              </a:rPr>
              <a:t>Konferencijos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metu</a:t>
            </a:r>
            <a:r>
              <a:rPr lang="en-US" sz="1000">
                <a:latin typeface="Century Gothic"/>
                <a:cs typeface="Times New Roman"/>
              </a:rPr>
              <a:t> GTC </a:t>
            </a:r>
            <a:r>
              <a:rPr lang="en-US" sz="1000" err="1">
                <a:latin typeface="Century Gothic"/>
                <a:cs typeface="Times New Roman"/>
              </a:rPr>
              <a:t>erdvėse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jaunieji</a:t>
            </a:r>
            <a:r>
              <a:rPr lang="en-US" sz="1000">
                <a:latin typeface="Century Gothic"/>
                <a:cs typeface="Times New Roman"/>
              </a:rPr>
              <a:t> GTC </a:t>
            </a:r>
            <a:r>
              <a:rPr lang="en-US" sz="1000" err="1">
                <a:latin typeface="Century Gothic"/>
                <a:cs typeface="Times New Roman"/>
              </a:rPr>
              <a:t>tyrėjai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pristatys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stendinius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pranešimus</a:t>
            </a:r>
            <a:r>
              <a:rPr lang="en-US" sz="1000">
                <a:latin typeface="Century Gothic"/>
                <a:cs typeface="Times New Roman"/>
              </a:rPr>
              <a:t>, </a:t>
            </a:r>
            <a:r>
              <a:rPr lang="en-US" sz="1000" err="1">
                <a:latin typeface="Century Gothic"/>
                <a:cs typeface="Times New Roman"/>
              </a:rPr>
              <a:t>kurie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vėliau</a:t>
            </a:r>
            <a:r>
              <a:rPr lang="en-US" sz="1000">
                <a:latin typeface="Century Gothic"/>
                <a:cs typeface="Times New Roman"/>
              </a:rPr>
              <a:t> bus </a:t>
            </a:r>
            <a:r>
              <a:rPr lang="en-US" sz="1000" err="1">
                <a:latin typeface="Century Gothic"/>
                <a:cs typeface="Times New Roman"/>
              </a:rPr>
              <a:t>demonstruojami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err="1">
                <a:latin typeface="Century Gothic"/>
                <a:cs typeface="Times New Roman"/>
              </a:rPr>
              <a:t>institucijoje</a:t>
            </a:r>
            <a:endParaRPr lang="en-US" sz="1000">
              <a:latin typeface="Century Gothic"/>
              <a:cs typeface="Times New Roman"/>
            </a:endParaRPr>
          </a:p>
          <a:p>
            <a:pPr algn="ctr"/>
            <a:endParaRPr lang="en-US" sz="1000" b="1">
              <a:latin typeface="Century Gothic"/>
              <a:cs typeface="Times New Roman"/>
            </a:endParaRPr>
          </a:p>
          <a:p>
            <a:pPr algn="ctr"/>
            <a:r>
              <a:rPr lang="en-US" sz="1000" b="1">
                <a:latin typeface="Century Gothic"/>
                <a:cs typeface="Times New Roman"/>
              </a:rPr>
              <a:t>KONFERENCIJOS PROGRAMA</a:t>
            </a:r>
            <a:endParaRPr lang="en-US" sz="1000">
              <a:latin typeface="Century Gothic"/>
              <a:cs typeface="Times New Roman"/>
            </a:endParaRPr>
          </a:p>
          <a:p>
            <a:r>
              <a:rPr lang="en-US" sz="1000" b="1">
                <a:latin typeface="Century Gothic"/>
                <a:cs typeface="Times New Roman"/>
              </a:rPr>
              <a:t>9:00-9:15 </a:t>
            </a:r>
            <a:r>
              <a:rPr lang="en-US" sz="1000" b="1" err="1">
                <a:latin typeface="Century Gothic"/>
                <a:cs typeface="Times New Roman"/>
              </a:rPr>
              <a:t>Įžanga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ir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sveikinimo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žodžiai</a:t>
            </a:r>
          </a:p>
          <a:p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BIOLOGINĖS ĮVAIROVĖS IR BUVEINIŲ BŪKLĖS BEI DINAMIKOS TYRIMAI, IŠSAUGOJIMO BEI ATKŪRIMO MOKSLINIS PAGRINDIMAS (BIOLOGINĖ ĮVAIROVĖ)</a:t>
            </a:r>
          </a:p>
          <a:p>
            <a:pPr algn="just"/>
            <a:endParaRPr lang="en-US" sz="1000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9:15-9:30 </a:t>
            </a:r>
            <a:r>
              <a:rPr lang="en-US" sz="1000" b="1" err="1">
                <a:latin typeface="Century Gothic"/>
                <a:cs typeface="Times New Roman"/>
              </a:rPr>
              <a:t>Programos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vadovas</a:t>
            </a:r>
            <a:r>
              <a:rPr lang="en-US" sz="1000" b="1">
                <a:latin typeface="Century Gothic"/>
                <a:cs typeface="Times New Roman"/>
              </a:rPr>
              <a:t> dr. (HP) </a:t>
            </a:r>
            <a:r>
              <a:rPr lang="en-US" sz="1000" b="1" err="1">
                <a:latin typeface="Century Gothic"/>
                <a:cs typeface="Times New Roman"/>
              </a:rPr>
              <a:t>Dalius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Butkauskas</a:t>
            </a:r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>
                <a:latin typeface="Century Gothic"/>
                <a:cs typeface="Times New Roman"/>
              </a:rPr>
              <a:t>9:30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9:45 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9:45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10:00 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10:00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10:15 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10:15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10:30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10:30 – 10:45</a:t>
            </a:r>
          </a:p>
          <a:p>
            <a:pPr algn="just"/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10:45 – 11:15 </a:t>
            </a:r>
            <a:r>
              <a:rPr lang="en-US" sz="1000" b="1" err="1">
                <a:latin typeface="Century Gothic"/>
                <a:cs typeface="Times New Roman"/>
              </a:rPr>
              <a:t>kavos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pertraukėlė</a:t>
            </a:r>
            <a:endParaRPr lang="en-US" sz="1000" b="1">
              <a:latin typeface="Century Gothic"/>
              <a:cs typeface="Times New Roman"/>
            </a:endParaRPr>
          </a:p>
          <a:p>
            <a:pPr algn="just"/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KLIMATO KAITOS IR ŽMOGAUS VEIKLOS SĄLYGOJAMŲ VEIKSNIŲ POVEIKIAI EKOSISTEMŲ BŪKLEI, JŲ FUNKCIONAVIMUI, TEIKIAMOMS PASLAUGOMS IR IŠTEKLIŲ TVARUMUI (KLIMATAS IR EKOSISTEMOS)</a:t>
            </a:r>
          </a:p>
          <a:p>
            <a:pPr algn="just"/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11:15-11:30 </a:t>
            </a:r>
            <a:r>
              <a:rPr lang="en-US" sz="1000" b="1" err="1">
                <a:latin typeface="Century Gothic"/>
                <a:cs typeface="Times New Roman"/>
              </a:rPr>
              <a:t>Programos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vadovas</a:t>
            </a:r>
            <a:r>
              <a:rPr lang="en-US" sz="1000" b="1">
                <a:latin typeface="Century Gothic"/>
                <a:cs typeface="Times New Roman"/>
              </a:rPr>
              <a:t> doc. dr. Eduardas Budrys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11:30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11:45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i="1">
                <a:latin typeface="Century Gothic"/>
                <a:cs typeface="Times New Roman"/>
              </a:rPr>
              <a:t>Nuo </a:t>
            </a:r>
            <a:r>
              <a:rPr lang="en-US" sz="1000" i="1" err="1">
                <a:latin typeface="Century Gothic"/>
                <a:cs typeface="Times New Roman"/>
              </a:rPr>
              <a:t>kritinių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žaliavų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paieškų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iki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tvarios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energijos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Skridlaitė</a:t>
            </a:r>
            <a:r>
              <a:rPr lang="en-US" sz="1000" i="1">
                <a:latin typeface="Century Gothic"/>
                <a:cs typeface="Times New Roman"/>
              </a:rPr>
              <a:t>, G.)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11:45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12:00 </a:t>
            </a:r>
            <a:r>
              <a:rPr lang="en-US" sz="1000" i="1" err="1">
                <a:latin typeface="Century Gothic"/>
                <a:cs typeface="Times New Roman"/>
              </a:rPr>
              <a:t>Paleoklimato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dinamikos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atspindžiai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skirtinguose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ekosistemų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elementuose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klimato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kaitos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iššūkių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sprendimui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Šeirienė</a:t>
            </a:r>
            <a:r>
              <a:rPr lang="en-US" sz="1000" i="1">
                <a:latin typeface="Century Gothic"/>
                <a:cs typeface="Times New Roman"/>
              </a:rPr>
              <a:t>, V.)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12:00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12:15 </a:t>
            </a:r>
            <a:r>
              <a:rPr lang="en-US" sz="1000" i="1" err="1">
                <a:latin typeface="Century Gothic"/>
                <a:cs typeface="Times New Roman"/>
              </a:rPr>
              <a:t>Ramsaro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klasifikaciją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atitinkančių</a:t>
            </a:r>
            <a:r>
              <a:rPr lang="en-US" sz="1000" i="1">
                <a:latin typeface="Century Gothic"/>
                <a:cs typeface="Times New Roman"/>
              </a:rPr>
              <a:t> Lietuvos </a:t>
            </a:r>
            <a:r>
              <a:rPr lang="en-US" sz="1000" i="1" err="1">
                <a:latin typeface="Century Gothic"/>
                <a:cs typeface="Times New Roman"/>
              </a:rPr>
              <a:t>šlapynių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ištekliai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būklė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Taminskas</a:t>
            </a:r>
            <a:r>
              <a:rPr lang="en-US" sz="1000" i="1">
                <a:latin typeface="Century Gothic"/>
                <a:cs typeface="Times New Roman"/>
              </a:rPr>
              <a:t>, J.)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12:15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12:30 </a:t>
            </a:r>
            <a:r>
              <a:rPr lang="en-US" sz="1000" i="1" err="1">
                <a:latin typeface="Century Gothic"/>
                <a:cs typeface="Times New Roman"/>
              </a:rPr>
              <a:t>Indukuotas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augalų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atsparumas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sausrai</a:t>
            </a:r>
            <a:r>
              <a:rPr lang="en-US" sz="1000" i="1">
                <a:latin typeface="Century Gothic"/>
                <a:cs typeface="Times New Roman"/>
              </a:rPr>
              <a:t>: </a:t>
            </a:r>
            <a:r>
              <a:rPr lang="en-US" sz="1000" i="1" err="1">
                <a:latin typeface="Century Gothic"/>
                <a:cs typeface="Times New Roman"/>
              </a:rPr>
              <a:t>atsakingų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genų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raiškos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pokyčiai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Šveikauskas</a:t>
            </a:r>
            <a:r>
              <a:rPr lang="en-US" sz="1000" i="1">
                <a:latin typeface="Century Gothic"/>
                <a:cs typeface="Times New Roman"/>
              </a:rPr>
              <a:t>, V.)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12:30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12:45 </a:t>
            </a:r>
            <a:r>
              <a:rPr lang="en-US" sz="1000" i="1">
                <a:latin typeface="Century Gothic"/>
                <a:cs typeface="Times New Roman"/>
              </a:rPr>
              <a:t>Lietuvos </a:t>
            </a:r>
            <a:r>
              <a:rPr lang="en-US" sz="1000" i="1" err="1">
                <a:latin typeface="Century Gothic"/>
                <a:cs typeface="Times New Roman"/>
              </a:rPr>
              <a:t>vidaus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vandenų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ekosistemų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biologiniai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ištekliai</a:t>
            </a:r>
            <a:r>
              <a:rPr lang="en-US" sz="1000" i="1">
                <a:latin typeface="Century Gothic"/>
                <a:cs typeface="Times New Roman"/>
              </a:rPr>
              <a:t> XXI </a:t>
            </a:r>
            <a:r>
              <a:rPr lang="en-US" sz="1000" i="1" err="1">
                <a:latin typeface="Century Gothic"/>
                <a:cs typeface="Times New Roman"/>
              </a:rPr>
              <a:t>amžiuje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Ložys</a:t>
            </a:r>
            <a:r>
              <a:rPr lang="en-US" sz="1000" i="1">
                <a:latin typeface="Century Gothic"/>
                <a:cs typeface="Times New Roman"/>
              </a:rPr>
              <a:t>, L.)</a:t>
            </a:r>
          </a:p>
          <a:p>
            <a:pPr algn="just"/>
            <a:r>
              <a:rPr lang="en-US" sz="1000">
                <a:latin typeface="Century Gothic"/>
                <a:cs typeface="Times New Roman"/>
              </a:rPr>
              <a:t>12:45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13:00</a:t>
            </a:r>
            <a:r>
              <a:rPr lang="en-US" sz="1000" i="1">
                <a:latin typeface="Century Gothic"/>
                <a:cs typeface="Times New Roman"/>
              </a:rPr>
              <a:t> Lietuvos </a:t>
            </a:r>
            <a:r>
              <a:rPr lang="en-US" sz="1000" i="1" err="1">
                <a:latin typeface="Century Gothic"/>
                <a:cs typeface="Times New Roman"/>
              </a:rPr>
              <a:t>natūralių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ekosistemų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atkūrimo</a:t>
            </a:r>
            <a:r>
              <a:rPr lang="en-US" sz="1000" i="1">
                <a:latin typeface="Century Gothic"/>
                <a:cs typeface="Times New Roman"/>
              </a:rPr>
              <a:t>, </a:t>
            </a:r>
            <a:r>
              <a:rPr lang="en-US" sz="1000" i="1" err="1">
                <a:latin typeface="Century Gothic"/>
                <a:cs typeface="Times New Roman"/>
              </a:rPr>
              <a:t>jų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paslaugų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tvarumo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gamtinio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paveldo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išsaugojimo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iššūkiai</a:t>
            </a:r>
            <a:r>
              <a:rPr lang="en-US" sz="1000" i="1">
                <a:latin typeface="Century Gothic"/>
                <a:cs typeface="Times New Roman"/>
              </a:rPr>
              <a:t> (Budrys, E.)</a:t>
            </a:r>
          </a:p>
          <a:p>
            <a:endParaRPr lang="en-US" sz="1000" b="1">
              <a:latin typeface="Century Gothic"/>
              <a:cs typeface="Times New Roman"/>
            </a:endParaRPr>
          </a:p>
          <a:p>
            <a:r>
              <a:rPr lang="en-US" sz="1000" b="1">
                <a:latin typeface="Century Gothic"/>
                <a:cs typeface="Times New Roman"/>
              </a:rPr>
              <a:t>13:00 </a:t>
            </a:r>
            <a:r>
              <a:rPr lang="en-US" sz="1000">
                <a:latin typeface="Times New Roman"/>
                <a:cs typeface="Times New Roman"/>
              </a:rPr>
              <a:t>–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b="1">
                <a:latin typeface="Century Gothic"/>
                <a:cs typeface="Times New Roman"/>
              </a:rPr>
              <a:t>14:00 </a:t>
            </a:r>
            <a:r>
              <a:rPr lang="en-US" sz="1000" b="1" err="1">
                <a:latin typeface="Century Gothic"/>
                <a:cs typeface="Times New Roman"/>
              </a:rPr>
              <a:t>Pietūs</a:t>
            </a:r>
            <a:endParaRPr lang="en-US" sz="1000" b="1">
              <a:latin typeface="Century Gothic"/>
              <a:cs typeface="Times New Roman"/>
            </a:endParaRPr>
          </a:p>
          <a:p>
            <a:pPr algn="just"/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 b="1">
                <a:latin typeface="Century Gothic"/>
                <a:cs typeface="Times New Roman"/>
              </a:rPr>
              <a:t>KENKSMINGŲ MEDŽIAGŲ, PATOGENŲ IR NEPALANKIŲ VEIKSNIŲ SKLAIDA BESIKEIČIANČIOJE APLINKOJE RIZIKOS VERTINIMO IR APLINKOS KOKYBĖS GERINIMO KONTEKSTE (TARŠA)</a:t>
            </a:r>
          </a:p>
          <a:p>
            <a:endParaRPr lang="en-US" sz="1000" b="1">
              <a:latin typeface="Century Gothic"/>
              <a:cs typeface="Times New Roman"/>
            </a:endParaRPr>
          </a:p>
          <a:p>
            <a:r>
              <a:rPr lang="en-US" sz="1000" b="1">
                <a:latin typeface="Century Gothic"/>
                <a:cs typeface="Times New Roman"/>
              </a:rPr>
              <a:t>14:00 – 14:15 </a:t>
            </a:r>
            <a:r>
              <a:rPr lang="en-US" sz="1000" b="1" err="1">
                <a:latin typeface="Century Gothic"/>
                <a:cs typeface="Times New Roman"/>
              </a:rPr>
              <a:t>Programos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vadovas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akad</a:t>
            </a:r>
            <a:r>
              <a:rPr lang="en-US" sz="1000" b="1">
                <a:latin typeface="Century Gothic"/>
                <a:cs typeface="Times New Roman"/>
              </a:rPr>
              <a:t>. </a:t>
            </a:r>
            <a:r>
              <a:rPr lang="en-US" sz="1000" b="1" err="1">
                <a:latin typeface="Century Gothic"/>
                <a:cs typeface="Times New Roman"/>
              </a:rPr>
              <a:t>habil</a:t>
            </a:r>
            <a:r>
              <a:rPr lang="en-US" sz="1000" b="1">
                <a:latin typeface="Century Gothic"/>
                <a:cs typeface="Times New Roman"/>
              </a:rPr>
              <a:t>. dr. Jonas </a:t>
            </a:r>
            <a:r>
              <a:rPr lang="en-US" sz="1000" b="1" err="1">
                <a:latin typeface="Century Gothic"/>
                <a:cs typeface="Times New Roman"/>
              </a:rPr>
              <a:t>Mažeika</a:t>
            </a:r>
            <a:endParaRPr lang="en-US" sz="1000" b="1">
              <a:latin typeface="Century Gothic"/>
              <a:cs typeface="Times New Roman"/>
            </a:endParaRP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14:15 – 14:30 </a:t>
            </a:r>
            <a:r>
              <a:rPr lang="en-US" sz="1000" i="1" err="1">
                <a:latin typeface="Century Gothic"/>
                <a:cs typeface="Times New Roman"/>
              </a:rPr>
              <a:t>Mikroskopinių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grybų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paplitimas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antropogenizuotuose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substratuose</a:t>
            </a:r>
            <a:r>
              <a:rPr lang="en-US" sz="1000" i="1">
                <a:latin typeface="Century Gothic"/>
                <a:cs typeface="Times New Roman"/>
              </a:rPr>
              <a:t>, </a:t>
            </a:r>
            <a:r>
              <a:rPr lang="en-US" sz="1000" i="1" err="1">
                <a:latin typeface="Century Gothic"/>
                <a:cs typeface="Times New Roman"/>
              </a:rPr>
              <a:t>veiklos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reguliavimas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praktinis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panaudojimas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Paškevičius</a:t>
            </a:r>
            <a:r>
              <a:rPr lang="en-US" sz="1000" i="1">
                <a:latin typeface="Century Gothic"/>
                <a:cs typeface="Times New Roman"/>
              </a:rPr>
              <a:t>, A.)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14:30 – 14:45 </a:t>
            </a:r>
            <a:r>
              <a:rPr lang="en-US" sz="1000" i="1" err="1">
                <a:latin typeface="Century Gothic"/>
                <a:cs typeface="Times New Roman"/>
              </a:rPr>
              <a:t>Mikroorganizmų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sklaidos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valdymas</a:t>
            </a:r>
            <a:r>
              <a:rPr lang="en-US" sz="1000" i="1">
                <a:latin typeface="Century Gothic"/>
                <a:cs typeface="Times New Roman"/>
              </a:rPr>
              <a:t> – </a:t>
            </a:r>
            <a:r>
              <a:rPr lang="en-US" sz="1000" i="1" err="1">
                <a:latin typeface="Century Gothic"/>
                <a:cs typeface="Times New Roman"/>
              </a:rPr>
              <a:t>sisteminis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požiūris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šiuolaikinės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technologijos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Servienė</a:t>
            </a:r>
            <a:r>
              <a:rPr lang="en-US" sz="1000" i="1">
                <a:latin typeface="Century Gothic"/>
                <a:cs typeface="Times New Roman"/>
              </a:rPr>
              <a:t>, E.)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14:45 – 15:00 </a:t>
            </a:r>
            <a:r>
              <a:rPr lang="en-US" sz="1000" i="1" err="1">
                <a:latin typeface="Century Gothic"/>
                <a:cs typeface="Times New Roman"/>
              </a:rPr>
              <a:t>Augalų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sveikata</a:t>
            </a:r>
            <a:r>
              <a:rPr lang="en-US" sz="1000" i="1">
                <a:latin typeface="Century Gothic"/>
                <a:cs typeface="Times New Roman"/>
              </a:rPr>
              <a:t> – </a:t>
            </a:r>
            <a:r>
              <a:rPr lang="en-US" sz="1000" i="1" err="1">
                <a:latin typeface="Century Gothic"/>
                <a:cs typeface="Times New Roman"/>
              </a:rPr>
              <a:t>ekosistemų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stabilumas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tvarumas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Burokienė</a:t>
            </a:r>
            <a:r>
              <a:rPr lang="en-US" sz="1000" i="1">
                <a:latin typeface="Century Gothic"/>
                <a:cs typeface="Times New Roman"/>
              </a:rPr>
              <a:t>, D.)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15:00 – 15:15 </a:t>
            </a:r>
            <a:r>
              <a:rPr lang="en-US" sz="1000" i="1" err="1">
                <a:latin typeface="Century Gothic"/>
                <a:cs typeface="Times New Roman"/>
              </a:rPr>
              <a:t>Prioritetinių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pavojingų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aplinkai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taršos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medžiagų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patekimas</a:t>
            </a:r>
            <a:r>
              <a:rPr lang="en-US" sz="1000" i="1">
                <a:latin typeface="Century Gothic"/>
                <a:cs typeface="Times New Roman"/>
              </a:rPr>
              <a:t>, </a:t>
            </a:r>
            <a:r>
              <a:rPr lang="en-US" sz="1000" i="1" err="1">
                <a:latin typeface="Century Gothic"/>
                <a:cs typeface="Times New Roman"/>
              </a:rPr>
              <a:t>sklaida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kaupimasis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sausumos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jūros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ekosistemose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Jokšas</a:t>
            </a:r>
            <a:r>
              <a:rPr lang="en-US" sz="1000" i="1">
                <a:latin typeface="Century Gothic"/>
                <a:cs typeface="Times New Roman"/>
              </a:rPr>
              <a:t>, K.)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15:15 – 15:30 </a:t>
            </a:r>
            <a:r>
              <a:rPr lang="en-US" sz="1000" i="1" err="1">
                <a:latin typeface="Century Gothic"/>
                <a:cs typeface="Times New Roman"/>
              </a:rPr>
              <a:t>Branduoliniai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objektai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regione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ir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rizika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ekosistemoms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Mažeika</a:t>
            </a:r>
            <a:r>
              <a:rPr lang="en-US" sz="1000" i="1">
                <a:latin typeface="Century Gothic"/>
                <a:cs typeface="Times New Roman"/>
              </a:rPr>
              <a:t>, J.)</a:t>
            </a:r>
          </a:p>
          <a:p>
            <a:pPr algn="just"/>
            <a:r>
              <a:rPr lang="en-US" sz="1000">
                <a:latin typeface="Times New Roman"/>
                <a:cs typeface="Times New Roman"/>
              </a:rPr>
              <a:t>15:30 – 15:45</a:t>
            </a:r>
            <a:r>
              <a:rPr lang="en-US" sz="1000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Vandens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taršos</a:t>
            </a:r>
            <a:r>
              <a:rPr lang="en-US" sz="1000" i="1">
                <a:latin typeface="Century Gothic"/>
                <a:cs typeface="Times New Roman"/>
              </a:rPr>
              <a:t> </a:t>
            </a:r>
            <a:r>
              <a:rPr lang="en-US" sz="1000" i="1" err="1">
                <a:latin typeface="Century Gothic"/>
                <a:cs typeface="Times New Roman"/>
              </a:rPr>
              <a:t>kaina</a:t>
            </a:r>
            <a:r>
              <a:rPr lang="en-US" sz="1000" i="1">
                <a:latin typeface="Century Gothic"/>
                <a:cs typeface="Times New Roman"/>
              </a:rPr>
              <a:t> (</a:t>
            </a:r>
            <a:r>
              <a:rPr lang="en-US" sz="1000" i="1" err="1">
                <a:latin typeface="Century Gothic"/>
                <a:cs typeface="Times New Roman"/>
              </a:rPr>
              <a:t>Stankevičiūtė</a:t>
            </a:r>
            <a:r>
              <a:rPr lang="en-US" sz="1000" i="1">
                <a:latin typeface="Century Gothic"/>
                <a:cs typeface="Times New Roman"/>
              </a:rPr>
              <a:t>, M.)</a:t>
            </a:r>
          </a:p>
          <a:p>
            <a:pPr algn="just"/>
            <a:endParaRPr lang="en-US" sz="1000">
              <a:latin typeface="Century Gothic"/>
              <a:cs typeface="Times New Roman"/>
            </a:endParaRPr>
          </a:p>
          <a:p>
            <a:r>
              <a:rPr lang="en-US" sz="1000" b="1">
                <a:latin typeface="Century Gothic"/>
                <a:cs typeface="Times New Roman"/>
              </a:rPr>
              <a:t>15:45 – 16:30 </a:t>
            </a:r>
            <a:r>
              <a:rPr lang="en-US" sz="1000" b="1" err="1">
                <a:latin typeface="Century Gothic"/>
                <a:cs typeface="Times New Roman"/>
              </a:rPr>
              <a:t>Diskusija</a:t>
            </a:r>
            <a:r>
              <a:rPr lang="en-US" sz="1000" b="1">
                <a:latin typeface="Century Gothic"/>
                <a:cs typeface="Times New Roman"/>
              </a:rPr>
              <a:t> </a:t>
            </a:r>
            <a:r>
              <a:rPr lang="en-US" sz="1000" b="1" err="1">
                <a:latin typeface="Century Gothic"/>
                <a:cs typeface="Times New Roman"/>
              </a:rPr>
              <a:t>ir</a:t>
            </a:r>
            <a:r>
              <a:rPr lang="en-US" sz="1000" b="1">
                <a:latin typeface="Century Gothic"/>
                <a:cs typeface="Times New Roman"/>
              </a:rPr>
              <a:t> kava</a:t>
            </a:r>
          </a:p>
        </p:txBody>
      </p:sp>
    </p:spTree>
    <p:extLst>
      <p:ext uri="{BB962C8B-B14F-4D97-AF65-F5344CB8AC3E}">
        <p14:creationId xmlns:p14="http://schemas.microsoft.com/office/powerpoint/2010/main" val="869214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6BE443-D166-AE4B-B092-8463C22EE4AF}"/>
              </a:ext>
            </a:extLst>
          </p:cNvPr>
          <p:cNvSpPr txBox="1"/>
          <p:nvPr/>
        </p:nvSpPr>
        <p:spPr>
          <a:xfrm>
            <a:off x="1696302" y="1426944"/>
            <a:ext cx="10081844" cy="424731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-LT" sz="2000" b="1" dirty="0">
                <a:latin typeface="Times New Roman"/>
                <a:cs typeface="Times New Roman"/>
              </a:rPr>
              <a:t>Uždaviniai</a:t>
            </a:r>
          </a:p>
          <a:p>
            <a:pPr algn="just"/>
            <a:endParaRPr lang="lt-LT" sz="2000" b="1" dirty="0">
              <a:latin typeface="Times New Roman"/>
              <a:cs typeface="Times New Roman"/>
            </a:endParaRPr>
          </a:p>
          <a:p>
            <a:pPr algn="just"/>
            <a:r>
              <a:rPr lang="lt-LT" sz="2000" b="1" dirty="0">
                <a:latin typeface="Times New Roman"/>
                <a:cs typeface="Times New Roman"/>
              </a:rPr>
              <a:t>Konferencijos reklama </a:t>
            </a:r>
            <a:r>
              <a:rPr lang="lt-LT" sz="2000" dirty="0">
                <a:latin typeface="Times New Roman"/>
                <a:cs typeface="Times New Roman"/>
              </a:rPr>
              <a:t>(konferencijos programos ir kvietimų draugams/konkurentams sukūrimas ir platinimas (popieriniame ir </a:t>
            </a:r>
            <a:r>
              <a:rPr lang="lt-LT" sz="2000" err="1">
                <a:latin typeface="Times New Roman"/>
                <a:cs typeface="Times New Roman"/>
              </a:rPr>
              <a:t>on</a:t>
            </a:r>
            <a:r>
              <a:rPr lang="lt-LT" sz="2000" dirty="0">
                <a:latin typeface="Times New Roman"/>
                <a:cs typeface="Times New Roman"/>
              </a:rPr>
              <a:t>-line formatu); renginio informacija/reklama internetinėje erdvėje (GTC ištekliai, informaciniai straipsniukai 15 min., </a:t>
            </a:r>
            <a:r>
              <a:rPr lang="lt-LT" sz="2000" err="1">
                <a:latin typeface="Times New Roman"/>
                <a:cs typeface="Times New Roman"/>
              </a:rPr>
              <a:t>Delfi</a:t>
            </a:r>
            <a:r>
              <a:rPr lang="lt-LT" sz="2000" dirty="0">
                <a:latin typeface="Times New Roman"/>
                <a:cs typeface="Times New Roman"/>
              </a:rPr>
              <a:t> ir kt.?); konferencijos </a:t>
            </a:r>
            <a:r>
              <a:rPr lang="lt-LT" sz="2000" i="1" err="1">
                <a:latin typeface="Times New Roman"/>
                <a:cs typeface="Times New Roman"/>
              </a:rPr>
              <a:t>on</a:t>
            </a:r>
            <a:r>
              <a:rPr lang="lt-LT" sz="2000" i="1" dirty="0">
                <a:latin typeface="Times New Roman"/>
                <a:cs typeface="Times New Roman"/>
              </a:rPr>
              <a:t>-line</a:t>
            </a:r>
            <a:r>
              <a:rPr lang="lt-LT" sz="2000" dirty="0">
                <a:latin typeface="Times New Roman"/>
                <a:cs typeface="Times New Roman"/>
              </a:rPr>
              <a:t> formato organizavimas ir užtikrinimas; dalyvių registracija).</a:t>
            </a:r>
            <a:endParaRPr lang="lt-LT" dirty="0"/>
          </a:p>
          <a:p>
            <a:pPr algn="just"/>
            <a:r>
              <a:rPr lang="lt-LT" sz="2000" b="1" dirty="0">
                <a:latin typeface="Times New Roman"/>
                <a:cs typeface="Times New Roman"/>
              </a:rPr>
              <a:t>  </a:t>
            </a:r>
          </a:p>
          <a:p>
            <a:pPr algn="just"/>
            <a:r>
              <a:rPr lang="lt-LT" sz="2000" b="1" dirty="0">
                <a:latin typeface="Times New Roman"/>
                <a:cs typeface="Times New Roman"/>
              </a:rPr>
              <a:t>Jaunųjų tyrėjų (doktorantų ir </a:t>
            </a:r>
            <a:r>
              <a:rPr lang="lt-LT" sz="2000" b="1" dirty="0" err="1">
                <a:latin typeface="Times New Roman"/>
                <a:cs typeface="Times New Roman"/>
              </a:rPr>
              <a:t>podoktorantūros</a:t>
            </a:r>
            <a:r>
              <a:rPr lang="lt-LT" sz="2000" b="1" dirty="0">
                <a:latin typeface="Times New Roman"/>
                <a:cs typeface="Times New Roman"/>
              </a:rPr>
              <a:t> stažuotojų) stendinių pranešimų (anglų kalba) pristatymas</a:t>
            </a:r>
            <a:r>
              <a:rPr lang="lt-LT" sz="2000" dirty="0">
                <a:latin typeface="Times New Roman"/>
                <a:cs typeface="Times New Roman"/>
              </a:rPr>
              <a:t> (pranešimo matricos sukūrimas; pranešimų atspausdinimas; teksto redagavimas).</a:t>
            </a:r>
            <a:endParaRPr lang="lt-LT" sz="2000" b="1" dirty="0">
              <a:latin typeface="Times New Roman"/>
              <a:cs typeface="Times New Roman"/>
            </a:endParaRPr>
          </a:p>
          <a:p>
            <a:pPr algn="just"/>
            <a:endParaRPr lang="lt-LT" sz="2000">
              <a:latin typeface="Times New Roman"/>
              <a:cs typeface="Times New Roman"/>
            </a:endParaRPr>
          </a:p>
          <a:p>
            <a:pPr algn="just"/>
            <a:r>
              <a:rPr lang="lt-LT" sz="2000" b="1" dirty="0">
                <a:latin typeface="Times New Roman"/>
                <a:cs typeface="Times New Roman"/>
              </a:rPr>
              <a:t>Kava-arbata </a:t>
            </a:r>
            <a:r>
              <a:rPr lang="lt-LT" sz="2000" dirty="0">
                <a:latin typeface="Times New Roman"/>
                <a:cs typeface="Times New Roman"/>
              </a:rPr>
              <a:t>(kavos pertraukėlių aprūpinimas; o gal ir pietų vidiniame GTC kiemelyje organizavimas).</a:t>
            </a:r>
          </a:p>
          <a:p>
            <a:pPr algn="just"/>
            <a:endParaRPr lang="lt-LT" sz="1000">
              <a:latin typeface="Century Gothic" panose="020B0502020202020204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574FC-970C-86C2-28F1-BE2D4647C797}"/>
              </a:ext>
            </a:extLst>
          </p:cNvPr>
          <p:cNvSpPr txBox="1"/>
          <p:nvPr/>
        </p:nvSpPr>
        <p:spPr>
          <a:xfrm>
            <a:off x="1695674" y="626304"/>
            <a:ext cx="6153798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t-LT" b="1" dirty="0">
                <a:latin typeface="Times New Roman"/>
                <a:cs typeface="Times New Roman"/>
              </a:rPr>
              <a:t>Organizacinis konferencijos komitetas?</a:t>
            </a:r>
            <a:endParaRPr lang="lt-LT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8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725" y="3130487"/>
            <a:ext cx="6591720" cy="597023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tabLst>
                <a:tab pos="139700" algn="l"/>
                <a:tab pos="457200" algn="l"/>
              </a:tabLst>
            </a:pPr>
            <a:r>
              <a:rPr lang="lt-LT" sz="2400" b="1" dirty="0">
                <a:solidFill>
                  <a:schemeClr val="tx1"/>
                </a:solidFill>
                <a:latin typeface="Times"/>
                <a:ea typeface="Calibri"/>
                <a:cs typeface="Times"/>
              </a:rPr>
              <a:t>11</a:t>
            </a:r>
            <a:r>
              <a:rPr lang="lt-LT" sz="2400" b="1" dirty="0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. </a:t>
            </a:r>
            <a:r>
              <a:rPr lang="lt-LT" sz="2400" b="1" kern="100" dirty="0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Dėl renginių pristatymo</a:t>
            </a:r>
            <a:endParaRPr lang="en-US" sz="2400" b="1" dirty="0">
              <a:solidFill>
                <a:schemeClr val="tx1"/>
              </a:solidFill>
              <a:effectLst/>
              <a:latin typeface="Times"/>
              <a:ea typeface="Calibri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02" y="2279113"/>
            <a:ext cx="2386409" cy="229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89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E125D3-5C05-42A9-5D54-67177A661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91298"/>
              </p:ext>
            </p:extLst>
          </p:nvPr>
        </p:nvGraphicFramePr>
        <p:xfrm>
          <a:off x="350874" y="176743"/>
          <a:ext cx="11674549" cy="6687394"/>
        </p:xfrm>
        <a:graphic>
          <a:graphicData uri="http://schemas.openxmlformats.org/drawingml/2006/table">
            <a:tbl>
              <a:tblPr/>
              <a:tblGrid>
                <a:gridCol w="1127052">
                  <a:extLst>
                    <a:ext uri="{9D8B030D-6E8A-4147-A177-3AD203B41FA5}">
                      <a16:colId xmlns:a16="http://schemas.microsoft.com/office/drawing/2014/main" val="3460289593"/>
                    </a:ext>
                  </a:extLst>
                </a:gridCol>
                <a:gridCol w="2474918">
                  <a:extLst>
                    <a:ext uri="{9D8B030D-6E8A-4147-A177-3AD203B41FA5}">
                      <a16:colId xmlns:a16="http://schemas.microsoft.com/office/drawing/2014/main" val="1066901204"/>
                    </a:ext>
                  </a:extLst>
                </a:gridCol>
                <a:gridCol w="3141377">
                  <a:extLst>
                    <a:ext uri="{9D8B030D-6E8A-4147-A177-3AD203B41FA5}">
                      <a16:colId xmlns:a16="http://schemas.microsoft.com/office/drawing/2014/main" val="3204673819"/>
                    </a:ext>
                  </a:extLst>
                </a:gridCol>
                <a:gridCol w="1990376">
                  <a:extLst>
                    <a:ext uri="{9D8B030D-6E8A-4147-A177-3AD203B41FA5}">
                      <a16:colId xmlns:a16="http://schemas.microsoft.com/office/drawing/2014/main" val="1923670541"/>
                    </a:ext>
                  </a:extLst>
                </a:gridCol>
                <a:gridCol w="1098513">
                  <a:extLst>
                    <a:ext uri="{9D8B030D-6E8A-4147-A177-3AD203B41FA5}">
                      <a16:colId xmlns:a16="http://schemas.microsoft.com/office/drawing/2014/main" val="4040149583"/>
                    </a:ext>
                  </a:extLst>
                </a:gridCol>
                <a:gridCol w="778828">
                  <a:extLst>
                    <a:ext uri="{9D8B030D-6E8A-4147-A177-3AD203B41FA5}">
                      <a16:colId xmlns:a16="http://schemas.microsoft.com/office/drawing/2014/main" val="496676221"/>
                    </a:ext>
                  </a:extLst>
                </a:gridCol>
                <a:gridCol w="1063485">
                  <a:extLst>
                    <a:ext uri="{9D8B030D-6E8A-4147-A177-3AD203B41FA5}">
                      <a16:colId xmlns:a16="http://schemas.microsoft.com/office/drawing/2014/main" val="48016283"/>
                    </a:ext>
                  </a:extLst>
                </a:gridCol>
              </a:tblGrid>
              <a:tr h="319413"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Renginio data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Renginio pavadinimas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Aprašymas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Ar GTC organizuojamas renginys?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Organizatorius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Lėšų poreikis, €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t-LT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Atsakingas asmuo</a:t>
                      </a: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6350">
                      <a:solidFill>
                        <a:srgbClr val="000000"/>
                      </a:solidFill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4385"/>
                  </a:ext>
                </a:extLst>
              </a:tr>
              <a:tr h="554276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2024-06-05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„Žaliųjų idėjų festivalis“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Žaliųjų idėjų mugė organizuojama ketvirtą kartą. Centras dalyvauja kiekvienais metais.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NE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Lietuvos Respublikos Prezidento kanceliarija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~500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63150"/>
                  </a:ext>
                </a:extLst>
              </a:tr>
              <a:tr h="526133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rugsėjis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Mokslo festivalis „Erdvėlaivis Žemė“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Kasmetinis mokslinių tyrimų pristatymo visuomenei renginys 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Renginiai vyksta GTC, institucija deklaruojama kaip viena iš organizatorių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~ 500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6048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birželis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Jaunųjų geologų stovykla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Kasmetinis renginys moksleiviams, pristatantis geologijos ir geografijos mokslus, jų svarbą ir pritaikymą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 - vienas iš organizatorių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Lietuvos neformaliojo švietimo agentūra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~500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12896"/>
                  </a:ext>
                </a:extLst>
              </a:tr>
              <a:tr h="696771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gruodis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A. </a:t>
                      </a:r>
                      <a:r>
                        <a:rPr lang="lt-LT" sz="12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Žukelio</a:t>
                      </a:r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 jubiliejus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A. </a:t>
                      </a:r>
                      <a:r>
                        <a:rPr lang="lt-LT" sz="12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Žukelio</a:t>
                      </a:r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 surinkta mineralų ir uolienų kolekcija sudaro GTC Mineralų muziejaus rinkinių pagrindą. 2024 pabaigoje bus minimas geologo 125 metų jubiliejus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TAIP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 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400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40075"/>
                  </a:ext>
                </a:extLst>
              </a:tr>
              <a:tr h="696771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lapkritis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Jaunųjų mokslininkų konferencija „Jaunieji mokslininkai – žemės ūkio pažangai“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Kasmetinė LMA organizuojama konferencija, kurioje savo darbus pristato jaunieji tyrėjai ir doktorantai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NE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LMA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17499"/>
                  </a:ext>
                </a:extLst>
              </a:tr>
              <a:tr h="544882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lapkritis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Lietuvos jaunųjų mokslininkų konferencija „</a:t>
                      </a:r>
                      <a:r>
                        <a:rPr lang="lt-LT" sz="12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Bioateitis</a:t>
                      </a:r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: gamtos ir gyvybės mokslų perspektyvos“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Kasmetinė LMA organizuojama konferencija, kurioje savo darbus pristato jaunieji tyrėjai ir doktorantai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NE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LMA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57379"/>
                  </a:ext>
                </a:extLst>
              </a:tr>
              <a:tr h="526133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2024-04-15-18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The</a:t>
                      </a:r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 COINS 2024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Kasmetinė VU organizuojama Gyvybės mokslų srities konferencija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 gali dalyvauti kaip organizatorius (reikalingas finansinis indėlis)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VU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700-800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14315"/>
                  </a:ext>
                </a:extLst>
              </a:tr>
              <a:tr h="695194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2024-05-31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Konferencija „Gamtos tyrimai visuomenės progresui: fundamentinės žinios taikomųjų sprendimų plėtrai“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IIMTEP programos tarpinės ataskaitos pagrindu organizuojama konferencija 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TAIP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2500-3000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69568"/>
                  </a:ext>
                </a:extLst>
              </a:tr>
              <a:tr h="355496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 m. IV ketvirtis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„Žuvies“ skulptūros atidengimo renginys (Sėkmės atveju)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Mokslo populiarinimo renginys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TAIP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GTC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3000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59982"/>
                  </a:ext>
                </a:extLst>
              </a:tr>
              <a:tr h="526133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2024-09-17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„Tarptautinė mikroorganizmų diena“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Mokslo populiarinimo renginys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TAIP, Renginys organizuojamas GTC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"Lietuvos mikrobiologų draugija"</a:t>
                      </a:r>
                    </a:p>
                  </a:txBody>
                  <a:tcPr marL="3348" marR="3348" marT="3348" marB="16073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mes"/>
                          <a:cs typeface="Times"/>
                        </a:rPr>
                        <a:t>300-400</a:t>
                      </a:r>
                    </a:p>
                  </a:txBody>
                  <a:tcPr marL="3348" marR="3348" marT="3348" marB="16073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lt-LT" sz="1200" b="0" i="0" u="none" strike="noStrike" noProof="0">
                        <a:solidFill>
                          <a:srgbClr val="000000"/>
                        </a:solidFill>
                        <a:effectLst/>
                        <a:latin typeface="Times"/>
                        <a:cs typeface="Times"/>
                      </a:endParaRPr>
                    </a:p>
                  </a:txBody>
                  <a:tcPr marL="3347" marR="3347" marT="3347" marB="16073" anchor="ctr">
                    <a:lnL w="6350">
                      <a:solidFill>
                        <a:srgbClr val="A9D08E"/>
                      </a:solidFill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0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821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8589CD-15FE-086D-0BEF-4D3F5A8FE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FE6B-AA99-E75E-4BDD-B4C5FD41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582" y="2982476"/>
            <a:ext cx="7925410" cy="8760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lt-LT" sz="2400" b="1" dirty="0">
                <a:solidFill>
                  <a:schemeClr val="tx1"/>
                </a:solidFill>
                <a:latin typeface="Times"/>
                <a:ea typeface="Times New Roman" panose="02020603050405020304" pitchFamily="18" charset="0"/>
                <a:cs typeface="Times"/>
              </a:rPr>
              <a:t>12. </a:t>
            </a:r>
            <a:r>
              <a:rPr lang="lt-LT" sz="2400" b="1" dirty="0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Anonsai</a:t>
            </a:r>
            <a:endParaRPr lang="en-US" sz="2400" b="1" dirty="0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00C2299D-765C-F119-1508-E3627468B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44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1E3E5-FD82-6CD8-05D1-AAB0B12DF24C}"/>
              </a:ext>
            </a:extLst>
          </p:cNvPr>
          <p:cNvSpPr txBox="1"/>
          <p:nvPr/>
        </p:nvSpPr>
        <p:spPr>
          <a:xfrm>
            <a:off x="2161880" y="565758"/>
            <a:ext cx="9128481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" sz="2000" b="1" dirty="0">
                <a:latin typeface="Times New Roman"/>
                <a:cs typeface="Times New Roman"/>
              </a:rPr>
              <a:t>Š. m. kovo 15 d. 14:00 val. </a:t>
            </a:r>
            <a:r>
              <a:rPr lang="lt" sz="2000" dirty="0">
                <a:latin typeface="Times New Roman"/>
                <a:cs typeface="Times New Roman"/>
              </a:rPr>
              <a:t>GTC konferencijų salėje įvyks projekto „</a:t>
            </a:r>
            <a:r>
              <a:rPr lang="lt" sz="2000" b="1" err="1">
                <a:latin typeface="Times New Roman"/>
                <a:cs typeface="Times New Roman"/>
              </a:rPr>
              <a:t>CosmoLith</a:t>
            </a:r>
            <a:r>
              <a:rPr lang="lt" sz="2000" dirty="0">
                <a:latin typeface="Times New Roman"/>
                <a:cs typeface="Times New Roman"/>
              </a:rPr>
              <a:t>“ įvadinis seminaras. Pranešėjas – Kvartero tyrimų laboratorijos </a:t>
            </a:r>
            <a:r>
              <a:rPr lang="lt" sz="2000" err="1">
                <a:latin typeface="Times New Roman"/>
                <a:cs typeface="Times New Roman"/>
              </a:rPr>
              <a:t>podoktorantūros</a:t>
            </a:r>
            <a:r>
              <a:rPr lang="lt" sz="2000" dirty="0">
                <a:latin typeface="Times New Roman"/>
                <a:cs typeface="Times New Roman"/>
              </a:rPr>
              <a:t> stažuotojas dr. </a:t>
            </a:r>
            <a:r>
              <a:rPr lang="lt" sz="2000" err="1">
                <a:latin typeface="Times New Roman"/>
                <a:cs typeface="Times New Roman"/>
              </a:rPr>
              <a:t>Michal</a:t>
            </a:r>
            <a:r>
              <a:rPr lang="lt" sz="2000" dirty="0">
                <a:latin typeface="Times New Roman"/>
                <a:cs typeface="Times New Roman"/>
              </a:rPr>
              <a:t> </a:t>
            </a:r>
            <a:r>
              <a:rPr lang="lt" sz="2000" err="1">
                <a:latin typeface="Times New Roman"/>
                <a:cs typeface="Times New Roman"/>
              </a:rPr>
              <a:t>Šujan</a:t>
            </a:r>
            <a:r>
              <a:rPr lang="lt" sz="2000" dirty="0">
                <a:latin typeface="Times New Roman"/>
                <a:cs typeface="Times New Roman"/>
              </a:rPr>
              <a:t>.</a:t>
            </a:r>
            <a:endParaRPr lang="en-US" sz="2000" dirty="0"/>
          </a:p>
          <a:p>
            <a:pPr algn="just"/>
            <a:endParaRPr lang="lt" sz="2000" dirty="0">
              <a:latin typeface="Times New Roman"/>
              <a:cs typeface="Times New Roman"/>
            </a:endParaRPr>
          </a:p>
          <a:p>
            <a:pPr algn="just"/>
            <a:endParaRPr lang="lt" sz="2000" dirty="0">
              <a:latin typeface="Times New Roman"/>
              <a:cs typeface="Times New Roman"/>
            </a:endParaRPr>
          </a:p>
          <a:p>
            <a:pPr algn="just"/>
            <a:r>
              <a:rPr lang="lt" sz="2000" b="1" dirty="0">
                <a:latin typeface="Times"/>
                <a:cs typeface="Times New Roman"/>
              </a:rPr>
              <a:t>Š. m. kovo 20 d. 14.00 val</a:t>
            </a:r>
            <a:r>
              <a:rPr lang="lt" sz="2000" dirty="0">
                <a:latin typeface="Times"/>
                <a:cs typeface="Times New Roman"/>
              </a:rPr>
              <a:t>. vyks atvira paskaita „</a:t>
            </a:r>
            <a:r>
              <a:rPr lang="lt" sz="2000" b="1" dirty="0">
                <a:latin typeface="Times"/>
                <a:cs typeface="Times New Roman"/>
              </a:rPr>
              <a:t>Lietuvos gamtinis karkasas</a:t>
            </a:r>
            <a:r>
              <a:rPr lang="lt" sz="2000" dirty="0">
                <a:latin typeface="Times"/>
                <a:cs typeface="Times New Roman"/>
              </a:rPr>
              <a:t>“.</a:t>
            </a:r>
            <a:r>
              <a:rPr lang="lt" sz="2000" b="1" dirty="0">
                <a:latin typeface="Times"/>
                <a:cs typeface="Times New Roman"/>
              </a:rPr>
              <a:t> </a:t>
            </a:r>
            <a:r>
              <a:rPr lang="lt" sz="2000" dirty="0">
                <a:latin typeface="Times"/>
                <a:cs typeface="Times New Roman"/>
              </a:rPr>
              <a:t>Pranešimą skaitys Vilniaus universiteto doc. dr. Ričardas </a:t>
            </a:r>
            <a:r>
              <a:rPr lang="lt" sz="2000" dirty="0" err="1">
                <a:latin typeface="Times"/>
                <a:cs typeface="Times New Roman"/>
              </a:rPr>
              <a:t>Skorupskas</a:t>
            </a:r>
            <a:r>
              <a:rPr lang="lt" sz="2000" dirty="0">
                <a:latin typeface="Times"/>
                <a:cs typeface="Times New Roman"/>
              </a:rPr>
              <a:t>. Renginys vyks GTC konferencijų salėje ir bus transliuojamas MS </a:t>
            </a:r>
            <a:r>
              <a:rPr lang="lt" sz="2000" dirty="0" err="1">
                <a:latin typeface="Times"/>
                <a:cs typeface="Times New Roman"/>
              </a:rPr>
              <a:t>Teams</a:t>
            </a:r>
            <a:r>
              <a:rPr lang="lt" sz="2000" dirty="0">
                <a:latin typeface="Times"/>
                <a:cs typeface="Times New Roman"/>
              </a:rPr>
              <a:t> platformoje: </a:t>
            </a:r>
            <a:endParaRPr lang="lt" sz="2000" dirty="0"/>
          </a:p>
          <a:p>
            <a:r>
              <a:rPr lang="lt" sz="2000" dirty="0">
                <a:latin typeface="Times"/>
                <a:cs typeface="Times New Roman"/>
              </a:rPr>
              <a:t>MS </a:t>
            </a:r>
            <a:r>
              <a:rPr lang="lt" sz="2000" err="1">
                <a:latin typeface="Times"/>
                <a:cs typeface="Times New Roman"/>
              </a:rPr>
              <a:t>Teams</a:t>
            </a:r>
            <a:r>
              <a:rPr lang="lt" sz="2000" dirty="0">
                <a:latin typeface="Times"/>
                <a:cs typeface="Times New Roman"/>
              </a:rPr>
              <a:t>:</a:t>
            </a:r>
            <a:endParaRPr lang="lt" sz="2000" dirty="0">
              <a:latin typeface="Times"/>
              <a:cs typeface="Times"/>
            </a:endParaRPr>
          </a:p>
          <a:p>
            <a:r>
              <a:rPr lang="lt" sz="2000" u="sng" dirty="0">
                <a:solidFill>
                  <a:srgbClr val="6264A7"/>
                </a:solidFill>
                <a:latin typeface="Times"/>
                <a:cs typeface="Segoe UI Semibold"/>
                <a:hlinkClick r:id="rId2"/>
              </a:rPr>
              <a:t>Click here to join the meeting</a:t>
            </a:r>
            <a:endParaRPr lang="lt" sz="2000" dirty="0">
              <a:latin typeface="Times"/>
              <a:cs typeface="Times"/>
            </a:endParaRPr>
          </a:p>
          <a:p>
            <a:r>
              <a:rPr lang="lt" sz="2000" dirty="0">
                <a:latin typeface="Times"/>
                <a:cs typeface="Times New Roman"/>
              </a:rPr>
              <a:t>Susitikimo ID:348 554 932 223</a:t>
            </a:r>
            <a:endParaRPr lang="lt" sz="2000" dirty="0">
              <a:latin typeface="Times"/>
              <a:cs typeface="Times"/>
            </a:endParaRPr>
          </a:p>
          <a:p>
            <a:r>
              <a:rPr lang="lt" sz="2000" dirty="0">
                <a:latin typeface="Times"/>
                <a:cs typeface="Times New Roman"/>
              </a:rPr>
              <a:t>Prisijungimo slaptažodis: </a:t>
            </a:r>
            <a:r>
              <a:rPr lang="lt" sz="2000" err="1">
                <a:latin typeface="Times"/>
                <a:cs typeface="Times New Roman"/>
              </a:rPr>
              <a:t>AsDHoV</a:t>
            </a:r>
            <a:endParaRPr lang="lt" sz="2000" err="1">
              <a:latin typeface="Times"/>
              <a:cs typeface="Times"/>
            </a:endParaRPr>
          </a:p>
          <a:p>
            <a:endParaRPr lang="lt" sz="2000" b="1" dirty="0">
              <a:latin typeface="Times New Roman"/>
              <a:cs typeface="Times New Roman"/>
            </a:endParaRPr>
          </a:p>
          <a:p>
            <a:endParaRPr lang="lt" sz="2000" b="1" dirty="0">
              <a:latin typeface="Times New Roman"/>
              <a:ea typeface="+mn-lt"/>
              <a:cs typeface="Times New Roman"/>
            </a:endParaRPr>
          </a:p>
          <a:p>
            <a:pPr algn="just"/>
            <a:r>
              <a:rPr lang="lt" sz="2000" b="1" dirty="0">
                <a:latin typeface="Times New Roman"/>
                <a:ea typeface="+mn-lt"/>
                <a:cs typeface="+mn-lt"/>
              </a:rPr>
              <a:t>Š. m. kovo 22 d. 12:00 val.</a:t>
            </a:r>
            <a:r>
              <a:rPr lang="lt" sz="2000" dirty="0">
                <a:latin typeface="Times New Roman"/>
                <a:ea typeface="+mn-lt"/>
                <a:cs typeface="+mn-lt"/>
              </a:rPr>
              <a:t> GTC konferencijų salėje įvyks </a:t>
            </a:r>
            <a:r>
              <a:rPr lang="lt" sz="2000" dirty="0">
                <a:latin typeface="Times"/>
                <a:ea typeface="+mn-lt"/>
                <a:cs typeface="Times"/>
              </a:rPr>
              <a:t>„</a:t>
            </a:r>
            <a:r>
              <a:rPr lang="lt" sz="2000" b="1" dirty="0">
                <a:latin typeface="Times New Roman"/>
                <a:ea typeface="+mn-lt"/>
                <a:cs typeface="+mn-lt"/>
              </a:rPr>
              <a:t>Pietūs kitaip</a:t>
            </a:r>
            <a:r>
              <a:rPr lang="lt" sz="2000" dirty="0">
                <a:latin typeface="Times"/>
                <a:ea typeface="+mn-lt"/>
                <a:cs typeface="Times"/>
              </a:rPr>
              <a:t>“</a:t>
            </a:r>
            <a:r>
              <a:rPr lang="lt" sz="2000" dirty="0">
                <a:latin typeface="Times New Roman"/>
                <a:ea typeface="+mn-lt"/>
                <a:cs typeface="Arial"/>
              </a:rPr>
              <a:t>. GTC Mikologijos laboratorijos vadovė, </a:t>
            </a:r>
            <a:r>
              <a:rPr lang="lt" sz="2000" b="1" dirty="0">
                <a:latin typeface="Times New Roman"/>
                <a:ea typeface="+mn-lt"/>
                <a:cs typeface="Arial"/>
              </a:rPr>
              <a:t>dr.</a:t>
            </a:r>
            <a:r>
              <a:rPr lang="lt" sz="2000" dirty="0">
                <a:latin typeface="Times New Roman"/>
                <a:ea typeface="+mn-lt"/>
                <a:cs typeface="Arial"/>
              </a:rPr>
              <a:t> </a:t>
            </a:r>
            <a:r>
              <a:rPr lang="lt" sz="2000" b="1" dirty="0">
                <a:latin typeface="Times New Roman"/>
                <a:ea typeface="+mn-lt"/>
                <a:cs typeface="Arial"/>
              </a:rPr>
              <a:t>Jurga Motiejūnaitė</a:t>
            </a:r>
            <a:r>
              <a:rPr lang="lt" sz="2000" dirty="0">
                <a:latin typeface="Times New Roman"/>
                <a:ea typeface="+mn-lt"/>
                <a:cs typeface="Arial"/>
              </a:rPr>
              <a:t> pasidalins įspūdžiais iš kelionės po Madagaskarą.</a:t>
            </a:r>
            <a:endParaRPr lang="lt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919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1E3E5-FD82-6CD8-05D1-AAB0B12DF24C}"/>
              </a:ext>
            </a:extLst>
          </p:cNvPr>
          <p:cNvSpPr txBox="1"/>
          <p:nvPr/>
        </p:nvSpPr>
        <p:spPr>
          <a:xfrm>
            <a:off x="1662967" y="978509"/>
            <a:ext cx="10100603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" b="1" dirty="0">
                <a:latin typeface="Times New Roman"/>
                <a:cs typeface="Times New Roman"/>
              </a:rPr>
              <a:t>Š. m. kovo 22 d.</a:t>
            </a:r>
            <a:r>
              <a:rPr lang="lt" dirty="0">
                <a:latin typeface="Times New Roman"/>
                <a:cs typeface="Times New Roman"/>
              </a:rPr>
              <a:t>  </a:t>
            </a:r>
            <a:r>
              <a:rPr lang="lt" b="1" dirty="0">
                <a:latin typeface="Times New Roman"/>
                <a:cs typeface="Times New Roman"/>
              </a:rPr>
              <a:t>433 </a:t>
            </a:r>
            <a:r>
              <a:rPr lang="lt" b="1" dirty="0" err="1">
                <a:latin typeface="Times New Roman"/>
                <a:cs typeface="Times New Roman"/>
              </a:rPr>
              <a:t>aud</a:t>
            </a:r>
            <a:r>
              <a:rPr lang="lt" b="1" dirty="0">
                <a:latin typeface="Times New Roman"/>
                <a:cs typeface="Times New Roman"/>
              </a:rPr>
              <a:t>.</a:t>
            </a:r>
            <a:r>
              <a:rPr lang="lt" dirty="0">
                <a:latin typeface="Times New Roman"/>
                <a:cs typeface="Times New Roman"/>
              </a:rPr>
              <a:t> (VDU, Universiteto g. 10, Akademija III rūmai) </a:t>
            </a:r>
            <a:r>
              <a:rPr lang="lt" b="1" dirty="0">
                <a:latin typeface="Times New Roman"/>
                <a:cs typeface="Times New Roman"/>
              </a:rPr>
              <a:t>nuo 10:00 val. Jungtinę doktorantūrą turinčių institucijų Biologijos mokslo krypties doktorantų seminaras. Biologijos mokslo krypties trečių </a:t>
            </a:r>
            <a:r>
              <a:rPr lang="lt" dirty="0">
                <a:latin typeface="Times New Roman"/>
                <a:cs typeface="Times New Roman"/>
              </a:rPr>
              <a:t>ir </a:t>
            </a:r>
            <a:r>
              <a:rPr lang="lt" b="1" dirty="0">
                <a:latin typeface="Times New Roman"/>
                <a:cs typeface="Times New Roman"/>
              </a:rPr>
              <a:t>ketvirtų kursų doktorantūros</a:t>
            </a:r>
            <a:r>
              <a:rPr lang="lt" dirty="0">
                <a:latin typeface="Times New Roman"/>
                <a:cs typeface="Times New Roman"/>
              </a:rPr>
              <a:t> studentai pristatys savo tyrimus, gautus rezultatus ir kas dar planuojama padaryti šia tematika.</a:t>
            </a:r>
            <a:endParaRPr lang="en-US" dirty="0"/>
          </a:p>
          <a:p>
            <a:r>
              <a:rPr lang="en-US" dirty="0">
                <a:solidFill>
                  <a:srgbClr val="6264A7"/>
                </a:solidFill>
                <a:latin typeface="Times New Roman"/>
                <a:cs typeface="Segoe UI Semibold"/>
                <a:hlinkClick r:id="rId2"/>
              </a:rPr>
              <a:t>Click here to join the meeting</a:t>
            </a:r>
            <a:r>
              <a:rPr lang="en-US" dirty="0">
                <a:solidFill>
                  <a:srgbClr val="252424"/>
                </a:solidFill>
                <a:latin typeface="Times New Roman"/>
                <a:cs typeface="Segoe UI"/>
              </a:rPr>
              <a:t> </a:t>
            </a:r>
            <a:endParaRPr lang="lt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52424"/>
                </a:solidFill>
                <a:latin typeface="Times New Roman"/>
                <a:cs typeface="Segoe UI"/>
              </a:rPr>
              <a:t>Meeting ID: 397 194 730 73 </a:t>
            </a:r>
            <a:endParaRPr lang="en-US" dirty="0">
              <a:latin typeface="Times New Roman"/>
              <a:cs typeface="Segoe UI"/>
            </a:endParaRPr>
          </a:p>
          <a:p>
            <a:pPr algn="just"/>
            <a:r>
              <a:rPr lang="en-US" dirty="0">
                <a:solidFill>
                  <a:srgbClr val="252424"/>
                </a:solidFill>
                <a:latin typeface="Times New Roman"/>
                <a:cs typeface="Segoe UI"/>
              </a:rPr>
              <a:t>Passcode: mcJ95R </a:t>
            </a:r>
            <a:endParaRPr lang="lt" dirty="0"/>
          </a:p>
          <a:p>
            <a:endParaRPr lang="en-US">
              <a:solidFill>
                <a:srgbClr val="252424"/>
              </a:solidFill>
              <a:latin typeface="Times New Roman"/>
              <a:cs typeface="Segoe UI"/>
            </a:endParaRPr>
          </a:p>
          <a:p>
            <a:pPr algn="just"/>
            <a:r>
              <a:rPr lang="lt" b="1" dirty="0">
                <a:latin typeface="Times New Roman"/>
                <a:cs typeface="Times New Roman"/>
              </a:rPr>
              <a:t>Š. m. kovo 25-26 d., </a:t>
            </a:r>
            <a:r>
              <a:rPr lang="lt" dirty="0">
                <a:latin typeface="Times New Roman"/>
                <a:cs typeface="Times New Roman"/>
              </a:rPr>
              <a:t>Kaune vyks Tarptautinė sveikatos mokslų konferencija visiems 2024</a:t>
            </a:r>
            <a:r>
              <a:rPr lang="lt" b="1" dirty="0">
                <a:latin typeface="Times New Roman"/>
                <a:cs typeface="Times New Roman"/>
              </a:rPr>
              <a:t> (</a:t>
            </a:r>
            <a:r>
              <a:rPr lang="en-US" b="1" i="1" dirty="0">
                <a:latin typeface="Times New Roman"/>
                <a:cs typeface="Times New Roman"/>
              </a:rPr>
              <a:t>International health sciences conference for all</a:t>
            </a:r>
            <a:r>
              <a:rPr lang="lt" b="1" i="1" dirty="0">
                <a:latin typeface="Times New Roman"/>
                <a:cs typeface="Times New Roman"/>
              </a:rPr>
              <a:t> 2024</a:t>
            </a:r>
            <a:r>
              <a:rPr lang="lt" b="1" dirty="0">
                <a:latin typeface="Times New Roman"/>
                <a:cs typeface="Times New Roman"/>
              </a:rPr>
              <a:t>). </a:t>
            </a:r>
            <a:r>
              <a:rPr lang="lt" dirty="0">
                <a:latin typeface="Times New Roman"/>
                <a:cs typeface="Times New Roman"/>
              </a:rPr>
              <a:t>Konferencija vyks LSMU farmacijos fakultete (Sukilėlių pr. 13, Kaunas). Daugiau apie renginį: </a:t>
            </a:r>
            <a:r>
              <a:rPr lang="lt" dirty="0">
                <a:latin typeface="Times New Roman"/>
                <a:ea typeface="+mn-lt"/>
                <a:cs typeface="+mn-lt"/>
                <a:hlinkClick r:id="rId3"/>
              </a:rPr>
              <a:t>International Health Sciences Conference for All 2024</a:t>
            </a:r>
            <a:endParaRPr lang="lt">
              <a:latin typeface="Times New Roman"/>
            </a:endParaRPr>
          </a:p>
          <a:p>
            <a:pPr algn="just"/>
            <a:endParaRPr lang="en-US"/>
          </a:p>
          <a:p>
            <a:pPr algn="just"/>
            <a:r>
              <a:rPr lang="lt" b="1" dirty="0">
                <a:latin typeface="Times New Roman"/>
                <a:cs typeface="Times New Roman"/>
              </a:rPr>
              <a:t>Š. m. kovo 26 d. 10 val.</a:t>
            </a:r>
            <a:r>
              <a:rPr lang="lt" dirty="0">
                <a:latin typeface="Times New Roman"/>
                <a:cs typeface="Times New Roman"/>
              </a:rPr>
              <a:t> nuotolinė konferencija</a:t>
            </a:r>
            <a:r>
              <a:rPr lang="lt" b="1" dirty="0">
                <a:latin typeface="Times New Roman"/>
                <a:cs typeface="Times New Roman"/>
              </a:rPr>
              <a:t> „Aplinkos tvarumas kintančio klimato kontekste: iššūkiai ir prisitaikymas“</a:t>
            </a:r>
            <a:r>
              <a:rPr lang="lt" dirty="0">
                <a:latin typeface="Times New Roman"/>
                <a:cs typeface="Times New Roman"/>
              </a:rPr>
              <a:t> 5-oje sekcijoje </a:t>
            </a:r>
            <a:r>
              <a:rPr lang="lt" b="1" dirty="0">
                <a:latin typeface="Times New Roman"/>
                <a:cs typeface="Times New Roman"/>
              </a:rPr>
              <a:t>„Technologijų ir inovacijų pažanga tvariam ir atspariam žemės ūkiui“</a:t>
            </a:r>
            <a:r>
              <a:rPr lang="lt" dirty="0">
                <a:latin typeface="Times New Roman"/>
                <a:cs typeface="Times New Roman"/>
              </a:rPr>
              <a:t>. (</a:t>
            </a:r>
            <a:r>
              <a:rPr lang="lt" b="1" dirty="0">
                <a:solidFill>
                  <a:srgbClr val="0F4761"/>
                </a:solidFill>
                <a:latin typeface="Times New Roman"/>
                <a:cs typeface="Times New Roman"/>
                <a:hlinkClick r:id="rId4"/>
              </a:rPr>
              <a:t>Programa)</a:t>
            </a:r>
            <a:endParaRPr lang="en-US" dirty="0"/>
          </a:p>
          <a:p>
            <a:pPr algn="just"/>
            <a:r>
              <a:rPr lang="lt" dirty="0">
                <a:latin typeface="Times New Roman"/>
                <a:cs typeface="Times New Roman"/>
              </a:rPr>
              <a:t>Renginys vyks anglų kalba</a:t>
            </a:r>
            <a:endParaRPr lang="en-US" dirty="0"/>
          </a:p>
          <a:p>
            <a:pPr algn="just"/>
            <a:r>
              <a:rPr lang="lt" dirty="0">
                <a:latin typeface="Times New Roman"/>
                <a:cs typeface="Times New Roman"/>
              </a:rPr>
              <a:t>Registracija: </a:t>
            </a:r>
            <a:r>
              <a:rPr lang="lt" b="1" dirty="0">
                <a:solidFill>
                  <a:srgbClr val="0F4761"/>
                </a:solidFill>
                <a:latin typeface="Times New Roman"/>
                <a:cs typeface="Times New Roman"/>
                <a:hlinkClick r:id="rId5"/>
              </a:rPr>
              <a:t>https://forms.gle/3Kdd1yyTsxfZbFTQ8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32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81B7A3-4C9A-10F4-F019-5CA084462627}"/>
              </a:ext>
            </a:extLst>
          </p:cNvPr>
          <p:cNvSpPr txBox="1"/>
          <p:nvPr/>
        </p:nvSpPr>
        <p:spPr>
          <a:xfrm>
            <a:off x="1976296" y="1168051"/>
            <a:ext cx="9611127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lt" b="1" dirty="0">
                <a:latin typeface="Times New Roman"/>
                <a:cs typeface="Times New Roman"/>
              </a:rPr>
              <a:t>Š. m. balandžio 10 d.</a:t>
            </a:r>
            <a:r>
              <a:rPr lang="lt" dirty="0">
                <a:latin typeface="Times New Roman"/>
                <a:cs typeface="Times New Roman"/>
              </a:rPr>
              <a:t> Vilniuje vyks tarptautinė mokslinė konferencija </a:t>
            </a:r>
            <a:r>
              <a:rPr lang="lt" b="1" dirty="0">
                <a:latin typeface="Times New Roman"/>
                <a:cs typeface="Times New Roman"/>
              </a:rPr>
              <a:t>„Trijų jūrų iniciatyva: viena koncepcija, skirtingi požiūriai?“ (</a:t>
            </a:r>
            <a:r>
              <a:rPr lang="lt" b="1" i="1" dirty="0" err="1">
                <a:latin typeface="Times New Roman"/>
                <a:cs typeface="Times New Roman"/>
              </a:rPr>
              <a:t>The</a:t>
            </a:r>
            <a:r>
              <a:rPr lang="lt" b="1" i="1" dirty="0">
                <a:latin typeface="Times New Roman"/>
                <a:cs typeface="Times New Roman"/>
              </a:rPr>
              <a:t> </a:t>
            </a:r>
            <a:r>
              <a:rPr lang="lt" b="1" i="1" dirty="0" err="1">
                <a:latin typeface="Times New Roman"/>
                <a:cs typeface="Times New Roman"/>
              </a:rPr>
              <a:t>Three</a:t>
            </a:r>
            <a:r>
              <a:rPr lang="lt" b="1" i="1" dirty="0">
                <a:latin typeface="Times New Roman"/>
                <a:cs typeface="Times New Roman"/>
              </a:rPr>
              <a:t> </a:t>
            </a:r>
            <a:r>
              <a:rPr lang="lt" b="1" i="1" dirty="0" err="1">
                <a:latin typeface="Times New Roman"/>
                <a:cs typeface="Times New Roman"/>
              </a:rPr>
              <a:t>Seas</a:t>
            </a:r>
            <a:r>
              <a:rPr lang="lt" b="1" i="1" dirty="0">
                <a:latin typeface="Times New Roman"/>
                <a:cs typeface="Times New Roman"/>
              </a:rPr>
              <a:t> </a:t>
            </a:r>
            <a:r>
              <a:rPr lang="lt" b="1" i="1" dirty="0" err="1">
                <a:latin typeface="Times New Roman"/>
                <a:cs typeface="Times New Roman"/>
              </a:rPr>
              <a:t>Initiative</a:t>
            </a:r>
            <a:r>
              <a:rPr lang="lt" b="1" i="1" dirty="0">
                <a:latin typeface="Times New Roman"/>
                <a:cs typeface="Times New Roman"/>
              </a:rPr>
              <a:t>, 3SI)</a:t>
            </a:r>
            <a:r>
              <a:rPr lang="lt" dirty="0">
                <a:latin typeface="Times New Roman"/>
                <a:cs typeface="Times New Roman"/>
              </a:rPr>
              <a:t> </a:t>
            </a:r>
            <a:endParaRPr lang="en-US" dirty="0">
              <a:latin typeface="Times New Roman"/>
              <a:cs typeface="Times New Roman"/>
            </a:endParaRPr>
          </a:p>
          <a:p>
            <a:pPr algn="just"/>
            <a:r>
              <a:rPr lang="lt" dirty="0">
                <a:latin typeface="Times New Roman"/>
                <a:cs typeface="Times New Roman"/>
              </a:rPr>
              <a:t>Daugiau informacijos apie renginį: </a:t>
            </a:r>
            <a:r>
              <a:rPr lang="lt" dirty="0">
                <a:latin typeface="Times New Roman"/>
                <a:cs typeface="Times New Roman"/>
                <a:hlinkClick r:id="rId2"/>
              </a:rPr>
              <a:t>Three Seas Summit Vilnius 2024 (3seas.eu)</a:t>
            </a:r>
            <a:endParaRPr lang="lt-LT"/>
          </a:p>
          <a:p>
            <a:pPr algn="just"/>
            <a:endParaRPr lang="lt-LT" b="1" dirty="0">
              <a:latin typeface="Times New Roman"/>
              <a:ea typeface="Times New Roman"/>
            </a:endParaRPr>
          </a:p>
          <a:p>
            <a:pPr algn="just"/>
            <a:r>
              <a:rPr lang="lt-LT" b="1" dirty="0">
                <a:latin typeface="Times New Roman"/>
                <a:ea typeface="Times New Roman"/>
              </a:rPr>
              <a:t>Š. m. balandžio 15-18 d.</a:t>
            </a:r>
            <a:r>
              <a:rPr lang="lt-LT" dirty="0">
                <a:latin typeface="Times New Roman"/>
                <a:ea typeface="Times New Roman"/>
              </a:rPr>
              <a:t>, VU Gyvybės mokslų centre (Saulėtekio alėja 7, Vilnius) vyks Tarptautinė gyvybės mokslų konferencija (</a:t>
            </a:r>
            <a:r>
              <a:rPr lang="lt-LT" b="1" i="1" dirty="0">
                <a:latin typeface="Times New Roman"/>
                <a:ea typeface="Times New Roman"/>
                <a:cs typeface="Times New Roman"/>
              </a:rPr>
              <a:t>International </a:t>
            </a:r>
            <a:r>
              <a:rPr lang="lt-LT" b="1" i="1" dirty="0" err="1">
                <a:latin typeface="Times New Roman"/>
                <a:ea typeface="Times New Roman"/>
                <a:cs typeface="Times New Roman"/>
              </a:rPr>
              <a:t>Conference</a:t>
            </a:r>
            <a:r>
              <a:rPr lang="lt-LT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lt-LT" b="1" i="1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lt-LT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lt-LT" b="1" i="1" dirty="0" err="1">
                <a:latin typeface="Times New Roman"/>
                <a:ea typeface="Times New Roman"/>
                <a:cs typeface="Times New Roman"/>
              </a:rPr>
              <a:t>Life</a:t>
            </a:r>
            <a:r>
              <a:rPr lang="lt-LT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lt-LT" b="1" i="1" dirty="0" err="1">
                <a:latin typeface="Times New Roman"/>
                <a:ea typeface="Times New Roman"/>
                <a:cs typeface="Times New Roman"/>
              </a:rPr>
              <a:t>Sciences</a:t>
            </a:r>
            <a:r>
              <a:rPr lang="lt-LT" b="1" i="1" dirty="0">
                <a:latin typeface="Times New Roman"/>
                <a:ea typeface="Times New Roman"/>
              </a:rPr>
              <a:t>  (</a:t>
            </a:r>
            <a:r>
              <a:rPr lang="lt-LT" b="1" i="1" dirty="0" err="1">
                <a:latin typeface="Times New Roman"/>
                <a:ea typeface="Times New Roman"/>
              </a:rPr>
              <a:t>The</a:t>
            </a:r>
            <a:r>
              <a:rPr lang="lt-LT" b="1" i="1" dirty="0">
                <a:latin typeface="Times New Roman"/>
                <a:ea typeface="Times New Roman"/>
              </a:rPr>
              <a:t> COINS)</a:t>
            </a:r>
            <a:r>
              <a:rPr lang="lt-LT" dirty="0">
                <a:latin typeface="Times New Roman"/>
                <a:ea typeface="Times New Roman"/>
              </a:rPr>
              <a:t>). Šių metų temos: Medicina; Biotechnologijos; Gyvosios gamtos mokslai; Dirbtinis intelektas ir gyvybės mokslai</a:t>
            </a:r>
            <a:endParaRPr lang="en-US"/>
          </a:p>
          <a:p>
            <a:pPr algn="just"/>
            <a:r>
              <a:rPr lang="lt-LT" dirty="0">
                <a:latin typeface="Times New Roman"/>
                <a:ea typeface="Times New Roman"/>
              </a:rPr>
              <a:t>Daugiau informacijos: </a:t>
            </a:r>
            <a:r>
              <a:rPr lang="lt-LT" dirty="0">
                <a:latin typeface="Times New Roman"/>
                <a:ea typeface="Times New Roman"/>
                <a:hlinkClick r:id="rId3"/>
              </a:rPr>
              <a:t>The COINS 2024</a:t>
            </a:r>
            <a:endParaRPr lang="lt-LT" dirty="0">
              <a:latin typeface="Times New Roman"/>
              <a:ea typeface="Times New Roman"/>
              <a:cs typeface="Times New Roman"/>
              <a:hlinkClick r:id="rId3"/>
            </a:endParaRPr>
          </a:p>
          <a:p>
            <a:pPr algn="just"/>
            <a:r>
              <a:rPr lang="lt-LT" dirty="0">
                <a:latin typeface="Times New Roman"/>
                <a:ea typeface="Times New Roman"/>
              </a:rPr>
              <a:t>Bilietai: </a:t>
            </a:r>
            <a:r>
              <a:rPr lang="lt-LT" dirty="0">
                <a:latin typeface="Times New Roman"/>
                <a:ea typeface="Times New Roman"/>
                <a:hlinkClick r:id="rId4"/>
              </a:rPr>
              <a:t>The COINS 2024</a:t>
            </a:r>
            <a:endParaRPr lang="lt-LT" dirty="0">
              <a:latin typeface="Times New Roman"/>
              <a:ea typeface="Times New Roman"/>
              <a:cs typeface="Times New Roman"/>
              <a:hlinkClick r:id="rId4"/>
            </a:endParaRPr>
          </a:p>
          <a:p>
            <a:pPr algn="just"/>
            <a:endParaRPr lang="lt-LT"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lt-LT" b="1" dirty="0">
                <a:latin typeface="Times New Roman"/>
                <a:ea typeface="Times New Roman"/>
              </a:rPr>
              <a:t>Š. m. balandžio 25-26 d.</a:t>
            </a:r>
            <a:r>
              <a:rPr lang="lt-LT" dirty="0">
                <a:latin typeface="Times New Roman"/>
                <a:ea typeface="Times New Roman"/>
              </a:rPr>
              <a:t> Klaipėdos universitete vyks 20-oji Tarptautinė mokslo konferencija </a:t>
            </a:r>
            <a:r>
              <a:rPr lang="lt-LT" b="1" dirty="0">
                <a:latin typeface="Times New Roman"/>
                <a:ea typeface="Times New Roman"/>
              </a:rPr>
              <a:t>„</a:t>
            </a:r>
            <a:r>
              <a:rPr lang="lt-LT" b="1" dirty="0" err="1">
                <a:latin typeface="Times New Roman"/>
                <a:ea typeface="Times New Roman"/>
              </a:rPr>
              <a:t>Social</a:t>
            </a:r>
            <a:r>
              <a:rPr lang="lt-LT" b="1" dirty="0">
                <a:latin typeface="Times New Roman"/>
                <a:ea typeface="Times New Roman"/>
              </a:rPr>
              <a:t> </a:t>
            </a:r>
            <a:r>
              <a:rPr lang="lt-LT" b="1" dirty="0" err="1">
                <a:latin typeface="Times New Roman"/>
                <a:ea typeface="Times New Roman"/>
              </a:rPr>
              <a:t>Innovations</a:t>
            </a:r>
            <a:r>
              <a:rPr lang="lt-LT" b="1" dirty="0">
                <a:latin typeface="Times New Roman"/>
                <a:ea typeface="Times New Roman"/>
              </a:rPr>
              <a:t> </a:t>
            </a:r>
            <a:r>
              <a:rPr lang="lt-LT" b="1" dirty="0" err="1">
                <a:latin typeface="Times New Roman"/>
                <a:ea typeface="Times New Roman"/>
              </a:rPr>
              <a:t>for</a:t>
            </a:r>
            <a:r>
              <a:rPr lang="lt-LT" b="1" dirty="0">
                <a:latin typeface="Times New Roman"/>
                <a:ea typeface="Times New Roman"/>
              </a:rPr>
              <a:t> </a:t>
            </a:r>
            <a:r>
              <a:rPr lang="lt-LT" b="1" dirty="0" err="1">
                <a:latin typeface="Times New Roman"/>
                <a:ea typeface="Times New Roman"/>
              </a:rPr>
              <a:t>Sustainable</a:t>
            </a:r>
            <a:r>
              <a:rPr lang="lt-LT" b="1" dirty="0">
                <a:latin typeface="Times New Roman"/>
                <a:ea typeface="Times New Roman"/>
              </a:rPr>
              <a:t> </a:t>
            </a:r>
            <a:r>
              <a:rPr lang="lt-LT" b="1" dirty="0" err="1">
                <a:latin typeface="Times New Roman"/>
                <a:ea typeface="Times New Roman"/>
              </a:rPr>
              <a:t>Regional</a:t>
            </a:r>
            <a:r>
              <a:rPr lang="lt-LT" b="1" dirty="0">
                <a:latin typeface="Times New Roman"/>
                <a:ea typeface="Times New Roman"/>
              </a:rPr>
              <a:t> </a:t>
            </a:r>
            <a:r>
              <a:rPr lang="lt-LT" b="1" dirty="0" err="1">
                <a:latin typeface="Times New Roman"/>
                <a:ea typeface="Times New Roman"/>
              </a:rPr>
              <a:t>Development</a:t>
            </a:r>
            <a:r>
              <a:rPr lang="lt-LT" dirty="0">
                <a:latin typeface="Times New Roman"/>
                <a:ea typeface="Times New Roman"/>
              </a:rPr>
              <a:t>“</a:t>
            </a:r>
            <a:endParaRPr lang="lt-LT" dirty="0"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lt-LT" b="1" dirty="0">
                <a:latin typeface="Times New Roman"/>
                <a:ea typeface="Times New Roman"/>
              </a:rPr>
              <a:t>Registracija į renginį vyksta iki kovo 15 d. (dalyvio mokestis 30 Eur)</a:t>
            </a:r>
            <a:endParaRPr lang="lt-LT" b="1" dirty="0"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lt-LT" dirty="0">
                <a:solidFill>
                  <a:srgbClr val="212529"/>
                </a:solidFill>
                <a:latin typeface="Times New Roman"/>
                <a:ea typeface="Times New Roman"/>
              </a:rPr>
              <a:t>Daugiau informacijos apie renginį: </a:t>
            </a:r>
            <a:r>
              <a:rPr lang="lt-LT" dirty="0">
                <a:latin typeface="Times New Roman"/>
                <a:ea typeface="Times New Roman"/>
                <a:hlinkClick r:id="rId5"/>
              </a:rPr>
              <a:t>Social innovations for sustainable regional development | Klaipėdos universitetas (ku.lt)</a:t>
            </a:r>
            <a:endParaRPr lang="en-US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38041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4" y="2682910"/>
            <a:ext cx="6982690" cy="104435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"/>
                <a:ea typeface="Calibri"/>
                <a:cs typeface="Times"/>
              </a:rPr>
              <a:t>1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. </a:t>
            </a:r>
            <a:r>
              <a:rPr lang="lt-LT" sz="2400" b="1" kern="100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Dėl perėjimo į VšĮ eigos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44" y="2187629"/>
            <a:ext cx="2576270" cy="248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31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E6B564-965F-D047-0BD3-F6D258147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364F-4D1B-607F-589A-752B15A5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582" y="2982476"/>
            <a:ext cx="7925410" cy="8760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13. Kiti klausimai</a:t>
            </a:r>
            <a:endParaRPr lang="en-US" sz="2400" b="1">
              <a:solidFill>
                <a:schemeClr val="tx1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EFCD6256-62C5-95AA-848D-8B462ED4F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22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96AE53-CF67-3EC3-CD0A-7538CBEE4A90}"/>
              </a:ext>
            </a:extLst>
          </p:cNvPr>
          <p:cNvSpPr txBox="1"/>
          <p:nvPr/>
        </p:nvSpPr>
        <p:spPr>
          <a:xfrm>
            <a:off x="1971156" y="143908"/>
            <a:ext cx="989315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>
                <a:latin typeface="Times New Roman"/>
                <a:cs typeface="Times New Roman"/>
              </a:rPr>
              <a:t>Informacija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apie</a:t>
            </a:r>
            <a:r>
              <a:rPr lang="en-US" sz="2400" dirty="0">
                <a:latin typeface="Times New Roman"/>
                <a:cs typeface="Times New Roman"/>
              </a:rPr>
              <a:t> GTC </a:t>
            </a:r>
            <a:r>
              <a:rPr lang="en-US" sz="2400" err="1">
                <a:latin typeface="Times New Roman"/>
                <a:cs typeface="Times New Roman"/>
              </a:rPr>
              <a:t>gebėjimus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err="1">
                <a:latin typeface="Times New Roman"/>
                <a:cs typeface="Times New Roman"/>
              </a:rPr>
              <a:t>atlikti</a:t>
            </a:r>
            <a:r>
              <a:rPr lang="en-US" sz="2400" dirty="0">
                <a:latin typeface="Times New Roman"/>
                <a:cs typeface="Times New Roman"/>
              </a:rPr>
              <a:t> PAV </a:t>
            </a:r>
            <a:r>
              <a:rPr lang="en-US" sz="2400" err="1">
                <a:latin typeface="Times New Roman"/>
                <a:cs typeface="Times New Roman"/>
              </a:rPr>
              <a:t>procedūras</a:t>
            </a:r>
            <a:endParaRPr lang="en-US" sz="2400">
              <a:latin typeface="Times New Roman"/>
              <a:cs typeface="Times New Roman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736B44-D92B-96A8-5606-10D152952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306893"/>
              </p:ext>
            </p:extLst>
          </p:nvPr>
        </p:nvGraphicFramePr>
        <p:xfrm>
          <a:off x="423333" y="689427"/>
          <a:ext cx="11625772" cy="5900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325">
                  <a:extLst>
                    <a:ext uri="{9D8B030D-6E8A-4147-A177-3AD203B41FA5}">
                      <a16:colId xmlns:a16="http://schemas.microsoft.com/office/drawing/2014/main" val="939178241"/>
                    </a:ext>
                  </a:extLst>
                </a:gridCol>
                <a:gridCol w="1181138">
                  <a:extLst>
                    <a:ext uri="{9D8B030D-6E8A-4147-A177-3AD203B41FA5}">
                      <a16:colId xmlns:a16="http://schemas.microsoft.com/office/drawing/2014/main" val="4018315276"/>
                    </a:ext>
                  </a:extLst>
                </a:gridCol>
                <a:gridCol w="1861457">
                  <a:extLst>
                    <a:ext uri="{9D8B030D-6E8A-4147-A177-3AD203B41FA5}">
                      <a16:colId xmlns:a16="http://schemas.microsoft.com/office/drawing/2014/main" val="3827856"/>
                    </a:ext>
                  </a:extLst>
                </a:gridCol>
                <a:gridCol w="2423062">
                  <a:extLst>
                    <a:ext uri="{9D8B030D-6E8A-4147-A177-3AD203B41FA5}">
                      <a16:colId xmlns:a16="http://schemas.microsoft.com/office/drawing/2014/main" val="2945932631"/>
                    </a:ext>
                  </a:extLst>
                </a:gridCol>
                <a:gridCol w="5314790">
                  <a:extLst>
                    <a:ext uri="{9D8B030D-6E8A-4147-A177-3AD203B41FA5}">
                      <a16:colId xmlns:a16="http://schemas.microsoft.com/office/drawing/2014/main" val="13350002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Eil. Nr.</a:t>
                      </a:r>
                      <a:endParaRPr lang="en-US" dirty="0"/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Organizacija, </a:t>
                      </a: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kontaktiniai asmenys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Kontaktinė informacija</a:t>
                      </a:r>
                      <a:r>
                        <a:rPr lang="lt-LT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lt-LT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(Buveinės adresas, tel., el. paštas, interneto svetainė)</a:t>
                      </a:r>
                      <a:endParaRPr lang="lt-LT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Vertinimo sritys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36195" marR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Atlikti atrankos dėl PAV ir PAV darbai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87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</a:pPr>
                      <a:r>
                        <a:rPr lang="lt-LT" sz="1200" b="0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Gamtos tyrimų centras</a:t>
                      </a:r>
                      <a:endParaRPr lang="lt-LT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36195" marR="36195">
                        <a:lnSpc>
                          <a:spcPct val="115000"/>
                        </a:lnSpc>
                      </a:pPr>
                      <a:endParaRPr lang="lt-LT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36195" marR="36195">
                        <a:lnSpc>
                          <a:spcPct val="115000"/>
                        </a:lnSpc>
                      </a:pPr>
                      <a:r>
                        <a:rPr lang="lt-LT" sz="12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KAS atsakingas asmuo? </a:t>
                      </a:r>
                      <a:endParaRPr lang="lt-LT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Akademijos g. 2, </a:t>
                      </a:r>
                    </a:p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LT 08412 Vilnius</a:t>
                      </a:r>
                    </a:p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200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www.gamtostyrimai.lt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Tel. 8 5 2729257</a:t>
                      </a:r>
                    </a:p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El. p. </a:t>
                      </a:r>
                      <a:r>
                        <a:rPr lang="lt-LT" sz="1200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sekretoriatas@gamtc.lt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Planuojamos ūkinės veiklos poveikio sausumos ir vandens ekosistemoms, buveinėms ir biologinei įvairovei vertinimas. </a:t>
                      </a:r>
                    </a:p>
                    <a:p>
                      <a:pPr marL="0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Pramoninių, energetikos bei infrastruktūros objektų, įskaitant ir hidrotechninius įrenginius statybos bei eksploatavimo poveikio aplinkai vertinimas.</a:t>
                      </a:r>
                    </a:p>
                    <a:p>
                      <a:pPr marL="0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Svetimžemių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rūšių </a:t>
                      </a: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introdukcijos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poveikio aplinkai vertinimas.</a:t>
                      </a:r>
                    </a:p>
                    <a:p>
                      <a:pPr marL="0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Ūkininkavimo poveikio aplinkai vertinimas.</a:t>
                      </a:r>
                    </a:p>
                    <a:p>
                      <a:pPr marL="0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Planuojamų gamtos išteklių naudojimo (pvz., komercinės žvejybos; medžioklės, naudingųjų iškasenų gavybos ir kt.) bei taršą generuojančių veiklų poveikio aplinkai vertinimas.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Palangos oro uosto plėtros galimybių PAV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Kintų naftos gavybos aikštelių įrengimo galimo PAV programos ir ataskaitos vertinimas.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Ignalinos atominės jėgainės uždarymo PAV  programos ir ataskaitos vertinimas.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Būtingės naftos terminalo statybos PAV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Klaipėdos jūrų uosto </a:t>
                      </a: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dampingo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zonos PAV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Vėjo jėgainių statybos PAV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Alytaus ir </a:t>
                      </a: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Krikštonių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numatomų statyti hidroelektrinių galimas poveikis žuvims ir kitai vandens gyvūnijai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0815" algn="l"/>
                        </a:tabLst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Klaipėdos uosto gilinimo darbų poveikis žuvų migracijoms ir nerštavietėms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Celiuliozės gamyklos statybos PAV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Paviršinio radioaktyviųjų atliekų kapinyno įrengimo PAV programa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Hidroelektrinės ant Nemuno aukščiau kelio Alytus-Daugai (Alytaus ir </a:t>
                      </a: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Krikštonių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HE) PAV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Užteršto grunto aikštelės Klaipėdos valstybiniame jūrų uoste statybos PAV (kaip ECOLAS ekspertai)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Kauno vandenvalos dumblo panaudojimo Lapių sąvartyno rekultivacijai galimybių vertinimas. Geocheminiai tyrimai ir PAV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Talšos</a:t>
                      </a: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ežero kompleksinio sutvarkymo ir tarptautinės irklavimo trasos įrengimo raidos programos PAV </a:t>
                      </a:r>
                    </a:p>
                    <a:p>
                      <a:pPr marL="342900" marR="3619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t-LT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Šiaulių regioninio sąvartyno statybos PAV ir kt.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36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207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1864866"/>
            <a:ext cx="8131550" cy="2003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err="1">
                <a:solidFill>
                  <a:schemeClr val="tx1"/>
                </a:solidFill>
                <a:latin typeface="Times New Roman"/>
                <a:cs typeface="Times New Roman"/>
              </a:rPr>
              <a:t>Ačiū</a:t>
            </a:r>
            <a:r>
              <a:rPr lang="en-US" sz="5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5400" err="1">
                <a:solidFill>
                  <a:schemeClr val="tx1"/>
                </a:solidFill>
                <a:latin typeface="Times New Roman"/>
                <a:cs typeface="Times New Roman"/>
              </a:rPr>
              <a:t>už</a:t>
            </a:r>
            <a:r>
              <a:rPr lang="en-US" sz="5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5400" err="1">
                <a:solidFill>
                  <a:schemeClr val="tx1"/>
                </a:solidFill>
                <a:latin typeface="Times New Roman"/>
                <a:cs typeface="Times New Roman"/>
              </a:rPr>
              <a:t>dėmesį</a:t>
            </a:r>
            <a:r>
              <a:rPr lang="en-US" sz="5400" dirty="0">
                <a:solidFill>
                  <a:schemeClr val="tx1"/>
                </a:solidFill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D1AB712-E3F8-0FC9-C8CE-1FCC42E6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3" y="229389"/>
            <a:ext cx="2334364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8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CD9906-7A93-DDB9-0884-45BEA9B06059}"/>
              </a:ext>
            </a:extLst>
          </p:cNvPr>
          <p:cNvSpPr txBox="1"/>
          <p:nvPr/>
        </p:nvSpPr>
        <p:spPr>
          <a:xfrm>
            <a:off x="1936248" y="3554518"/>
            <a:ext cx="9060494" cy="960328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>
            <a:defPPr>
              <a:defRPr lang="en-US"/>
            </a:defPPr>
            <a:lvl1pPr>
              <a:defRPr>
                <a:effectLst/>
                <a:latin typeface="Arial" panose="020B0604020202020204" pitchFamily="34" charset="0"/>
                <a:ea typeface="Aptos" panose="020B0004020202020204" pitchFamily="34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>
                <a:latin typeface="Times New Roman"/>
                <a:cs typeface="Times New Roman"/>
              </a:rPr>
              <a:t>VMTI Gamtos tyrimų centro </a:t>
            </a:r>
            <a:r>
              <a:rPr lang="lt-LT" sz="2000" b="1">
                <a:latin typeface="Times New Roman"/>
                <a:cs typeface="Times New Roman"/>
              </a:rPr>
              <a:t>Įstatai;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>
                <a:latin typeface="Times New Roman"/>
                <a:cs typeface="Times New Roman"/>
              </a:rPr>
              <a:t>VMTI Gamtos tyrimų centro valdomo nekilnojamojo </a:t>
            </a:r>
            <a:r>
              <a:rPr lang="lt-LT" sz="2000" b="1">
                <a:latin typeface="Times New Roman"/>
                <a:cs typeface="Times New Roman"/>
              </a:rPr>
              <a:t>turto</a:t>
            </a:r>
            <a:r>
              <a:rPr lang="lt-LT" sz="2000">
                <a:latin typeface="Times New Roman"/>
                <a:cs typeface="Times New Roman"/>
              </a:rPr>
              <a:t> poreikiai ir naudojimas.</a:t>
            </a:r>
            <a:endParaRPr lang="en-US" sz="200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A4F6F-72C7-77CF-EE3C-169136B4399D}"/>
              </a:ext>
            </a:extLst>
          </p:cNvPr>
          <p:cNvSpPr txBox="1"/>
          <p:nvPr/>
        </p:nvSpPr>
        <p:spPr>
          <a:xfrm>
            <a:off x="2191730" y="1191548"/>
            <a:ext cx="780415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lt-LT" sz="2800" b="1" dirty="0">
                <a:latin typeface="Times"/>
                <a:cs typeface="Times"/>
              </a:rPr>
              <a:t>GTC teisinės formos keitimo procese</a:t>
            </a:r>
            <a:endParaRPr lang="en-US"/>
          </a:p>
          <a:p>
            <a:pPr algn="ctr"/>
            <a:r>
              <a:rPr lang="lt-LT" sz="2800" b="1" dirty="0">
                <a:latin typeface="Times"/>
                <a:cs typeface="Times"/>
              </a:rPr>
              <a:t>Lietuvos Respublikos vyriausybės kanceliarijoje</a:t>
            </a:r>
          </a:p>
          <a:p>
            <a:pPr algn="ctr"/>
            <a:r>
              <a:rPr lang="lt-LT" sz="2800" b="1" dirty="0">
                <a:latin typeface="Times"/>
                <a:cs typeface="Times"/>
              </a:rPr>
              <a:t>nagrinėjami du esminiai klausimai:</a:t>
            </a:r>
            <a:endParaRPr lang="en-US" sz="28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7398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4" y="2682910"/>
            <a:ext cx="6982690" cy="104435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"/>
                <a:ea typeface="Calibri"/>
                <a:cs typeface="Times"/>
              </a:rPr>
              <a:t>2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. </a:t>
            </a:r>
            <a:r>
              <a:rPr lang="lt-LT" sz="2400" b="1" kern="100">
                <a:solidFill>
                  <a:schemeClr val="tx1"/>
                </a:solidFill>
                <a:effectLst/>
                <a:latin typeface="Times"/>
                <a:ea typeface="Calibri"/>
                <a:cs typeface="Times"/>
              </a:rPr>
              <a:t>Dėl laboratorijų krepšelių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44" y="2187629"/>
            <a:ext cx="2576270" cy="248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6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Lentelė 2">
            <a:extLst>
              <a:ext uri="{FF2B5EF4-FFF2-40B4-BE49-F238E27FC236}">
                <a16:creationId xmlns:a16="http://schemas.microsoft.com/office/drawing/2014/main" id="{4D0E354B-EC09-0666-0FB8-8D8ED72E7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6731"/>
              </p:ext>
            </p:extLst>
          </p:nvPr>
        </p:nvGraphicFramePr>
        <p:xfrm>
          <a:off x="838969" y="49480"/>
          <a:ext cx="7970880" cy="66568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9393">
                  <a:extLst>
                    <a:ext uri="{9D8B030D-6E8A-4147-A177-3AD203B41FA5}">
                      <a16:colId xmlns:a16="http://schemas.microsoft.com/office/drawing/2014/main" val="2839468347"/>
                    </a:ext>
                  </a:extLst>
                </a:gridCol>
                <a:gridCol w="200076">
                  <a:extLst>
                    <a:ext uri="{9D8B030D-6E8A-4147-A177-3AD203B41FA5}">
                      <a16:colId xmlns:a16="http://schemas.microsoft.com/office/drawing/2014/main" val="1988450052"/>
                    </a:ext>
                  </a:extLst>
                </a:gridCol>
                <a:gridCol w="4169905">
                  <a:extLst>
                    <a:ext uri="{9D8B030D-6E8A-4147-A177-3AD203B41FA5}">
                      <a16:colId xmlns:a16="http://schemas.microsoft.com/office/drawing/2014/main" val="1921920544"/>
                    </a:ext>
                  </a:extLst>
                </a:gridCol>
                <a:gridCol w="233071">
                  <a:extLst>
                    <a:ext uri="{9D8B030D-6E8A-4147-A177-3AD203B41FA5}">
                      <a16:colId xmlns:a16="http://schemas.microsoft.com/office/drawing/2014/main" val="435347250"/>
                    </a:ext>
                  </a:extLst>
                </a:gridCol>
                <a:gridCol w="1100743">
                  <a:extLst>
                    <a:ext uri="{9D8B030D-6E8A-4147-A177-3AD203B41FA5}">
                      <a16:colId xmlns:a16="http://schemas.microsoft.com/office/drawing/2014/main" val="4172544405"/>
                    </a:ext>
                  </a:extLst>
                </a:gridCol>
                <a:gridCol w="1637692">
                  <a:extLst>
                    <a:ext uri="{9D8B030D-6E8A-4147-A177-3AD203B41FA5}">
                      <a16:colId xmlns:a16="http://schemas.microsoft.com/office/drawing/2014/main" val="3589569293"/>
                    </a:ext>
                  </a:extLst>
                </a:gridCol>
              </a:tblGrid>
              <a:tr h="290970"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66" marR="7366" marT="7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154888"/>
                  </a:ext>
                </a:extLst>
              </a:tr>
              <a:tr h="225468">
                <a:tc gridSpan="6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GTC lėšų, skirtų prekių bei paslaugų įsigijimui, paskirstymas LABORATORIJOMS 2024 m.</a:t>
                      </a:r>
                      <a:endParaRPr lang="lt-LT" sz="14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solidFill>
                        <a:srgbClr val="000000"/>
                      </a:solidFill>
                    </a:lnL>
                    <a:lnR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975534"/>
                  </a:ext>
                </a:extLst>
              </a:tr>
              <a:tr h="29097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534859"/>
                  </a:ext>
                </a:extLst>
              </a:tr>
              <a:tr h="547484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Eil. Nr.</a:t>
                      </a:r>
                      <a:endParaRPr lang="en-US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Laboratorijos pavadinimas</a:t>
                      </a: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Laboratorijos</a:t>
                      </a: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pavadinimas</a:t>
                      </a: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Pareigybių sk.</a:t>
                      </a: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Pareigybių sk.</a:t>
                      </a:r>
                      <a:endParaRPr lang="lt-LT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„Krepšelio“ suma 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paslaugų ir prekių pirkimams</a:t>
                      </a:r>
                      <a:r>
                        <a:rPr lang="lt-LT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€/metams</a:t>
                      </a:r>
                      <a:endParaRPr lang="lt-LT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59804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P.B. Šivickio parazitologijos 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P.B. </a:t>
                      </a:r>
                      <a:r>
                        <a:rPr lang="it-IT" sz="13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Šivickio</a:t>
                      </a:r>
                      <a:r>
                        <a:rPr lang="it-IT" sz="13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 </a:t>
                      </a:r>
                      <a:r>
                        <a:rPr lang="it-IT" sz="13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parazitologijos</a:t>
                      </a:r>
                      <a:r>
                        <a:rPr lang="it-IT" sz="13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 </a:t>
                      </a:r>
                      <a:r>
                        <a:rPr lang="it-IT" sz="13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laboratorija</a:t>
                      </a:r>
                      <a:endParaRPr lang="it-IT" sz="1300" noProof="0" err="1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16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16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43836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Žuvų ekologijos 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Žuvų</a:t>
                      </a:r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</a:t>
                      </a:r>
                      <a:r>
                        <a:rPr lang="it-I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ekologijos</a:t>
                      </a:r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</a:t>
                      </a:r>
                      <a:r>
                        <a:rPr lang="it-I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laboratorija</a:t>
                      </a:r>
                      <a:endParaRPr lang="it-IT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81218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3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Kvartero tyrimų 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-LT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Kvartero tyrimų laboratorija</a:t>
                      </a:r>
                      <a:endParaRPr lang="lt-LT" noProof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9252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4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Ekotoksikologijos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Ekotoksikologijos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6045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5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Cheminės ekologijos ir elgsenos laboratorija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Cheminės ekologijos ir elgsenos laboratorija</a:t>
                      </a:r>
                      <a:endParaRPr lang="lt-LT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14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14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15670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Geoaplinkos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tyrimų laboratorija</a:t>
                      </a:r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Geoaplinkos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 tyrimų laboratorija</a:t>
                      </a:r>
                      <a:endParaRPr lang="lt-LT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13</a:t>
                      </a:r>
                      <a:endParaRPr lang="en-US" sz="1400" b="0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B4C6E7"/>
                          </a:highlight>
                          <a:latin typeface="Times New Roman"/>
                        </a:rPr>
                        <a:t>2500</a:t>
                      </a:r>
                      <a:endParaRPr lang="en-US" sz="1400" b="1" i="0" u="none" strike="noStrike">
                        <a:effectLst/>
                        <a:highlight>
                          <a:srgbClr val="B4C6E7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4180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Algologijos ir mikroorganizmų ekologijos laboratorija</a:t>
                      </a:r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Algologijos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ir mikroorganizmų ekologijos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12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800772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Augalų fiziologijos laboratorija</a:t>
                      </a:r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Augalų fiziologijos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12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13641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Floros ir geobotanikos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Floros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ir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geobotanikos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11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11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6038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Hidrobiontų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evoliucinės ekologijos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Hidrobiontų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evoliucinės ekologijos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22350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11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Genetikos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Genetikos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03244"/>
                  </a:ext>
                </a:extLst>
              </a:tr>
              <a:tr h="22224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12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Biodestruktorių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tyrimo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Biodestruktorių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tyrimo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10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5195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13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Augalų patologijos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Augalų patologijos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209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14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Entomologijos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Entomologijos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6516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15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Branduolinės geofizikos ir </a:t>
                      </a: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radioekologijos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laboratorija 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Branduolinės geofizikos ir </a:t>
                      </a:r>
                      <a:r>
                        <a:rPr lang="lt-LT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radioekologijos</a:t>
                      </a: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 laboratorija 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9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00583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16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Giluminės geologijos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Giluminės geologijos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26931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17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Klimato ir vandens tyrimų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Klimato ir vandens tyrimų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61899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18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Molekulinės ekologijos laboratorija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Molekulinės ekologijos laboratorija</a:t>
                      </a:r>
                      <a:endParaRPr lang="lt-LT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8</a:t>
                      </a:r>
                      <a:endParaRPr lang="en-US" sz="1400" b="0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C6E0B4"/>
                          </a:highlight>
                          <a:latin typeface="Times New Roman"/>
                        </a:rPr>
                        <a:t>2100</a:t>
                      </a:r>
                      <a:endParaRPr lang="en-US" sz="1400" b="1" i="0" u="none" strike="noStrike">
                        <a:effectLst/>
                        <a:highlight>
                          <a:srgbClr val="C6E0B4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44167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19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Žinduolių ekologijos laboratorija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Žinduolių ekologijos laboratorija</a:t>
                      </a:r>
                      <a:endParaRPr lang="lt-LT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7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7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1700</a:t>
                      </a:r>
                      <a:endParaRPr lang="en-US" sz="1400" b="1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721115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20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Paukščių ekologijos laboratorija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Paukščių ekologijos laboratorija</a:t>
                      </a:r>
                      <a:endParaRPr lang="lt-LT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5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5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1700</a:t>
                      </a:r>
                      <a:endParaRPr lang="en-US" sz="1400" b="1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6989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21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Ekonominės botanikos laboratorija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Ekonominės botanikos laboratorija</a:t>
                      </a:r>
                      <a:endParaRPr lang="lt-LT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5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5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1700</a:t>
                      </a:r>
                      <a:endParaRPr lang="en-US" sz="1400" b="1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58404"/>
                  </a:ext>
                </a:extLst>
              </a:tr>
              <a:tr h="174581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22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Mikologijos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Mikologijos</a:t>
                      </a: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err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laboratorija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4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4</a:t>
                      </a:r>
                      <a:endParaRPr lang="en-US" sz="1400" b="0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7030A0"/>
                          </a:solidFill>
                          <a:effectLst/>
                          <a:highlight>
                            <a:srgbClr val="FFE699"/>
                          </a:highlight>
                          <a:latin typeface="Times New Roman"/>
                        </a:rPr>
                        <a:t>1700</a:t>
                      </a:r>
                      <a:endParaRPr lang="en-US" sz="1400" b="1" i="0" u="none" strike="noStrike">
                        <a:effectLst/>
                        <a:highlight>
                          <a:srgbClr val="FFE699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91764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Iš</a:t>
                      </a:r>
                      <a:r>
                        <a:rPr lang="en-US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viso</a:t>
                      </a:r>
                      <a:r>
                        <a:rPr lang="en-US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:</a:t>
                      </a: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Iš</a:t>
                      </a:r>
                      <a:r>
                        <a:rPr lang="en-US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viso</a:t>
                      </a:r>
                      <a:r>
                        <a:rPr lang="en-US" sz="14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i="0" u="none" strike="noStrike" noProof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850675"/>
                  </a:ext>
                </a:extLst>
              </a:tr>
            </a:tbl>
          </a:graphicData>
        </a:graphic>
      </p:graphicFrame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EDAE4B5D-725F-D338-3127-01DE284DD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04463"/>
              </p:ext>
            </p:extLst>
          </p:nvPr>
        </p:nvGraphicFramePr>
        <p:xfrm>
          <a:off x="2038349" y="3341814"/>
          <a:ext cx="8115301" cy="1743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5035">
                  <a:extLst>
                    <a:ext uri="{9D8B030D-6E8A-4147-A177-3AD203B41FA5}">
                      <a16:colId xmlns:a16="http://schemas.microsoft.com/office/drawing/2014/main" val="3262302520"/>
                    </a:ext>
                  </a:extLst>
                </a:gridCol>
                <a:gridCol w="4350208">
                  <a:extLst>
                    <a:ext uri="{9D8B030D-6E8A-4147-A177-3AD203B41FA5}">
                      <a16:colId xmlns:a16="http://schemas.microsoft.com/office/drawing/2014/main" val="237937893"/>
                    </a:ext>
                  </a:extLst>
                </a:gridCol>
                <a:gridCol w="1132072">
                  <a:extLst>
                    <a:ext uri="{9D8B030D-6E8A-4147-A177-3AD203B41FA5}">
                      <a16:colId xmlns:a16="http://schemas.microsoft.com/office/drawing/2014/main" val="1730109082"/>
                    </a:ext>
                  </a:extLst>
                </a:gridCol>
                <a:gridCol w="1907986">
                  <a:extLst>
                    <a:ext uri="{9D8B030D-6E8A-4147-A177-3AD203B41FA5}">
                      <a16:colId xmlns:a16="http://schemas.microsoft.com/office/drawing/2014/main" val="1941326793"/>
                    </a:ext>
                  </a:extLst>
                </a:gridCol>
              </a:tblGrid>
              <a:tr h="174371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kern="12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681460"/>
                  </a:ext>
                </a:extLst>
              </a:tr>
            </a:tbl>
          </a:graphicData>
        </a:graphic>
      </p:graphicFrame>
      <p:graphicFrame>
        <p:nvGraphicFramePr>
          <p:cNvPr id="6" name="Lentelė 5">
            <a:extLst>
              <a:ext uri="{FF2B5EF4-FFF2-40B4-BE49-F238E27FC236}">
                <a16:creationId xmlns:a16="http://schemas.microsoft.com/office/drawing/2014/main" id="{C2ED0E64-9511-EE4E-4924-B64C59BBF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50156"/>
              </p:ext>
            </p:extLst>
          </p:nvPr>
        </p:nvGraphicFramePr>
        <p:xfrm>
          <a:off x="2038349" y="3341814"/>
          <a:ext cx="8115298" cy="274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6275">
                  <a:extLst>
                    <a:ext uri="{9D8B030D-6E8A-4147-A177-3AD203B41FA5}">
                      <a16:colId xmlns:a16="http://schemas.microsoft.com/office/drawing/2014/main" val="1780063000"/>
                    </a:ext>
                  </a:extLst>
                </a:gridCol>
                <a:gridCol w="3817651">
                  <a:extLst>
                    <a:ext uri="{9D8B030D-6E8A-4147-A177-3AD203B41FA5}">
                      <a16:colId xmlns:a16="http://schemas.microsoft.com/office/drawing/2014/main" val="356198617"/>
                    </a:ext>
                  </a:extLst>
                </a:gridCol>
                <a:gridCol w="993482">
                  <a:extLst>
                    <a:ext uri="{9D8B030D-6E8A-4147-A177-3AD203B41FA5}">
                      <a16:colId xmlns:a16="http://schemas.microsoft.com/office/drawing/2014/main" val="2993325288"/>
                    </a:ext>
                  </a:extLst>
                </a:gridCol>
                <a:gridCol w="993482">
                  <a:extLst>
                    <a:ext uri="{9D8B030D-6E8A-4147-A177-3AD203B41FA5}">
                      <a16:colId xmlns:a16="http://schemas.microsoft.com/office/drawing/2014/main" val="391353694"/>
                    </a:ext>
                  </a:extLst>
                </a:gridCol>
                <a:gridCol w="1674408">
                  <a:extLst>
                    <a:ext uri="{9D8B030D-6E8A-4147-A177-3AD203B41FA5}">
                      <a16:colId xmlns:a16="http://schemas.microsoft.com/office/drawing/2014/main" val="4108094458"/>
                    </a:ext>
                  </a:extLst>
                </a:gridCol>
              </a:tblGrid>
              <a:tr h="174371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i="0" kern="12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50206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F05AD46-8039-1BF9-E39B-8FB38C4BC6D6}"/>
              </a:ext>
            </a:extLst>
          </p:cNvPr>
          <p:cNvSpPr txBox="1"/>
          <p:nvPr/>
        </p:nvSpPr>
        <p:spPr>
          <a:xfrm>
            <a:off x="8924109" y="1567279"/>
            <a:ext cx="305587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lt-LT">
                <a:latin typeface="Times New Roman"/>
                <a:cs typeface="Times New Roman"/>
              </a:rPr>
              <a:t>Lėšos laboratorijoms paskirstytos pagal laboratorijoms priklausančių  pareigybių skaičių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5BE775-0058-3E3D-AB0D-BDD4AA722134}"/>
              </a:ext>
            </a:extLst>
          </p:cNvPr>
          <p:cNvSpPr txBox="1"/>
          <p:nvPr/>
        </p:nvSpPr>
        <p:spPr>
          <a:xfrm>
            <a:off x="8851040" y="3817633"/>
            <a:ext cx="32959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b="1">
                <a:latin typeface="Times New Roman"/>
                <a:cs typeface="Times New Roman"/>
              </a:rPr>
              <a:t>Lėšos privalo būti panaudotos iki lapkričio 30 d.</a:t>
            </a:r>
          </a:p>
        </p:txBody>
      </p:sp>
    </p:spTree>
    <p:extLst>
      <p:ext uri="{BB962C8B-B14F-4D97-AF65-F5344CB8AC3E}">
        <p14:creationId xmlns:p14="http://schemas.microsoft.com/office/powerpoint/2010/main" val="294484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335" y="3396902"/>
            <a:ext cx="7463903" cy="461665"/>
          </a:xfrm>
        </p:spPr>
        <p:txBody>
          <a:bodyPr vert="horz" wrap="none" lIns="91440" tIns="45720" rIns="91440" bIns="45720" rtlCol="0" anchor="b">
            <a:spAutoFit/>
          </a:bodyPr>
          <a:lstStyle/>
          <a:p>
            <a:pPr algn="just"/>
            <a:r>
              <a:rPr lang="lt-LT" sz="2400" b="1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3</a:t>
            </a:r>
            <a:r>
              <a:rPr lang="lt-LT" sz="2400" b="1">
                <a:solidFill>
                  <a:schemeClr val="tx1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darbuotojų mobilumo skatinimo fondo sukūrimo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9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58C012-A5FE-916E-9A08-1819EDE30956}"/>
              </a:ext>
            </a:extLst>
          </p:cNvPr>
          <p:cNvSpPr txBox="1"/>
          <p:nvPr/>
        </p:nvSpPr>
        <p:spPr>
          <a:xfrm>
            <a:off x="1990059" y="714005"/>
            <a:ext cx="9376145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800">
                <a:latin typeface="Times New Roman"/>
                <a:cs typeface="Times New Roman"/>
              </a:rPr>
              <a:t>Atsižvelgiant į Gamtos tyrimų centre nustatytas prioritetines veiklos kryptis, formuojamos finansinės galimybės darbuotojų</a:t>
            </a:r>
          </a:p>
          <a:p>
            <a:pPr algn="ctr"/>
            <a:r>
              <a:rPr lang="lt-LT" sz="2800" b="1">
                <a:latin typeface="Times New Roman"/>
                <a:cs typeface="Times New Roman"/>
              </a:rPr>
              <a:t>mobilumui skatinti.</a:t>
            </a:r>
            <a:r>
              <a:rPr lang="lt-LT" sz="2800">
                <a:latin typeface="Times New Roman"/>
                <a:cs typeface="Times New Roman"/>
              </a:rPr>
              <a:t> </a:t>
            </a:r>
          </a:p>
          <a:p>
            <a:pPr algn="ctr"/>
            <a:endParaRPr lang="lt-LT"/>
          </a:p>
          <a:p>
            <a:pPr algn="ctr"/>
            <a:r>
              <a:rPr lang="lt-LT" sz="2800">
                <a:latin typeface="Times New Roman"/>
                <a:cs typeface="Times New Roman"/>
              </a:rPr>
              <a:t>Preliminariai 2024 m. GTC </a:t>
            </a:r>
            <a:r>
              <a:rPr lang="lt-LT" sz="2800" b="1">
                <a:latin typeface="Times New Roman"/>
                <a:cs typeface="Times New Roman"/>
              </a:rPr>
              <a:t>Darbuotojų mobilumo skatinimo fondui</a:t>
            </a:r>
            <a:r>
              <a:rPr lang="lt-LT" sz="2800">
                <a:latin typeface="Times New Roman"/>
                <a:cs typeface="Times New Roman"/>
              </a:rPr>
              <a:t> skiriama </a:t>
            </a:r>
            <a:r>
              <a:rPr lang="lt-LT" sz="2800" b="1">
                <a:latin typeface="Times New Roman"/>
                <a:cs typeface="Times New Roman"/>
              </a:rPr>
              <a:t>12,0 tūkst. €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996DF-9A8D-CDE0-E082-4B34C05862AE}"/>
              </a:ext>
            </a:extLst>
          </p:cNvPr>
          <p:cNvSpPr txBox="1"/>
          <p:nvPr/>
        </p:nvSpPr>
        <p:spPr>
          <a:xfrm>
            <a:off x="3882654" y="3620228"/>
            <a:ext cx="704712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pPr algn="just"/>
            <a:r>
              <a:rPr lang="lt-LT" sz="2000">
                <a:latin typeface="Times New Roman"/>
                <a:cs typeface="Times New Roman"/>
              </a:rPr>
              <a:t>Uždaviniai:</a:t>
            </a:r>
            <a:endParaRPr lang="en-US" sz="2000">
              <a:latin typeface="Times New Roman"/>
              <a:cs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>
                <a:latin typeface="Times New Roman"/>
                <a:cs typeface="Times New Roman"/>
              </a:rPr>
              <a:t>Sudaryti darbo grupę skatinimo lėšų panaudojimo tvarkos aprašui parengti.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t-LT" sz="2000">
              <a:latin typeface="Times New Roman"/>
              <a:cs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2000">
                <a:latin typeface="Times New Roman"/>
                <a:cs typeface="Times New Roman"/>
              </a:rPr>
              <a:t>Sukurti komisiją Darbuotojų mobilumo skatinimo fondo lėšų panaudojimo paskirstymui. </a:t>
            </a:r>
          </a:p>
        </p:txBody>
      </p:sp>
    </p:spTree>
    <p:extLst>
      <p:ext uri="{BB962C8B-B14F-4D97-AF65-F5344CB8AC3E}">
        <p14:creationId xmlns:p14="http://schemas.microsoft.com/office/powerpoint/2010/main" val="37374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F7D1-8E9E-400C-4F56-D378345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905" y="3350736"/>
            <a:ext cx="6224781" cy="507831"/>
          </a:xfrm>
        </p:spPr>
        <p:txBody>
          <a:bodyPr vert="horz" wrap="none" lIns="91440" tIns="45720" rIns="91440" bIns="45720" rtlCol="0" anchor="b">
            <a:spAutoFit/>
          </a:bodyPr>
          <a:lstStyle/>
          <a:p>
            <a:pPr algn="just"/>
            <a:r>
              <a:rPr lang="lt-LT" sz="2700" b="1">
                <a:solidFill>
                  <a:schemeClr val="tx1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4</a:t>
            </a:r>
            <a:r>
              <a:rPr lang="lt-LT" sz="2700" b="1">
                <a:solidFill>
                  <a:schemeClr val="tx1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lt-LT" sz="2400" b="1">
                <a:solidFill>
                  <a:schemeClr val="tx1"/>
                </a:solidFill>
                <a:effectLst/>
                <a:latin typeface="Times"/>
                <a:ea typeface="Aptos" panose="020B0004020202020204" pitchFamily="34" charset="0"/>
                <a:cs typeface="Times"/>
              </a:rPr>
              <a:t>Dėl lėšų publikacijų išlaidų kompensavimui</a:t>
            </a:r>
            <a:endParaRPr lang="en-US" sz="2400" b="1">
              <a:solidFill>
                <a:schemeClr val="tx1"/>
              </a:solidFill>
              <a:effectLst/>
              <a:latin typeface="Times"/>
              <a:ea typeface="Calibri" panose="020F0502020204030204" pitchFamily="34" charset="0"/>
              <a:cs typeface="Times"/>
            </a:endParaRPr>
          </a:p>
        </p:txBody>
      </p:sp>
      <p:pic>
        <p:nvPicPr>
          <p:cNvPr id="37" name="Picture 36" descr="A picture containing icon&#10;&#10;Description automatically generated">
            <a:extLst>
              <a:ext uri="{FF2B5EF4-FFF2-40B4-BE49-F238E27FC236}">
                <a16:creationId xmlns:a16="http://schemas.microsoft.com/office/drawing/2014/main" id="{6A00D1D0-0C10-7875-DD32-AEB0E267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13" y="2403895"/>
            <a:ext cx="2127445" cy="20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585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2611</Words>
  <Application>Microsoft Office PowerPoint</Application>
  <PresentationFormat>Widescreen</PresentationFormat>
  <Paragraphs>401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Century Gothic</vt:lpstr>
      <vt:lpstr>Symbol</vt:lpstr>
      <vt:lpstr>Tahoma</vt:lpstr>
      <vt:lpstr>Times</vt:lpstr>
      <vt:lpstr>Times New Roman</vt:lpstr>
      <vt:lpstr>Wingdings</vt:lpstr>
      <vt:lpstr>Wingdings 3</vt:lpstr>
      <vt:lpstr>Wisp</vt:lpstr>
      <vt:lpstr>Išplėstinis administracijos posėdis</vt:lpstr>
      <vt:lpstr>PowerPoint Presentation</vt:lpstr>
      <vt:lpstr>1. Dėl perėjimo į VšĮ eigos</vt:lpstr>
      <vt:lpstr>PowerPoint Presentation</vt:lpstr>
      <vt:lpstr>2. Dėl laboratorijų krepšelių</vt:lpstr>
      <vt:lpstr>PowerPoint Presentation</vt:lpstr>
      <vt:lpstr>3. Dėl darbuotojų mobilumo skatinimo fondo sukūrimo</vt:lpstr>
      <vt:lpstr>PowerPoint Presentation</vt:lpstr>
      <vt:lpstr>4. Dėl lėšų publikacijų išlaidų kompensavimui</vt:lpstr>
      <vt:lpstr>PowerPoint Presentation</vt:lpstr>
      <vt:lpstr>5. Dėl doktorantūros proceso užtikrinimo GTC</vt:lpstr>
      <vt:lpstr>PowerPoint Presentation</vt:lpstr>
      <vt:lpstr>6. Dėl baigiamųjų darbų temų informacijos atnaujinimo ir jų paskelbimo GTC internetiniame puslapyje</vt:lpstr>
      <vt:lpstr>PowerPoint Presentation</vt:lpstr>
      <vt:lpstr>7. Dėl paskelbto disertacijų temų ir vadovų konkurso</vt:lpstr>
      <vt:lpstr>PowerPoint Presentation</vt:lpstr>
      <vt:lpstr>8. Dėl LMT kvietimo teikti paraiškas konkursinės doktorantūros studijoms</vt:lpstr>
      <vt:lpstr>PowerPoint Presentation</vt:lpstr>
      <vt:lpstr>9. Dėl GTC metinės ataskaitos parengimo ir  lankstinuko išleidimo </vt:lpstr>
      <vt:lpstr>GTC METINĖ 2023 ATASKAITA</vt:lpstr>
      <vt:lpstr>10. Dėl pasirengimo GTC mokslinei ataskaitinei konferencijai </vt:lpstr>
      <vt:lpstr>PowerPoint Presentation</vt:lpstr>
      <vt:lpstr>PowerPoint Presentation</vt:lpstr>
      <vt:lpstr>11. Dėl renginių pristatymo</vt:lpstr>
      <vt:lpstr>PowerPoint Presentation</vt:lpstr>
      <vt:lpstr>12. Anonsai</vt:lpstr>
      <vt:lpstr>PowerPoint Presentation</vt:lpstr>
      <vt:lpstr>PowerPoint Presentation</vt:lpstr>
      <vt:lpstr>PowerPoint Presentation</vt:lpstr>
      <vt:lpstr>13. Kiti klausimai</vt:lpstr>
      <vt:lpstr>PowerPoint Presentation</vt:lpstr>
      <vt:lpstr>Ačiū už dėmesį!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Išplėstinis administracijos posėdis</dc:title>
  <dc:creator>Simona Četvergaitė-Marcinkevičienė</dc:creator>
  <cp:lastModifiedBy>Simona Četvergaitė-Marcinkevičienė</cp:lastModifiedBy>
  <cp:revision>483</cp:revision>
  <cp:lastPrinted>2023-01-13T14:02:02Z</cp:lastPrinted>
  <dcterms:created xsi:type="dcterms:W3CDTF">2022-06-06T11:45:33Z</dcterms:created>
  <dcterms:modified xsi:type="dcterms:W3CDTF">2024-03-14T10:43:44Z</dcterms:modified>
</cp:coreProperties>
</file>