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62"/>
  </p:notesMasterIdLst>
  <p:sldIdLst>
    <p:sldId id="256" r:id="rId2"/>
    <p:sldId id="257" r:id="rId3"/>
    <p:sldId id="412" r:id="rId4"/>
    <p:sldId id="518" r:id="rId5"/>
    <p:sldId id="570" r:id="rId6"/>
    <p:sldId id="573" r:id="rId7"/>
    <p:sldId id="571" r:id="rId8"/>
    <p:sldId id="572" r:id="rId9"/>
    <p:sldId id="410" r:id="rId10"/>
    <p:sldId id="262" r:id="rId11"/>
    <p:sldId id="263" r:id="rId12"/>
    <p:sldId id="264" r:id="rId13"/>
    <p:sldId id="565" r:id="rId14"/>
    <p:sldId id="564" r:id="rId15"/>
    <p:sldId id="259" r:id="rId16"/>
    <p:sldId id="563" r:id="rId17"/>
    <p:sldId id="266" r:id="rId18"/>
    <p:sldId id="267" r:id="rId19"/>
    <p:sldId id="562" r:id="rId20"/>
    <p:sldId id="265" r:id="rId21"/>
    <p:sldId id="542" r:id="rId22"/>
    <p:sldId id="567" r:id="rId23"/>
    <p:sldId id="566" r:id="rId24"/>
    <p:sldId id="568" r:id="rId25"/>
    <p:sldId id="569" r:id="rId26"/>
    <p:sldId id="352" r:id="rId27"/>
    <p:sldId id="552" r:id="rId28"/>
    <p:sldId id="553" r:id="rId29"/>
    <p:sldId id="261" r:id="rId30"/>
    <p:sldId id="519" r:id="rId31"/>
    <p:sldId id="474" r:id="rId32"/>
    <p:sldId id="544" r:id="rId33"/>
    <p:sldId id="521" r:id="rId34"/>
    <p:sldId id="558" r:id="rId35"/>
    <p:sldId id="557" r:id="rId36"/>
    <p:sldId id="559" r:id="rId37"/>
    <p:sldId id="525" r:id="rId38"/>
    <p:sldId id="548" r:id="rId39"/>
    <p:sldId id="550" r:id="rId40"/>
    <p:sldId id="551" r:id="rId41"/>
    <p:sldId id="527" r:id="rId42"/>
    <p:sldId id="547" r:id="rId43"/>
    <p:sldId id="531" r:id="rId44"/>
    <p:sldId id="532" r:id="rId45"/>
    <p:sldId id="533" r:id="rId46"/>
    <p:sldId id="534" r:id="rId47"/>
    <p:sldId id="535" r:id="rId48"/>
    <p:sldId id="536" r:id="rId49"/>
    <p:sldId id="537" r:id="rId50"/>
    <p:sldId id="545" r:id="rId51"/>
    <p:sldId id="258" r:id="rId52"/>
    <p:sldId id="554" r:id="rId53"/>
    <p:sldId id="546" r:id="rId54"/>
    <p:sldId id="260" r:id="rId55"/>
    <p:sldId id="555" r:id="rId56"/>
    <p:sldId id="538" r:id="rId57"/>
    <p:sldId id="560" r:id="rId58"/>
    <p:sldId id="561" r:id="rId59"/>
    <p:sldId id="539" r:id="rId60"/>
    <p:sldId id="268" r:id="rId61"/>
  </p:sldIdLst>
  <p:sldSz cx="12192000" cy="6858000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ma" initials="R" lastIdx="1" clrIdx="0">
    <p:extLst>
      <p:ext uri="{19B8F6BF-5375-455C-9EA6-DF929625EA0E}">
        <p15:presenceInfo xmlns:p15="http://schemas.microsoft.com/office/powerpoint/2012/main" userId="Rom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7EA"/>
    <a:srgbClr val="F0E8E7"/>
    <a:srgbClr val="FCFDFA"/>
    <a:srgbClr val="FAFBF6"/>
    <a:srgbClr val="F3F6E8"/>
    <a:srgbClr val="F6F9EF"/>
    <a:srgbClr val="FFFFFE"/>
    <a:srgbClr val="004ADE"/>
    <a:srgbClr val="E1CD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96D707-B4C0-D505-D14B-472565E6983C}" v="572" dt="2024-02-06T13:54:40.202"/>
    <p1510:client id="{2436E73E-20DA-5317-3BC8-2F81E0BAFDBD}" v="94" dt="2024-02-07T06:31:18.358"/>
    <p1510:client id="{3347A019-2CCD-DEEC-D68C-3C4610E54A1C}" v="184" dt="2024-02-06T13:24:20.322"/>
    <p1510:client id="{630EFB2C-5CD5-9B68-BA3A-0EDD534EA232}" v="2506" dt="2024-02-06T13:17:10.330"/>
    <p1510:client id="{76306AFC-B48F-4080-19A3-0DB01644AA19}" v="2482" dt="2024-02-06T09:34:23.777"/>
    <p1510:client id="{9149E31B-3790-4106-D0C6-A3FD55B4AE98}" v="37" dt="2024-02-07T06:02:59.816"/>
    <p1510:client id="{A60FEDAF-A582-D50B-A6C7-355E3E391369}" v="39" dt="2024-02-07T05:53:12.296"/>
    <p1510:client id="{B6A5ED2E-18EA-6A0F-F9C1-E4841AF40411}" v="4" dt="2024-02-06T14:07:42.350"/>
    <p1510:client id="{C14FE568-34D2-597C-ABAC-82938A60DCEC}" v="20" dt="2024-02-07T07:10:50.675"/>
    <p1510:client id="{D0626CAC-E7C6-7C01-4ACF-F947AB8B390F}" v="381" dt="2024-02-06T15:24:16.902"/>
    <p1510:client id="{EFFFAD0B-96D2-CCCB-6976-69FA55F6BA0A}" v="300" dt="2024-02-07T07:08:44.0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ommentAuthors" Target="commentAuthors.xml"/><Relationship Id="rId68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C9F28-55F4-4533-8435-1078F97B1C77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6888EE-D2A6-4982-88F3-F3ED576A0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017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88EE-D2A6-4982-88F3-F3ED576A0EA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374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7F8F5A-2AA9-44C5-9E7F-F8F25551D1BB}" type="slidenum">
              <a:rPr lang="lt-LT" smtClean="0"/>
              <a:t>31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56629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7F8F5A-2AA9-44C5-9E7F-F8F25551D1BB}" type="slidenum">
              <a:rPr lang="lt-LT" smtClean="0"/>
              <a:t>44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20003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7F8F5A-2AA9-44C5-9E7F-F8F25551D1BB}" type="slidenum">
              <a:rPr lang="lt-LT" smtClean="0"/>
              <a:t>46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20755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7F8F5A-2AA9-44C5-9E7F-F8F25551D1BB}" type="slidenum">
              <a:rPr lang="lt-LT" smtClean="0"/>
              <a:t>48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20442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7F8F5A-2AA9-44C5-9E7F-F8F25551D1BB}" type="slidenum">
              <a:rPr lang="lt-LT" smtClean="0"/>
              <a:t>50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82910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7F8F5A-2AA9-44C5-9E7F-F8F25551D1BB}" type="slidenum">
              <a:rPr lang="lt-LT" smtClean="0"/>
              <a:t>53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92904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7F8F5A-2AA9-44C5-9E7F-F8F25551D1BB}" type="slidenum">
              <a:rPr lang="lt-LT" smtClean="0"/>
              <a:t>56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862018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E6D6-1A2B-47FD-825F-A983F168FB9E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E07358F-9F33-4C1C-A6E4-274F057B9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81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E6D6-1A2B-47FD-825F-A983F168FB9E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E07358F-9F33-4C1C-A6E4-274F057B9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282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E6D6-1A2B-47FD-825F-A983F168FB9E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E07358F-9F33-4C1C-A6E4-274F057B966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6582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E6D6-1A2B-47FD-825F-A983F168FB9E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E07358F-9F33-4C1C-A6E4-274F057B9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635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E6D6-1A2B-47FD-825F-A983F168FB9E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E07358F-9F33-4C1C-A6E4-274F057B9668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826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E6D6-1A2B-47FD-825F-A983F168FB9E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E07358F-9F33-4C1C-A6E4-274F057B9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375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E6D6-1A2B-47FD-825F-A983F168FB9E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7358F-9F33-4C1C-A6E4-274F057B9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177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E6D6-1A2B-47FD-825F-A983F168FB9E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7358F-9F33-4C1C-A6E4-274F057B9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392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E6D6-1A2B-47FD-825F-A983F168FB9E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7358F-9F33-4C1C-A6E4-274F057B9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809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E6D6-1A2B-47FD-825F-A983F168FB9E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E07358F-9F33-4C1C-A6E4-274F057B9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16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E6D6-1A2B-47FD-825F-A983F168FB9E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E07358F-9F33-4C1C-A6E4-274F057B9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931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E6D6-1A2B-47FD-825F-A983F168FB9E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E07358F-9F33-4C1C-A6E4-274F057B9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400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E6D6-1A2B-47FD-825F-A983F168FB9E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7358F-9F33-4C1C-A6E4-274F057B9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05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E6D6-1A2B-47FD-825F-A983F168FB9E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7358F-9F33-4C1C-A6E4-274F057B9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489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E6D6-1A2B-47FD-825F-A983F168FB9E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7358F-9F33-4C1C-A6E4-274F057B9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641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EE6D6-1A2B-47FD-825F-A983F168FB9E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E07358F-9F33-4C1C-A6E4-274F057B9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46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EE6D6-1A2B-47FD-825F-A983F168FB9E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E07358F-9F33-4C1C-A6E4-274F057B96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48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e-tar.lt/portal/lt/legalAct/7b6d6b80173811ee9f7ec2ffce8b47bc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e-tar.lt/portal/lt/legalAct/17780ec0a54311eea5a28c81c82193a8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tostyrimai.lt/wp-content/uploads/2024/01/TAISYKLES_V-6_priedas_Aktuali-redakcija-nuo-2024-01-24.pdf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tostyrimai.lt/lentelesintar2432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tostyrimai.lt/lentelesintar2432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tostyrimai.lt/lentelesintar2432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responsepage.aspx?id=zgrnY82qG0KoOIC3YWzxhNT_HPaS1VNPuxDB8m0QDCtUOUE3RUU2QzdHVFBMTkE3V0pHRUhSU1VHMy4u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mt.lrv.lt/lt/naujienos/mokslo-bendruomene-ar-ismokome-covid-19-pandemijos-pamokas/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mnJr7KuprC8uymv99" TargetMode="External"/><Relationship Id="rId2" Type="http://schemas.openxmlformats.org/officeDocument/2006/relationships/hyperlink" Target="https://teams.microsoft.com/l/meetup-join/19%3ameeting_NDNlOGJjMWEtMDMyYy00MWEyLWJjZjUtMGM4YTQ1ZjBiMzFi%40thread.v2/0?context=%7b%22Tid%22%3a%22a0c67348-7aaf-4140-9c5a-3a2e06bf0f0d%22%2c%22Oid%22%3a%227f501cbc-df47-4802-a501-e09722bf9955%22%7d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ptforeu.eu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lmt.lrv.lt/lt/kvietimai/kvietimas-teikti-pasiulymus-del-konkurso-budu-finansuojamu-doktoranturos-temu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europoshorizontas.lt/event-calendar/nuotolinis-renginys-msca-podoktoranturos-stazuotes-kaip-pritraukti-talentus/" TargetMode="External"/><Relationship Id="rId2" Type="http://schemas.openxmlformats.org/officeDocument/2006/relationships/hyperlink" Target="https://docs.google.com/forms/d/e/1FAIpQLSfaFM4ADeNWBT5O96Xa3qoyoZq1HZN_A5OyrAkVbV6kCRcfSA/viewform?usp=sharing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mc.vu.lt/kvietimai/mokymai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lammc.lt/lt/naujienu-archyvas/kvieciame-dalyvauti-konferencijoje-cyseni2024/4298" TargetMode="External"/><Relationship Id="rId4" Type="http://schemas.openxmlformats.org/officeDocument/2006/relationships/hyperlink" Target="https://cyseni.com/registration/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byt.lt/Wcw3H" TargetMode="External"/><Relationship Id="rId2" Type="http://schemas.openxmlformats.org/officeDocument/2006/relationships/hyperlink" Target="https://byt.lt/m3MC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yt.lt/l4fyA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s://byt.lt/OWQhv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62000">
              <a:schemeClr val="accent5">
                <a:lumMod val="40000"/>
                <a:lumOff val="60000"/>
              </a:schemeClr>
            </a:gs>
            <a:gs pos="0">
              <a:schemeClr val="bg1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5AAE2-2EFA-AC2C-E93B-98AD1F73A0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5738" y="928179"/>
            <a:ext cx="4113747" cy="4169749"/>
          </a:xfrm>
        </p:spPr>
        <p:txBody>
          <a:bodyPr>
            <a:normAutofit/>
          </a:bodyPr>
          <a:lstStyle/>
          <a:p>
            <a:r>
              <a:rPr lang="lt-LT" sz="4800">
                <a:latin typeface="Times New Roman" panose="02020603050405020304" pitchFamily="18" charset="0"/>
                <a:cs typeface="Times New Roman" panose="02020603050405020304" pitchFamily="18" charset="0"/>
              </a:rPr>
              <a:t>Išplėstinis administracijos posėdis</a:t>
            </a:r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E3FD4F-BC6B-DA2C-3E12-EB29F72D25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5739" y="5131511"/>
            <a:ext cx="3710018" cy="915561"/>
          </a:xfrm>
        </p:spPr>
        <p:txBody>
          <a:bodyPr>
            <a:normAutofit lnSpcReduction="10000"/>
          </a:bodyPr>
          <a:lstStyle/>
          <a:p>
            <a:endParaRPr lang="lt-L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m. vasario 7 d.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60278039-03E7-7A3E-F638-CD85F41B5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275" y="1545583"/>
            <a:ext cx="4509716" cy="434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0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9DFB17-0566-93E0-5A4B-42307A707A62}"/>
              </a:ext>
            </a:extLst>
          </p:cNvPr>
          <p:cNvSpPr txBox="1"/>
          <p:nvPr/>
        </p:nvSpPr>
        <p:spPr>
          <a:xfrm>
            <a:off x="1371600" y="658026"/>
            <a:ext cx="10218338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lt-LT" sz="3600" dirty="0">
                <a:latin typeface="Times New Roman"/>
                <a:cs typeface="Calibri"/>
              </a:rPr>
              <a:t>Valstybės biudžeto </a:t>
            </a:r>
            <a:r>
              <a:rPr lang="lt-LT" sz="3600" b="1" dirty="0">
                <a:latin typeface="Times New Roman"/>
                <a:cs typeface="Calibri"/>
              </a:rPr>
              <a:t>asignavimai 2024 m</a:t>
            </a:r>
            <a:r>
              <a:rPr lang="lt-LT" sz="3600" dirty="0">
                <a:latin typeface="Times New Roman"/>
                <a:cs typeface="Calibri"/>
              </a:rPr>
              <a:t>., tūkst. Eur</a:t>
            </a:r>
            <a:endParaRPr lang="en-US" sz="3600" dirty="0">
              <a:latin typeface="Times New Roman"/>
              <a:cs typeface="Calibri"/>
            </a:endParaRPr>
          </a:p>
          <a:p>
            <a:pPr algn="ctr"/>
            <a:endParaRPr lang="lt-LT" sz="3200" dirty="0">
              <a:latin typeface="Times New Roman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98AF03-2507-C986-81F5-9648D2F989A8}"/>
              </a:ext>
            </a:extLst>
          </p:cNvPr>
          <p:cNvSpPr txBox="1"/>
          <p:nvPr/>
        </p:nvSpPr>
        <p:spPr>
          <a:xfrm>
            <a:off x="1085316" y="2221907"/>
            <a:ext cx="9631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8517CD3-CFE5-B607-6B8D-047A6DA572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2286447"/>
              </p:ext>
            </p:extLst>
          </p:nvPr>
        </p:nvGraphicFramePr>
        <p:xfrm>
          <a:off x="2045551" y="2131508"/>
          <a:ext cx="9519717" cy="28012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7046">
                  <a:extLst>
                    <a:ext uri="{9D8B030D-6E8A-4147-A177-3AD203B41FA5}">
                      <a16:colId xmlns:a16="http://schemas.microsoft.com/office/drawing/2014/main" val="3138949365"/>
                    </a:ext>
                  </a:extLst>
                </a:gridCol>
                <a:gridCol w="1547046">
                  <a:extLst>
                    <a:ext uri="{9D8B030D-6E8A-4147-A177-3AD203B41FA5}">
                      <a16:colId xmlns:a16="http://schemas.microsoft.com/office/drawing/2014/main" val="1781843625"/>
                    </a:ext>
                  </a:extLst>
                </a:gridCol>
                <a:gridCol w="1547046">
                  <a:extLst>
                    <a:ext uri="{9D8B030D-6E8A-4147-A177-3AD203B41FA5}">
                      <a16:colId xmlns:a16="http://schemas.microsoft.com/office/drawing/2014/main" val="191726253"/>
                    </a:ext>
                  </a:extLst>
                </a:gridCol>
                <a:gridCol w="1547046">
                  <a:extLst>
                    <a:ext uri="{9D8B030D-6E8A-4147-A177-3AD203B41FA5}">
                      <a16:colId xmlns:a16="http://schemas.microsoft.com/office/drawing/2014/main" val="664931051"/>
                    </a:ext>
                  </a:extLst>
                </a:gridCol>
                <a:gridCol w="1772092">
                  <a:extLst>
                    <a:ext uri="{9D8B030D-6E8A-4147-A177-3AD203B41FA5}">
                      <a16:colId xmlns:a16="http://schemas.microsoft.com/office/drawing/2014/main" val="1704347901"/>
                    </a:ext>
                  </a:extLst>
                </a:gridCol>
                <a:gridCol w="1559441">
                  <a:extLst>
                    <a:ext uri="{9D8B030D-6E8A-4147-A177-3AD203B41FA5}">
                      <a16:colId xmlns:a16="http://schemas.microsoft.com/office/drawing/2014/main" val="2170342894"/>
                    </a:ext>
                  </a:extLst>
                </a:gridCol>
              </a:tblGrid>
              <a:tr h="1329782">
                <a:tc>
                  <a:txBody>
                    <a:bodyPr/>
                    <a:lstStyle/>
                    <a:p>
                      <a:pPr algn="ctr"/>
                      <a:r>
                        <a:rPr lang="lt-LT" sz="2000" dirty="0">
                          <a:latin typeface="Times New Roman"/>
                        </a:rPr>
                        <a:t>Darbo užmokestis</a:t>
                      </a:r>
                      <a:endParaRPr lang="en-US" sz="2000" dirty="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>
                          <a:latin typeface="Times New Roman"/>
                        </a:rPr>
                        <a:t>Socialinis draudimas</a:t>
                      </a:r>
                      <a:endParaRPr lang="en-US" sz="20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lt-LT" sz="1800" b="1" i="0" u="none" strike="noStrike" noProof="0">
                          <a:solidFill>
                            <a:srgbClr val="FFFFFF"/>
                          </a:solidFill>
                          <a:latin typeface="Times New Roman"/>
                        </a:rPr>
                        <a:t>Prekės ir paslaugos bei socialinės pašalpos</a:t>
                      </a:r>
                      <a:endParaRPr lang="en-US" sz="1800" b="1" i="0" u="none" strike="noStrike" noProof="0">
                        <a:solidFill>
                          <a:srgbClr val="FFFFFF"/>
                        </a:solidFill>
                        <a:latin typeface="Times New Roman"/>
                      </a:endParaRPr>
                    </a:p>
                    <a:p>
                      <a:pPr lvl="0" algn="ctr">
                        <a:buNone/>
                      </a:pPr>
                      <a:endParaRPr lang="lt-LT" sz="20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>
                          <a:latin typeface="Times New Roman"/>
                        </a:rPr>
                        <a:t>Stipendijos</a:t>
                      </a:r>
                      <a:endParaRPr lang="en-US" sz="20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>
                          <a:latin typeface="Times New Roman"/>
                        </a:rPr>
                        <a:t>Ilgalaikis materialusis ir nematerialusis turtas</a:t>
                      </a:r>
                      <a:endParaRPr lang="en-US" sz="20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>
                          <a:latin typeface="Times New Roman"/>
                        </a:rPr>
                        <a:t>2024 m. asignavimai</a:t>
                      </a:r>
                    </a:p>
                    <a:p>
                      <a:pPr algn="ctr"/>
                      <a:r>
                        <a:rPr lang="lt-LT" sz="2000">
                          <a:latin typeface="Times New Roman"/>
                        </a:rPr>
                        <a:t>IŠ VISO:</a:t>
                      </a:r>
                      <a:endParaRPr lang="en-US" sz="2000">
                        <a:latin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964412"/>
                  </a:ext>
                </a:extLst>
              </a:tr>
              <a:tr h="435903">
                <a:tc>
                  <a:txBody>
                    <a:bodyPr/>
                    <a:lstStyle/>
                    <a:p>
                      <a:endParaRPr lang="en-US" sz="20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839122"/>
                  </a:ext>
                </a:extLst>
              </a:tr>
              <a:tr h="435903">
                <a:tc>
                  <a:txBody>
                    <a:bodyPr/>
                    <a:lstStyle/>
                    <a:p>
                      <a:pPr algn="ctr"/>
                      <a:r>
                        <a:rPr lang="lt-LT" sz="2000">
                          <a:latin typeface="Times New Roman"/>
                        </a:rPr>
                        <a:t>8234,0</a:t>
                      </a:r>
                      <a:endParaRPr lang="en-US" sz="20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>
                          <a:latin typeface="Times New Roman"/>
                        </a:rPr>
                        <a:t>154,0</a:t>
                      </a:r>
                      <a:endParaRPr lang="en-US" sz="20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>
                          <a:latin typeface="Times New Roman"/>
                        </a:rPr>
                        <a:t>716,0</a:t>
                      </a:r>
                      <a:endParaRPr lang="en-US" sz="20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>
                          <a:latin typeface="Times New Roman"/>
                        </a:rPr>
                        <a:t>680,0</a:t>
                      </a:r>
                      <a:endParaRPr lang="en-US" sz="20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>
                          <a:latin typeface="Times New Roman"/>
                        </a:rPr>
                        <a:t>350,0</a:t>
                      </a:r>
                      <a:endParaRPr lang="en-US" sz="20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>
                          <a:latin typeface="Times New Roman"/>
                        </a:rPr>
                        <a:t>10 134,0</a:t>
                      </a:r>
                      <a:endParaRPr lang="en-US" sz="2000">
                        <a:latin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4708616"/>
                  </a:ext>
                </a:extLst>
              </a:tr>
              <a:tr h="435903">
                <a:tc>
                  <a:txBody>
                    <a:bodyPr/>
                    <a:lstStyle/>
                    <a:p>
                      <a:endParaRPr lang="en-US" sz="20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41729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4344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B805A0E-F9A6-5511-FE00-9CF790AB2B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7588845"/>
              </p:ext>
            </p:extLst>
          </p:nvPr>
        </p:nvGraphicFramePr>
        <p:xfrm>
          <a:off x="2032000" y="794007"/>
          <a:ext cx="9487188" cy="5194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4750">
                  <a:extLst>
                    <a:ext uri="{9D8B030D-6E8A-4147-A177-3AD203B41FA5}">
                      <a16:colId xmlns:a16="http://schemas.microsoft.com/office/drawing/2014/main" val="1430972784"/>
                    </a:ext>
                  </a:extLst>
                </a:gridCol>
                <a:gridCol w="5946387">
                  <a:extLst>
                    <a:ext uri="{9D8B030D-6E8A-4147-A177-3AD203B41FA5}">
                      <a16:colId xmlns:a16="http://schemas.microsoft.com/office/drawing/2014/main" val="422461280"/>
                    </a:ext>
                  </a:extLst>
                </a:gridCol>
                <a:gridCol w="2216051">
                  <a:extLst>
                    <a:ext uri="{9D8B030D-6E8A-4147-A177-3AD203B41FA5}">
                      <a16:colId xmlns:a16="http://schemas.microsoft.com/office/drawing/2014/main" val="782076216"/>
                    </a:ext>
                  </a:extLst>
                </a:gridCol>
              </a:tblGrid>
              <a:tr h="302058">
                <a:tc>
                  <a:txBody>
                    <a:bodyPr/>
                    <a:lstStyle/>
                    <a:p>
                      <a:endParaRPr lang="en-US" sz="18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800" b="1" u="none" strike="noStrike">
                          <a:effectLst/>
                          <a:latin typeface="Times New Roman"/>
                        </a:rPr>
                        <a:t>Prekės ir paslaugos bei socialinės pašalpos</a:t>
                      </a:r>
                      <a:endParaRPr lang="lt-LT" sz="1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>
                        <a:latin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6715323"/>
                  </a:ext>
                </a:extLst>
              </a:tr>
              <a:tr h="302058">
                <a:tc>
                  <a:txBody>
                    <a:bodyPr/>
                    <a:lstStyle/>
                    <a:p>
                      <a:endParaRPr lang="en-US" sz="18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>
                        <a:latin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6918266"/>
                  </a:ext>
                </a:extLst>
              </a:tr>
              <a:tr h="4374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Times New Roman"/>
                        </a:rPr>
                        <a:t>Eil. Nr.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1565" marR="11565" marT="1156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lt-LT" sz="1800" b="1" u="none" strike="noStrike">
                          <a:effectLst/>
                          <a:latin typeface="Times New Roman"/>
                        </a:rPr>
                        <a:t>Išlaidų ekonominės klasifikacijos pavadinimas</a:t>
                      </a:r>
                      <a:endParaRPr lang="lt-LT" sz="1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1565" marR="11565" marT="1156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  <a:latin typeface="Times New Roman"/>
                        </a:rPr>
                        <a:t>Suma, </a:t>
                      </a:r>
                      <a:r>
                        <a:rPr lang="en-US" sz="1800" b="1" u="none" strike="noStrike" err="1">
                          <a:effectLst/>
                          <a:latin typeface="Times New Roman"/>
                        </a:rPr>
                        <a:t>tūkst</a:t>
                      </a:r>
                      <a:r>
                        <a:rPr lang="en-US" sz="1800" b="1" u="none" strike="noStrike">
                          <a:effectLst/>
                          <a:latin typeface="Times New Roman"/>
                        </a:rPr>
                        <a:t>.</a:t>
                      </a:r>
                      <a:r>
                        <a:rPr lang="lt-LT" sz="1800" b="1" u="none" strike="noStrike">
                          <a:effectLst/>
                          <a:latin typeface="Times New Roman"/>
                        </a:rPr>
                        <a:t> E</a:t>
                      </a:r>
                      <a:r>
                        <a:rPr lang="en-US" sz="1800" b="1" u="none" strike="noStrike" err="1">
                          <a:effectLst/>
                          <a:latin typeface="Times New Roman"/>
                        </a:rPr>
                        <a:t>ur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1565" marR="11565" marT="11565" marB="0" anchor="b"/>
                </a:tc>
                <a:extLst>
                  <a:ext uri="{0D108BD9-81ED-4DB2-BD59-A6C34878D82A}">
                    <a16:rowId xmlns:a16="http://schemas.microsoft.com/office/drawing/2014/main" val="1244719767"/>
                  </a:ext>
                </a:extLst>
              </a:tr>
              <a:tr h="302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 New Roman"/>
                        </a:rPr>
                        <a:t>1.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1565" marR="11565" marT="115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u="none" strike="noStrike">
                          <a:effectLst/>
                          <a:latin typeface="Times New Roman"/>
                        </a:rPr>
                        <a:t>Ryšių įrangos ir ryšių paslaugų įsigijimo išlaidos</a:t>
                      </a:r>
                      <a:endParaRPr lang="lt-LT" sz="1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1565" marR="11565" marT="1156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>
                          <a:latin typeface="Times New Roman"/>
                        </a:rPr>
                        <a:t>6,0</a:t>
                      </a:r>
                      <a:endParaRPr lang="en-US" sz="1800">
                        <a:latin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215568"/>
                  </a:ext>
                </a:extLst>
              </a:tr>
              <a:tr h="302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 New Roman"/>
                        </a:rPr>
                        <a:t>2.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1565" marR="11565" marT="115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>
                          <a:effectLst/>
                          <a:latin typeface="Times New Roman"/>
                        </a:rPr>
                        <a:t>Transporto </a:t>
                      </a:r>
                      <a:r>
                        <a:rPr lang="pt-BR" sz="1800" u="none" strike="noStrike" err="1">
                          <a:effectLst/>
                          <a:latin typeface="Times New Roman"/>
                        </a:rPr>
                        <a:t>išlaikymo</a:t>
                      </a:r>
                      <a:r>
                        <a:rPr lang="pt-BR" sz="1800" u="none" strike="noStrike">
                          <a:effectLst/>
                          <a:latin typeface="Times New Roman"/>
                        </a:rPr>
                        <a:t> ir transporto </a:t>
                      </a:r>
                      <a:r>
                        <a:rPr lang="pt-BR" sz="1800" u="none" strike="noStrike" err="1">
                          <a:effectLst/>
                          <a:latin typeface="Times New Roman"/>
                        </a:rPr>
                        <a:t>paslaugų</a:t>
                      </a:r>
                      <a:r>
                        <a:rPr lang="pt-BR" sz="1800" u="none" strike="noStrike">
                          <a:effectLst/>
                          <a:latin typeface="Times New Roman"/>
                        </a:rPr>
                        <a:t> </a:t>
                      </a:r>
                      <a:r>
                        <a:rPr lang="pt-BR" sz="1800" u="none" strike="noStrike" err="1">
                          <a:effectLst/>
                          <a:latin typeface="Times New Roman"/>
                        </a:rPr>
                        <a:t>įsigijimo</a:t>
                      </a:r>
                      <a:r>
                        <a:rPr lang="pt-BR" sz="1800" u="none" strike="noStrike">
                          <a:effectLst/>
                          <a:latin typeface="Times New Roman"/>
                        </a:rPr>
                        <a:t> </a:t>
                      </a:r>
                      <a:r>
                        <a:rPr lang="pt-BR" sz="1800" u="none" strike="noStrike" err="1">
                          <a:effectLst/>
                          <a:latin typeface="Times New Roman"/>
                        </a:rPr>
                        <a:t>išlaidos</a:t>
                      </a:r>
                      <a:endParaRPr lang="pt-BR" sz="1800" b="0" i="0" u="none" strike="noStrike" err="1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1565" marR="11565" marT="1156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>
                          <a:latin typeface="Times New Roman"/>
                        </a:rPr>
                        <a:t>16,0</a:t>
                      </a:r>
                      <a:endParaRPr lang="en-US" sz="1800">
                        <a:latin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407865"/>
                  </a:ext>
                </a:extLst>
              </a:tr>
              <a:tr h="302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 New Roman"/>
                        </a:rPr>
                        <a:t>3.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1565" marR="11565" marT="115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u="none" strike="noStrike">
                          <a:effectLst/>
                          <a:latin typeface="Times New Roman"/>
                        </a:rPr>
                        <a:t>Komandiruočių išlaidos</a:t>
                      </a:r>
                      <a:endParaRPr lang="lt-LT" sz="1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1565" marR="11565" marT="1156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>
                          <a:latin typeface="Times New Roman"/>
                        </a:rPr>
                        <a:t>25,0</a:t>
                      </a:r>
                      <a:endParaRPr lang="en-US" sz="1800">
                        <a:latin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020100"/>
                  </a:ext>
                </a:extLst>
              </a:tr>
              <a:tr h="302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 New Roman"/>
                        </a:rPr>
                        <a:t>4.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1565" marR="11565" marT="115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u="none" strike="noStrike">
                          <a:effectLst/>
                          <a:latin typeface="Times New Roman"/>
                        </a:rPr>
                        <a:t>Kvalifikacijos kėlimo išlaidos</a:t>
                      </a:r>
                      <a:endParaRPr lang="lt-LT" sz="1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1565" marR="11565" marT="1156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>
                          <a:latin typeface="Times New Roman"/>
                        </a:rPr>
                        <a:t>3,0</a:t>
                      </a:r>
                      <a:endParaRPr lang="en-US" sz="1800">
                        <a:latin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6497963"/>
                  </a:ext>
                </a:extLst>
              </a:tr>
              <a:tr h="302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 New Roman"/>
                        </a:rPr>
                        <a:t>5.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1565" marR="11565" marT="115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u="none" strike="noStrike">
                          <a:effectLst/>
                          <a:latin typeface="Times New Roman"/>
                        </a:rPr>
                        <a:t>Komunalinių paslaugų įsigijimo išlaidos</a:t>
                      </a:r>
                      <a:endParaRPr lang="lt-LT" sz="1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1565" marR="11565" marT="1156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>
                          <a:latin typeface="Times New Roman"/>
                        </a:rPr>
                        <a:t>260,0</a:t>
                      </a:r>
                      <a:endParaRPr lang="en-US" sz="1800">
                        <a:latin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6819810"/>
                  </a:ext>
                </a:extLst>
              </a:tr>
              <a:tr h="33678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 New Roman"/>
                        </a:rPr>
                        <a:t>6.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1565" marR="11565" marT="115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u="none" strike="noStrike">
                          <a:effectLst/>
                          <a:latin typeface="Times New Roman"/>
                        </a:rPr>
                        <a:t>Informacinių technologijų prekių ir paslaugų įsigijimo išlaidos</a:t>
                      </a:r>
                      <a:endParaRPr lang="lt-LT" sz="1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1565" marR="11565" marT="1156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>
                          <a:latin typeface="Times New Roman"/>
                        </a:rPr>
                        <a:t>60,0</a:t>
                      </a:r>
                      <a:endParaRPr lang="en-US" sz="1800">
                        <a:latin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2553877"/>
                  </a:ext>
                </a:extLst>
              </a:tr>
              <a:tr h="3020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 New Roman"/>
                        </a:rPr>
                        <a:t>7.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1565" marR="11565" marT="115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u="none" strike="noStrike">
                          <a:effectLst/>
                          <a:latin typeface="Times New Roman"/>
                        </a:rPr>
                        <a:t>Reprezentacinės išlaidos</a:t>
                      </a:r>
                      <a:endParaRPr lang="lt-LT" sz="1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1565" marR="11565" marT="1156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>
                          <a:latin typeface="Times New Roman"/>
                        </a:rPr>
                        <a:t>6,0</a:t>
                      </a:r>
                      <a:endParaRPr lang="en-US" sz="1800">
                        <a:latin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604513"/>
                  </a:ext>
                </a:extLst>
              </a:tr>
              <a:tr h="302058">
                <a:tc>
                  <a:txBody>
                    <a:bodyPr/>
                    <a:lstStyle/>
                    <a:p>
                      <a:pPr algn="ctr" fontAlgn="b"/>
                      <a:r>
                        <a:rPr lang="lt-LT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8.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1565" marR="11565" marT="115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u="none" strike="noStrike">
                          <a:effectLst/>
                          <a:latin typeface="Times New Roman"/>
                        </a:rPr>
                        <a:t>Kitų prekių ir paslaugų įsigijimo išlaidos</a:t>
                      </a:r>
                      <a:endParaRPr lang="lt-LT" sz="1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1565" marR="11565" marT="1156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>
                          <a:latin typeface="Times New Roman"/>
                        </a:rPr>
                        <a:t>320,0</a:t>
                      </a:r>
                      <a:endParaRPr lang="en-US" sz="1800">
                        <a:latin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0480695"/>
                  </a:ext>
                </a:extLst>
              </a:tr>
              <a:tr h="302058">
                <a:tc>
                  <a:txBody>
                    <a:bodyPr/>
                    <a:lstStyle/>
                    <a:p>
                      <a:pPr algn="ctr" fontAlgn="b"/>
                      <a:r>
                        <a:rPr lang="lt-LT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9.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1565" marR="11565" marT="1156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u="none" strike="noStrike">
                          <a:effectLst/>
                          <a:latin typeface="Times New Roman"/>
                        </a:rPr>
                        <a:t>Darbdavių socialinė parama pinigais (ligos, mirties pašalpos)</a:t>
                      </a:r>
                      <a:endParaRPr lang="lt-LT" sz="18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1565" marR="11565" marT="1156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>
                          <a:latin typeface="Times New Roman"/>
                        </a:rPr>
                        <a:t>20,0</a:t>
                      </a:r>
                      <a:endParaRPr lang="en-US" sz="1800">
                        <a:latin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9763789"/>
                  </a:ext>
                </a:extLst>
              </a:tr>
              <a:tr h="367990">
                <a:tc>
                  <a:txBody>
                    <a:bodyPr/>
                    <a:lstStyle/>
                    <a:p>
                      <a:pPr algn="ctr"/>
                      <a:endParaRPr lang="en-US" sz="18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800" b="1" u="none" strike="noStrike">
                          <a:effectLst/>
                          <a:latin typeface="Times New Roman"/>
                        </a:rPr>
                        <a:t>IŠ VISO</a:t>
                      </a:r>
                      <a:r>
                        <a:rPr lang="en-US" sz="1800" b="1" u="none" strike="noStrike">
                          <a:effectLst/>
                          <a:latin typeface="Times New Roman"/>
                        </a:rPr>
                        <a:t>: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1565" marR="11565" marT="1156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800" b="1">
                          <a:latin typeface="Times New Roman"/>
                        </a:rPr>
                        <a:t>716,0</a:t>
                      </a:r>
                      <a:endParaRPr lang="en-US" sz="1800" b="1">
                        <a:latin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8865765"/>
                  </a:ext>
                </a:extLst>
              </a:tr>
              <a:tr h="302058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26039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086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92D06D1-30CE-689A-E2B4-C2397DCB28D0}"/>
              </a:ext>
            </a:extLst>
          </p:cNvPr>
          <p:cNvSpPr txBox="1"/>
          <p:nvPr/>
        </p:nvSpPr>
        <p:spPr>
          <a:xfrm>
            <a:off x="2134642" y="623843"/>
            <a:ext cx="9197081" cy="58169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endParaRPr lang="lt-LT">
              <a:latin typeface="Times New Roman"/>
              <a:cs typeface="Times New Roman"/>
            </a:endParaRPr>
          </a:p>
          <a:p>
            <a:pPr algn="ctr"/>
            <a:r>
              <a:rPr lang="lt-LT" sz="2400" b="1">
                <a:latin typeface="Times New Roman"/>
                <a:cs typeface="Calibri"/>
              </a:rPr>
              <a:t>Vasario mėn. bus nustatyta</a:t>
            </a:r>
            <a:endParaRPr lang="lt-LT" sz="2400">
              <a:latin typeface="Times New Roman"/>
              <a:cs typeface="Times New Roman"/>
            </a:endParaRPr>
          </a:p>
          <a:p>
            <a:pPr algn="ctr"/>
            <a:endParaRPr lang="lt-LT" sz="2400" b="1">
              <a:latin typeface="Times New Roman"/>
              <a:ea typeface="+mn-lt"/>
              <a:cs typeface="Calibri"/>
            </a:endParaRPr>
          </a:p>
          <a:p>
            <a:pPr marL="457200" indent="-457200" algn="just">
              <a:buAutoNum type="arabicPeriod"/>
            </a:pPr>
            <a:r>
              <a:rPr lang="lt-LT" sz="2400">
                <a:latin typeface="Times New Roman"/>
                <a:cs typeface="Calibri"/>
              </a:rPr>
              <a:t>Studijuojančių doktorantų tyrimams ir mobilumo užtikrinimui (doktorantų „krepšeliai“) skirtų lėšų dydis.</a:t>
            </a:r>
            <a:endParaRPr lang="lt-LT" sz="2400">
              <a:latin typeface="Times New Roman"/>
              <a:cs typeface="Times New Roman"/>
            </a:endParaRPr>
          </a:p>
          <a:p>
            <a:pPr marL="457200" indent="-457200" algn="just">
              <a:buAutoNum type="arabicPeriod"/>
            </a:pPr>
            <a:r>
              <a:rPr lang="lt-LT" sz="2400">
                <a:latin typeface="Times New Roman"/>
                <a:cs typeface="Calibri"/>
              </a:rPr>
              <a:t>Prekių ir paslaugų įsigijimui laboratorijose (laboratorijų „krepšeliai“) skiriamų lėšų dydis.</a:t>
            </a:r>
            <a:endParaRPr lang="lt-LT" sz="2400">
              <a:latin typeface="Times New Roman"/>
              <a:cs typeface="Times New Roman"/>
            </a:endParaRPr>
          </a:p>
          <a:p>
            <a:pPr marL="457200" indent="-457200" algn="just">
              <a:buAutoNum type="arabicPeriod"/>
            </a:pPr>
            <a:r>
              <a:rPr lang="lt-LT" sz="2400">
                <a:latin typeface="Times New Roman"/>
                <a:ea typeface="+mn-lt"/>
                <a:cs typeface="Calibri"/>
              </a:rPr>
              <a:t>Mokslo</a:t>
            </a:r>
            <a:r>
              <a:rPr lang="lt-LT" sz="2400">
                <a:latin typeface="Times New Roman"/>
                <a:cs typeface="Calibri"/>
              </a:rPr>
              <a:t> publikacijų tarptautiniuose mokslo leidiniuose išlaidoms padengti metinio fondo lėšų dydis.</a:t>
            </a:r>
            <a:endParaRPr lang="lt-LT" sz="2400">
              <a:latin typeface="Times New Roman"/>
              <a:cs typeface="Times New Roman"/>
            </a:endParaRPr>
          </a:p>
          <a:p>
            <a:pPr marL="457200" indent="-457200" algn="just">
              <a:buAutoNum type="arabicPeriod"/>
            </a:pPr>
            <a:r>
              <a:rPr lang="lt-LT" sz="2400">
                <a:latin typeface="Times New Roman"/>
                <a:ea typeface="+mn-lt"/>
                <a:cs typeface="Calibri"/>
              </a:rPr>
              <a:t>Mokslo</a:t>
            </a:r>
            <a:r>
              <a:rPr lang="lt-LT" sz="2400">
                <a:latin typeface="Times New Roman"/>
                <a:cs typeface="Calibri"/>
              </a:rPr>
              <a:t> darbuotojų komandiruotėms ir kitoms išvykoms skirto fondo lėšų dydis.</a:t>
            </a:r>
            <a:endParaRPr lang="lt-LT" sz="2400">
              <a:latin typeface="Times New Roman"/>
              <a:cs typeface="Times New Roman"/>
            </a:endParaRPr>
          </a:p>
          <a:p>
            <a:pPr marL="457200" indent="-457200" algn="just">
              <a:buAutoNum type="arabicPeriod"/>
            </a:pPr>
            <a:r>
              <a:rPr lang="lt-LT" sz="2400">
                <a:latin typeface="Times New Roman"/>
                <a:ea typeface="+mn-lt"/>
                <a:cs typeface="Calibri"/>
              </a:rPr>
              <a:t>Viešinimui</a:t>
            </a:r>
            <a:r>
              <a:rPr lang="lt-LT" sz="2400">
                <a:latin typeface="Times New Roman"/>
                <a:cs typeface="Calibri"/>
              </a:rPr>
              <a:t> ir komunikacijai skiriamų lėšų dydis.</a:t>
            </a:r>
            <a:endParaRPr lang="lt-LT" sz="2400">
              <a:latin typeface="Times New Roman"/>
              <a:cs typeface="Times New Roman"/>
            </a:endParaRPr>
          </a:p>
          <a:p>
            <a:pPr marL="457200" indent="-457200" algn="just">
              <a:buAutoNum type="arabicPeriod"/>
            </a:pPr>
            <a:r>
              <a:rPr lang="lt-LT" sz="2400" i="1" err="1">
                <a:latin typeface="Times New Roman"/>
                <a:ea typeface="+mn-lt"/>
                <a:cs typeface="Times New Roman"/>
              </a:rPr>
              <a:t>ScienceDirect</a:t>
            </a:r>
            <a:r>
              <a:rPr lang="lt-LT" sz="2400">
                <a:latin typeface="Times New Roman"/>
                <a:cs typeface="Times New Roman"/>
              </a:rPr>
              <a:t> ir </a:t>
            </a:r>
            <a:r>
              <a:rPr lang="lt-LT" sz="2400" i="1" err="1">
                <a:latin typeface="Times New Roman"/>
                <a:cs typeface="Times New Roman"/>
              </a:rPr>
              <a:t>eBooks</a:t>
            </a:r>
            <a:r>
              <a:rPr lang="lt-LT" sz="2400" i="1">
                <a:latin typeface="Times New Roman"/>
                <a:cs typeface="Times New Roman"/>
              </a:rPr>
              <a:t> </a:t>
            </a:r>
            <a:r>
              <a:rPr lang="lt-LT" sz="2400" i="1" err="1">
                <a:latin typeface="Times New Roman"/>
                <a:cs typeface="Times New Roman"/>
              </a:rPr>
              <a:t>Subject</a:t>
            </a:r>
            <a:r>
              <a:rPr lang="lt-LT" sz="2400" i="1">
                <a:latin typeface="Times New Roman"/>
                <a:cs typeface="Times New Roman"/>
              </a:rPr>
              <a:t> </a:t>
            </a:r>
            <a:r>
              <a:rPr lang="lt-LT" sz="2400" i="1" err="1">
                <a:latin typeface="Times New Roman"/>
                <a:cs typeface="Times New Roman"/>
              </a:rPr>
              <a:t>Collections</a:t>
            </a:r>
            <a:r>
              <a:rPr lang="lt-LT" sz="2400">
                <a:latin typeface="Times New Roman"/>
                <a:cs typeface="Times New Roman"/>
              </a:rPr>
              <a:t> (</a:t>
            </a:r>
            <a:r>
              <a:rPr lang="lt-LT" sz="2400" i="1" err="1">
                <a:latin typeface="Times New Roman"/>
                <a:cs typeface="Times New Roman"/>
              </a:rPr>
              <a:t>ScienceDirect</a:t>
            </a:r>
            <a:r>
              <a:rPr lang="lt-LT" sz="2400">
                <a:latin typeface="Times New Roman"/>
                <a:cs typeface="Times New Roman"/>
              </a:rPr>
              <a:t>) duomenų bazių prenumeratai planuojamas lėšų poreikis.</a:t>
            </a:r>
            <a:endParaRPr lang="lt-LT" sz="2400"/>
          </a:p>
          <a:p>
            <a:pPr algn="ctr"/>
            <a:endParaRPr lang="lt-LT" sz="2400" b="1">
              <a:latin typeface="Times New Roman"/>
              <a:cs typeface="Times New Roman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765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FF52222-BF80-7CA4-05AB-642463924D14}"/>
              </a:ext>
            </a:extLst>
          </p:cNvPr>
          <p:cNvSpPr txBox="1"/>
          <p:nvPr/>
        </p:nvSpPr>
        <p:spPr>
          <a:xfrm>
            <a:off x="2204815" y="1546788"/>
            <a:ext cx="9057500" cy="166847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lt-LT" sz="3600" b="1">
                <a:latin typeface="Times New Roman"/>
                <a:cs typeface="Times New Roman"/>
              </a:rPr>
              <a:t>Pareiginės algos (atlyginimo) pokyčiai nuo 2024-01-01</a:t>
            </a:r>
            <a:endParaRPr lang="en-US" sz="36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73982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94D9C0-DE95-FBA2-63E9-106E7B57BAC8}"/>
              </a:ext>
            </a:extLst>
          </p:cNvPr>
          <p:cNvSpPr txBox="1"/>
          <p:nvPr/>
        </p:nvSpPr>
        <p:spPr>
          <a:xfrm>
            <a:off x="1233166" y="1074199"/>
            <a:ext cx="10452183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lt-LT" sz="2800">
                <a:latin typeface="Times New Roman"/>
                <a:cs typeface="Arial"/>
              </a:rPr>
              <a:t>2023 m. birželio 28 d. </a:t>
            </a:r>
            <a:r>
              <a:rPr lang="lt-LT" sz="2800" b="0" i="0">
                <a:effectLst/>
                <a:latin typeface="Times New Roman"/>
                <a:cs typeface="Arial"/>
              </a:rPr>
              <a:t>Vyriausybės nutarimu</a:t>
            </a:r>
            <a:r>
              <a:rPr lang="lt-LT" sz="2800">
                <a:latin typeface="Times New Roman"/>
                <a:cs typeface="Arial"/>
              </a:rPr>
              <a:t> Nr. 516</a:t>
            </a:r>
            <a:br>
              <a:rPr lang="lt-LT" sz="2800">
                <a:latin typeface="Times New Roman"/>
                <a:cs typeface="Arial"/>
              </a:rPr>
            </a:br>
            <a:r>
              <a:rPr lang="lt-LT" sz="2800">
                <a:latin typeface="Times New Roman"/>
                <a:cs typeface="Arial"/>
              </a:rPr>
              <a:t> </a:t>
            </a:r>
            <a:r>
              <a:rPr lang="lt-LT" sz="2800" b="0" i="0" u="none" strike="noStrike">
                <a:solidFill>
                  <a:srgbClr val="333399"/>
                </a:solidFill>
                <a:effectLst/>
                <a:latin typeface="Times New Roman"/>
                <a:cs typeface="Arial"/>
                <a:hlinkClick r:id="rId2"/>
              </a:rPr>
              <a:t>Dėl 2024 </a:t>
            </a:r>
            <a:r>
              <a:rPr lang="lt-LT" sz="2800">
                <a:solidFill>
                  <a:srgbClr val="333399"/>
                </a:solidFill>
                <a:latin typeface="Times New Roman"/>
                <a:cs typeface="Arial"/>
                <a:hlinkClick r:id="rId2"/>
              </a:rPr>
              <a:t>metais </a:t>
            </a:r>
            <a:r>
              <a:rPr lang="lt-LT" sz="2800" b="0" i="0" u="none" strike="noStrike">
                <a:solidFill>
                  <a:srgbClr val="333399"/>
                </a:solidFill>
                <a:effectLst/>
                <a:latin typeface="Times New Roman"/>
                <a:cs typeface="Arial"/>
                <a:hlinkClick r:id="rId2"/>
              </a:rPr>
              <a:t>taikomo minimaliojo darbo užmokesčio</a:t>
            </a:r>
            <a:br>
              <a:rPr lang="lt-LT" sz="2800">
                <a:latin typeface="Times New Roman"/>
                <a:cs typeface="Arial"/>
              </a:rPr>
            </a:br>
            <a:r>
              <a:rPr lang="lt-LT" sz="2800">
                <a:solidFill>
                  <a:srgbClr val="333399"/>
                </a:solidFill>
                <a:latin typeface="Times New Roman"/>
                <a:cs typeface="Arial"/>
              </a:rPr>
              <a:t> </a:t>
            </a:r>
            <a:r>
              <a:rPr lang="lt-LT" sz="2800">
                <a:latin typeface="Times New Roman"/>
                <a:cs typeface="Arial"/>
              </a:rPr>
              <a:t>patvirtinta </a:t>
            </a:r>
            <a:r>
              <a:rPr lang="lt-LT" sz="2800" b="1">
                <a:latin typeface="Times New Roman"/>
                <a:cs typeface="Arial"/>
              </a:rPr>
              <a:t>minimali mėnesinė alga (MMA) – 924 Eur </a:t>
            </a:r>
            <a:r>
              <a:rPr lang="lt-LT" sz="2800">
                <a:latin typeface="Times New Roman"/>
                <a:cs typeface="Arial"/>
              </a:rPr>
              <a:t>(2023 m. – 840 Eur)</a:t>
            </a:r>
            <a:endParaRPr lang="en-US" sz="2800">
              <a:latin typeface="Times New Roman"/>
              <a:cs typeface="Arial"/>
            </a:endParaRPr>
          </a:p>
          <a:p>
            <a:pPr algn="ctr"/>
            <a:r>
              <a:rPr lang="lt-LT" sz="2800">
                <a:latin typeface="Times New Roman"/>
                <a:cs typeface="Arial"/>
              </a:rPr>
              <a:t>      </a:t>
            </a:r>
            <a:r>
              <a:rPr lang="lt-LT" sz="2800" b="1">
                <a:latin typeface="Times New Roman"/>
                <a:cs typeface="Arial"/>
              </a:rPr>
              <a:t>minimalus valandinis atlygis (MVA) – 5,65 Eur </a:t>
            </a:r>
            <a:r>
              <a:rPr lang="lt-LT" sz="2800">
                <a:latin typeface="Times New Roman"/>
                <a:cs typeface="Arial"/>
              </a:rPr>
              <a:t>(2023 m. – 5,14 Eur)</a:t>
            </a:r>
          </a:p>
          <a:p>
            <a:pPr algn="ctr"/>
            <a:endParaRPr lang="lt-LT" sz="2800">
              <a:latin typeface="Times New Roman"/>
              <a:cs typeface="Times New Roman"/>
            </a:endParaRPr>
          </a:p>
          <a:p>
            <a:pPr algn="ctr"/>
            <a:endParaRPr lang="en-US" sz="280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40814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BAFFCA-5857-0202-84CE-1EE4EDBA89B6}"/>
              </a:ext>
            </a:extLst>
          </p:cNvPr>
          <p:cNvSpPr txBox="1"/>
          <p:nvPr/>
        </p:nvSpPr>
        <p:spPr>
          <a:xfrm>
            <a:off x="2047272" y="828942"/>
            <a:ext cx="9540251" cy="48013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lt-LT" sz="2400" u="sng">
                <a:latin typeface="Times New Roman"/>
                <a:cs typeface="Times New Roman"/>
              </a:rPr>
              <a:t>Lietuvos Respublikos pareiginės algos (atlyginimo) bazinio dydžio nustatymo ir asignavimų darbo užmokesčiui perskaičiavimo įstatymu</a:t>
            </a:r>
            <a:br>
              <a:rPr lang="lt-LT" sz="2400">
                <a:latin typeface="Times New Roman"/>
              </a:rPr>
            </a:br>
            <a:r>
              <a:rPr lang="lt-LT" sz="24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(2023-05-25 Nr. XIV-2011, TAR 2023-06-09, kodas 2023-11589, įsigalioja 2024-01-01)</a:t>
            </a:r>
            <a:endParaRPr lang="en-US" sz="2400"/>
          </a:p>
          <a:p>
            <a:pPr algn="ctr">
              <a:lnSpc>
                <a:spcPct val="150000"/>
              </a:lnSpc>
            </a:pPr>
            <a:r>
              <a:rPr lang="lt-LT" sz="2400" b="1">
                <a:solidFill>
                  <a:srgbClr val="000000"/>
                </a:solidFill>
                <a:latin typeface="Times New Roman"/>
                <a:cs typeface="Arial"/>
              </a:rPr>
              <a:t>patvirtintas NAUJAS pareiginės algos (atlyginimo) bazinis dydis (BD) </a:t>
            </a:r>
            <a:r>
              <a:rPr lang="lt-LT" sz="2400" b="1">
                <a:solidFill>
                  <a:srgbClr val="000000"/>
                </a:solidFill>
                <a:latin typeface="Times New Roman"/>
                <a:cs typeface="Times New Roman"/>
              </a:rPr>
              <a:t>–</a:t>
            </a:r>
            <a:r>
              <a:rPr lang="lt-LT" sz="2400" b="1">
                <a:solidFill>
                  <a:srgbClr val="000000"/>
                </a:solidFill>
                <a:latin typeface="Times New Roman"/>
                <a:cs typeface="Arial"/>
              </a:rPr>
              <a:t> 1785,40 Eur </a:t>
            </a:r>
          </a:p>
          <a:p>
            <a:pPr algn="ctr">
              <a:lnSpc>
                <a:spcPct val="150000"/>
              </a:lnSpc>
            </a:pPr>
            <a:r>
              <a:rPr lang="lt-LT" sz="2400">
                <a:solidFill>
                  <a:srgbClr val="000000"/>
                </a:solidFill>
                <a:latin typeface="Times New Roman"/>
                <a:cs typeface="Times New Roman"/>
              </a:rPr>
              <a:t>(2023 m. – 186 Eur)</a:t>
            </a:r>
          </a:p>
          <a:p>
            <a:pPr algn="ctr">
              <a:lnSpc>
                <a:spcPct val="150000"/>
              </a:lnSpc>
            </a:pPr>
            <a:r>
              <a:rPr lang="lt-LT" sz="2400">
                <a:solidFill>
                  <a:srgbClr val="000000"/>
                </a:solidFill>
                <a:latin typeface="Times New Roman"/>
                <a:cs typeface="Times New Roman"/>
              </a:rPr>
              <a:t>(BD prilygintas 2022 m. vidutiniam mėnesiniam šalies darbo užmokesčiui)</a:t>
            </a:r>
          </a:p>
          <a:p>
            <a:endParaRPr lang="en-US">
              <a:solidFill>
                <a:srgbClr val="000000"/>
              </a:solidFill>
              <a:latin typeface="Century Gothic" panose="020B0502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41687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120174-A760-B3C1-D3B6-1ED73B1A86DB}"/>
              </a:ext>
            </a:extLst>
          </p:cNvPr>
          <p:cNvSpPr txBox="1"/>
          <p:nvPr/>
        </p:nvSpPr>
        <p:spPr>
          <a:xfrm>
            <a:off x="2033914" y="296359"/>
            <a:ext cx="9385664" cy="57554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lt-LT" sz="2000" i="0" u="sng">
                <a:effectLst/>
                <a:latin typeface="Times New Roman"/>
                <a:cs typeface="Arial"/>
              </a:rPr>
              <a:t>Lietuvos Respublikos mokslo ir studijų įstatymo Nr. XI-242 4, 10, 11, 15, 27, 28, 35, 38, 39, 48, 52, 53, 56, 58, 60, 65, 66, 67, 69, 71, 72, 72-1, 73, 75-3, 77, 85 straipsnių pakeitimo ir Įstatymo papildymo 64-1 straipsniu įstatymo Nr. XIV-1257 24, 29 straipsnių pakeitimo ir Įstatymo papildymo 24-1 straipsniu įstatymu</a:t>
            </a:r>
          </a:p>
          <a:p>
            <a:pPr algn="ctr"/>
            <a:endParaRPr lang="lt-LT" sz="20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/>
            <a:r>
              <a:rPr lang="lt-LT" sz="20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(2023-11-21 Nr. XIV-2275, TAR 2023-11-30, kodas 23060, įsigalioja 2024-01-01)</a:t>
            </a:r>
            <a:endParaRPr lang="lt-LT"/>
          </a:p>
          <a:p>
            <a:pPr algn="ctr"/>
            <a:endParaRPr lang="lt-LT" sz="2000" b="0" i="0">
              <a:solidFill>
                <a:srgbClr val="000000"/>
              </a:solidFill>
              <a:effectLst/>
              <a:latin typeface="Times New Roman"/>
              <a:cs typeface="Times New Roman"/>
            </a:endParaRPr>
          </a:p>
          <a:p>
            <a:pPr algn="ctr">
              <a:lnSpc>
                <a:spcPct val="150000"/>
              </a:lnSpc>
            </a:pPr>
            <a:r>
              <a:rPr lang="lt-LT" sz="2000" b="1">
                <a:latin typeface="Times New Roman"/>
                <a:cs typeface="Arial"/>
              </a:rPr>
              <a:t>patvirtinti nauji </a:t>
            </a:r>
            <a:r>
              <a:rPr lang="lt-LT" sz="2000" b="1" i="0">
                <a:solidFill>
                  <a:srgbClr val="000000"/>
                </a:solidFill>
                <a:effectLst/>
                <a:latin typeface="Times New Roman"/>
                <a:cs typeface="Arial"/>
              </a:rPr>
              <a:t>valstybinių mokslinių tyrimų institutų darbuotojams pareiginės algos koeficientai</a:t>
            </a:r>
            <a:r>
              <a:rPr lang="lt-LT" sz="2000" b="1">
                <a:solidFill>
                  <a:srgbClr val="000000"/>
                </a:solidFill>
                <a:latin typeface="Times New Roman"/>
                <a:cs typeface="Arial"/>
              </a:rPr>
              <a:t>:</a:t>
            </a:r>
            <a:r>
              <a:rPr lang="lt-LT" sz="2000" b="1" i="0">
                <a:solidFill>
                  <a:srgbClr val="000000"/>
                </a:solidFill>
                <a:effectLst/>
                <a:latin typeface="Times New Roman"/>
                <a:cs typeface="Arial"/>
              </a:rPr>
              <a:t> </a:t>
            </a:r>
          </a:p>
          <a:p>
            <a:pPr marL="2628900" lvl="5" indent="-342900" algn="just">
              <a:lnSpc>
                <a:spcPct val="150000"/>
              </a:lnSpc>
              <a:buAutoNum type="arabicParenR"/>
            </a:pPr>
            <a:r>
              <a:rPr lang="lt-LT" sz="20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instituto mokslinio sekretoriaus – 1,13–2,15;</a:t>
            </a:r>
          </a:p>
          <a:p>
            <a:pPr marL="2628900" lvl="5" indent="-342900" algn="just">
              <a:lnSpc>
                <a:spcPct val="150000"/>
              </a:lnSpc>
              <a:buAutoNum type="arabicParenR"/>
            </a:pPr>
            <a:r>
              <a:rPr lang="lt-LT" sz="20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vyriausiojo mokslo darbuotojo – 1,29–2,32;</a:t>
            </a:r>
          </a:p>
          <a:p>
            <a:pPr marL="2628900" lvl="5" indent="-342900" algn="just">
              <a:lnSpc>
                <a:spcPct val="150000"/>
              </a:lnSpc>
              <a:buAutoNum type="arabicParenR"/>
            </a:pPr>
            <a:r>
              <a:rPr lang="lt-LT" sz="20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vyresniojo mokslo darbuotojo – 1,13–1,80;</a:t>
            </a:r>
          </a:p>
          <a:p>
            <a:pPr marL="2628900" lvl="5" indent="-342900" algn="just">
              <a:lnSpc>
                <a:spcPct val="150000"/>
              </a:lnSpc>
              <a:buAutoNum type="arabicParenR"/>
            </a:pPr>
            <a:r>
              <a:rPr lang="lt-LT" sz="20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mokslo darbuotojo, mokslininko stažuotojo –1,13–1,37;</a:t>
            </a:r>
          </a:p>
          <a:p>
            <a:pPr marL="2628900" lvl="5" indent="-342900" algn="just">
              <a:lnSpc>
                <a:spcPct val="150000"/>
              </a:lnSpc>
              <a:buAutoNum type="arabicParenR"/>
            </a:pPr>
            <a:r>
              <a:rPr lang="lt-LT" sz="20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jaunesniojo mokslo darbuotojo – 1,07–1,27.</a:t>
            </a:r>
          </a:p>
          <a:p>
            <a:pPr algn="ctr"/>
            <a:endParaRPr lang="en-US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734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6966E2-A615-1C82-C037-47449CFE580C}"/>
              </a:ext>
            </a:extLst>
          </p:cNvPr>
          <p:cNvSpPr txBox="1"/>
          <p:nvPr/>
        </p:nvSpPr>
        <p:spPr>
          <a:xfrm>
            <a:off x="1649656" y="669420"/>
            <a:ext cx="10038289" cy="57554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lt-LT" sz="2300" b="1">
                <a:latin typeface="Times New Roman"/>
                <a:ea typeface="Calibri"/>
                <a:cs typeface="Times New Roman"/>
              </a:rPr>
              <a:t> LR</a:t>
            </a:r>
            <a:r>
              <a:rPr lang="lt-LT" sz="2300" b="1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lt-LT" sz="2300" b="1">
                <a:latin typeface="Times New Roman"/>
                <a:ea typeface="Calibri"/>
                <a:cs typeface="Times New Roman"/>
              </a:rPr>
              <a:t>ŠMSM</a:t>
            </a:r>
            <a:r>
              <a:rPr lang="lt-LT" sz="2300" b="1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lt-LT" sz="2300" b="1">
                <a:latin typeface="Times New Roman"/>
                <a:ea typeface="Calibri"/>
                <a:cs typeface="Times New Roman"/>
              </a:rPr>
              <a:t>mokslo</a:t>
            </a:r>
            <a:r>
              <a:rPr lang="lt-LT" sz="2300" b="1">
                <a:effectLst/>
                <a:latin typeface="Times New Roman"/>
                <a:ea typeface="Calibri"/>
                <a:cs typeface="Times New Roman"/>
              </a:rPr>
              <a:t> plėtros programoje</a:t>
            </a:r>
            <a:r>
              <a:rPr lang="lt-LT" sz="2300" b="1">
                <a:latin typeface="Times New Roman"/>
                <a:ea typeface="Calibri"/>
                <a:cs typeface="Times New Roman"/>
              </a:rPr>
              <a:t> (</a:t>
            </a:r>
            <a:r>
              <a:rPr lang="lt-LT" sz="2300">
                <a:effectLst/>
                <a:latin typeface="Times New Roman"/>
                <a:ea typeface="Calibri"/>
                <a:cs typeface="Times New Roman"/>
              </a:rPr>
              <a:t>patvirtintoje </a:t>
            </a:r>
            <a:r>
              <a:rPr lang="lt-LT" sz="2300">
                <a:latin typeface="Times New Roman"/>
                <a:ea typeface="Calibri"/>
                <a:cs typeface="Times New Roman"/>
              </a:rPr>
              <a:t>2022-01-26 LR Vyriausybės</a:t>
            </a:r>
            <a:r>
              <a:rPr lang="lt-LT" sz="230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lt-LT" sz="2300">
                <a:latin typeface="Times New Roman"/>
                <a:ea typeface="Calibri"/>
                <a:cs typeface="Times New Roman"/>
              </a:rPr>
              <a:t>nutarimu Nr</a:t>
            </a:r>
            <a:r>
              <a:rPr lang="lt-LT" sz="2300">
                <a:effectLst/>
                <a:latin typeface="Times New Roman"/>
                <a:ea typeface="Calibri"/>
                <a:cs typeface="Times New Roman"/>
              </a:rPr>
              <a:t>. 67</a:t>
            </a:r>
            <a:r>
              <a:rPr lang="lt-LT" sz="2300">
                <a:latin typeface="Times New Roman"/>
                <a:ea typeface="Calibri"/>
                <a:cs typeface="Times New Roman"/>
              </a:rPr>
              <a:t>), </a:t>
            </a:r>
            <a:r>
              <a:rPr lang="lt-LT" sz="2300" b="1">
                <a:effectLst/>
                <a:latin typeface="Times New Roman"/>
                <a:ea typeface="Calibri"/>
                <a:cs typeface="Times New Roman"/>
              </a:rPr>
              <a:t>išskirtą problemą dėl nekonkurencingo dėstytojų ir mokslo darbuotojų darbo užmokesčio Lietuvoje</a:t>
            </a:r>
            <a:r>
              <a:rPr lang="lt-LT" sz="2300"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lt-LT" sz="2300">
                <a:latin typeface="Times New Roman"/>
                <a:ea typeface="Calibri"/>
                <a:cs typeface="Times New Roman"/>
              </a:rPr>
              <a:t>buvo numatyta</a:t>
            </a:r>
            <a:r>
              <a:rPr lang="lt-LT" sz="2300">
                <a:effectLst/>
                <a:latin typeface="Times New Roman"/>
                <a:ea typeface="Calibri"/>
                <a:cs typeface="Times New Roman"/>
              </a:rPr>
              <a:t> iki 2024 m. padidinti mokslo ir studijų institucijų tyrėjų, kitų akademinių ir neakademinių darbuotojų darbo užmokestį, kad jis pasiektų</a:t>
            </a:r>
            <a:endParaRPr lang="en-US" sz="2300">
              <a:latin typeface="Times New Roman"/>
              <a:ea typeface="Calibri"/>
              <a:cs typeface="Times New Roman"/>
            </a:endParaRPr>
          </a:p>
          <a:p>
            <a:pPr algn="just"/>
            <a:r>
              <a:rPr lang="lt-LT" sz="2300" b="1">
                <a:latin typeface="Times New Roman"/>
                <a:ea typeface="Calibri"/>
                <a:cs typeface="Times New Roman"/>
              </a:rPr>
              <a:t>     </a:t>
            </a:r>
            <a:r>
              <a:rPr lang="lt-LT" sz="2300" b="1">
                <a:effectLst/>
                <a:latin typeface="Times New Roman"/>
                <a:ea typeface="Calibri"/>
                <a:cs typeface="Times New Roman"/>
              </a:rPr>
              <a:t>150 proc. šalies vidutinio darbo užmokesčio</a:t>
            </a:r>
            <a:r>
              <a:rPr lang="lt-LT" sz="2300">
                <a:effectLst/>
                <a:latin typeface="Times New Roman"/>
                <a:ea typeface="Calibri"/>
                <a:cs typeface="Times New Roman"/>
              </a:rPr>
              <a:t>.</a:t>
            </a:r>
            <a:endParaRPr lang="en-US" sz="2300">
              <a:latin typeface="Times New Roman"/>
              <a:cs typeface="Times New Roman"/>
            </a:endParaRPr>
          </a:p>
          <a:p>
            <a:pPr algn="just"/>
            <a:r>
              <a:rPr lang="lt-LT" sz="2300">
                <a:latin typeface="Times New Roman"/>
                <a:cs typeface="Times New Roman"/>
              </a:rPr>
              <a:t>     </a:t>
            </a:r>
            <a:endParaRPr lang="lt-LT">
              <a:latin typeface="Century Gothic" panose="020B0502020202020204"/>
              <a:cs typeface="Times New Roman"/>
            </a:endParaRPr>
          </a:p>
          <a:p>
            <a:pPr algn="just"/>
            <a:r>
              <a:rPr lang="lt-LT" sz="2300">
                <a:latin typeface="Times New Roman"/>
                <a:cs typeface="Times New Roman"/>
              </a:rPr>
              <a:t>  2022 m. šalies vidutinis darbo užmokestis sudarė </a:t>
            </a:r>
            <a:r>
              <a:rPr lang="lt-LT" sz="2300" b="1">
                <a:latin typeface="Times New Roman"/>
                <a:cs typeface="Times New Roman"/>
              </a:rPr>
              <a:t>1785,40 Eur.</a:t>
            </a:r>
            <a:endParaRPr lang="lt-LT" sz="2300">
              <a:latin typeface="Times New Roman"/>
              <a:cs typeface="Times New Roman"/>
            </a:endParaRPr>
          </a:p>
          <a:p>
            <a:pPr algn="just"/>
            <a:r>
              <a:rPr lang="lt-LT" sz="2300">
                <a:latin typeface="Times New Roman"/>
                <a:cs typeface="Times New Roman"/>
              </a:rPr>
              <a:t> </a:t>
            </a:r>
            <a:endParaRPr lang="lt-LT" sz="2300">
              <a:latin typeface="Century Gothic" panose="020B0502020202020204"/>
              <a:cs typeface="Times New Roman"/>
            </a:endParaRPr>
          </a:p>
          <a:p>
            <a:pPr algn="just"/>
            <a:r>
              <a:rPr lang="lt-LT" sz="2300">
                <a:latin typeface="Times New Roman"/>
                <a:cs typeface="Times New Roman"/>
              </a:rPr>
              <a:t>Vadovaujantis 2023-12-29 GTC direktoriaus įsakymu Nr. V-98 „Dėl pareiginės algos koeficientų mokslo darbuotojams nustatymo“,</a:t>
            </a:r>
            <a:r>
              <a:rPr lang="lt-LT" sz="230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lt-LT" sz="2300" b="1">
                <a:latin typeface="Times New Roman"/>
                <a:ea typeface="Calibri"/>
                <a:cs typeface="Times New Roman"/>
              </a:rPr>
              <a:t>GTC mokslo darbuotojams </a:t>
            </a:r>
            <a:r>
              <a:rPr lang="lt-LT" sz="2300" b="1">
                <a:effectLst/>
                <a:latin typeface="Times New Roman"/>
                <a:ea typeface="Calibri"/>
                <a:cs typeface="Times New Roman"/>
              </a:rPr>
              <a:t>nuo </a:t>
            </a:r>
            <a:r>
              <a:rPr lang="lt-LT" sz="2300" b="1">
                <a:latin typeface="Times New Roman"/>
                <a:ea typeface="Calibri"/>
                <a:cs typeface="Times New Roman"/>
              </a:rPr>
              <a:t>š. m.</a:t>
            </a:r>
            <a:r>
              <a:rPr lang="lt-LT" sz="2300" b="1">
                <a:effectLst/>
                <a:latin typeface="Times New Roman"/>
                <a:ea typeface="Calibri"/>
                <a:cs typeface="Times New Roman"/>
              </a:rPr>
              <a:t> sausio </a:t>
            </a:r>
            <a:r>
              <a:rPr lang="lt-LT" sz="2300" b="1">
                <a:latin typeface="Times New Roman"/>
                <a:ea typeface="Calibri"/>
                <a:cs typeface="Times New Roman"/>
              </a:rPr>
              <a:t>1 d.</a:t>
            </a:r>
            <a:r>
              <a:rPr lang="lt-LT" sz="2300" b="1">
                <a:effectLst/>
                <a:latin typeface="Times New Roman"/>
                <a:ea typeface="Calibri"/>
                <a:cs typeface="Times New Roman"/>
              </a:rPr>
              <a:t> pareiginės algos koeficientai </a:t>
            </a:r>
            <a:r>
              <a:rPr lang="lt-LT" sz="2300" b="1">
                <a:latin typeface="Times New Roman"/>
                <a:ea typeface="Calibri"/>
                <a:cs typeface="Times New Roman"/>
              </a:rPr>
              <a:t>padidinti </a:t>
            </a:r>
            <a:r>
              <a:rPr lang="lt-LT" sz="2300" b="1">
                <a:effectLst/>
                <a:latin typeface="Times New Roman"/>
                <a:ea typeface="Calibri"/>
                <a:cs typeface="Times New Roman"/>
              </a:rPr>
              <a:t>10 proc</a:t>
            </a:r>
            <a:r>
              <a:rPr lang="lt-LT" sz="2300" b="1">
                <a:latin typeface="Times New Roman"/>
                <a:ea typeface="Calibri"/>
                <a:cs typeface="Times New Roman"/>
              </a:rPr>
              <a:t>.</a:t>
            </a:r>
            <a:endParaRPr lang="lt-LT" sz="2300">
              <a:latin typeface="Century Gothic" panose="020B0502020202020204"/>
              <a:ea typeface="Calibri"/>
              <a:cs typeface="Times New Roman"/>
            </a:endParaRPr>
          </a:p>
          <a:p>
            <a:pPr algn="just"/>
            <a:r>
              <a:rPr lang="lt-LT" sz="2300">
                <a:latin typeface="Times New Roman"/>
                <a:ea typeface="Calibri"/>
                <a:cs typeface="Times New Roman"/>
              </a:rPr>
              <a:t> </a:t>
            </a:r>
            <a:endParaRPr lang="lt-LT" sz="2300">
              <a:latin typeface="Century Gothic" panose="020B0502020202020204"/>
              <a:ea typeface="Calibri"/>
              <a:cs typeface="Times New Roman"/>
            </a:endParaRPr>
          </a:p>
          <a:p>
            <a:pPr algn="just"/>
            <a:r>
              <a:rPr lang="lt-LT" sz="2300">
                <a:latin typeface="Times New Roman"/>
                <a:ea typeface="Calibri"/>
                <a:cs typeface="Times New Roman"/>
              </a:rPr>
              <a:t>Vadovaujantis 2009-04-30 LR mokslo ir studijų įstatymo Nr. XI-242 galiojančia suvestine redakcija,</a:t>
            </a:r>
            <a:endParaRPr lang="lt-LT" sz="2300">
              <a:latin typeface="Century Gothic" panose="020B0502020202020204"/>
              <a:ea typeface="Calibri"/>
              <a:cs typeface="Times New Roman"/>
            </a:endParaRPr>
          </a:p>
          <a:p>
            <a:pPr algn="just"/>
            <a:r>
              <a:rPr lang="lt-LT" sz="2300" b="1">
                <a:latin typeface="Times New Roman"/>
                <a:ea typeface="Calibri"/>
                <a:cs typeface="Times New Roman"/>
              </a:rPr>
              <a:t>  iki š. m.</a:t>
            </a:r>
            <a:r>
              <a:rPr lang="lt-LT" sz="2300" b="1">
                <a:effectLst/>
                <a:latin typeface="Times New Roman"/>
                <a:ea typeface="Calibri"/>
                <a:cs typeface="Times New Roman"/>
              </a:rPr>
              <a:t> rugsėjo </a:t>
            </a:r>
            <a:r>
              <a:rPr lang="lt-LT" sz="2300" b="1">
                <a:latin typeface="Times New Roman"/>
                <a:ea typeface="Calibri"/>
                <a:cs typeface="Times New Roman"/>
              </a:rPr>
              <a:t>1 d.</a:t>
            </a:r>
            <a:r>
              <a:rPr lang="lt-LT" sz="2300" b="1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lt-LT" sz="2300" b="1">
                <a:latin typeface="Times New Roman"/>
                <a:ea typeface="Calibri"/>
                <a:cs typeface="Times New Roman"/>
              </a:rPr>
              <a:t>pareiginių algų koeficientai </a:t>
            </a:r>
            <a:r>
              <a:rPr lang="lt-LT" sz="2300" b="1">
                <a:effectLst/>
                <a:latin typeface="Times New Roman"/>
                <a:ea typeface="Calibri"/>
                <a:cs typeface="Times New Roman"/>
              </a:rPr>
              <a:t>bus dar </a:t>
            </a:r>
            <a:r>
              <a:rPr lang="lt-LT" sz="2300" b="1">
                <a:latin typeface="Times New Roman"/>
                <a:ea typeface="Calibri"/>
                <a:cs typeface="Times New Roman"/>
              </a:rPr>
              <a:t>kartą peržiūrėti</a:t>
            </a:r>
            <a:r>
              <a:rPr lang="lt-LT" sz="2300">
                <a:effectLst/>
                <a:latin typeface="Times New Roman"/>
                <a:ea typeface="Calibri"/>
                <a:cs typeface="Times New Roman"/>
              </a:rPr>
              <a:t>.</a:t>
            </a:r>
            <a:endParaRPr lang="lt-LT" sz="2300"/>
          </a:p>
        </p:txBody>
      </p:sp>
    </p:spTree>
    <p:extLst>
      <p:ext uri="{BB962C8B-B14F-4D97-AF65-F5344CB8AC3E}">
        <p14:creationId xmlns:p14="http://schemas.microsoft.com/office/powerpoint/2010/main" val="3376836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9912BC-5AE8-DFF4-FE0F-C12B6CC9BB8B}"/>
              </a:ext>
            </a:extLst>
          </p:cNvPr>
          <p:cNvSpPr txBox="1"/>
          <p:nvPr/>
        </p:nvSpPr>
        <p:spPr>
          <a:xfrm>
            <a:off x="2100632" y="555477"/>
            <a:ext cx="9025992" cy="54476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lt-LT" sz="2000" i="0" u="sng">
                <a:solidFill>
                  <a:srgbClr val="7030A0"/>
                </a:solidFill>
                <a:effectLst/>
                <a:latin typeface="Times New Roman"/>
                <a:cs typeface="Arial"/>
              </a:rPr>
              <a:t>Lietuvos Respublikos mokslo ir studijų įstatymo Nr. XI-242 4, 10, 11, 15, 27, 28, 35, 38, 39, 48, 52, 53, 56, 58, 60, 65, 66, 67, 69, 71, 72, 72-1, 73, 75-3, 77, 85 straipsnių pakeitimo ir Įstatymo papildymo 64-1 straipsniu įstatymo Nr. XIV-1257 24, 29 straipsnių pakeitimo ir Įstatymo papildymo 24-1 straipsniu įstatymu</a:t>
            </a:r>
          </a:p>
          <a:p>
            <a:pPr algn="ctr"/>
            <a:r>
              <a:rPr lang="lt-LT" sz="20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(2023-11-21 Nr. XIV-2275, TAR 2023-11-30, kodas 23060, įsigalioja 2024-01-01)</a:t>
            </a:r>
          </a:p>
          <a:p>
            <a:pPr algn="ctr"/>
            <a:endParaRPr lang="lt-LT" sz="2000" b="0" i="0">
              <a:solidFill>
                <a:srgbClr val="000000"/>
              </a:solidFill>
              <a:effectLst/>
              <a:latin typeface="Times New Roman"/>
              <a:cs typeface="Times New Roman"/>
            </a:endParaRPr>
          </a:p>
          <a:p>
            <a:pPr algn="ctr">
              <a:lnSpc>
                <a:spcPct val="150000"/>
              </a:lnSpc>
            </a:pPr>
            <a:r>
              <a:rPr lang="lt-LT" sz="2000" b="1">
                <a:latin typeface="Times New Roman"/>
                <a:cs typeface="Arial"/>
              </a:rPr>
              <a:t>patvirtinti nauji </a:t>
            </a:r>
            <a:r>
              <a:rPr lang="lt-LT" sz="2000" b="1" i="0">
                <a:solidFill>
                  <a:srgbClr val="000000"/>
                </a:solidFill>
                <a:effectLst/>
                <a:latin typeface="Times New Roman"/>
                <a:cs typeface="Arial"/>
              </a:rPr>
              <a:t>valstybinių mokslinių tyrimų institutų darbuotojams pareiginės algos koeficientai nuo 2024-09-01</a:t>
            </a:r>
            <a:r>
              <a:rPr lang="lt-LT" sz="2000" b="1">
                <a:solidFill>
                  <a:srgbClr val="000000"/>
                </a:solidFill>
                <a:latin typeface="Times New Roman"/>
                <a:cs typeface="Arial"/>
              </a:rPr>
              <a:t>:</a:t>
            </a:r>
            <a:endParaRPr lang="lt-LT" sz="2000" b="1" i="0">
              <a:solidFill>
                <a:srgbClr val="000000"/>
              </a:solidFill>
              <a:effectLst/>
              <a:latin typeface="Times New Roman"/>
              <a:cs typeface="Arial"/>
            </a:endParaRPr>
          </a:p>
          <a:p>
            <a:pPr marL="2628900" lvl="5" indent="-342900" algn="just">
              <a:lnSpc>
                <a:spcPct val="150000"/>
              </a:lnSpc>
              <a:buAutoNum type="arabicParenR"/>
            </a:pPr>
            <a:r>
              <a:rPr lang="lt-LT" sz="20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instituto mokslinio sekretoriaus – 1,34–2,55;</a:t>
            </a:r>
          </a:p>
          <a:p>
            <a:pPr marL="2628900" lvl="5" indent="-342900" algn="just">
              <a:lnSpc>
                <a:spcPct val="150000"/>
              </a:lnSpc>
              <a:buAutoNum type="arabicParenR"/>
            </a:pPr>
            <a:r>
              <a:rPr lang="lt-LT" sz="20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vyriausiojo mokslo darbuotojo – 1,53–2,75;</a:t>
            </a:r>
          </a:p>
          <a:p>
            <a:pPr marL="2628900" lvl="5" indent="-342900" algn="just">
              <a:lnSpc>
                <a:spcPct val="150000"/>
              </a:lnSpc>
              <a:buAutoNum type="arabicParenR"/>
            </a:pPr>
            <a:r>
              <a:rPr lang="lt-LT" sz="20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vyresniojo mokslo darbuotojo – 1,34–2,14;</a:t>
            </a:r>
          </a:p>
          <a:p>
            <a:pPr marL="2628900" lvl="5" indent="-342900" algn="just">
              <a:lnSpc>
                <a:spcPct val="150000"/>
              </a:lnSpc>
              <a:buAutoNum type="arabicParenR"/>
            </a:pPr>
            <a:r>
              <a:rPr lang="lt-LT" sz="20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mokslo darbuotojo, mokslininko stažuotojo –1,34–1,63;</a:t>
            </a:r>
          </a:p>
          <a:p>
            <a:pPr marL="2628900" lvl="5" indent="-342900" algn="just">
              <a:lnSpc>
                <a:spcPct val="150000"/>
              </a:lnSpc>
              <a:buAutoNum type="arabicParenR"/>
            </a:pPr>
            <a:r>
              <a:rPr lang="lt-LT" sz="20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jaunesniojo mokslo darbuotojo – 1,27–1,51.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707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1D669D-60A9-D356-B04F-7F5E84BAA3ED}"/>
              </a:ext>
            </a:extLst>
          </p:cNvPr>
          <p:cNvSpPr txBox="1"/>
          <p:nvPr/>
        </p:nvSpPr>
        <p:spPr>
          <a:xfrm>
            <a:off x="1478596" y="421975"/>
            <a:ext cx="10314774" cy="56323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lt-LT" sz="2000" b="0" i="0" u="none" strike="noStrike">
                <a:effectLst/>
                <a:latin typeface="Times New Roman"/>
                <a:cs typeface="Times New Rom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Lietuvos Respublikos valstybės ir savivaldybių įstaigų darbuotojų darbo apmokėjimo ir komisijų narių atlygio už darbą įstatymo Nr. XIII-198 pakeitimo </a:t>
            </a:r>
            <a:r>
              <a:rPr lang="lt-LT" sz="2000">
                <a:latin typeface="Times New Roman"/>
                <a:cs typeface="Times New Rom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įstatym</a:t>
            </a:r>
            <a:r>
              <a:rPr lang="lt-LT" sz="2000" u="sng">
                <a:latin typeface="Times New Roman"/>
                <a:cs typeface="Times New Roman"/>
              </a:rPr>
              <a:t>u</a:t>
            </a:r>
            <a:endParaRPr lang="en-US" sz="2000" u="sng">
              <a:latin typeface="Times New Roman"/>
              <a:cs typeface="Times New Roman"/>
            </a:endParaRPr>
          </a:p>
          <a:p>
            <a:pPr algn="ctr"/>
            <a:br>
              <a:rPr lang="lt-LT" sz="2000">
                <a:latin typeface="Times New Roman"/>
              </a:rPr>
            </a:br>
            <a:r>
              <a:rPr lang="lt-LT" sz="20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(2023-12-14 Nr. XIV-2341, TAR 2023-12-28, kodas 2023-25599, įsigalioja 2024-01-01</a:t>
            </a:r>
            <a:r>
              <a:rPr lang="lt-LT" sz="2000">
                <a:solidFill>
                  <a:srgbClr val="000000"/>
                </a:solidFill>
                <a:latin typeface="Times New Roman"/>
                <a:cs typeface="Times New Roman"/>
              </a:rPr>
              <a:t>)</a:t>
            </a:r>
            <a:endParaRPr lang="lt-LT" sz="2000">
              <a:latin typeface="Times New Roman"/>
              <a:cs typeface="Times New Roman"/>
            </a:endParaRPr>
          </a:p>
          <a:p>
            <a:pPr algn="ctr"/>
            <a:r>
              <a:rPr lang="lt-LT" sz="2000" b="1">
                <a:latin typeface="Times New Roman"/>
                <a:cs typeface="Arial"/>
              </a:rPr>
              <a:t>patvirtinti nauji </a:t>
            </a:r>
            <a:r>
              <a:rPr lang="lt-LT" sz="2000" b="1" i="0">
                <a:solidFill>
                  <a:srgbClr val="000000"/>
                </a:solidFill>
                <a:effectLst/>
                <a:latin typeface="Times New Roman"/>
                <a:cs typeface="Arial"/>
              </a:rPr>
              <a:t>biudžetinių įstaigų darbuotojų minimalūs pareiginės algos koeficientai: </a:t>
            </a:r>
          </a:p>
          <a:p>
            <a:pPr algn="ctr"/>
            <a:endParaRPr lang="lt-LT" sz="2000" b="1">
              <a:solidFill>
                <a:srgbClr val="000000"/>
              </a:solidFill>
              <a:latin typeface="Times New Roman"/>
              <a:cs typeface="Arial"/>
            </a:endParaRPr>
          </a:p>
          <a:p>
            <a:pPr marL="2628900" lvl="4" indent="-342900" algn="just">
              <a:buAutoNum type="arabicParenR"/>
            </a:pPr>
            <a:r>
              <a:rPr lang="lt-LT" sz="2000">
                <a:solidFill>
                  <a:srgbClr val="000000"/>
                </a:solidFill>
                <a:latin typeface="Times New Roman"/>
                <a:cs typeface="Times New Roman"/>
              </a:rPr>
              <a:t>struktūrinio</a:t>
            </a:r>
            <a:r>
              <a:rPr lang="lt-LT" sz="20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padalinio vadovas (ar kiti specialistai, turintys pavaldžių darbuotojų ar prilyginti vadovaujantiems darbuotojams):</a:t>
            </a:r>
          </a:p>
          <a:p>
            <a:pPr lvl="5" algn="just"/>
            <a:r>
              <a:rPr lang="lt-LT" sz="20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		A lygis – 0,88</a:t>
            </a:r>
          </a:p>
          <a:p>
            <a:pPr lvl="5" algn="just"/>
            <a:r>
              <a:rPr lang="lt-LT" sz="2000">
                <a:solidFill>
                  <a:srgbClr val="000000"/>
                </a:solidFill>
                <a:latin typeface="Times New Roman"/>
                <a:cs typeface="Times New Roman"/>
              </a:rPr>
              <a:t>		B lygis – 0,83</a:t>
            </a:r>
          </a:p>
          <a:p>
            <a:pPr lvl="5" algn="just"/>
            <a:r>
              <a:rPr lang="lt-LT" sz="20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2)</a:t>
            </a:r>
            <a:r>
              <a:rPr lang="lt-LT" sz="2000">
                <a:solidFill>
                  <a:srgbClr val="000000"/>
                </a:solidFill>
                <a:latin typeface="Times New Roman"/>
                <a:cs typeface="Times New Roman"/>
              </a:rPr>
              <a:t> </a:t>
            </a:r>
            <a:r>
              <a:rPr lang="lt-LT" sz="20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lt-LT" sz="2000">
                <a:solidFill>
                  <a:srgbClr val="000000"/>
                </a:solidFill>
                <a:latin typeface="Times New Roman"/>
                <a:cs typeface="Times New Roman"/>
              </a:rPr>
              <a:t>s</a:t>
            </a:r>
            <a:r>
              <a:rPr lang="en-US" sz="2000" err="1">
                <a:solidFill>
                  <a:srgbClr val="000000"/>
                </a:solidFill>
                <a:latin typeface="Times New Roman"/>
                <a:cs typeface="Times New Roman"/>
              </a:rPr>
              <a:t>truktūrinio</a:t>
            </a:r>
            <a:r>
              <a:rPr lang="en-US" sz="20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en-US" sz="2000" b="0" i="0" err="1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padalinio</a:t>
            </a:r>
            <a:r>
              <a:rPr lang="en-US" sz="20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en-US" sz="2000" b="0" i="0" err="1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vadovo</a:t>
            </a:r>
            <a:r>
              <a:rPr lang="en-US" sz="20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en-US" sz="2000" b="0" i="0" err="1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pavaduotojas</a:t>
            </a:r>
            <a:r>
              <a:rPr lang="lt-LT" sz="2000">
                <a:solidFill>
                  <a:srgbClr val="000000"/>
                </a:solidFill>
                <a:latin typeface="Times New Roman"/>
                <a:cs typeface="Times New Roman"/>
              </a:rPr>
              <a:t>:</a:t>
            </a:r>
          </a:p>
          <a:p>
            <a:pPr lvl="5" algn="just"/>
            <a:r>
              <a:rPr lang="lt-LT" sz="20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		A lygis – 0,83</a:t>
            </a:r>
          </a:p>
          <a:p>
            <a:pPr lvl="5" algn="just"/>
            <a:r>
              <a:rPr lang="lt-LT" sz="2000">
                <a:solidFill>
                  <a:srgbClr val="000000"/>
                </a:solidFill>
                <a:latin typeface="Times New Roman"/>
                <a:cs typeface="Times New Roman"/>
              </a:rPr>
              <a:t>		B lygis – 0,72</a:t>
            </a:r>
            <a:endParaRPr lang="lt-LT" sz="2000" b="0" i="0">
              <a:solidFill>
                <a:srgbClr val="000000"/>
              </a:solidFill>
              <a:effectLst/>
              <a:latin typeface="Times New Roman"/>
              <a:cs typeface="Times New Roman"/>
            </a:endParaRPr>
          </a:p>
          <a:p>
            <a:pPr lvl="5" algn="just"/>
            <a:r>
              <a:rPr lang="lt-LT" sz="20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3) </a:t>
            </a:r>
            <a:r>
              <a:rPr lang="lt-LT" sz="2000">
                <a:solidFill>
                  <a:srgbClr val="000000"/>
                </a:solidFill>
                <a:latin typeface="Times New Roman"/>
                <a:cs typeface="Times New Roman"/>
              </a:rPr>
              <a:t>s</a:t>
            </a:r>
            <a:r>
              <a:rPr lang="en-US" sz="2000" err="1">
                <a:solidFill>
                  <a:srgbClr val="000000"/>
                </a:solidFill>
                <a:latin typeface="Times New Roman"/>
                <a:cs typeface="Times New Roman"/>
              </a:rPr>
              <a:t>pecialistas</a:t>
            </a:r>
            <a:r>
              <a:rPr lang="lt-LT" sz="20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:</a:t>
            </a:r>
          </a:p>
          <a:p>
            <a:pPr lvl="5" algn="just"/>
            <a:r>
              <a:rPr lang="lt-LT" sz="20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		A lygis – 0,67</a:t>
            </a:r>
          </a:p>
          <a:p>
            <a:pPr lvl="5" algn="just"/>
            <a:r>
              <a:rPr lang="lt-LT" sz="2000">
                <a:solidFill>
                  <a:srgbClr val="000000"/>
                </a:solidFill>
                <a:latin typeface="Times New Roman"/>
                <a:cs typeface="Times New Roman"/>
              </a:rPr>
              <a:t>		B lygis – 0,62</a:t>
            </a:r>
          </a:p>
          <a:p>
            <a:pPr lvl="5" algn="just"/>
            <a:r>
              <a:rPr lang="lt-LT" sz="20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4) </a:t>
            </a:r>
            <a:r>
              <a:rPr lang="lt-LT" sz="2000">
                <a:solidFill>
                  <a:srgbClr val="000000"/>
                </a:solidFill>
                <a:latin typeface="Times New Roman"/>
                <a:cs typeface="Times New Roman"/>
              </a:rPr>
              <a:t>k</a:t>
            </a:r>
            <a:r>
              <a:rPr lang="en-US" sz="2000">
                <a:solidFill>
                  <a:srgbClr val="000000"/>
                </a:solidFill>
                <a:latin typeface="Times New Roman"/>
                <a:cs typeface="Times New Roman"/>
              </a:rPr>
              <a:t>valifikuotas</a:t>
            </a:r>
            <a:r>
              <a:rPr lang="en-US" sz="20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en-US" sz="2000" b="0" i="0" err="1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darbuotojas</a:t>
            </a:r>
            <a:r>
              <a:rPr lang="lt-LT" sz="2000" b="0" i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:</a:t>
            </a:r>
          </a:p>
          <a:p>
            <a:pPr lvl="5" algn="just"/>
            <a:r>
              <a:rPr lang="lt-LT" sz="2000">
                <a:solidFill>
                  <a:srgbClr val="000000"/>
                </a:solidFill>
                <a:latin typeface="Times New Roman"/>
                <a:cs typeface="Times New Roman"/>
              </a:rPr>
              <a:t>		C lygis – 0,57</a:t>
            </a:r>
          </a:p>
        </p:txBody>
      </p:sp>
    </p:spTree>
    <p:extLst>
      <p:ext uri="{BB962C8B-B14F-4D97-AF65-F5344CB8AC3E}">
        <p14:creationId xmlns:p14="http://schemas.microsoft.com/office/powerpoint/2010/main" val="3877133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B2BFB-4952-E6AE-3006-D8E50C115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0129" y="213490"/>
            <a:ext cx="9332305" cy="636793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lt-LT" sz="2800" b="1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Posėdžio klausimai:</a:t>
            </a:r>
          </a:p>
          <a:p>
            <a:pPr marL="0" algn="just">
              <a:lnSpc>
                <a:spcPct val="115000"/>
              </a:lnSpc>
              <a:spcBef>
                <a:spcPts val="0"/>
              </a:spcBef>
              <a:buAutoNum type="alphaLcParenR"/>
            </a:pPr>
            <a:endParaRPr lang="lt-LT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Bef>
                <a:spcPts val="0"/>
              </a:spcBef>
              <a:buNone/>
            </a:pPr>
            <a:endParaRPr lang="lt-LT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-342900" algn="just">
              <a:lnSpc>
                <a:spcPct val="115000"/>
              </a:lnSpc>
              <a:spcBef>
                <a:spcPts val="0"/>
              </a:spcBef>
              <a:buFont typeface="+mj-lt"/>
              <a:buAutoNum type="arabicPeriod"/>
            </a:pPr>
            <a:endParaRPr lang="lt-LT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275AF8-2142-4FC2-9512-FF6BA334A125}"/>
              </a:ext>
            </a:extLst>
          </p:cNvPr>
          <p:cNvSpPr txBox="1"/>
          <p:nvPr/>
        </p:nvSpPr>
        <p:spPr>
          <a:xfrm>
            <a:off x="2525485" y="1326157"/>
            <a:ext cx="9126583" cy="459593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05000"/>
              </a:lnSpc>
              <a:buFont typeface="+mj-lt"/>
              <a:buAutoNum type="arabicPeriod"/>
            </a:pPr>
            <a:r>
              <a:rPr lang="lt-LT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Dėl GTC veiklos prioritetų pristatymo.</a:t>
            </a:r>
            <a:r>
              <a:rPr lang="lt-LT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 </a:t>
            </a:r>
            <a:endParaRPr lang="lt-LT" sz="2000" dirty="0">
              <a:effectLst/>
              <a:latin typeface="Times New Roman"/>
              <a:ea typeface="Times New Roman" panose="02020603050405020304" pitchFamily="18" charset="0"/>
              <a:cs typeface="Times New Roman"/>
            </a:endParaRPr>
          </a:p>
          <a:p>
            <a:pPr marL="342900" indent="-342900">
              <a:lnSpc>
                <a:spcPct val="105000"/>
              </a:lnSpc>
              <a:buFont typeface="+mj-lt"/>
              <a:buAutoNum type="arabicPeriod"/>
            </a:pPr>
            <a:r>
              <a:rPr lang="lt-LT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Dėl finansinės veiklos pokyčių ir aktualijų.</a:t>
            </a:r>
            <a:r>
              <a:rPr lang="lt-LT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 </a:t>
            </a:r>
            <a:endParaRPr lang="lt-LT" sz="2000" dirty="0">
              <a:effectLst/>
              <a:latin typeface="Times New Roman"/>
              <a:ea typeface="Times New Roman" panose="02020603050405020304" pitchFamily="18" charset="0"/>
              <a:cs typeface="Times New Roman"/>
            </a:endParaRPr>
          </a:p>
          <a:p>
            <a:pPr marL="342900" indent="-342900">
              <a:lnSpc>
                <a:spcPct val="105000"/>
              </a:lnSpc>
              <a:buFont typeface="+mj-lt"/>
              <a:buAutoNum type="arabicPeriod"/>
            </a:pPr>
            <a:r>
              <a:rPr lang="lt-LT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Dėl mokslo darbuotojų veiklos vertinimo.</a:t>
            </a:r>
          </a:p>
          <a:p>
            <a:pPr marL="342900" indent="-342900">
              <a:lnSpc>
                <a:spcPct val="105000"/>
              </a:lnSpc>
              <a:buAutoNum type="arabicPeriod"/>
            </a:pPr>
            <a:r>
              <a:rPr lang="lt-LT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Dėl viešųjų pirkimų pokyčių.</a:t>
            </a:r>
            <a:r>
              <a:rPr lang="lt-LT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 </a:t>
            </a:r>
            <a:endParaRPr lang="lt-LT" sz="2000" dirty="0">
              <a:effectLst/>
              <a:latin typeface="Times New Roman"/>
              <a:ea typeface="Times New Roman" panose="02020603050405020304" pitchFamily="18" charset="0"/>
              <a:cs typeface="Times New Roman"/>
            </a:endParaRPr>
          </a:p>
          <a:p>
            <a:pPr marL="342900" indent="-342900">
              <a:lnSpc>
                <a:spcPct val="105000"/>
              </a:lnSpc>
              <a:buFont typeface="+mj-lt"/>
              <a:buAutoNum type="arabicPeriod"/>
            </a:pPr>
            <a:r>
              <a:rPr lang="lt-LT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Dėl MTEP vystymo eigos ir atsiskaitymo perspektyvų.</a:t>
            </a:r>
            <a:r>
              <a:rPr lang="lt-LT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 </a:t>
            </a:r>
            <a:endParaRPr lang="lt-LT" sz="2000" dirty="0">
              <a:effectLst/>
              <a:latin typeface="Times New Roman"/>
              <a:ea typeface="Times New Roman" panose="02020603050405020304" pitchFamily="18" charset="0"/>
              <a:cs typeface="Times New Roman"/>
            </a:endParaRPr>
          </a:p>
          <a:p>
            <a:pPr marL="342900" indent="-342900">
              <a:lnSpc>
                <a:spcPct val="105000"/>
              </a:lnSpc>
              <a:buFont typeface="+mj-lt"/>
              <a:buAutoNum type="arabicPeriod"/>
            </a:pPr>
            <a:r>
              <a:rPr lang="lt-LT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Dėl Projektų plėtros skyriaus </a:t>
            </a:r>
            <a:r>
              <a:rPr lang="lt-LT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veiklos vykdymo</a:t>
            </a:r>
            <a:r>
              <a:rPr lang="lt-LT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.</a:t>
            </a:r>
            <a:r>
              <a:rPr lang="lt-LT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 </a:t>
            </a:r>
            <a:endParaRPr lang="en-US" sz="2000" dirty="0">
              <a:effectLst/>
              <a:latin typeface="Times New Roman"/>
              <a:ea typeface="Calibri" panose="020F0502020204030204" pitchFamily="34" charset="0"/>
              <a:cs typeface="Times New Roman"/>
            </a:endParaRPr>
          </a:p>
          <a:p>
            <a:pPr marL="342900" indent="-342900">
              <a:lnSpc>
                <a:spcPct val="105000"/>
              </a:lnSpc>
              <a:buFont typeface="+mj-lt"/>
              <a:buAutoNum type="arabicPeriod"/>
            </a:pPr>
            <a:r>
              <a:rPr lang="lt-LT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Dėl GTC elektroninių įėjimo kortelių.</a:t>
            </a:r>
            <a:r>
              <a:rPr lang="lt-LT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 </a:t>
            </a:r>
            <a:endParaRPr lang="lt-LT" sz="2000" dirty="0">
              <a:effectLst/>
              <a:latin typeface="Times New Roman"/>
              <a:ea typeface="Times New Roman" panose="02020603050405020304" pitchFamily="18" charset="0"/>
              <a:cs typeface="Times New Roman"/>
            </a:endParaRPr>
          </a:p>
          <a:p>
            <a:pPr marL="342900" indent="-342900">
              <a:lnSpc>
                <a:spcPct val="105000"/>
              </a:lnSpc>
              <a:buFont typeface="+mj-lt"/>
              <a:buAutoNum type="arabicPeriod"/>
            </a:pPr>
            <a:r>
              <a:rPr lang="lt-LT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Dėl Ukrainos grupės</a:t>
            </a:r>
            <a:r>
              <a:rPr lang="lt-LT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 iniciatyvų</a:t>
            </a:r>
            <a:r>
              <a:rPr lang="lt-LT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.</a:t>
            </a:r>
            <a:r>
              <a:rPr lang="lt-LT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 </a:t>
            </a:r>
            <a:endParaRPr lang="lt-LT" sz="2000" dirty="0">
              <a:effectLst/>
              <a:latin typeface="Times New Roman"/>
              <a:ea typeface="Times New Roman" panose="02020603050405020304" pitchFamily="18" charset="0"/>
              <a:cs typeface="Times New Roman"/>
            </a:endParaRPr>
          </a:p>
          <a:p>
            <a:pPr marL="342900" indent="-342900">
              <a:lnSpc>
                <a:spcPct val="105000"/>
              </a:lnSpc>
              <a:buFont typeface="+mj-lt"/>
              <a:buAutoNum type="arabicPeriod"/>
            </a:pPr>
            <a:r>
              <a:rPr lang="lt-LT" sz="2000" dirty="0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Dėl </a:t>
            </a:r>
            <a:r>
              <a:rPr lang="lt-LT" sz="2000" dirty="0">
                <a:solidFill>
                  <a:schemeClr val="tx1"/>
                </a:solidFill>
                <a:latin typeface="Times New Roman"/>
                <a:cs typeface="Times New Roman"/>
              </a:rPr>
              <a:t>n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/>
                <a:ea typeface="+mj-ea"/>
                <a:cs typeface="Times New Roman"/>
              </a:rPr>
              <a:t>umatomų</a:t>
            </a:r>
            <a:r>
              <a:rPr lang="en-US" sz="2000" dirty="0">
                <a:solidFill>
                  <a:schemeClr val="tx1"/>
                </a:solidFill>
                <a:latin typeface="Times New Roman"/>
                <a:ea typeface="+mj-ea"/>
                <a:cs typeface="Times New Roman"/>
              </a:rPr>
              <a:t> 2024 m. </a:t>
            </a:r>
            <a:r>
              <a:rPr lang="en-US" sz="2000" dirty="0" err="1">
                <a:solidFill>
                  <a:schemeClr val="tx1"/>
                </a:solidFill>
                <a:effectLst/>
                <a:latin typeface="Times New Roman"/>
                <a:ea typeface="+mj-ea"/>
                <a:cs typeface="Times New Roman"/>
              </a:rPr>
              <a:t>renginių</a:t>
            </a:r>
            <a:r>
              <a:rPr lang="en-US" sz="2000" dirty="0">
                <a:solidFill>
                  <a:schemeClr val="tx1"/>
                </a:solidFill>
                <a:effectLst/>
                <a:latin typeface="Times New Roman"/>
                <a:ea typeface="+mj-ea"/>
                <a:cs typeface="Times New Roman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/>
                <a:ea typeface="+mj-ea"/>
                <a:cs typeface="Times New Roman"/>
              </a:rPr>
              <a:t>kalendori</a:t>
            </a:r>
            <a:r>
              <a:rPr lang="lt-LT" sz="2000" dirty="0">
                <a:solidFill>
                  <a:schemeClr val="tx1"/>
                </a:solidFill>
                <a:latin typeface="Times New Roman"/>
                <a:ea typeface="+mj-ea"/>
                <a:cs typeface="Times New Roman"/>
              </a:rPr>
              <a:t>a</a:t>
            </a:r>
            <a:r>
              <a:rPr lang="en-US" sz="2000" dirty="0">
                <a:solidFill>
                  <a:schemeClr val="tx1"/>
                </a:solidFill>
                <a:latin typeface="Times New Roman"/>
                <a:ea typeface="+mj-ea"/>
                <a:cs typeface="Times New Roman"/>
              </a:rPr>
              <a:t>us</a:t>
            </a:r>
            <a:r>
              <a:rPr lang="lt-LT" sz="2000" dirty="0">
                <a:solidFill>
                  <a:schemeClr val="tx1"/>
                </a:solidFill>
                <a:latin typeface="Times New Roman"/>
                <a:ea typeface="+mj-ea"/>
                <a:cs typeface="Times New Roman"/>
              </a:rPr>
              <a:t>.</a:t>
            </a:r>
          </a:p>
          <a:p>
            <a:pPr marL="342900" indent="-342900">
              <a:lnSpc>
                <a:spcPct val="105000"/>
              </a:lnSpc>
              <a:buFont typeface="+mj-lt"/>
              <a:buAutoNum type="arabicPeriod"/>
            </a:pPr>
            <a:r>
              <a:rPr lang="lt-LT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Dėl </a:t>
            </a:r>
            <a:r>
              <a:rPr lang="lt-LT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GTC darbuotojų veiklos įvertinimo (nacionalinės premijos ir valstybiniai apdovanojimai, vardinės premijos </a:t>
            </a:r>
            <a:r>
              <a:rPr lang="lt-LT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ir </a:t>
            </a:r>
            <a:r>
              <a:rPr lang="lt-LT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t</a:t>
            </a:r>
            <a:r>
              <a:rPr lang="lt-LT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.</a:t>
            </a:r>
            <a:r>
              <a:rPr lang="lt-LT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 t.).</a:t>
            </a:r>
            <a:endParaRPr lang="lt-LT" sz="2000" dirty="0">
              <a:effectLst/>
              <a:latin typeface="Times New Roman"/>
              <a:ea typeface="Times New Roman" panose="02020603050405020304" pitchFamily="18" charset="0"/>
              <a:cs typeface="Times New Roman"/>
            </a:endParaRPr>
          </a:p>
          <a:p>
            <a:pPr marL="342900" indent="-342900">
              <a:lnSpc>
                <a:spcPct val="105000"/>
              </a:lnSpc>
              <a:buFont typeface="+mj-lt"/>
              <a:buAutoNum type="arabicPeriod"/>
            </a:pPr>
            <a:r>
              <a:rPr lang="lt-LT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Dėl </a:t>
            </a:r>
            <a:r>
              <a:rPr lang="lt-LT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pageidaujamo</a:t>
            </a:r>
            <a:r>
              <a:rPr lang="lt-LT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 įsigyti ilgalaikio turto plano.</a:t>
            </a:r>
            <a:r>
              <a:rPr lang="lt-LT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 </a:t>
            </a:r>
            <a:endParaRPr lang="lt-LT" sz="2000" dirty="0">
              <a:effectLst/>
              <a:latin typeface="Times New Roman"/>
              <a:ea typeface="Times New Roman" panose="02020603050405020304" pitchFamily="18" charset="0"/>
              <a:cs typeface="Times New Roman"/>
            </a:endParaRPr>
          </a:p>
          <a:p>
            <a:pPr marL="342900" indent="-342900">
              <a:lnSpc>
                <a:spcPct val="105000"/>
              </a:lnSpc>
              <a:buFont typeface="+mj-lt"/>
              <a:buAutoNum type="arabicPeriod"/>
            </a:pPr>
            <a:r>
              <a:rPr lang="lt-LT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Informacija apie būsimus renginius</a:t>
            </a:r>
            <a:r>
              <a:rPr lang="lt-LT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.</a:t>
            </a:r>
            <a:r>
              <a:rPr lang="lt-LT" sz="2000" dirty="0">
                <a:latin typeface="Times New Roman"/>
                <a:ea typeface="Times New Roman" panose="02020603050405020304" pitchFamily="18" charset="0"/>
                <a:cs typeface="Times New Roman"/>
              </a:rPr>
              <a:t> </a:t>
            </a:r>
            <a:endParaRPr lang="lt-LT" sz="2000" dirty="0">
              <a:effectLst/>
              <a:latin typeface="Times New Roman"/>
              <a:ea typeface="Times New Roman" panose="02020603050405020304" pitchFamily="18" charset="0"/>
              <a:cs typeface="Times New Roman"/>
            </a:endParaRPr>
          </a:p>
          <a:p>
            <a:pPr marL="342900" lvl="0" indent="-342900">
              <a:lnSpc>
                <a:spcPct val="10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lt-LT" sz="2000" dirty="0"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Kiti klausimai.</a:t>
            </a:r>
            <a:endParaRPr lang="en-US" sz="2000" dirty="0">
              <a:effectLst/>
              <a:latin typeface="Times New Roman"/>
              <a:ea typeface="Calibri" panose="020F0502020204030204" pitchFamily="34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7380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29AEF9-CA13-1393-B04B-8860D9496D3E}"/>
              </a:ext>
            </a:extLst>
          </p:cNvPr>
          <p:cNvSpPr txBox="1"/>
          <p:nvPr/>
        </p:nvSpPr>
        <p:spPr>
          <a:xfrm>
            <a:off x="1441095" y="282585"/>
            <a:ext cx="9933357" cy="56169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lt-LT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lt-LT" sz="2000" b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lt-LT" sz="2000" b="1" dirty="0">
                <a:solidFill>
                  <a:srgbClr val="000000"/>
                </a:solidFill>
                <a:latin typeface="Times New Roman"/>
                <a:cs typeface="Times New Roman"/>
              </a:rPr>
              <a:t>	</a:t>
            </a:r>
            <a:r>
              <a:rPr lang="lt-LT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		DOKTORANTŲ STIPENDIJŲ POKYČIAI:</a:t>
            </a:r>
          </a:p>
          <a:p>
            <a:endParaRPr lang="lt-LT" sz="2400" b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lt-LT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	Nuo 2024-01-01 </a:t>
            </a:r>
            <a:r>
              <a:rPr lang="lt-LT" sz="2400" dirty="0">
                <a:solidFill>
                  <a:srgbClr val="000000"/>
                </a:solidFill>
                <a:latin typeface="Times New Roman"/>
                <a:cs typeface="Times New Roman"/>
              </a:rPr>
              <a:t>nustatytas naujas b</a:t>
            </a:r>
            <a:r>
              <a:rPr lang="lt-LT" sz="2400" b="0" i="0" u="none" strike="noStrike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azinės socialinės išmokos </a:t>
            </a:r>
            <a:r>
              <a:rPr lang="lt-LT" sz="2400" b="1" i="0" u="none" strike="noStrike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(BSI) dydis </a:t>
            </a:r>
            <a:r>
              <a:rPr lang="lt-LT" sz="2400" b="0" i="0" u="none" strike="noStrike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(naudojama </a:t>
            </a:r>
            <a:r>
              <a:rPr lang="lt-LT" sz="2400" dirty="0">
                <a:solidFill>
                  <a:srgbClr val="000000"/>
                </a:solidFill>
                <a:latin typeface="Times New Roman"/>
                <a:cs typeface="Times New Roman"/>
              </a:rPr>
              <a:t>stipendijoms skaičiuoti)</a:t>
            </a:r>
            <a:r>
              <a:rPr lang="lt-LT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 – 55 Eur</a:t>
            </a:r>
            <a:r>
              <a:rPr lang="lt-LT" sz="2400" dirty="0">
                <a:solidFill>
                  <a:srgbClr val="000000"/>
                </a:solidFill>
                <a:latin typeface="Times New Roman"/>
                <a:cs typeface="Times New Roman"/>
              </a:rPr>
              <a:t> (2023 m. – 49 Eur)</a:t>
            </a:r>
          </a:p>
          <a:p>
            <a:pPr>
              <a:lnSpc>
                <a:spcPct val="250000"/>
              </a:lnSpc>
            </a:pPr>
            <a:r>
              <a:rPr lang="lt-LT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	Doktorantų stipendijos nuo 2024-01-01</a:t>
            </a:r>
            <a:r>
              <a:rPr lang="lt-LT" sz="2400" dirty="0">
                <a:solidFill>
                  <a:srgbClr val="000000"/>
                </a:solidFill>
                <a:latin typeface="Times New Roman"/>
                <a:cs typeface="Times New Roman"/>
              </a:rPr>
              <a:t>:</a:t>
            </a:r>
          </a:p>
          <a:p>
            <a:pPr algn="just"/>
            <a:r>
              <a:rPr lang="lt-LT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		I kursas – 1045 Eur/mėn. </a:t>
            </a:r>
            <a:r>
              <a:rPr lang="lt-LT" sz="2400" dirty="0">
                <a:solidFill>
                  <a:srgbClr val="000000"/>
                </a:solidFill>
                <a:latin typeface="Times New Roman"/>
                <a:cs typeface="Times New Roman"/>
              </a:rPr>
              <a:t>(2023 m. stipendija – 931 Eur/mėn.)</a:t>
            </a:r>
          </a:p>
          <a:p>
            <a:pPr algn="just"/>
            <a:r>
              <a:rPr lang="lt-LT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   II–IV kursas – 1210 Eur/mėn. </a:t>
            </a:r>
            <a:r>
              <a:rPr lang="lt-LT" sz="2400" dirty="0">
                <a:solidFill>
                  <a:srgbClr val="000000"/>
                </a:solidFill>
                <a:latin typeface="Times New Roman"/>
                <a:cs typeface="Times New Roman"/>
              </a:rPr>
              <a:t>(2023 m. stipendija – 1078 Eur/mėn.)</a:t>
            </a:r>
            <a:endParaRPr lang="lt-LT" dirty="0"/>
          </a:p>
          <a:p>
            <a:pPr algn="just">
              <a:lnSpc>
                <a:spcPct val="150000"/>
              </a:lnSpc>
            </a:pPr>
            <a:endParaRPr lang="lt-LT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lt-LT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lt-LT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69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83" y="92111"/>
            <a:ext cx="11552091" cy="74609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lt-LT" sz="2400" b="1">
                <a:solidFill>
                  <a:schemeClr val="tx1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Dėl </a:t>
            </a:r>
            <a:r>
              <a:rPr lang="en-US" sz="2400" b="1" i="1">
                <a:solidFill>
                  <a:schemeClr val="tx1"/>
                </a:solidFill>
                <a:latin typeface="Times New Roman"/>
                <a:ea typeface="Calibri" panose="020F0502020204030204" pitchFamily="34" charset="0"/>
                <a:cs typeface="Times New Roman"/>
              </a:rPr>
              <a:t>ScienceDirect</a:t>
            </a:r>
            <a:r>
              <a:rPr lang="en-US" sz="2400" b="1">
                <a:solidFill>
                  <a:schemeClr val="tx1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 </a:t>
            </a:r>
            <a:r>
              <a:rPr lang="en-US" sz="2400" b="1" err="1">
                <a:solidFill>
                  <a:schemeClr val="tx1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duomen</a:t>
            </a:r>
            <a:r>
              <a:rPr lang="lt-LT" sz="2400" b="1">
                <a:solidFill>
                  <a:schemeClr val="tx1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ų bazės panaudojimo (</a:t>
            </a:r>
            <a:r>
              <a:rPr lang="lt-LT" sz="2400" b="1">
                <a:solidFill>
                  <a:schemeClr val="tx1"/>
                </a:solidFill>
                <a:latin typeface="Times New Roman"/>
                <a:ea typeface="Calibri" panose="020F0502020204030204" pitchFamily="34" charset="0"/>
                <a:cs typeface="Times New Roman"/>
              </a:rPr>
              <a:t>2021–2023 m.)</a:t>
            </a:r>
            <a:endParaRPr lang="en-US" sz="2400" b="1">
              <a:solidFill>
                <a:schemeClr val="tx1"/>
              </a:solidFill>
              <a:effectLst/>
              <a:latin typeface="Times New Roman"/>
              <a:ea typeface="Calibri" panose="020F0502020204030204" pitchFamily="34" charset="0"/>
              <a:cs typeface="Times New Roman"/>
            </a:endParaRPr>
          </a:p>
        </p:txBody>
      </p:sp>
      <p:pic>
        <p:nvPicPr>
          <p:cNvPr id="4" name="Paveikslėlis 3" descr="Paveikslėlis, kuriame yra tekstas, ekrano kopija, linija, Grafikas&#10;&#10;Automatiškai sugeneruotas aprašymas">
            <a:extLst>
              <a:ext uri="{FF2B5EF4-FFF2-40B4-BE49-F238E27FC236}">
                <a16:creationId xmlns:a16="http://schemas.microsoft.com/office/drawing/2014/main" id="{20C88134-9316-443F-53CC-6B94A82AF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952500"/>
            <a:ext cx="7162800" cy="2857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65B6D8-284D-CEFE-3528-108CFD3D2D6E}"/>
              </a:ext>
            </a:extLst>
          </p:cNvPr>
          <p:cNvSpPr txBox="1"/>
          <p:nvPr/>
        </p:nvSpPr>
        <p:spPr>
          <a:xfrm>
            <a:off x="8598492" y="1483723"/>
            <a:ext cx="3114502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lt-LT" sz="2400" b="1">
                <a:latin typeface="Times New Roman"/>
                <a:cs typeface="Times New Roman"/>
              </a:rPr>
              <a:t>2021 m. – 4724</a:t>
            </a:r>
          </a:p>
          <a:p>
            <a:r>
              <a:rPr lang="lt-LT" sz="2400" b="1">
                <a:latin typeface="Times New Roman"/>
                <a:cs typeface="Times New Roman"/>
              </a:rPr>
              <a:t>2022 m. – 8333</a:t>
            </a:r>
          </a:p>
          <a:p>
            <a:r>
              <a:rPr lang="lt-LT" sz="2400" b="1">
                <a:latin typeface="Times New Roman"/>
                <a:cs typeface="Times New Roman"/>
              </a:rPr>
              <a:t>2023 m. – 13 260</a:t>
            </a:r>
            <a:endParaRPr lang="en-GB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aveikslėlis 6" descr="Paveikslėlis, kuriame yra tekstas, ekrano kopija, linija, Grafikas&#10;&#10;Automatiškai sugeneruotas aprašymas">
            <a:extLst>
              <a:ext uri="{FF2B5EF4-FFF2-40B4-BE49-F238E27FC236}">
                <a16:creationId xmlns:a16="http://schemas.microsoft.com/office/drawing/2014/main" id="{D610E012-E7C9-65C2-C43B-50A0D4A05A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000500"/>
            <a:ext cx="7162800" cy="28575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18515C4-98B4-D02D-0CB2-1B47D70D8F2B}"/>
              </a:ext>
            </a:extLst>
          </p:cNvPr>
          <p:cNvSpPr txBox="1">
            <a:spLocks/>
          </p:cNvSpPr>
          <p:nvPr/>
        </p:nvSpPr>
        <p:spPr>
          <a:xfrm>
            <a:off x="4359868" y="1259556"/>
            <a:ext cx="3469682" cy="7460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lt-LT" sz="2400" b="1">
                <a:solidFill>
                  <a:srgbClr val="1B1B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Žurnalų panauda</a:t>
            </a:r>
            <a:endParaRPr lang="en-US" sz="24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BB2A983-4A93-ACF3-8F91-60830EF2A760}"/>
              </a:ext>
            </a:extLst>
          </p:cNvPr>
          <p:cNvSpPr txBox="1">
            <a:spLocks/>
          </p:cNvSpPr>
          <p:nvPr/>
        </p:nvSpPr>
        <p:spPr>
          <a:xfrm>
            <a:off x="6843458" y="4427621"/>
            <a:ext cx="3469682" cy="7460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kern="1200" cap="none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lt-LT" sz="2400" b="1">
                <a:solidFill>
                  <a:srgbClr val="1B1B1B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Knygų panauda</a:t>
            </a:r>
            <a:endParaRPr lang="en-US" sz="2400" b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410A6AD-E53C-1E1E-794A-6DD3D2B2C4F6}"/>
              </a:ext>
            </a:extLst>
          </p:cNvPr>
          <p:cNvSpPr/>
          <p:nvPr/>
        </p:nvSpPr>
        <p:spPr>
          <a:xfrm>
            <a:off x="5242560" y="975360"/>
            <a:ext cx="609600" cy="19158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7DB9832-4E95-9469-7A16-29A51628F91C}"/>
              </a:ext>
            </a:extLst>
          </p:cNvPr>
          <p:cNvSpPr/>
          <p:nvPr/>
        </p:nvSpPr>
        <p:spPr>
          <a:xfrm flipH="1" flipV="1">
            <a:off x="9130935" y="4010298"/>
            <a:ext cx="866503" cy="22206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575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1384" y="2682910"/>
            <a:ext cx="6982690" cy="104435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just"/>
            <a:r>
              <a:rPr lang="lt-LT" sz="2400" b="1">
                <a:solidFill>
                  <a:schemeClr val="tx1"/>
                </a:solidFill>
                <a:latin typeface="Times New Roman"/>
                <a:ea typeface="Calibri" panose="020F0502020204030204" pitchFamily="34" charset="0"/>
                <a:cs typeface="Times New Roman"/>
              </a:rPr>
              <a:t>3</a:t>
            </a:r>
            <a:r>
              <a:rPr lang="lt-LT" sz="2400" b="1">
                <a:solidFill>
                  <a:schemeClr val="tx1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. </a:t>
            </a:r>
            <a:r>
              <a:rPr lang="lt-LT" sz="2400" b="1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Dėl </a:t>
            </a:r>
            <a:r>
              <a:rPr lang="lt-LT" sz="2400" b="1">
                <a:solidFill>
                  <a:schemeClr val="tx1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mokslo darbuotojų veiklos vertinimo</a:t>
            </a:r>
            <a:endParaRPr lang="en-US" sz="2400" b="1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6A00D1D0-0C10-7875-DD32-AEB0E267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344" y="2187629"/>
            <a:ext cx="2576270" cy="248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69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document&#10;&#10;Description automatically generated">
            <a:extLst>
              <a:ext uri="{FF2B5EF4-FFF2-40B4-BE49-F238E27FC236}">
                <a16:creationId xmlns:a16="http://schemas.microsoft.com/office/drawing/2014/main" id="{AAFD5258-DEB4-071D-C1E3-73ECD5A2A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906" y="34702"/>
            <a:ext cx="4982007" cy="702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8435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ist&#10;&#10;Description automatically generated">
            <a:extLst>
              <a:ext uri="{FF2B5EF4-FFF2-40B4-BE49-F238E27FC236}">
                <a16:creationId xmlns:a16="http://schemas.microsoft.com/office/drawing/2014/main" id="{2B68E5F0-2398-DD4A-6203-7A6AEBC9C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467" y="22622"/>
            <a:ext cx="4814738" cy="683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779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standing around a large sign with stars&#10;&#10;Description automatically generated">
            <a:extLst>
              <a:ext uri="{FF2B5EF4-FFF2-40B4-BE49-F238E27FC236}">
                <a16:creationId xmlns:a16="http://schemas.microsoft.com/office/drawing/2014/main" id="{69D44576-AF35-B66C-58BA-AF0EE6065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4830" y="723839"/>
            <a:ext cx="9469243" cy="541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747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9582" y="2982476"/>
            <a:ext cx="7925410" cy="87609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just"/>
            <a:r>
              <a:rPr lang="lt-LT" sz="2700" b="1">
                <a:solidFill>
                  <a:schemeClr val="tx1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4</a:t>
            </a:r>
            <a:r>
              <a:rPr lang="lt-LT" sz="2700" b="1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. </a:t>
            </a:r>
            <a:r>
              <a:rPr lang="lt-LT" sz="2800" b="1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Dėl viešųjų pirkimų pokyčių</a:t>
            </a:r>
            <a:r>
              <a:rPr lang="lt-LT" sz="2800" b="1">
                <a:solidFill>
                  <a:schemeClr val="tx1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 </a:t>
            </a:r>
            <a:endParaRPr lang="en-US" sz="2700" b="1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6A00D1D0-0C10-7875-DD32-AEB0E267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13" y="2403895"/>
            <a:ext cx="2127445" cy="20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074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4D19D4E-F8FE-4A6F-9849-0CD7E4AAD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450" y="156119"/>
            <a:ext cx="10943995" cy="462190"/>
          </a:xfrm>
        </p:spPr>
        <p:txBody>
          <a:bodyPr>
            <a:noAutofit/>
          </a:bodyPr>
          <a:lstStyle/>
          <a:p>
            <a:pPr algn="ctr"/>
            <a:r>
              <a:rPr lang="lt-LT" sz="2400" b="1">
                <a:solidFill>
                  <a:schemeClr val="tx1"/>
                </a:solidFill>
                <a:latin typeface="Times New Roman"/>
                <a:cs typeface="Times New Roman"/>
              </a:rPr>
              <a:t>Lietuvos Respublikos viešųjų pirkimų įstatymo (VPĮ) pakeitimai nuo 2024-01-01</a:t>
            </a:r>
          </a:p>
        </p:txBody>
      </p:sp>
      <p:graphicFrame>
        <p:nvGraphicFramePr>
          <p:cNvPr id="4" name="Lentelė 4">
            <a:extLst>
              <a:ext uri="{FF2B5EF4-FFF2-40B4-BE49-F238E27FC236}">
                <a16:creationId xmlns:a16="http://schemas.microsoft.com/office/drawing/2014/main" id="{F99A35D4-B8E7-4A16-88A1-2542D82F05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3188969"/>
              </p:ext>
            </p:extLst>
          </p:nvPr>
        </p:nvGraphicFramePr>
        <p:xfrm>
          <a:off x="838200" y="713193"/>
          <a:ext cx="10681531" cy="54425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853">
                  <a:extLst>
                    <a:ext uri="{9D8B030D-6E8A-4147-A177-3AD203B41FA5}">
                      <a16:colId xmlns:a16="http://schemas.microsoft.com/office/drawing/2014/main" val="2655995739"/>
                    </a:ext>
                  </a:extLst>
                </a:gridCol>
                <a:gridCol w="1519649">
                  <a:extLst>
                    <a:ext uri="{9D8B030D-6E8A-4147-A177-3AD203B41FA5}">
                      <a16:colId xmlns:a16="http://schemas.microsoft.com/office/drawing/2014/main" val="1664704015"/>
                    </a:ext>
                  </a:extLst>
                </a:gridCol>
                <a:gridCol w="2231954">
                  <a:extLst>
                    <a:ext uri="{9D8B030D-6E8A-4147-A177-3AD203B41FA5}">
                      <a16:colId xmlns:a16="http://schemas.microsoft.com/office/drawing/2014/main" val="248196209"/>
                    </a:ext>
                  </a:extLst>
                </a:gridCol>
                <a:gridCol w="4353434">
                  <a:extLst>
                    <a:ext uri="{9D8B030D-6E8A-4147-A177-3AD203B41FA5}">
                      <a16:colId xmlns:a16="http://schemas.microsoft.com/office/drawing/2014/main" val="4181381044"/>
                    </a:ext>
                  </a:extLst>
                </a:gridCol>
                <a:gridCol w="2098641">
                  <a:extLst>
                    <a:ext uri="{9D8B030D-6E8A-4147-A177-3AD203B41FA5}">
                      <a16:colId xmlns:a16="http://schemas.microsoft.com/office/drawing/2014/main" val="1587849807"/>
                    </a:ext>
                  </a:extLst>
                </a:gridCol>
              </a:tblGrid>
              <a:tr h="4955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Eil. Nr.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Reikalavimai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2023 m.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Nuo 2024-01-01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Pastabos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8125030"/>
                  </a:ext>
                </a:extLst>
              </a:tr>
              <a:tr h="196827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lt-LT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Sutartis žodžiu </a:t>
                      </a:r>
                      <a:r>
                        <a:rPr lang="lt-LT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(VPĮ 86 str. 7 d.)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lt-LT" sz="1600" b="1" spc="1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Žodžiu</a:t>
                      </a:r>
                      <a:r>
                        <a:rPr lang="lt-LT" sz="1600" spc="1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 galima sudaryti </a:t>
                      </a:r>
                      <a:r>
                        <a:rPr lang="lt-LT" sz="1600" b="1" spc="1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sutartis</a:t>
                      </a:r>
                      <a:r>
                        <a:rPr lang="lt-LT" sz="1600" spc="1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, neviršijančias  </a:t>
                      </a:r>
                      <a:r>
                        <a:rPr lang="lt-LT" sz="1600" b="1" spc="1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5000 Eur be PVM.</a:t>
                      </a:r>
                      <a:endParaRPr lang="lt-LT" sz="1600">
                        <a:effectLst/>
                        <a:latin typeface="Times New Roman"/>
                        <a:ea typeface="Times New Roman" panose="02020603050405020304" pitchFamily="18" charset="0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lt-LT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indent="-228600" algn="just">
                        <a:buAutoNum type="arabicParenR"/>
                      </a:pPr>
                      <a:r>
                        <a:rPr lang="lt-LT" sz="1600" b="1" spc="1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Žodžiu</a:t>
                      </a:r>
                      <a:r>
                        <a:rPr lang="lt-LT" sz="1600" spc="1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 galima sudaryti supaprastinto pirkimo </a:t>
                      </a:r>
                      <a:r>
                        <a:rPr lang="lt-LT" sz="1600" b="1" spc="1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sutartis</a:t>
                      </a:r>
                      <a:r>
                        <a:rPr lang="lt-LT" sz="1600" spc="1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, kai šios neviršija </a:t>
                      </a:r>
                      <a:r>
                        <a:rPr lang="lt-LT" sz="1600" b="1" spc="1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10 000 Eur be PVM</a:t>
                      </a:r>
                      <a:r>
                        <a:rPr lang="lt-LT" sz="1600" b="1" spc="1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.</a:t>
                      </a:r>
                    </a:p>
                    <a:p>
                      <a:pPr marL="228600" indent="-228600" algn="just">
                        <a:buAutoNum type="arabicParenR"/>
                      </a:pPr>
                      <a:r>
                        <a:rPr lang="lt-LT" sz="1600" b="0" spc="1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Perkant</a:t>
                      </a:r>
                      <a:r>
                        <a:rPr lang="lt-LT" sz="1600" b="1" spc="1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 prekes ir paslaugas</a:t>
                      </a:r>
                      <a:r>
                        <a:rPr lang="lt-LT" sz="1600" b="0" spc="1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, skirtas </a:t>
                      </a:r>
                      <a:r>
                        <a:rPr lang="lt-LT" sz="1600">
                          <a:effectLst/>
                          <a:latin typeface="Times New Roman"/>
                          <a:ea typeface="Times New Roman" panose="02020603050405020304" pitchFamily="18" charset="0"/>
                        </a:rPr>
                        <a:t>moksliniams tyrimams ir (ar) eksperimentinei plėtrai (</a:t>
                      </a:r>
                      <a:r>
                        <a:rPr lang="lt-LT" sz="1600" b="1" spc="1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MTEP), </a:t>
                      </a:r>
                      <a:r>
                        <a:rPr lang="lt-LT" sz="1600" b="0" spc="1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žodžiu galima sudaryti sutartį, kai </a:t>
                      </a:r>
                      <a:r>
                        <a:rPr lang="lt-LT" sz="1600" spc="1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supaprastinto pirkimo </a:t>
                      </a:r>
                      <a:r>
                        <a:rPr lang="lt-LT" sz="1600" b="1" spc="1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sutartis</a:t>
                      </a:r>
                      <a:r>
                        <a:rPr lang="lt-LT" sz="1600" spc="1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 neviršija </a:t>
                      </a:r>
                    </a:p>
                    <a:p>
                      <a:pPr marL="0" indent="0" algn="just">
                        <a:buNone/>
                      </a:pPr>
                      <a:r>
                        <a:rPr lang="lt-LT" sz="1600" b="1" spc="1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    15 000 Eur be PVM</a:t>
                      </a:r>
                      <a:r>
                        <a:rPr lang="lt-LT" sz="1600" b="1" spc="1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.</a:t>
                      </a:r>
                      <a:endParaRPr lang="lt-LT" sz="1600">
                        <a:effectLst/>
                        <a:latin typeface="Times New Roman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lt-LT" sz="1600">
                          <a:effectLst/>
                          <a:latin typeface="Times New Roman"/>
                          <a:ea typeface="Times New Roman" panose="02020603050405020304" pitchFamily="18" charset="0"/>
                        </a:rPr>
                        <a:t>Tiekėjų apklausos </a:t>
                      </a:r>
                      <a:r>
                        <a:rPr lang="lt-LT" sz="1600">
                          <a:latin typeface="Times New Roman"/>
                          <a:ea typeface="Times New Roman" panose="02020603050405020304" pitchFamily="18" charset="0"/>
                        </a:rPr>
                        <a:t>pažyma (</a:t>
                      </a:r>
                      <a:r>
                        <a:rPr lang="lt-LT" sz="1600" b="1">
                          <a:latin typeface="Times New Roman"/>
                          <a:ea typeface="Times New Roman" panose="02020603050405020304" pitchFamily="18" charset="0"/>
                        </a:rPr>
                        <a:t>TAP</a:t>
                      </a:r>
                      <a:r>
                        <a:rPr lang="lt-LT" sz="1600">
                          <a:latin typeface="Times New Roman"/>
                          <a:ea typeface="Times New Roman" panose="02020603050405020304" pitchFamily="18" charset="0"/>
                        </a:rPr>
                        <a:t>) PILDOMA, kai pirkimo sutarties vertė </a:t>
                      </a:r>
                      <a:r>
                        <a:rPr lang="en-US" sz="1600" b="1" err="1">
                          <a:effectLst/>
                          <a:latin typeface="Times New Roman"/>
                          <a:ea typeface="Times New Roman" panose="02020603050405020304" pitchFamily="18" charset="0"/>
                        </a:rPr>
                        <a:t>nuo</a:t>
                      </a:r>
                      <a:r>
                        <a:rPr lang="lt-LT" sz="1600" b="1">
                          <a:effectLst/>
                          <a:latin typeface="Times New Roman"/>
                          <a:ea typeface="Times New Roman" panose="02020603050405020304" pitchFamily="18" charset="0"/>
                        </a:rPr>
                        <a:t> 5000 Eur (be PVM).</a:t>
                      </a:r>
                      <a:endParaRPr lang="lt-LT" sz="1600">
                        <a:effectLst/>
                        <a:latin typeface="Times New Roman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lt-L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3442605"/>
                  </a:ext>
                </a:extLst>
              </a:tr>
              <a:tr h="1468593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lt-LT" sz="11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100" b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Tiekėjų pašalinimo pagrindai </a:t>
                      </a:r>
                      <a:r>
                        <a:rPr lang="lt-LT" sz="11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(VPĮ 46 str.)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indent="-228600" algn="just">
                        <a:buAutoNum type="arabicPeriod"/>
                      </a:pPr>
                      <a:r>
                        <a:rPr lang="lt-LT" sz="1100" b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  <a:cs typeface="Times New Roman"/>
                        </a:rPr>
                        <a:t>Pateikiamas Europos bendrasis viešųjų pirkimų dokumentas (</a:t>
                      </a:r>
                      <a:r>
                        <a:rPr lang="lt-LT" sz="1100" b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  <a:cs typeface="Times New Roman"/>
                        </a:rPr>
                        <a:t>EBVPD</a:t>
                      </a:r>
                      <a:r>
                        <a:rPr lang="lt-LT" sz="1100" b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  <a:cs typeface="Times New Roman"/>
                        </a:rPr>
                        <a:t>). </a:t>
                      </a:r>
                      <a:endParaRPr lang="lt-LT" sz="1100" spc="1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28600" indent="-228600" algn="just">
                        <a:buAutoNum type="arabicPeriod"/>
                      </a:pPr>
                      <a:r>
                        <a:rPr lang="lt-LT" sz="1100" u="sng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Registrų centro</a:t>
                      </a:r>
                      <a:r>
                        <a:rPr lang="lt-LT" sz="1100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dokumentas, patvirtinantis </a:t>
                      </a:r>
                      <a:r>
                        <a:rPr lang="lt-LT" sz="1100" u="sng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jungtinius</a:t>
                      </a:r>
                      <a:r>
                        <a:rPr lang="lt-LT" sz="1100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kompetentingų institucijų tvarkomus </a:t>
                      </a:r>
                      <a:r>
                        <a:rPr lang="lt-LT" sz="1100" u="sng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duomenis</a:t>
                      </a:r>
                      <a:r>
                        <a:rPr lang="lt-LT" sz="1100" u="non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(</a:t>
                      </a:r>
                      <a:r>
                        <a:rPr lang="lt-LT" sz="1100" b="1" u="non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RC jungtiniai duomenys</a:t>
                      </a:r>
                      <a:r>
                        <a:rPr lang="lt-LT" sz="1100" u="non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).</a:t>
                      </a:r>
                      <a:endParaRPr lang="lt-LT" sz="1100" u="none" spc="1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/>
                        <a:ea typeface="Times New Roman" panose="02020603050405020304" pitchFamily="18" charset="0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lt-LT" sz="110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indent="-228600" algn="just">
                        <a:buAutoNum type="arabicPeriod"/>
                      </a:pPr>
                      <a:r>
                        <a:rPr lang="lt-LT" sz="1100" b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  <a:cs typeface="Times New Roman"/>
                        </a:rPr>
                        <a:t>Pateikiamas </a:t>
                      </a:r>
                      <a:r>
                        <a:rPr lang="lt-LT" sz="1100" b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  <a:cs typeface="Times New Roman"/>
                        </a:rPr>
                        <a:t>EBVPD</a:t>
                      </a:r>
                      <a:r>
                        <a:rPr lang="lt-LT" sz="1100" b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  <a:cs typeface="Times New Roman"/>
                        </a:rPr>
                        <a:t>. </a:t>
                      </a:r>
                      <a:endParaRPr lang="lt-LT" sz="1100" b="0" spc="1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28600" indent="-228600" algn="just">
                        <a:buAutoNum type="arabicPeriod"/>
                      </a:pPr>
                      <a:r>
                        <a:rPr lang="lt-LT" sz="1100" b="0" u="non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RC jungtiniai duomenys – </a:t>
                      </a:r>
                      <a:r>
                        <a:rPr lang="lt-LT" sz="1100" b="1" u="non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tik</a:t>
                      </a:r>
                      <a:r>
                        <a:rPr lang="lt-LT" sz="1100" b="0" u="non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iškilus </a:t>
                      </a:r>
                      <a:r>
                        <a:rPr lang="lt-LT" sz="1100" b="0" i="1" u="sng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  <a:cs typeface="Times New Roman"/>
                        </a:rPr>
                        <a:t>pagrįstų abejonių dėl tiekėjų patikimumo.</a:t>
                      </a:r>
                      <a:endParaRPr lang="en-US" sz="1100">
                        <a:solidFill>
                          <a:schemeClr val="bg1">
                            <a:lumMod val="6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lt-LT" sz="110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1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Nereikia gauti ir pateikti </a:t>
                      </a:r>
                      <a:r>
                        <a:rPr lang="lt-LT" sz="1100" u="sng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Registrų centro</a:t>
                      </a:r>
                      <a:r>
                        <a:rPr lang="lt-LT" sz="1100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dokumento, patvirtinančio </a:t>
                      </a:r>
                      <a:r>
                        <a:rPr lang="lt-LT" sz="1100" u="sng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jungtinius</a:t>
                      </a:r>
                      <a:r>
                        <a:rPr lang="lt-LT" sz="1100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kompetentingų institucijų tvarkomus </a:t>
                      </a:r>
                      <a:r>
                        <a:rPr lang="lt-LT" sz="1100" u="sng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duomenis.</a:t>
                      </a:r>
                      <a:endParaRPr lang="lt-LT" sz="1100" u="non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8435247"/>
                  </a:ext>
                </a:extLst>
              </a:tr>
              <a:tr h="1461534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lt-LT" sz="11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100" b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Neskelbiami pirkimai </a:t>
                      </a:r>
                      <a:r>
                        <a:rPr lang="lt-LT" sz="11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(VPĮ 31 str.; VPĮ 58 str., MVPTA)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lt-LT" sz="1100" b="0" i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</a:rPr>
                        <a:t>Perkamos prekės, gaminamos ir (ar) naudojamos tik MTEP tikslais, kai norimo rezultato negalima pasiekti naudojant kitus tokios pačios paskirties gaminius.</a:t>
                      </a:r>
                      <a:endParaRPr lang="lt-LT" sz="1100" b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lt-LT" sz="1100" b="0" i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</a:rPr>
                        <a:t>Perkamos </a:t>
                      </a:r>
                      <a:r>
                        <a:rPr lang="lt-LT" sz="1100" b="0" i="0" u="sng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</a:rPr>
                        <a:t>prekės</a:t>
                      </a:r>
                      <a:r>
                        <a:rPr lang="lt-LT" sz="1100" b="0" i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</a:rPr>
                        <a:t>, </a:t>
                      </a:r>
                      <a:r>
                        <a:rPr lang="lt-LT" sz="1100" b="1" i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</a:rPr>
                        <a:t>gaminamos ir (ar) naudojamos tik MTEP </a:t>
                      </a:r>
                      <a:r>
                        <a:rPr lang="lt-LT" sz="1100" b="0" i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</a:rPr>
                        <a:t>tikslais, kai norimo rezultato negalima pasiekti naudojant kitus tokios pačios paskirties gaminius ir </a:t>
                      </a:r>
                      <a:r>
                        <a:rPr lang="lt-LT" sz="1100" b="1" i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</a:rPr>
                        <a:t>kai šios prekės yra tiesiogiai susijusios</a:t>
                      </a:r>
                      <a:r>
                        <a:rPr lang="lt-LT" sz="1100" b="0" i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</a:rPr>
                        <a:t> su MTEP.</a:t>
                      </a: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lt-LT" sz="1100" b="0" i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</a:rPr>
                        <a:t>Jei perkamos tiesiogiai su </a:t>
                      </a:r>
                      <a:r>
                        <a:rPr lang="lt-LT" sz="1100" b="1" i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</a:rPr>
                        <a:t>MTEP </a:t>
                      </a:r>
                      <a:r>
                        <a:rPr lang="lt-LT" sz="1100" b="0" i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</a:rPr>
                        <a:t>susijusios </a:t>
                      </a:r>
                      <a:r>
                        <a:rPr lang="lt-LT" sz="1100" b="0" i="0" u="sng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</a:rPr>
                        <a:t>prekės, paslaugos ar darbai</a:t>
                      </a:r>
                      <a:r>
                        <a:rPr lang="lt-LT" sz="1100" b="0" i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</a:rPr>
                        <a:t>, </a:t>
                      </a:r>
                      <a:r>
                        <a:rPr lang="lt-LT" sz="1100" b="1" i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</a:rPr>
                        <a:t>kai </a:t>
                      </a:r>
                      <a:r>
                        <a:rPr lang="lt-LT" sz="1100" b="0" i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</a:rPr>
                        <a:t>perka</a:t>
                      </a:r>
                      <a:r>
                        <a:rPr lang="lt-LT" sz="1100" b="1" i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</a:rPr>
                        <a:t> &lt;...&gt; mokslinių tyrimų institutas</a:t>
                      </a:r>
                      <a:r>
                        <a:rPr lang="lt-LT" sz="1100" b="0" i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</a:rPr>
                        <a:t>.</a:t>
                      </a:r>
                      <a:endParaRPr lang="lt-LT" sz="1100" b="1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endParaRPr lang="lt-LT" sz="110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1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Pirkimai vykdomi pagal </a:t>
                      </a:r>
                      <a:r>
                        <a:rPr lang="lt-LT" sz="1100" u="sng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Taisyklių ir Žaliųjų pirkimų </a:t>
                      </a:r>
                      <a:r>
                        <a:rPr lang="lt-LT" sz="11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reikalavimus. </a:t>
                      </a:r>
                      <a:endParaRPr lang="lt-LT" sz="110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lt-LT" sz="110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3866610"/>
                  </a:ext>
                </a:extLst>
              </a:tr>
            </a:tbl>
          </a:graphicData>
        </a:graphic>
      </p:graphicFrame>
      <p:sp>
        <p:nvSpPr>
          <p:cNvPr id="3" name="Stačiakampis 2">
            <a:extLst>
              <a:ext uri="{FF2B5EF4-FFF2-40B4-BE49-F238E27FC236}">
                <a16:creationId xmlns:a16="http://schemas.microsoft.com/office/drawing/2014/main" id="{6454B3B4-F90B-1A7C-489F-F18FBEFF57CB}"/>
              </a:ext>
            </a:extLst>
          </p:cNvPr>
          <p:cNvSpPr/>
          <p:nvPr/>
        </p:nvSpPr>
        <p:spPr>
          <a:xfrm>
            <a:off x="1262743" y="3422469"/>
            <a:ext cx="9945187" cy="20116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400">
              <a:lnSpc>
                <a:spcPct val="107000"/>
              </a:lnSpc>
              <a:spcAft>
                <a:spcPts val="800"/>
              </a:spcAft>
              <a:defRPr/>
            </a:pPr>
            <a:r>
              <a:rPr lang="lt-LT" sz="2800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Pirkimo organizatorius vadovaujasi </a:t>
            </a:r>
            <a:r>
              <a:rPr lang="lt-LT" sz="2800" u="sng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GTC viešųjų pirkimų</a:t>
            </a:r>
            <a:r>
              <a:rPr lang="en-US" sz="2800" u="sng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 </a:t>
            </a:r>
            <a:r>
              <a:rPr lang="en-US" sz="2800" u="sng" err="1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organizavimo</a:t>
            </a:r>
            <a:r>
              <a:rPr lang="lt-LT" sz="2800" u="sng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 taisyklėmis</a:t>
            </a:r>
            <a:r>
              <a:rPr lang="lt-LT" sz="2800" u="sng">
                <a:solidFill>
                  <a:schemeClr val="tx1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 </a:t>
            </a:r>
            <a:r>
              <a:rPr lang="lt-LT" sz="2800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 </a:t>
            </a:r>
            <a:r>
              <a:rPr lang="lt-LT" sz="1800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(</a:t>
            </a:r>
            <a:r>
              <a:rPr lang="lt-LT" sz="1800">
                <a:solidFill>
                  <a:schemeClr val="accent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https://gamtostyrimai.lt/wp-content/uploads/2024/01/TAISYKLES_V-6_priedas_Aktuali-redakcija-nuo-2024-01-24.pdf</a:t>
            </a:r>
            <a:r>
              <a:rPr lang="lt-LT" sz="1600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)</a:t>
            </a:r>
            <a:r>
              <a:rPr lang="lt-LT" sz="280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84989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4D19D4E-F8FE-4A6F-9849-0CD7E4AAD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829" y="147410"/>
            <a:ext cx="10515600" cy="514441"/>
          </a:xfrm>
        </p:spPr>
        <p:txBody>
          <a:bodyPr>
            <a:noAutofit/>
          </a:bodyPr>
          <a:lstStyle/>
          <a:p>
            <a:pPr algn="ctr"/>
            <a:r>
              <a:rPr lang="lt-LT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Lietuvos Respublikos viešųjų pirkimų įstatymo pakeitimai nuo 2024-01-01</a:t>
            </a:r>
          </a:p>
        </p:txBody>
      </p:sp>
      <p:graphicFrame>
        <p:nvGraphicFramePr>
          <p:cNvPr id="4" name="Lentelė 4">
            <a:extLst>
              <a:ext uri="{FF2B5EF4-FFF2-40B4-BE49-F238E27FC236}">
                <a16:creationId xmlns:a16="http://schemas.microsoft.com/office/drawing/2014/main" id="{F99A35D4-B8E7-4A16-88A1-2542D82F05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7563530"/>
              </p:ext>
            </p:extLst>
          </p:nvPr>
        </p:nvGraphicFramePr>
        <p:xfrm>
          <a:off x="862148" y="705394"/>
          <a:ext cx="10708858" cy="56116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367">
                  <a:extLst>
                    <a:ext uri="{9D8B030D-6E8A-4147-A177-3AD203B41FA5}">
                      <a16:colId xmlns:a16="http://schemas.microsoft.com/office/drawing/2014/main" val="2655995739"/>
                    </a:ext>
                  </a:extLst>
                </a:gridCol>
                <a:gridCol w="1530108">
                  <a:extLst>
                    <a:ext uri="{9D8B030D-6E8A-4147-A177-3AD203B41FA5}">
                      <a16:colId xmlns:a16="http://schemas.microsoft.com/office/drawing/2014/main" val="1664704015"/>
                    </a:ext>
                  </a:extLst>
                </a:gridCol>
                <a:gridCol w="2927614">
                  <a:extLst>
                    <a:ext uri="{9D8B030D-6E8A-4147-A177-3AD203B41FA5}">
                      <a16:colId xmlns:a16="http://schemas.microsoft.com/office/drawing/2014/main" val="248196209"/>
                    </a:ext>
                  </a:extLst>
                </a:gridCol>
                <a:gridCol w="3773073">
                  <a:extLst>
                    <a:ext uri="{9D8B030D-6E8A-4147-A177-3AD203B41FA5}">
                      <a16:colId xmlns:a16="http://schemas.microsoft.com/office/drawing/2014/main" val="4181381044"/>
                    </a:ext>
                  </a:extLst>
                </a:gridCol>
                <a:gridCol w="1975696">
                  <a:extLst>
                    <a:ext uri="{9D8B030D-6E8A-4147-A177-3AD203B41FA5}">
                      <a16:colId xmlns:a16="http://schemas.microsoft.com/office/drawing/2014/main" val="1587849807"/>
                    </a:ext>
                  </a:extLst>
                </a:gridCol>
              </a:tblGrid>
              <a:tr h="5131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Eil. Nr.</a:t>
                      </a:r>
                      <a:endParaRPr lang="lt-L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Reikalavimai</a:t>
                      </a:r>
                      <a:endParaRPr lang="lt-L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m.</a:t>
                      </a:r>
                      <a:endParaRPr lang="lt-L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Nuo 2024-01-01</a:t>
                      </a:r>
                      <a:endParaRPr lang="lt-L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Pastabos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8125030"/>
                  </a:ext>
                </a:extLst>
              </a:tr>
              <a:tr h="115502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lt-LT" sz="11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1. </a:t>
                      </a:r>
                      <a:endParaRPr lang="lt-LT" sz="110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100" b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Sutartis žodžiu </a:t>
                      </a:r>
                      <a:r>
                        <a:rPr lang="lt-LT" sz="11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(VPĮ 86 str. 7 d.)</a:t>
                      </a:r>
                      <a:endParaRPr lang="lt-LT" sz="110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lt-LT" sz="1100" b="1" spc="1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Žodžiu</a:t>
                      </a:r>
                      <a:r>
                        <a:rPr lang="lt-LT" sz="1100" spc="1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 galima sudaryti </a:t>
                      </a:r>
                      <a:r>
                        <a:rPr lang="lt-LT" sz="1100" b="1" spc="1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sutartis</a:t>
                      </a:r>
                      <a:r>
                        <a:rPr lang="lt-LT" sz="1100" spc="1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, neviršijančias </a:t>
                      </a:r>
                      <a:r>
                        <a:rPr lang="lt-LT" sz="1100" b="1" spc="1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5000 Eur be PVM.</a:t>
                      </a:r>
                      <a:endParaRPr lang="lt-LT" sz="110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/>
                        <a:ea typeface="Times New Roman" panose="02020603050405020304" pitchFamily="18" charset="0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lt-LT" sz="110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indent="-228600" algn="just">
                        <a:buAutoNum type="arabicParenR"/>
                      </a:pPr>
                      <a:r>
                        <a:rPr lang="lt-LT" sz="1100" b="1" spc="1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Žodžiu</a:t>
                      </a:r>
                      <a:r>
                        <a:rPr lang="lt-LT" sz="1100" spc="1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galima sudaryti supaprastinto pirkimo </a:t>
                      </a:r>
                      <a:r>
                        <a:rPr lang="lt-LT" sz="1100" b="1" spc="1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sutartis</a:t>
                      </a:r>
                      <a:r>
                        <a:rPr lang="lt-LT" sz="1100" spc="1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neviršijančias </a:t>
                      </a:r>
                      <a:r>
                        <a:rPr lang="lt-LT" sz="1100" b="1" spc="1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10 000 Eur be PVM.</a:t>
                      </a:r>
                    </a:p>
                    <a:p>
                      <a:pPr marL="228600" indent="-228600" algn="just">
                        <a:buAutoNum type="arabicParenR"/>
                      </a:pPr>
                      <a:r>
                        <a:rPr lang="lt-LT" sz="1100" b="1" spc="1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Prekėms ir paslaugoms</a:t>
                      </a:r>
                      <a:r>
                        <a:rPr lang="lt-LT" sz="1100" b="0" spc="1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, skirtoms </a:t>
                      </a:r>
                      <a:r>
                        <a:rPr lang="lt-LT" sz="1100" b="1" spc="1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MTEP, </a:t>
                      </a:r>
                      <a:r>
                        <a:rPr lang="lt-LT" sz="1100" b="0" spc="1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kai </a:t>
                      </a:r>
                      <a:r>
                        <a:rPr lang="lt-LT" sz="1100" spc="1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supaprastinto pirkimo </a:t>
                      </a:r>
                      <a:r>
                        <a:rPr lang="lt-LT" sz="1100" b="1" spc="1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sutartis</a:t>
                      </a:r>
                      <a:r>
                        <a:rPr lang="lt-LT" sz="1100" spc="1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 neviršija </a:t>
                      </a:r>
                      <a:r>
                        <a:rPr lang="lt-LT" sz="1100" b="1" spc="1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15 000 Eur be PVM.</a:t>
                      </a:r>
                      <a:endParaRPr lang="lt-LT" sz="110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1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  <a:ea typeface="Calibri" panose="020F0502020204030204" pitchFamily="34" charset="0"/>
                          <a:cs typeface="Times New Roman"/>
                        </a:rPr>
                        <a:t> </a:t>
                      </a:r>
                      <a:r>
                        <a:rPr lang="lt-LT" sz="11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</a:rPr>
                        <a:t>Tiekėjų apklausos </a:t>
                      </a:r>
                      <a:r>
                        <a:rPr lang="lt-LT" sz="11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/>
                          <a:ea typeface="Times New Roman" panose="02020603050405020304" pitchFamily="18" charset="0"/>
                        </a:rPr>
                        <a:t>pažyma (</a:t>
                      </a:r>
                      <a:r>
                        <a:rPr lang="lt-LT" sz="1100" b="1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/>
                          <a:ea typeface="Times New Roman" panose="02020603050405020304" pitchFamily="18" charset="0"/>
                        </a:rPr>
                        <a:t>TAP</a:t>
                      </a:r>
                      <a:r>
                        <a:rPr lang="lt-LT" sz="11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Times New Roman"/>
                          <a:ea typeface="Times New Roman" panose="02020603050405020304" pitchFamily="18" charset="0"/>
                        </a:rPr>
                        <a:t>) PILDOMA, kai pirkimo sutarties vertė </a:t>
                      </a:r>
                      <a:r>
                        <a:rPr lang="en-US" sz="1100" b="1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</a:rPr>
                        <a:t>nuo</a:t>
                      </a:r>
                      <a:r>
                        <a:rPr lang="lt-LT" sz="1100" b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</a:rPr>
                        <a:t> 5000 Eur (be PVM).</a:t>
                      </a:r>
                      <a:endParaRPr lang="lt-LT" sz="110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Times New Roman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lt-LT" sz="110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3442605"/>
                  </a:ext>
                </a:extLst>
              </a:tr>
              <a:tr h="241332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lt-LT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2. </a:t>
                      </a:r>
                      <a:endParaRPr lang="lt-L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Tiekėjų pašalinimo pagrindai </a:t>
                      </a:r>
                      <a:r>
                        <a:rPr lang="lt-LT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(VPĮ 46 str.)</a:t>
                      </a:r>
                      <a:endParaRPr lang="lt-L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indent="-228600" algn="just">
                        <a:buAutoNum type="arabicPeriod"/>
                      </a:pPr>
                      <a:r>
                        <a:rPr lang="lt-LT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Pateikiamas Europos bendrasis viešųjų pirkimų dokumentas (</a:t>
                      </a:r>
                      <a:r>
                        <a:rPr lang="lt-LT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EBVPD</a:t>
                      </a:r>
                      <a:r>
                        <a:rPr lang="lt-LT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</a:t>
                      </a:r>
                      <a:endParaRPr lang="lt-LT" sz="1600" spc="1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28600" indent="-228600" algn="just">
                        <a:buAutoNum type="arabicPeriod"/>
                      </a:pPr>
                      <a:r>
                        <a:rPr lang="lt-LT" sz="1600" u="non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Reikalaujamos pažymos, patvirtinančios tiekėjo pašalinimo pagrindų nebuvimą.</a:t>
                      </a:r>
                      <a:endParaRPr lang="lt-LT" sz="1600" u="none" spc="1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indent="-228600" algn="just">
                        <a:buAutoNum type="arabicPeriod"/>
                      </a:pPr>
                      <a:r>
                        <a:rPr lang="lt-LT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Pateikiamas </a:t>
                      </a:r>
                      <a:r>
                        <a:rPr lang="lt-LT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EBVPD</a:t>
                      </a:r>
                      <a:r>
                        <a:rPr lang="lt-LT" sz="1600" b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lt-LT" sz="1600" b="0" spc="1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28600" indent="-228600" algn="just">
                        <a:buAutoNum type="arabicPeriod"/>
                      </a:pPr>
                      <a:r>
                        <a:rPr lang="lt-LT" sz="1600" u="sng" kern="120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Pažymos</a:t>
                      </a:r>
                      <a:r>
                        <a:rPr lang="lt-LT" sz="1600" u="none" kern="120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, patvirtinančios tiekėjo pašalinimo pagrindų nebuvimą, gali būti prašomos </a:t>
                      </a:r>
                      <a:r>
                        <a:rPr lang="lt-LT" sz="1600" b="1" u="none" kern="12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tik</a:t>
                      </a:r>
                      <a:r>
                        <a:rPr lang="lt-LT" sz="1600" b="0" u="none" kern="120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lt-LT" sz="1600" b="0" u="none" kern="120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iškilus</a:t>
                      </a:r>
                      <a:r>
                        <a:rPr lang="lt-LT" sz="1600" b="0" u="none" kern="1200">
                          <a:solidFill>
                            <a:schemeClr val="dk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lt-LT" sz="1600" b="0" i="1" u="sng">
                          <a:effectLst/>
                          <a:latin typeface="Times New Roman"/>
                          <a:cs typeface="Times New Roman"/>
                        </a:rPr>
                        <a:t>pagrįstų </a:t>
                      </a:r>
                      <a:r>
                        <a:rPr lang="lt-LT" sz="1600" b="0" i="1" u="sng">
                          <a:solidFill>
                            <a:srgbClr val="FF0000"/>
                          </a:solidFill>
                          <a:effectLst/>
                          <a:latin typeface="Times New Roman"/>
                          <a:cs typeface="Times New Roman"/>
                        </a:rPr>
                        <a:t>abejonių</a:t>
                      </a:r>
                      <a:r>
                        <a:rPr lang="lt-LT" sz="1600" b="0" i="1" u="sng">
                          <a:effectLst/>
                          <a:latin typeface="Times New Roman"/>
                          <a:cs typeface="Times New Roman"/>
                        </a:rPr>
                        <a:t> dėl tiekėjų patikimumo.</a:t>
                      </a:r>
                      <a:endParaRPr lang="en-US" sz="1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lt-LT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lt-LT" sz="1600" u="sng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Nereikia</a:t>
                      </a:r>
                      <a:r>
                        <a:rPr lang="lt-LT" sz="1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gauti ir pateikti </a:t>
                      </a:r>
                      <a:r>
                        <a:rPr lang="lt-LT" sz="1600" u="sng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Registrų centro</a:t>
                      </a:r>
                      <a:r>
                        <a:rPr lang="lt-LT" sz="1600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dokumento, patvirtinančio </a:t>
                      </a:r>
                      <a:r>
                        <a:rPr lang="lt-LT" sz="1600" u="sng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jungtinius</a:t>
                      </a:r>
                      <a:r>
                        <a:rPr lang="lt-LT" sz="1600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kompetentingų institucijų tvarkomus </a:t>
                      </a:r>
                      <a:r>
                        <a:rPr lang="lt-LT" sz="1600" u="sng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duomenis.</a:t>
                      </a:r>
                      <a:endParaRPr lang="lt-LT" sz="1600" u="none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8435247"/>
                  </a:ext>
                </a:extLst>
              </a:tr>
              <a:tr h="1530151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endParaRPr lang="lt-L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lt-L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endParaRPr lang="lt-LT" sz="11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endParaRPr lang="lt-LT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lt-L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3866610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1AE689ED-153B-C8FB-EDA8-A27EBADE5522}"/>
              </a:ext>
            </a:extLst>
          </p:cNvPr>
          <p:cNvSpPr/>
          <p:nvPr/>
        </p:nvSpPr>
        <p:spPr>
          <a:xfrm>
            <a:off x="1471749" y="4495087"/>
            <a:ext cx="9882051" cy="20798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28600" indent="-2286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lt-LT" sz="18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Pirkimo procedūros </a:t>
            </a:r>
            <a:r>
              <a:rPr lang="lt-LT" sz="1800" b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sutrumpėja 5 darbo dienomis.</a:t>
            </a:r>
          </a:p>
          <a:p>
            <a:pPr marL="228600" indent="-2286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lt-LT" sz="1800">
                <a:solidFill>
                  <a:schemeClr val="tx1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GTC aktualu ir kaip tiekėjui – gali mažėti išlaidos </a:t>
            </a:r>
            <a:r>
              <a:rPr lang="lt-LT">
                <a:solidFill>
                  <a:schemeClr val="tx1"/>
                </a:solidFill>
                <a:latin typeface="Times New Roman"/>
                <a:ea typeface="Calibri" panose="020F0502020204030204" pitchFamily="34" charset="0"/>
                <a:cs typeface="Times New Roman"/>
              </a:rPr>
              <a:t>ir</a:t>
            </a:r>
            <a:r>
              <a:rPr lang="lt-LT" sz="1800">
                <a:solidFill>
                  <a:schemeClr val="tx1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 terminai, teikiant pasiūlymus perkančiosioms organizacijoms.</a:t>
            </a:r>
          </a:p>
          <a:p>
            <a:pPr marL="228600" indent="-2286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lt-LT" sz="18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Lengvata taikoma </a:t>
            </a:r>
            <a:r>
              <a:rPr lang="lt-LT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lt-LT" sz="18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ik </a:t>
            </a:r>
            <a:r>
              <a:rPr lang="lt-LT" sz="1800" b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supaprastintiems pirkimams</a:t>
            </a:r>
            <a:r>
              <a:rPr lang="lt-LT" sz="18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33252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4D19D4E-F8FE-4A6F-9849-0CD7E4AAD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972" y="169683"/>
            <a:ext cx="10448827" cy="505436"/>
          </a:xfrm>
        </p:spPr>
        <p:txBody>
          <a:bodyPr>
            <a:noAutofit/>
          </a:bodyPr>
          <a:lstStyle/>
          <a:p>
            <a:pPr algn="ctr"/>
            <a:r>
              <a:rPr lang="lt-LT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Lietuvos Respublikos viešųjų pirkimų įstatymo pakeitimai nuo 2024-01-01</a:t>
            </a:r>
          </a:p>
        </p:txBody>
      </p:sp>
      <p:graphicFrame>
        <p:nvGraphicFramePr>
          <p:cNvPr id="4" name="Lentelė 4">
            <a:extLst>
              <a:ext uri="{FF2B5EF4-FFF2-40B4-BE49-F238E27FC236}">
                <a16:creationId xmlns:a16="http://schemas.microsoft.com/office/drawing/2014/main" id="{F99A35D4-B8E7-4A16-88A1-2542D82F05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4936596"/>
              </p:ext>
            </p:extLst>
          </p:nvPr>
        </p:nvGraphicFramePr>
        <p:xfrm>
          <a:off x="838200" y="774845"/>
          <a:ext cx="10895177" cy="5682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172">
                  <a:extLst>
                    <a:ext uri="{9D8B030D-6E8A-4147-A177-3AD203B41FA5}">
                      <a16:colId xmlns:a16="http://schemas.microsoft.com/office/drawing/2014/main" val="2655995739"/>
                    </a:ext>
                  </a:extLst>
                </a:gridCol>
                <a:gridCol w="1624665">
                  <a:extLst>
                    <a:ext uri="{9D8B030D-6E8A-4147-A177-3AD203B41FA5}">
                      <a16:colId xmlns:a16="http://schemas.microsoft.com/office/drawing/2014/main" val="1664704015"/>
                    </a:ext>
                  </a:extLst>
                </a:gridCol>
                <a:gridCol w="2978550">
                  <a:extLst>
                    <a:ext uri="{9D8B030D-6E8A-4147-A177-3AD203B41FA5}">
                      <a16:colId xmlns:a16="http://schemas.microsoft.com/office/drawing/2014/main" val="248196209"/>
                    </a:ext>
                  </a:extLst>
                </a:gridCol>
                <a:gridCol w="3838720">
                  <a:extLst>
                    <a:ext uri="{9D8B030D-6E8A-4147-A177-3AD203B41FA5}">
                      <a16:colId xmlns:a16="http://schemas.microsoft.com/office/drawing/2014/main" val="4181381044"/>
                    </a:ext>
                  </a:extLst>
                </a:gridCol>
                <a:gridCol w="2010070">
                  <a:extLst>
                    <a:ext uri="{9D8B030D-6E8A-4147-A177-3AD203B41FA5}">
                      <a16:colId xmlns:a16="http://schemas.microsoft.com/office/drawing/2014/main" val="1587849807"/>
                    </a:ext>
                  </a:extLst>
                </a:gridCol>
              </a:tblGrid>
              <a:tr h="4987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Eil. Nr.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Reikalavimai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2023 m.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Nuo 2024-01-01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Pastabos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8125030"/>
                  </a:ext>
                </a:extLst>
              </a:tr>
              <a:tr h="1183367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lt-LT" sz="11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100" b="1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Sutartis žodžiu </a:t>
                      </a:r>
                      <a:r>
                        <a:rPr lang="lt-LT" sz="11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(VPĮ 86 str. 7 d.)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lt-LT" sz="1100" b="1" spc="1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Žodžiu</a:t>
                      </a:r>
                      <a:r>
                        <a:rPr lang="lt-LT" sz="1100" spc="1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 galima sudaryti </a:t>
                      </a:r>
                      <a:r>
                        <a:rPr lang="lt-LT" sz="1100" b="1" spc="1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sutartis</a:t>
                      </a:r>
                      <a:r>
                        <a:rPr lang="lt-LT" sz="1100" spc="1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, neviršijančias </a:t>
                      </a:r>
                      <a:r>
                        <a:rPr lang="lt-LT" sz="1100" b="1" spc="1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5 000 Eur be PVM.</a:t>
                      </a:r>
                      <a:endParaRPr lang="lt-LT" sz="110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 panose="02020603050405020304" pitchFamily="18" charset="0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lt-LT" sz="110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indent="-228600" algn="just">
                        <a:buAutoNum type="arabicParenR"/>
                      </a:pPr>
                      <a:r>
                        <a:rPr lang="lt-LT" sz="1100" b="1" spc="1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Žodžiu</a:t>
                      </a:r>
                      <a:r>
                        <a:rPr lang="lt-LT" sz="1100" spc="1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 galima sudaryti supaprastinto pirkimo </a:t>
                      </a:r>
                      <a:r>
                        <a:rPr lang="lt-LT" sz="1100" b="1" spc="1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sutartis</a:t>
                      </a:r>
                      <a:r>
                        <a:rPr lang="lt-LT" sz="1100" spc="1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, neviršijančias </a:t>
                      </a:r>
                      <a:r>
                        <a:rPr lang="lt-LT" sz="1100" b="1" spc="1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10 000 Eur be PVM.</a:t>
                      </a:r>
                    </a:p>
                    <a:p>
                      <a:pPr marL="228600" indent="-228600" algn="just">
                        <a:buAutoNum type="arabicParenR"/>
                      </a:pPr>
                      <a:r>
                        <a:rPr lang="lt-LT" sz="1100" b="1" spc="1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Prekėms ir paslaugoms</a:t>
                      </a:r>
                      <a:r>
                        <a:rPr lang="lt-LT" sz="1100" b="0" spc="1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, skirtoms </a:t>
                      </a:r>
                      <a:r>
                        <a:rPr lang="lt-LT" sz="1100" b="1" spc="1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MTEP, – </a:t>
                      </a:r>
                      <a:r>
                        <a:rPr lang="lt-LT" sz="1100" b="0" spc="1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kai </a:t>
                      </a:r>
                      <a:r>
                        <a:rPr lang="lt-LT" sz="1100" spc="1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supaprastinto pirkimo </a:t>
                      </a:r>
                      <a:r>
                        <a:rPr lang="lt-LT" sz="1100" b="1" spc="1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sutartis</a:t>
                      </a:r>
                      <a:r>
                        <a:rPr lang="lt-LT" sz="1100" spc="1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, neviršija </a:t>
                      </a:r>
                      <a:r>
                        <a:rPr lang="lt-LT" sz="1100" b="1" spc="1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15 000 Eur be PVM.</a:t>
                      </a:r>
                      <a:endParaRPr lang="lt-LT" sz="110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 panose="02020603050405020304" pitchFamily="18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1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lt-LT" sz="11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</a:rPr>
                        <a:t>Tiekėjų apklausos </a:t>
                      </a:r>
                      <a:r>
                        <a:rPr lang="lt-LT" sz="11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/>
                          <a:ea typeface="Times New Roman" panose="02020603050405020304" pitchFamily="18" charset="0"/>
                        </a:rPr>
                        <a:t>pažyma (</a:t>
                      </a:r>
                      <a:r>
                        <a:rPr lang="lt-LT" sz="1100" b="1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/>
                          <a:ea typeface="Times New Roman" panose="02020603050405020304" pitchFamily="18" charset="0"/>
                        </a:rPr>
                        <a:t>TAP</a:t>
                      </a:r>
                      <a:r>
                        <a:rPr lang="lt-LT" sz="1100">
                          <a:solidFill>
                            <a:schemeClr val="bg1">
                              <a:lumMod val="75000"/>
                            </a:schemeClr>
                          </a:solidFill>
                          <a:latin typeface="Times New Roman"/>
                          <a:ea typeface="Times New Roman" panose="02020603050405020304" pitchFamily="18" charset="0"/>
                        </a:rPr>
                        <a:t>) PILDOMA, kai pirkimo sutarties vertė </a:t>
                      </a:r>
                      <a:r>
                        <a:rPr lang="en-US" sz="1100" b="1" err="1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</a:rPr>
                        <a:t>nuo</a:t>
                      </a:r>
                      <a:r>
                        <a:rPr lang="lt-LT" sz="1100" b="1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</a:rPr>
                        <a:t> 5 000 Eur (be PVM).</a:t>
                      </a:r>
                      <a:endParaRPr lang="lt-LT" sz="110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lt-LT" sz="110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3442605"/>
                  </a:ext>
                </a:extLst>
              </a:tr>
              <a:tr h="1160372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lt-LT" sz="11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100" b="1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Tiekėjų pašalinimo pagrindai </a:t>
                      </a:r>
                      <a:r>
                        <a:rPr lang="lt-LT" sz="11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(VPĮ 46 str.)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indent="-228600" algn="just">
                        <a:buAutoNum type="arabicPeriod"/>
                      </a:pPr>
                      <a:r>
                        <a:rPr lang="lt-LT" sz="1100" b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cs typeface="Times New Roman"/>
                        </a:rPr>
                        <a:t>Pateikiamas Europos bendrasis viešųjų pirkimų dokumentas (</a:t>
                      </a:r>
                      <a:r>
                        <a:rPr lang="lt-LT" sz="1100" b="1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cs typeface="Times New Roman"/>
                        </a:rPr>
                        <a:t>EBVPD</a:t>
                      </a:r>
                      <a:r>
                        <a:rPr lang="lt-LT" sz="1100" b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cs typeface="Times New Roman"/>
                        </a:rPr>
                        <a:t>). </a:t>
                      </a:r>
                      <a:endParaRPr lang="lt-LT" sz="1100" spc="1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28600" indent="-228600" algn="just">
                        <a:buAutoNum type="arabicPeriod"/>
                      </a:pPr>
                      <a:r>
                        <a:rPr lang="lt-LT" sz="1100" u="sng" kern="12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Registrų centro</a:t>
                      </a:r>
                      <a:r>
                        <a:rPr lang="lt-LT" sz="1100" kern="12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dokumentas, patvirtinantis </a:t>
                      </a:r>
                      <a:r>
                        <a:rPr lang="lt-LT" sz="1100" u="sng" kern="12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jungtinius</a:t>
                      </a:r>
                      <a:r>
                        <a:rPr lang="lt-LT" sz="1100" kern="12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kompetentingų institucijų tvarkomus </a:t>
                      </a:r>
                      <a:r>
                        <a:rPr lang="lt-LT" sz="1100" u="sng" kern="12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duomenis</a:t>
                      </a:r>
                      <a:r>
                        <a:rPr lang="lt-LT" sz="1100" u="none" kern="12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(</a:t>
                      </a:r>
                      <a:r>
                        <a:rPr lang="lt-LT" sz="1100" b="1" u="none" kern="12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RC jungtiniai duomenys</a:t>
                      </a:r>
                      <a:r>
                        <a:rPr lang="lt-LT" sz="1100" u="none" kern="12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).</a:t>
                      </a:r>
                      <a:endParaRPr lang="lt-LT" sz="1100" u="none" spc="1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Times New Roman"/>
                        <a:ea typeface="Times New Roman" panose="02020603050405020304" pitchFamily="18" charset="0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lt-LT" sz="110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indent="-228600" algn="just">
                        <a:buAutoNum type="arabicPeriod"/>
                      </a:pPr>
                      <a:r>
                        <a:rPr lang="lt-LT" sz="1100" b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cs typeface="Times New Roman"/>
                        </a:rPr>
                        <a:t>Pateikiamas </a:t>
                      </a:r>
                      <a:r>
                        <a:rPr lang="lt-LT" sz="1100" b="1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cs typeface="Times New Roman"/>
                        </a:rPr>
                        <a:t>EBVPD</a:t>
                      </a:r>
                      <a:r>
                        <a:rPr lang="lt-LT" sz="1100" b="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cs typeface="Times New Roman"/>
                        </a:rPr>
                        <a:t>. </a:t>
                      </a:r>
                      <a:endParaRPr lang="lt-LT" sz="1100" b="0" spc="1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28600" indent="-228600" algn="just">
                        <a:buAutoNum type="arabicPeriod"/>
                      </a:pPr>
                      <a:r>
                        <a:rPr lang="lt-LT" sz="1100" b="0" u="none" kern="12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RC jungtiniai duomenys – </a:t>
                      </a:r>
                      <a:r>
                        <a:rPr lang="lt-LT" sz="1100" b="1" u="none" kern="12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tik</a:t>
                      </a:r>
                      <a:r>
                        <a:rPr lang="lt-LT" sz="1100" b="0" u="none" kern="12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iškilus </a:t>
                      </a:r>
                      <a:r>
                        <a:rPr lang="lt-LT" sz="1100" b="0" i="1" u="sng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cs typeface="Times New Roman"/>
                        </a:rPr>
                        <a:t>pagrįstų abejonių dėl tiekėjų patikimumo.</a:t>
                      </a:r>
                      <a:endParaRPr lang="en-US" sz="1100">
                        <a:solidFill>
                          <a:schemeClr val="bg1">
                            <a:lumMod val="75000"/>
                          </a:schemeClr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lt-LT" sz="1100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1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Nereikia gauti ir pateikti </a:t>
                      </a:r>
                      <a:r>
                        <a:rPr lang="lt-LT" sz="1100" u="sng" kern="12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Registrų centro</a:t>
                      </a:r>
                      <a:r>
                        <a:rPr lang="lt-LT" sz="1100" kern="12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dokumento, patvirtinančio </a:t>
                      </a:r>
                      <a:r>
                        <a:rPr lang="lt-LT" sz="1100" u="sng" kern="12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jungtinius</a:t>
                      </a:r>
                      <a:r>
                        <a:rPr lang="lt-LT" sz="1100" kern="12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 kompetentingų institucijų tvarkomus </a:t>
                      </a:r>
                      <a:r>
                        <a:rPr lang="lt-LT" sz="1100" u="sng" kern="1200">
                          <a:solidFill>
                            <a:schemeClr val="bg1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duomenis.</a:t>
                      </a:r>
                      <a:endParaRPr lang="lt-LT" sz="1100" u="none">
                        <a:solidFill>
                          <a:schemeClr val="bg1">
                            <a:lumMod val="75000"/>
                          </a:schemeClr>
                        </a:solidFill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8435247"/>
                  </a:ext>
                </a:extLst>
              </a:tr>
              <a:tr h="282144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lt-LT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3.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Neskelbiami pirkimai </a:t>
                      </a:r>
                      <a:r>
                        <a:rPr lang="lt-LT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(VPĮ 31 str.; VPĮ 58 str., </a:t>
                      </a:r>
                      <a:r>
                        <a:rPr lang="lt-LT" sz="1600" u="sng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MVPTA</a:t>
                      </a:r>
                      <a:r>
                        <a:rPr lang="lt-LT" sz="16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(Mažos vertės pirkimų tvarkos aprašas)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lt-LT" sz="1600" b="0" i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Perkamos prekės, gaminamos ir (ar) naudojamos tik MTEP tikslais, kai norimo rezultato negalima pasiekti, naudojant kitus tokios pačios paskirties gaminius.</a:t>
                      </a:r>
                      <a:endParaRPr lang="lt-LT" sz="1600" b="0">
                        <a:effectLst/>
                        <a:latin typeface="Times New Roman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just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</a:pPr>
                      <a:r>
                        <a:rPr lang="lt-LT" sz="1600" b="0" i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Perkamos </a:t>
                      </a:r>
                      <a:r>
                        <a:rPr lang="lt-LT" sz="1600" b="0" i="0" u="sng">
                          <a:solidFill>
                            <a:srgbClr val="0070C0"/>
                          </a:solidFill>
                          <a:effectLst/>
                          <a:latin typeface="Times New Roman"/>
                        </a:rPr>
                        <a:t>prekės</a:t>
                      </a:r>
                      <a:r>
                        <a:rPr lang="lt-LT" sz="1600" b="0" i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, </a:t>
                      </a:r>
                      <a:r>
                        <a:rPr lang="lt-LT" sz="1600" b="1" i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gaminamos ir (ar) naudojamos tik MTEP </a:t>
                      </a:r>
                      <a:r>
                        <a:rPr lang="lt-LT" sz="1600" b="0" i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tikslais, kai norimo rezultato negalima pasiekti, naudojant kitus tokios pačios paskirties gaminius, ir </a:t>
                      </a:r>
                      <a:r>
                        <a:rPr lang="lt-LT" sz="1600" b="1" i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kai šios prekės yra tiesiogiai susijusios</a:t>
                      </a:r>
                      <a:r>
                        <a:rPr lang="lt-LT" sz="1600" b="0" i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lt-LT" sz="1600" b="0" i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su MTEP.</a:t>
                      </a:r>
                    </a:p>
                    <a:p>
                      <a:pPr marL="342900" marR="0" lvl="0" indent="-342900" algn="just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</a:pPr>
                      <a:r>
                        <a:rPr lang="lt-LT" sz="1600" b="0" i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Jei perkamos tiesiogiai su </a:t>
                      </a:r>
                      <a:r>
                        <a:rPr lang="lt-LT" sz="1600" b="1" i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MTEP </a:t>
                      </a:r>
                      <a:r>
                        <a:rPr lang="lt-LT" sz="1600" b="0" i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susijusios </a:t>
                      </a:r>
                      <a:r>
                        <a:rPr lang="lt-LT" sz="1600" b="0" i="0" u="sng">
                          <a:solidFill>
                            <a:srgbClr val="0070C0"/>
                          </a:solidFill>
                          <a:effectLst/>
                          <a:latin typeface="Times New Roman"/>
                        </a:rPr>
                        <a:t>prekės, paslaugos ar darbai</a:t>
                      </a:r>
                      <a:r>
                        <a:rPr lang="lt-LT" sz="1600" b="0" i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, </a:t>
                      </a:r>
                      <a:r>
                        <a:rPr lang="lt-LT" sz="1600" b="1" i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kai </a:t>
                      </a:r>
                      <a:r>
                        <a:rPr lang="lt-LT" sz="1600" b="0" i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perka</a:t>
                      </a:r>
                      <a:r>
                        <a:rPr lang="lt-LT" sz="1600" b="1" i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&lt;...&gt; </a:t>
                      </a:r>
                      <a:r>
                        <a:rPr lang="lt-LT" sz="1600" b="1" i="0">
                          <a:solidFill>
                            <a:srgbClr val="FF0000"/>
                          </a:solidFill>
                          <a:effectLst/>
                          <a:latin typeface="Times New Roman"/>
                        </a:rPr>
                        <a:t>mokslinių tyrimų institutas</a:t>
                      </a:r>
                      <a:r>
                        <a:rPr lang="lt-LT" sz="1600" b="0" i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(naujas MVPTA 24.2.18¹ p.)</a:t>
                      </a:r>
                      <a:r>
                        <a:rPr lang="lt-LT" sz="1600" b="1">
                          <a:effectLst/>
                          <a:latin typeface="Times New Roman"/>
                          <a:ea typeface="Times New Roman" panose="02020603050405020304" pitchFamily="18" charset="0"/>
                        </a:rPr>
                        <a:t>.</a:t>
                      </a:r>
                      <a:r>
                        <a:rPr lang="lt-LT" sz="16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lt-LT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6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Pirkimai vykdomi pagal </a:t>
                      </a:r>
                      <a:r>
                        <a:rPr lang="lt-LT" sz="1600" u="sng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MVPTA</a:t>
                      </a:r>
                      <a:r>
                        <a:rPr lang="lt-LT" sz="16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GTC viešųjų pirkimų organizavimo t</a:t>
                      </a:r>
                      <a:r>
                        <a:rPr lang="lt-LT" sz="1600" u="sng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aisyklių</a:t>
                      </a:r>
                      <a:r>
                        <a:rPr lang="lt-LT" sz="1600" u="none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ir ž</a:t>
                      </a:r>
                      <a:r>
                        <a:rPr lang="lt-LT" sz="1600" u="sng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aliųjų pirkimų</a:t>
                      </a:r>
                      <a:r>
                        <a:rPr lang="lt-LT" sz="1600" u="none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lt-LT" sz="16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reikalavimus. </a:t>
                      </a:r>
                      <a:endParaRPr lang="lt-LT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lt-L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3866610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D42153D3-0BA2-77D0-8763-9E7796E63FA9}"/>
              </a:ext>
            </a:extLst>
          </p:cNvPr>
          <p:cNvSpPr/>
          <p:nvPr/>
        </p:nvSpPr>
        <p:spPr>
          <a:xfrm>
            <a:off x="1338606" y="1489435"/>
            <a:ext cx="10199763" cy="193956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28600" indent="-2286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lt-LT" sz="2000" b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Atsirado naujas VPĮ punktas, skirtas </a:t>
            </a:r>
            <a:r>
              <a:rPr lang="lt-LT" sz="2000" b="0" u="sng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mokslinių tyrimų institutams</a:t>
            </a:r>
            <a:r>
              <a:rPr lang="lt-LT" sz="2000" b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, kaip lengvata – vykdyti neskelbiamus pirkimus.</a:t>
            </a:r>
          </a:p>
          <a:p>
            <a:pPr marL="228600" indent="-2286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lt-LT" sz="2000" b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Pirkimai turi būti tiesiogiai susiję su MTEP (</a:t>
            </a:r>
            <a:r>
              <a:rPr lang="lt-LT" sz="2000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moksliniais tyrimais ir (ar) eksperimentine </a:t>
            </a:r>
            <a:r>
              <a:rPr lang="lt-LT" sz="2000">
                <a:solidFill>
                  <a:schemeClr val="tx1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plėtra</a:t>
            </a:r>
            <a:r>
              <a:rPr lang="lt-LT" sz="2000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)</a:t>
            </a:r>
            <a:r>
              <a:rPr lang="lt-LT" sz="2000" b="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. Pagrindžia Pirkimo iniciatorius.</a:t>
            </a:r>
          </a:p>
          <a:p>
            <a:pPr marL="228600" indent="-228600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lt-LT" sz="200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Taikomi žaliųjų pirkimų reikalavimai, kurie aktualūs nuo 2024-02-01.</a:t>
            </a:r>
            <a:endParaRPr lang="lt-LT" sz="2000" b="0">
              <a:solidFill>
                <a:schemeClr val="tx1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54738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1384" y="2682910"/>
            <a:ext cx="6982690" cy="104435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just"/>
            <a:r>
              <a:rPr lang="lt-LT" sz="2400" b="1">
                <a:solidFill>
                  <a:schemeClr val="tx1"/>
                </a:solidFill>
                <a:latin typeface="Times New Roman"/>
                <a:ea typeface="Calibri" panose="020F0502020204030204" pitchFamily="34" charset="0"/>
                <a:cs typeface="Times New Roman"/>
              </a:rPr>
              <a:t>1</a:t>
            </a:r>
            <a:r>
              <a:rPr lang="lt-LT" sz="2400" b="1">
                <a:solidFill>
                  <a:schemeClr val="tx1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. </a:t>
            </a:r>
            <a:r>
              <a:rPr lang="lt-LT" sz="2400" b="1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Dėl GTC veiklos prioritetų pristatymo</a:t>
            </a:r>
            <a:r>
              <a:rPr lang="lt-LT" sz="2400" b="1">
                <a:solidFill>
                  <a:schemeClr val="tx1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 </a:t>
            </a:r>
            <a:endParaRPr lang="en-US" sz="2400" b="1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6A00D1D0-0C10-7875-DD32-AEB0E267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344" y="2187629"/>
            <a:ext cx="2576270" cy="248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316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9582" y="2982476"/>
            <a:ext cx="7925410" cy="87609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just"/>
            <a:r>
              <a:rPr lang="lt-LT" sz="2700" b="1">
                <a:solidFill>
                  <a:schemeClr val="tx1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5</a:t>
            </a:r>
            <a:r>
              <a:rPr lang="lt-LT" sz="2700" b="1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. </a:t>
            </a:r>
            <a:r>
              <a:rPr lang="lt-LT" sz="2800" b="1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Dėl MTEP vystymo eigos ir atsiskaitymo perspektyvų</a:t>
            </a:r>
            <a:endParaRPr lang="en-US" sz="2700" b="1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6A00D1D0-0C10-7875-DD32-AEB0E267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13" y="2403895"/>
            <a:ext cx="2127445" cy="20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6125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E115DE-0E2C-1670-EB7A-ADC34D1D1AFD}"/>
              </a:ext>
            </a:extLst>
          </p:cNvPr>
          <p:cNvSpPr txBox="1"/>
          <p:nvPr/>
        </p:nvSpPr>
        <p:spPr>
          <a:xfrm>
            <a:off x="1663337" y="264478"/>
            <a:ext cx="9799657" cy="37856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lt-LT" sz="2000" b="1" i="0">
                <a:solidFill>
                  <a:srgbClr val="0070C0"/>
                </a:solidFill>
                <a:effectLst/>
                <a:latin typeface="Times New Roman"/>
                <a:cs typeface="Times New Roman"/>
              </a:rPr>
              <a:t>ILGALAIKIŲ INSTITUCINIŲ MTEP PROGRAMŲ REZULTATŲ PRISTATYMAS</a:t>
            </a:r>
          </a:p>
          <a:p>
            <a:pPr algn="just"/>
            <a:r>
              <a:rPr lang="lt-LT" sz="2000" b="1" i="1">
                <a:effectLst/>
                <a:latin typeface="Times New Roman"/>
                <a:cs typeface="Times New Roman"/>
              </a:rPr>
              <a:t>Gamtos tyrimai visuomenės progresui: fundamentinės žinios taikomųjų sprendimų plėtrai</a:t>
            </a:r>
          </a:p>
          <a:p>
            <a:pPr algn="just"/>
            <a:r>
              <a:rPr lang="lt-LT" sz="2000" i="1">
                <a:latin typeface="Times New Roman"/>
                <a:cs typeface="Times New Roman"/>
              </a:rPr>
              <a:t>Konferencija vyks gegužės 31 d. GTC ir bus transliuojama tiesiogiai internetu (</a:t>
            </a:r>
            <a:r>
              <a:rPr lang="lt-LT" sz="2000" i="1" err="1">
                <a:latin typeface="Times New Roman"/>
                <a:cs typeface="Times New Roman"/>
              </a:rPr>
              <a:t>online</a:t>
            </a:r>
            <a:r>
              <a:rPr lang="lt-LT" sz="2000" i="1">
                <a:latin typeface="Times New Roman"/>
                <a:cs typeface="Times New Roman"/>
              </a:rPr>
              <a:t>).</a:t>
            </a:r>
          </a:p>
          <a:p>
            <a:pPr algn="just"/>
            <a:endParaRPr lang="lt-LT" sz="2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lt-LT" sz="2000" b="0" i="0">
                <a:effectLst/>
                <a:latin typeface="Times New Roman"/>
                <a:cs typeface="Times New Roman"/>
              </a:rPr>
              <a:t>Konferencijos organizavimo principas – </a:t>
            </a:r>
            <a:r>
              <a:rPr lang="lt-LT" sz="2000">
                <a:latin typeface="Times New Roman"/>
                <a:cs typeface="Times New Roman"/>
              </a:rPr>
              <a:t>iš ilgalaikėse</a:t>
            </a:r>
            <a:r>
              <a:rPr lang="lt-LT" sz="2000" b="0" i="0">
                <a:effectLst/>
                <a:latin typeface="Times New Roman"/>
                <a:cs typeface="Times New Roman"/>
              </a:rPr>
              <a:t> programose suformuluotų užduočių (14) sudaroma </a:t>
            </a:r>
            <a:r>
              <a:rPr lang="lt-LT" sz="2000">
                <a:latin typeface="Times New Roman"/>
                <a:cs typeface="Times New Roman"/>
              </a:rPr>
              <a:t>konferencijos </a:t>
            </a:r>
            <a:r>
              <a:rPr lang="lt-LT" sz="2000" b="0" i="0">
                <a:effectLst/>
                <a:latin typeface="Times New Roman"/>
                <a:cs typeface="Times New Roman"/>
              </a:rPr>
              <a:t>programa, užtikrinanti lygiavertį santykį tarp fundamentinių ir taikomųjų tyrimų rezultatų apžvalgos</a:t>
            </a:r>
            <a:r>
              <a:rPr lang="lt-LT" sz="2000">
                <a:latin typeface="Times New Roman"/>
                <a:cs typeface="Times New Roman"/>
              </a:rPr>
              <a:t>.</a:t>
            </a:r>
            <a:endParaRPr lang="lt-LT" sz="2000" b="0" i="0">
              <a:effectLst/>
              <a:latin typeface="Times New Roman"/>
              <a:cs typeface="Times New Roman"/>
            </a:endParaRPr>
          </a:p>
          <a:p>
            <a:pPr algn="just"/>
            <a:r>
              <a:rPr lang="lt-LT" sz="2000" b="0" i="0">
                <a:effectLst/>
                <a:latin typeface="Times New Roman"/>
                <a:cs typeface="Times New Roman"/>
              </a:rPr>
              <a:t>(1 pranešimas – 1 užduočiai, pranešimo trukmė – </a:t>
            </a:r>
            <a:r>
              <a:rPr lang="lt-LT" sz="2000">
                <a:latin typeface="Times New Roman"/>
                <a:cs typeface="Times New Roman"/>
              </a:rPr>
              <a:t>15–20</a:t>
            </a:r>
            <a:r>
              <a:rPr lang="lt-LT" sz="2000" b="0" i="0">
                <a:effectLst/>
                <a:latin typeface="Times New Roman"/>
                <a:cs typeface="Times New Roman"/>
              </a:rPr>
              <a:t> min.).</a:t>
            </a:r>
          </a:p>
          <a:p>
            <a:pPr algn="just"/>
            <a:r>
              <a:rPr lang="lt-LT" sz="2000">
                <a:latin typeface="Times New Roman"/>
                <a:cs typeface="Times New Roman"/>
              </a:rPr>
              <a:t>Programų vadovai trumpai (iki 10 min.) pristato pusės programos vykdymo laikotarpio rezultatus.</a:t>
            </a:r>
          </a:p>
          <a:p>
            <a:pPr algn="just"/>
            <a:r>
              <a:rPr lang="lt-LT" sz="2000">
                <a:latin typeface="Times New Roman"/>
                <a:cs typeface="Times New Roman"/>
              </a:rPr>
              <a:t>Jaunieji GTC tyrėjai paruošia stendinius pranešimus, kurie pristatomi per konferenciją ir vėliau demonstruojami GTC.</a:t>
            </a:r>
            <a:endParaRPr lang="en-GB" sz="2000" i="1">
              <a:latin typeface="Times New Roman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35F380-60AD-CA5C-EEF9-D820BE9E9263}"/>
              </a:ext>
            </a:extLst>
          </p:cNvPr>
          <p:cNvSpPr txBox="1"/>
          <p:nvPr/>
        </p:nvSpPr>
        <p:spPr>
          <a:xfrm>
            <a:off x="1654630" y="4233501"/>
            <a:ext cx="9798937" cy="22467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lt-LT" sz="2000" b="1" i="0">
                <a:solidFill>
                  <a:srgbClr val="0070C0"/>
                </a:solidFill>
                <a:effectLst/>
                <a:latin typeface="Times New Roman"/>
                <a:cs typeface="Times New Roman"/>
              </a:rPr>
              <a:t>LABORATORIJŲ (TYRĖJŲ GRUPIŲ) VEIKLOS PRISTATYMAS</a:t>
            </a:r>
            <a:r>
              <a:rPr lang="lt-LT" sz="2000" b="1">
                <a:solidFill>
                  <a:srgbClr val="0070C0"/>
                </a:solidFill>
                <a:latin typeface="Times New Roman"/>
                <a:cs typeface="Times New Roman"/>
              </a:rPr>
              <a:t> </a:t>
            </a:r>
            <a:endParaRPr lang="lt-LT" sz="2000" b="1" i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lt-LT" sz="2000">
                <a:latin typeface="Times New Roman"/>
                <a:cs typeface="Times New Roman"/>
              </a:rPr>
              <a:t>Pristatymų organizavimo principas – per metus periodiškai gyvai ir tiesiogiai internetu (</a:t>
            </a:r>
            <a:r>
              <a:rPr lang="lt-LT" sz="2000" i="1" err="1">
                <a:latin typeface="Times New Roman"/>
                <a:cs typeface="Times New Roman"/>
              </a:rPr>
              <a:t>online</a:t>
            </a:r>
            <a:r>
              <a:rPr lang="lt-LT" sz="2000" i="1">
                <a:latin typeface="Times New Roman"/>
                <a:cs typeface="Times New Roman"/>
              </a:rPr>
              <a:t>)</a:t>
            </a:r>
            <a:r>
              <a:rPr lang="lt-LT" sz="2000">
                <a:latin typeface="Times New Roman"/>
                <a:cs typeface="Times New Roman"/>
              </a:rPr>
              <a:t> laboratorijos ar atskiros tyrėjų grupės pristato 2–3 pranešimus (15–20 min.), apžvelgdamos vykdomų tyrimų rezultatus.</a:t>
            </a:r>
          </a:p>
          <a:p>
            <a:pPr algn="just"/>
            <a:r>
              <a:rPr lang="lt-LT" sz="2000" b="0" i="0">
                <a:effectLst/>
                <a:latin typeface="Times New Roman"/>
                <a:cs typeface="Times New Roman"/>
              </a:rPr>
              <a:t>Formato </a:t>
            </a:r>
            <a:r>
              <a:rPr lang="lt-LT" sz="2000">
                <a:latin typeface="Times New Roman"/>
                <a:cs typeface="Times New Roman"/>
              </a:rPr>
              <a:t>privalumai</a:t>
            </a:r>
            <a:r>
              <a:rPr lang="lt-LT" sz="2000" b="0" i="0">
                <a:effectLst/>
                <a:latin typeface="Times New Roman"/>
                <a:cs typeface="Times New Roman"/>
              </a:rPr>
              <a:t> – nuolat vykstantis dialogas,</a:t>
            </a:r>
            <a:r>
              <a:rPr lang="lt-LT" sz="2000">
                <a:latin typeface="Times New Roman"/>
                <a:cs typeface="Times New Roman"/>
              </a:rPr>
              <a:t> kurio metu aptariama padalinių mokslo veiklą</a:t>
            </a:r>
            <a:r>
              <a:rPr lang="lt-LT" sz="2000" b="0" i="0">
                <a:effectLst/>
                <a:latin typeface="Times New Roman"/>
                <a:cs typeface="Times New Roman"/>
              </a:rPr>
              <a:t>, </a:t>
            </a:r>
            <a:r>
              <a:rPr lang="lt-LT" sz="2000">
                <a:latin typeface="Times New Roman"/>
                <a:cs typeface="Times New Roman"/>
              </a:rPr>
              <a:t>pasiekimai ar tematiniai</a:t>
            </a:r>
            <a:r>
              <a:rPr lang="lt-LT" sz="2000" b="0" i="0">
                <a:effectLst/>
                <a:latin typeface="Times New Roman"/>
                <a:cs typeface="Times New Roman"/>
              </a:rPr>
              <a:t> </a:t>
            </a:r>
            <a:r>
              <a:rPr lang="lt-LT" sz="2000">
                <a:latin typeface="Times New Roman"/>
                <a:cs typeface="Times New Roman"/>
              </a:rPr>
              <a:t>prioritetai. Taip susiformuos </a:t>
            </a:r>
            <a:r>
              <a:rPr lang="lt-LT" sz="2000" b="0" i="0">
                <a:effectLst/>
                <a:latin typeface="Times New Roman"/>
                <a:cs typeface="Times New Roman"/>
              </a:rPr>
              <a:t>galimybė prisistatyti nedidelėms tyrėjų grupėms</a:t>
            </a:r>
            <a:r>
              <a:rPr lang="lt-LT" sz="2000">
                <a:latin typeface="Times New Roman"/>
                <a:cs typeface="Times New Roman"/>
              </a:rPr>
              <a:t>, o</a:t>
            </a:r>
            <a:r>
              <a:rPr lang="lt-LT" sz="2000" b="0" i="0">
                <a:effectLst/>
                <a:latin typeface="Times New Roman"/>
                <a:cs typeface="Times New Roman"/>
              </a:rPr>
              <a:t> žinia apie mūsų veiklas nuolat </a:t>
            </a:r>
            <a:r>
              <a:rPr lang="lt-LT" sz="2000">
                <a:latin typeface="Times New Roman"/>
                <a:cs typeface="Times New Roman"/>
              </a:rPr>
              <a:t>atsiras</a:t>
            </a:r>
            <a:r>
              <a:rPr lang="lt-LT" sz="2000" b="0" i="0">
                <a:effectLst/>
                <a:latin typeface="Times New Roman"/>
                <a:cs typeface="Times New Roman"/>
              </a:rPr>
              <a:t> </a:t>
            </a:r>
            <a:r>
              <a:rPr lang="lt-LT" sz="2000">
                <a:latin typeface="Times New Roman"/>
                <a:cs typeface="Times New Roman"/>
              </a:rPr>
              <a:t>viešojoje</a:t>
            </a:r>
            <a:r>
              <a:rPr lang="lt-LT" sz="2000" b="0" i="0">
                <a:effectLst/>
                <a:latin typeface="Times New Roman"/>
                <a:cs typeface="Times New Roman"/>
              </a:rPr>
              <a:t> erdvėje.</a:t>
            </a:r>
            <a:endParaRPr lang="en-GB" sz="2000" i="1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054069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B2DCF1-2C22-B732-47CD-D1B68EF19625}"/>
              </a:ext>
            </a:extLst>
          </p:cNvPr>
          <p:cNvSpPr txBox="1"/>
          <p:nvPr/>
        </p:nvSpPr>
        <p:spPr>
          <a:xfrm>
            <a:off x="1677971" y="1422812"/>
            <a:ext cx="9947971" cy="37856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lt-LT" sz="2000" b="1" i="0">
                <a:solidFill>
                  <a:srgbClr val="0070C0"/>
                </a:solidFill>
                <a:effectLst/>
                <a:latin typeface="Times New Roman"/>
                <a:cs typeface="Times New Roman"/>
              </a:rPr>
              <a:t>ATASKAITINĖ DOKTORANTŲ KONFERENCIJA</a:t>
            </a:r>
          </a:p>
          <a:p>
            <a:pPr algn="just"/>
            <a:r>
              <a:rPr lang="lt-LT" sz="2000">
                <a:latin typeface="Times New Roman"/>
                <a:cs typeface="Times New Roman"/>
              </a:rPr>
              <a:t>Trečiojo ir ketvirtojo kurso studentai gyvai ir tiesiogiai internetu (</a:t>
            </a:r>
            <a:r>
              <a:rPr lang="lt-LT" sz="2000" i="1" err="1">
                <a:latin typeface="Times New Roman"/>
                <a:cs typeface="Times New Roman"/>
              </a:rPr>
              <a:t>online</a:t>
            </a:r>
            <a:r>
              <a:rPr lang="lt-LT" sz="2000">
                <a:latin typeface="Times New Roman"/>
                <a:cs typeface="Times New Roman"/>
              </a:rPr>
              <a:t>) pristato savo veiklos rezultatus (15–20 min.). Yra galimybė bendrai su kitomis mokslo institucijomis suorganizuoti konferenciją.</a:t>
            </a:r>
          </a:p>
          <a:p>
            <a:pPr algn="just"/>
            <a:r>
              <a:rPr lang="lt-LT" sz="2000">
                <a:latin typeface="Times New Roman"/>
                <a:cs typeface="Times New Roman"/>
              </a:rPr>
              <a:t>Vienos (dviejų) dienų trukmės konferencija organizuojama rugsėjo mėnesį.</a:t>
            </a:r>
            <a:r>
              <a:rPr lang="lt-LT" sz="2000">
                <a:solidFill>
                  <a:srgbClr val="242424"/>
                </a:solidFill>
                <a:latin typeface="Times New Roman"/>
                <a:cs typeface="Times New Roman"/>
              </a:rPr>
              <a:t> </a:t>
            </a:r>
            <a:endParaRPr lang="lt-LT" sz="200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lt-LT" sz="2000" b="0" i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lt-LT" sz="2000" b="1" i="0">
                <a:solidFill>
                  <a:srgbClr val="0070C0"/>
                </a:solidFill>
                <a:effectLst/>
                <a:latin typeface="Times New Roman"/>
                <a:cs typeface="Times New Roman"/>
              </a:rPr>
              <a:t>ATASKAITINĖ PODOKTORANTŪROS STAŽUOTOJŲ KONFERENCIJA</a:t>
            </a:r>
          </a:p>
          <a:p>
            <a:pPr algn="just"/>
            <a:r>
              <a:rPr lang="lt-LT" sz="2000" b="0" i="0" err="1">
                <a:effectLst/>
                <a:latin typeface="Times New Roman"/>
                <a:cs typeface="Times New Roman"/>
              </a:rPr>
              <a:t>Podoktorantūros</a:t>
            </a:r>
            <a:r>
              <a:rPr lang="lt-LT" sz="2000" b="0" i="0">
                <a:effectLst/>
                <a:latin typeface="Times New Roman"/>
                <a:cs typeface="Times New Roman"/>
              </a:rPr>
              <a:t> stažuotojų </a:t>
            </a:r>
            <a:r>
              <a:rPr lang="lt-LT" sz="2000">
                <a:latin typeface="Times New Roman"/>
                <a:cs typeface="Times New Roman"/>
              </a:rPr>
              <a:t>konferencijoje</a:t>
            </a:r>
            <a:r>
              <a:rPr lang="lt-LT" sz="2000" b="0" i="0">
                <a:effectLst/>
                <a:latin typeface="Times New Roman"/>
                <a:cs typeface="Times New Roman"/>
              </a:rPr>
              <a:t> tyrėjai, baigiantys savo projektą ir įpusėję tyrimus (jei baigiančiųjų skaičius nedidelis</a:t>
            </a:r>
            <a:r>
              <a:rPr lang="lt-LT" sz="2000">
                <a:latin typeface="Times New Roman"/>
                <a:cs typeface="Times New Roman"/>
              </a:rPr>
              <a:t>),</a:t>
            </a:r>
            <a:r>
              <a:rPr lang="lt-LT" sz="2000" b="0" i="0">
                <a:effectLst/>
                <a:latin typeface="Times New Roman"/>
                <a:cs typeface="Times New Roman"/>
              </a:rPr>
              <a:t> </a:t>
            </a:r>
            <a:r>
              <a:rPr lang="lt-LT" sz="2000">
                <a:latin typeface="Times New Roman"/>
                <a:cs typeface="Times New Roman"/>
              </a:rPr>
              <a:t>gyvai ir tiesiogiai internetu (</a:t>
            </a:r>
            <a:r>
              <a:rPr lang="lt-LT" sz="2000" i="1" err="1">
                <a:latin typeface="Times New Roman"/>
                <a:cs typeface="Times New Roman"/>
              </a:rPr>
              <a:t>online</a:t>
            </a:r>
            <a:r>
              <a:rPr lang="lt-LT" sz="2000">
                <a:latin typeface="Times New Roman"/>
                <a:cs typeface="Times New Roman"/>
              </a:rPr>
              <a:t>) pristato savo veiklos rezultatus (15–20 min.).</a:t>
            </a:r>
          </a:p>
          <a:p>
            <a:pPr algn="just"/>
            <a:r>
              <a:rPr lang="lt-LT" sz="2000">
                <a:latin typeface="Times New Roman"/>
                <a:cs typeface="Times New Roman"/>
              </a:rPr>
              <a:t>Konferencijos organizavimo laikas parenkamas, atsižvelgiant į </a:t>
            </a:r>
            <a:r>
              <a:rPr lang="lt-LT" sz="2000" err="1">
                <a:latin typeface="Times New Roman"/>
                <a:cs typeface="Times New Roman"/>
              </a:rPr>
              <a:t>podoktorantūros</a:t>
            </a:r>
            <a:r>
              <a:rPr lang="lt-LT" sz="2000">
                <a:latin typeface="Times New Roman"/>
                <a:cs typeface="Times New Roman"/>
              </a:rPr>
              <a:t> projektų pabaigos datą.</a:t>
            </a:r>
          </a:p>
        </p:txBody>
      </p:sp>
    </p:spTree>
    <p:extLst>
      <p:ext uri="{BB962C8B-B14F-4D97-AF65-F5344CB8AC3E}">
        <p14:creationId xmlns:p14="http://schemas.microsoft.com/office/powerpoint/2010/main" val="8722113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9582" y="2982476"/>
            <a:ext cx="7925410" cy="87609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just"/>
            <a:r>
              <a:rPr lang="lt-LT" sz="2400" b="1">
                <a:solidFill>
                  <a:schemeClr val="tx1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6</a:t>
            </a:r>
            <a:r>
              <a:rPr lang="lt-LT" sz="2400" b="1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. </a:t>
            </a:r>
            <a:r>
              <a:rPr lang="lt-LT" sz="2400" b="1">
                <a:solidFill>
                  <a:srgbClr val="1B1B1B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Dėl </a:t>
            </a:r>
            <a:r>
              <a:rPr lang="lt-LT" sz="2400" b="1">
                <a:solidFill>
                  <a:srgbClr val="1B1B1B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Projektų </a:t>
            </a:r>
            <a:r>
              <a:rPr lang="lt-LT" sz="2400" b="1">
                <a:solidFill>
                  <a:srgbClr val="1B1B1B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plėtros skyriaus </a:t>
            </a:r>
            <a:r>
              <a:rPr lang="lt-LT" sz="2400" b="1">
                <a:solidFill>
                  <a:srgbClr val="1B1B1B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veiklos vykdymo</a:t>
            </a:r>
            <a:endParaRPr lang="en-US" sz="2400" b="1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6A00D1D0-0C10-7875-DD32-AEB0E267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13" y="2403895"/>
            <a:ext cx="2127445" cy="20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999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FD0EA21-1C1B-04FB-CD3A-3B08AE2A9DC1}"/>
              </a:ext>
            </a:extLst>
          </p:cNvPr>
          <p:cNvSpPr txBox="1">
            <a:spLocks/>
          </p:cNvSpPr>
          <p:nvPr/>
        </p:nvSpPr>
        <p:spPr>
          <a:xfrm>
            <a:off x="2362630" y="726673"/>
            <a:ext cx="9533902" cy="5795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Skyriaus paskirtis ir pagrindiniai uždaviniai:</a:t>
            </a:r>
          </a:p>
          <a:p>
            <a:pPr marL="0" marR="0" lvl="0" indent="0" algn="just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endParaRPr kumimoji="0" lang="lt-LT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  <a:buClr>
                <a:srgbClr val="A53010"/>
              </a:buClr>
              <a:defRPr/>
            </a:pPr>
            <a:r>
              <a:rPr kumimoji="0" lang="lt-LT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dalyvauti formuojant ir įgyvendinant </a:t>
            </a:r>
            <a:r>
              <a:rPr lang="lt-LT" sz="24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GTC </a:t>
            </a:r>
            <a:r>
              <a:rPr kumimoji="0" lang="lt-LT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plėtros politiką;</a:t>
            </a:r>
            <a:r>
              <a:rPr lang="lt-LT" sz="24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en-US" sz="2400" dirty="0"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  <a:buClr>
                <a:srgbClr val="A53010"/>
              </a:buClr>
              <a:defRPr/>
            </a:pPr>
            <a:r>
              <a:rPr kumimoji="0" lang="lt-LT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ieškoti galimybių dalyvauti projektuose tiek Lietuvoje, tiek ES;</a:t>
            </a:r>
            <a:r>
              <a:rPr lang="lt-LT" sz="24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en-US" sz="2400" dirty="0"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  <a:buClr>
                <a:srgbClr val="A53010"/>
              </a:buClr>
              <a:defRPr/>
            </a:pPr>
            <a:r>
              <a:rPr kumimoji="0" lang="lt-LT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inicijuoti ir valdyti ES projektus, ieškoti partnerių projektams įgyvendinti.</a:t>
            </a:r>
            <a:r>
              <a:rPr lang="lt-LT" sz="24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en-US" sz="2400" dirty="0"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Clr>
                <a:srgbClr val="A53010"/>
              </a:buClr>
              <a:buNone/>
              <a:defRPr/>
            </a:pPr>
            <a:r>
              <a:rPr kumimoji="0" lang="lt-LT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Skyriuje dirbs:</a:t>
            </a:r>
            <a:endParaRPr lang="en-US" sz="28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  <a:p>
            <a:pPr marL="800100" lvl="2" indent="-457200">
              <a:buClr>
                <a:srgbClr val="A53010"/>
              </a:buClr>
              <a:defRPr/>
            </a:pPr>
            <a:r>
              <a:rPr lang="lt-LT" sz="24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skyriaus</a:t>
            </a:r>
            <a:r>
              <a:rPr kumimoji="0" lang="lt-LT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lt-LT" sz="24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vadovas (-ė);</a:t>
            </a:r>
            <a:endParaRPr lang="lt-LT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800100" lvl="2" indent="-457200">
              <a:buClr>
                <a:srgbClr val="A53010"/>
              </a:buClr>
              <a:defRPr/>
            </a:pPr>
            <a:r>
              <a:rPr lang="lt-LT" sz="24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projektų</a:t>
            </a:r>
            <a:r>
              <a:rPr kumimoji="0" lang="lt-LT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lt-LT" sz="24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koordinatorius (-ė)</a:t>
            </a:r>
            <a:r>
              <a:rPr kumimoji="0" lang="lt-LT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arba </a:t>
            </a:r>
            <a:r>
              <a:rPr lang="lt-LT" sz="24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vadybininkas (-ė);</a:t>
            </a:r>
            <a:endParaRPr lang="lt-LT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800100" lvl="2" indent="-457200">
              <a:buClr>
                <a:srgbClr val="A53010"/>
              </a:buClr>
              <a:defRPr/>
            </a:pPr>
            <a:r>
              <a:rPr lang="lt-LT" sz="24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mokslinių</a:t>
            </a:r>
            <a:r>
              <a:rPr kumimoji="0" lang="lt-LT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lt-LT" sz="24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tyrimų</a:t>
            </a:r>
            <a:r>
              <a:rPr kumimoji="0" lang="lt-LT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ir </a:t>
            </a:r>
            <a:r>
              <a:rPr lang="lt-LT" sz="24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inovacijų</a:t>
            </a:r>
            <a:r>
              <a:rPr kumimoji="0" lang="lt-LT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lt-LT" sz="24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analitikas</a:t>
            </a:r>
            <a:r>
              <a:rPr kumimoji="0" lang="lt-LT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lt-LT" sz="24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(-</a:t>
            </a:r>
            <a:r>
              <a:rPr kumimoji="0" lang="lt-LT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ė</a:t>
            </a:r>
            <a:r>
              <a:rPr lang="lt-LT" sz="24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).</a:t>
            </a:r>
            <a:endParaRPr lang="lt-LT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R="0" lvl="1" indent="0" algn="just" defTabSz="4572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>
                <a:srgbClr val="A53010"/>
              </a:buClr>
              <a:buSzTx/>
              <a:buNone/>
              <a:tabLst/>
              <a:defRPr/>
            </a:pPr>
            <a:endParaRPr kumimoji="0" lang="lt-LT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457200" algn="just" defTabSz="4572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endParaRPr kumimoji="0" lang="lt-LT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endParaRPr kumimoji="0" lang="lt-LT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9981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65A07-20FA-88F8-AB1E-43EBD2E2CC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6F15DCB-C7FC-4B0E-2156-F91393EEB8E0}"/>
              </a:ext>
            </a:extLst>
          </p:cNvPr>
          <p:cNvSpPr txBox="1">
            <a:spLocks/>
          </p:cNvSpPr>
          <p:nvPr/>
        </p:nvSpPr>
        <p:spPr>
          <a:xfrm>
            <a:off x="1996751" y="246720"/>
            <a:ext cx="10021077" cy="6367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 3" charset="2"/>
              <a:buNone/>
            </a:pPr>
            <a:r>
              <a:rPr lang="lt-LT" sz="2800" b="1">
                <a:solidFill>
                  <a:schemeClr val="accent1"/>
                </a:solidFill>
                <a:latin typeface="Times New Roman"/>
                <a:ea typeface="Calibri"/>
                <a:cs typeface="Times New Roman"/>
              </a:rPr>
              <a:t>Skyriaus atliekamos funkcijos:</a:t>
            </a:r>
            <a:endParaRPr lang="lt-LT">
              <a:solidFill>
                <a:schemeClr val="accent1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07000"/>
              </a:lnSpc>
              <a:buAutoNum type="arabicParenR"/>
            </a:pPr>
            <a:r>
              <a:rPr lang="lt-LT" sz="240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organizuoti</a:t>
            </a:r>
            <a:r>
              <a:rPr lang="lt-LT" sz="240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 ir </a:t>
            </a:r>
            <a:r>
              <a:rPr lang="lt-LT" sz="240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koordinuoti</a:t>
            </a:r>
            <a:r>
              <a:rPr lang="lt-LT" sz="240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 strateginių planų, plėtros programų, veiklos planų rengimą ir įgyvendinimo priežiūrą;</a:t>
            </a:r>
            <a:r>
              <a:rPr lang="lt-LT" sz="240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lt-LT" sz="2400">
              <a:solidFill>
                <a:schemeClr val="tx1"/>
              </a:solidFill>
              <a:effectLst/>
              <a:latin typeface="Calibri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buAutoNum type="arabicParenR"/>
            </a:pPr>
            <a:r>
              <a:rPr lang="lt-LT" sz="240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rinkti</a:t>
            </a:r>
            <a:r>
              <a:rPr lang="lt-LT" sz="240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lt-LT" sz="240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sisteminti</a:t>
            </a:r>
            <a:r>
              <a:rPr lang="lt-LT" sz="240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lt-LT" sz="240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analizuoti ir</a:t>
            </a:r>
            <a:r>
              <a:rPr lang="lt-LT" sz="240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lt-LT" sz="240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apibendrinti</a:t>
            </a:r>
            <a:r>
              <a:rPr lang="lt-LT" sz="240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 informaciją apie </a:t>
            </a:r>
            <a:r>
              <a:rPr lang="en-US" sz="240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GTC </a:t>
            </a:r>
            <a:r>
              <a:rPr lang="lt-LT" sz="240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projektų poreikius;</a:t>
            </a:r>
            <a:r>
              <a:rPr lang="lt-LT" sz="240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en-US" sz="240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buAutoNum type="arabicParenR"/>
            </a:pPr>
            <a:r>
              <a:rPr lang="lt-LT" sz="240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ieškoti</a:t>
            </a:r>
            <a:r>
              <a:rPr lang="lt-LT" sz="240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 potencialių bendradarbiavimo partnerių;</a:t>
            </a:r>
            <a:r>
              <a:rPr lang="lt-LT" sz="240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en-US" sz="240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buAutoNum type="arabicParenR"/>
            </a:pPr>
            <a:r>
              <a:rPr lang="lt-LT" sz="240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konsultuoti</a:t>
            </a:r>
            <a:r>
              <a:rPr lang="lt-LT" sz="240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 GTC darbuotojus projektų paraiškų teikimo ir vykdymo klausimais;</a:t>
            </a:r>
            <a:r>
              <a:rPr lang="lt-LT" sz="240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lt-LT" sz="2400">
              <a:solidFill>
                <a:schemeClr val="tx1"/>
              </a:solidFill>
              <a:effectLst/>
              <a:latin typeface="Calibri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buAutoNum type="arabicParenR"/>
            </a:pPr>
            <a:r>
              <a:rPr lang="lt-LT" sz="240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palaikyti</a:t>
            </a:r>
            <a:r>
              <a:rPr lang="lt-LT" sz="240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 ryšius su ministerijomis, fondais, agentūromis, užsienio partneriais ir kitomis institucijomis projektų plėtros klausimais;</a:t>
            </a:r>
            <a:r>
              <a:rPr lang="lt-LT" sz="240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lt-LT" sz="2400">
              <a:solidFill>
                <a:schemeClr val="tx1"/>
              </a:solidFill>
              <a:effectLst/>
              <a:latin typeface="Calibri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buAutoNum type="arabicParenR"/>
            </a:pPr>
            <a:r>
              <a:rPr lang="lt-LT" sz="240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dalyvauti</a:t>
            </a:r>
            <a:r>
              <a:rPr lang="lt-LT" sz="240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 projektų pristatymo, atidarymo, uždarymo renginiuose;</a:t>
            </a:r>
            <a:r>
              <a:rPr lang="lt-LT" sz="240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lt-LT" sz="2400">
              <a:solidFill>
                <a:schemeClr val="tx1"/>
              </a:solidFill>
              <a:effectLst/>
              <a:latin typeface="Calibri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AutoNum type="arabicParenR"/>
            </a:pPr>
            <a:r>
              <a:rPr lang="lt-LT" sz="240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rengti</a:t>
            </a:r>
            <a:r>
              <a:rPr lang="lt-LT" sz="240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 užsienio delegacijų vizitus </a:t>
            </a:r>
            <a:r>
              <a:rPr lang="lt-LT" sz="240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ir</a:t>
            </a:r>
            <a:r>
              <a:rPr lang="lt-LT" sz="240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 tarptautinius renginius</a:t>
            </a:r>
            <a:r>
              <a:rPr lang="en-US" sz="240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2400">
              <a:solidFill>
                <a:schemeClr val="tx1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 marL="0" lvl="0" indent="0" algn="just">
              <a:lnSpc>
                <a:spcPct val="115000"/>
              </a:lnSpc>
              <a:spcBef>
                <a:spcPts val="0"/>
              </a:spcBef>
              <a:buNone/>
            </a:pPr>
            <a:endParaRPr lang="lt-LT" sz="1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4462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E7539D-3C9E-23F4-4122-E1E12C72B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roup 146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48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149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150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151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152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153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154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155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156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157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158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159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lt-LT"/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162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163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164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165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166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167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168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169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170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171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172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lt-LT"/>
            </a:p>
          </p:txBody>
        </p:sp>
        <p:sp>
          <p:nvSpPr>
            <p:cNvPr id="173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lt-LT"/>
            </a:p>
          </p:txBody>
        </p:sp>
      </p:grpSp>
      <p:sp>
        <p:nvSpPr>
          <p:cNvPr id="175" name="Rectangle 174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t-LT"/>
          </a:p>
        </p:txBody>
      </p:sp>
      <p:sp>
        <p:nvSpPr>
          <p:cNvPr id="177" name="Freeform 11">
            <a:extLst>
              <a:ext uri="{FF2B5EF4-FFF2-40B4-BE49-F238E27FC236}">
                <a16:creationId xmlns:a16="http://schemas.microsoft.com/office/drawing/2014/main" id="{A57352BE-A213-4040-BE8E-D4A925AD9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lt-LT"/>
          </a:p>
        </p:txBody>
      </p:sp>
      <p:sp useBgFill="1">
        <p:nvSpPr>
          <p:cNvPr id="179" name="Rectangle 178">
            <a:extLst>
              <a:ext uri="{FF2B5EF4-FFF2-40B4-BE49-F238E27FC236}">
                <a16:creationId xmlns:a16="http://schemas.microsoft.com/office/drawing/2014/main" id="{93262980-E907-4930-9E6E-3DC2025C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AFD53EBD-B361-45AD-8ABF-9270B20B4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lt-LT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A06786E-1899-186E-D385-21989C8ADB84}"/>
              </a:ext>
            </a:extLst>
          </p:cNvPr>
          <p:cNvSpPr txBox="1">
            <a:spLocks/>
          </p:cNvSpPr>
          <p:nvPr/>
        </p:nvSpPr>
        <p:spPr>
          <a:xfrm>
            <a:off x="649225" y="256738"/>
            <a:ext cx="5169170" cy="60281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Clr>
                <a:srgbClr val="BA8C43"/>
              </a:buClr>
              <a:buNone/>
            </a:pPr>
            <a:r>
              <a:rPr lang="lt-LT" sz="2800" b="1">
                <a:solidFill>
                  <a:schemeClr val="accent1"/>
                </a:solidFill>
                <a:latin typeface="Times New Roman"/>
                <a:cs typeface="Times New Roman"/>
              </a:rPr>
              <a:t>Skyriaus metų strateginiai tikslai:</a:t>
            </a:r>
          </a:p>
          <a:p>
            <a:pPr>
              <a:lnSpc>
                <a:spcPct val="90000"/>
              </a:lnSpc>
              <a:buClr>
                <a:srgbClr val="BA8C43"/>
              </a:buClr>
            </a:pPr>
            <a:r>
              <a:rPr lang="lt-LT" sz="2600">
                <a:solidFill>
                  <a:schemeClr val="tx1"/>
                </a:solidFill>
                <a:latin typeface="Times New Roman"/>
                <a:cs typeface="Times New Roman"/>
              </a:rPr>
              <a:t>kompetencijų</a:t>
            </a:r>
            <a:r>
              <a:rPr lang="lt-LT" sz="2600"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 ugdymas</a:t>
            </a:r>
            <a:r>
              <a:rPr lang="lt-LT" sz="2600">
                <a:solidFill>
                  <a:schemeClr val="tx1"/>
                </a:solidFill>
                <a:latin typeface="Times New Roman"/>
                <a:cs typeface="Times New Roman"/>
              </a:rPr>
              <a:t>;</a:t>
            </a:r>
            <a:endParaRPr lang="lt-LT" sz="2600"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  <a:buClr>
                <a:srgbClr val="BA8C43"/>
              </a:buClr>
            </a:pPr>
            <a:r>
              <a:rPr lang="lt-LT" sz="2600">
                <a:solidFill>
                  <a:schemeClr val="tx1"/>
                </a:solidFill>
                <a:latin typeface="Times New Roman"/>
                <a:cs typeface="Times New Roman"/>
              </a:rPr>
              <a:t>partnerystės</a:t>
            </a:r>
            <a:r>
              <a:rPr lang="lt-LT" sz="2600"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 ir tinklų plėtra</a:t>
            </a:r>
            <a:r>
              <a:rPr lang="lt-LT" sz="2600">
                <a:solidFill>
                  <a:schemeClr val="tx1"/>
                </a:solidFill>
                <a:latin typeface="Times New Roman"/>
                <a:cs typeface="Times New Roman"/>
              </a:rPr>
              <a:t>;</a:t>
            </a:r>
            <a:endParaRPr lang="lt-LT" sz="2600"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  <a:buClr>
                <a:srgbClr val="BA8C43"/>
              </a:buClr>
            </a:pPr>
            <a:r>
              <a:rPr lang="lt-LT" sz="2600">
                <a:solidFill>
                  <a:schemeClr val="tx1"/>
                </a:solidFill>
                <a:latin typeface="Times New Roman"/>
                <a:cs typeface="Times New Roman"/>
              </a:rPr>
              <a:t>projektų</a:t>
            </a:r>
            <a:r>
              <a:rPr lang="lt-LT" sz="2600"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 portfelio valdymas</a:t>
            </a:r>
            <a:r>
              <a:rPr lang="lt-LT" sz="2600">
                <a:solidFill>
                  <a:schemeClr val="tx1"/>
                </a:solidFill>
                <a:latin typeface="Times New Roman"/>
                <a:cs typeface="Times New Roman"/>
              </a:rPr>
              <a:t> </a:t>
            </a:r>
            <a:r>
              <a:rPr lang="lt-LT" sz="2600"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/</a:t>
            </a:r>
            <a:r>
              <a:rPr lang="lt-LT" sz="2600">
                <a:solidFill>
                  <a:schemeClr val="tx1"/>
                </a:solidFill>
                <a:latin typeface="Times New Roman"/>
                <a:cs typeface="Times New Roman"/>
              </a:rPr>
              <a:t> stiprybių, silpnybių, galimybių ir grėsmių (SSGG / SWOT) </a:t>
            </a:r>
            <a:r>
              <a:rPr lang="lt-LT" sz="2600"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analizė</a:t>
            </a:r>
            <a:r>
              <a:rPr lang="lt-LT" sz="2600">
                <a:solidFill>
                  <a:schemeClr val="tx1"/>
                </a:solidFill>
                <a:latin typeface="Times New Roman"/>
                <a:cs typeface="Times New Roman"/>
              </a:rPr>
              <a:t>;</a:t>
            </a:r>
            <a:endParaRPr lang="lt-LT" sz="2600"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  <a:buClr>
                <a:srgbClr val="BA8C43"/>
              </a:buClr>
            </a:pPr>
            <a:r>
              <a:rPr lang="lt-LT" sz="2600">
                <a:solidFill>
                  <a:schemeClr val="tx1"/>
                </a:solidFill>
                <a:latin typeface="Times New Roman"/>
                <a:cs typeface="Times New Roman"/>
              </a:rPr>
              <a:t>inovacijų</a:t>
            </a:r>
            <a:r>
              <a:rPr lang="lt-LT" sz="2600"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 ir mokslinių tyrimų skatinimas</a:t>
            </a:r>
            <a:r>
              <a:rPr lang="lt-LT" sz="2600">
                <a:solidFill>
                  <a:schemeClr val="tx1"/>
                </a:solidFill>
                <a:latin typeface="Times New Roman"/>
                <a:cs typeface="Times New Roman"/>
              </a:rPr>
              <a:t> </a:t>
            </a:r>
            <a:r>
              <a:rPr lang="lt-LT" sz="2600"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/</a:t>
            </a:r>
            <a:r>
              <a:rPr lang="lt-LT" sz="2600">
                <a:solidFill>
                  <a:schemeClr val="tx1"/>
                </a:solidFill>
                <a:latin typeface="Times New Roman"/>
                <a:cs typeface="Times New Roman"/>
              </a:rPr>
              <a:t> </a:t>
            </a:r>
            <a:r>
              <a:rPr lang="lt-LT" sz="2600"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strategijos rengimas</a:t>
            </a:r>
            <a:r>
              <a:rPr lang="lt-LT" sz="2600">
                <a:solidFill>
                  <a:schemeClr val="tx1"/>
                </a:solidFill>
                <a:latin typeface="Times New Roman"/>
                <a:cs typeface="Times New Roman"/>
              </a:rPr>
              <a:t>; </a:t>
            </a:r>
            <a:endParaRPr lang="lt-LT" sz="260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Clr>
                <a:srgbClr val="BA8C43"/>
              </a:buClr>
            </a:pPr>
            <a:r>
              <a:rPr lang="lt-LT" sz="2600">
                <a:solidFill>
                  <a:schemeClr val="tx1"/>
                </a:solidFill>
                <a:latin typeface="Times New Roman"/>
                <a:cs typeface="Times New Roman"/>
              </a:rPr>
              <a:t>rezultatų</a:t>
            </a:r>
            <a:r>
              <a:rPr lang="lt-LT" sz="2600"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 skleidimas ir visuomenės įtraukimas:</a:t>
            </a:r>
            <a:r>
              <a:rPr lang="lt-LT" sz="2600">
                <a:solidFill>
                  <a:schemeClr val="tx1"/>
                </a:solidFill>
                <a:latin typeface="Times New Roman"/>
                <a:cs typeface="Times New Roman"/>
              </a:rPr>
              <a:t> v</a:t>
            </a:r>
            <a:r>
              <a:rPr lang="lt-LT" sz="2600"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idinė</a:t>
            </a:r>
            <a:r>
              <a:rPr lang="lt-LT" sz="2600">
                <a:solidFill>
                  <a:schemeClr val="tx1"/>
                </a:solidFill>
                <a:latin typeface="Times New Roman"/>
                <a:cs typeface="Times New Roman"/>
              </a:rPr>
              <a:t> ir išorinė komunikacija.</a:t>
            </a:r>
            <a:endParaRPr lang="lt-LT" sz="2600"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  <a:buClr>
                <a:srgbClr val="BA8C43"/>
              </a:buClr>
            </a:pPr>
            <a:endParaRPr lang="lt-LT" sz="1700">
              <a:effectLst/>
            </a:endParaRPr>
          </a:p>
          <a:p>
            <a:pPr marL="0" indent="0">
              <a:lnSpc>
                <a:spcPct val="90000"/>
              </a:lnSpc>
              <a:buClr>
                <a:srgbClr val="BA8C43"/>
              </a:buClr>
            </a:pPr>
            <a:endParaRPr lang="lt-LT" sz="1700"/>
          </a:p>
        </p:txBody>
      </p:sp>
      <p:sp>
        <p:nvSpPr>
          <p:cNvPr id="183" name="Freeform 11">
            <a:extLst>
              <a:ext uri="{FF2B5EF4-FFF2-40B4-BE49-F238E27FC236}">
                <a16:creationId xmlns:a16="http://schemas.microsoft.com/office/drawing/2014/main" id="{DA1A4CE7-6399-4B37-ACE2-CFC4B4077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aveikslėlis 3" descr="Paveikslėlis, kuriame yra baldai, vidaus, kėdė, stalas&#10;&#10;Automatiškai sugeneruotas aprašymas">
            <a:extLst>
              <a:ext uri="{FF2B5EF4-FFF2-40B4-BE49-F238E27FC236}">
                <a16:creationId xmlns:a16="http://schemas.microsoft.com/office/drawing/2014/main" id="{51199C70-A300-A681-7203-5CA2313A12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8" r="-1" b="-1"/>
          <a:stretch/>
        </p:blipFill>
        <p:spPr>
          <a:xfrm>
            <a:off x="5994859" y="576156"/>
            <a:ext cx="6159970" cy="557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6494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9582" y="2982476"/>
            <a:ext cx="7925410" cy="87609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just"/>
            <a:r>
              <a:rPr lang="lt-LT" sz="2700" b="1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7. </a:t>
            </a:r>
            <a:r>
              <a:rPr lang="lt-LT" sz="2400" b="1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Dėl GTC elektroninių įėjimo kortelių</a:t>
            </a:r>
            <a:r>
              <a:rPr lang="lt-LT" sz="2400" b="1">
                <a:solidFill>
                  <a:schemeClr val="tx1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 </a:t>
            </a:r>
            <a:endParaRPr lang="en-US" sz="2400" b="1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6A00D1D0-0C10-7875-DD32-AEB0E267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13" y="2403895"/>
            <a:ext cx="2127445" cy="20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585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9FC29-F66A-BCB0-8696-25F6EB11E3D1}"/>
              </a:ext>
            </a:extLst>
          </p:cNvPr>
          <p:cNvSpPr txBox="1"/>
          <p:nvPr/>
        </p:nvSpPr>
        <p:spPr>
          <a:xfrm>
            <a:off x="2576285" y="156754"/>
            <a:ext cx="569634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lt-LT" sz="2400">
                <a:latin typeface="Times New Roman"/>
                <a:cs typeface="Times New Roman"/>
              </a:rPr>
              <a:t>Elektroninių įėjimo kortelių diegimo tikslai: </a:t>
            </a:r>
            <a:endParaRPr lang="lt-LT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0AA6F1B8-27C7-2280-704E-30B33B147BE7}"/>
              </a:ext>
            </a:extLst>
          </p:cNvPr>
          <p:cNvSpPr txBox="1">
            <a:spLocks/>
          </p:cNvSpPr>
          <p:nvPr/>
        </p:nvSpPr>
        <p:spPr>
          <a:xfrm>
            <a:off x="2330941" y="586210"/>
            <a:ext cx="9416922" cy="235728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t-LT" sz="2000">
                <a:solidFill>
                  <a:schemeClr val="tx1"/>
                </a:solidFill>
                <a:latin typeface="Times New Roman"/>
                <a:cs typeface="Times New Roman"/>
              </a:rPr>
              <a:t>GTC užtikrinti saugumą nuo pašalinių asmenų;</a:t>
            </a:r>
          </a:p>
          <a:p>
            <a:r>
              <a:rPr lang="lt-LT" sz="2000">
                <a:solidFill>
                  <a:schemeClr val="tx1"/>
                </a:solidFill>
                <a:latin typeface="Times New Roman"/>
                <a:cs typeface="Times New Roman"/>
              </a:rPr>
              <a:t>žinoti kiek darbuotojų yra GTC ir, esant nenumatytai situacijai, žinoti kiek darbuotojų nesureagavo į pavojaus (evakuacijos) signalą ir pasiliko patalpose.</a:t>
            </a:r>
          </a:p>
          <a:p>
            <a:pPr marL="0" indent="0">
              <a:buFont typeface="Wingdings 3" charset="2"/>
              <a:buNone/>
            </a:pPr>
            <a:r>
              <a:rPr lang="en-US" sz="2000">
                <a:solidFill>
                  <a:srgbClr val="0070C0"/>
                </a:solidFill>
                <a:latin typeface="Times New Roman"/>
                <a:cs typeface="Times New Roman"/>
              </a:rPr>
              <a:t>Sistema </a:t>
            </a:r>
            <a:r>
              <a:rPr lang="lt-LT" sz="2000">
                <a:solidFill>
                  <a:srgbClr val="0070C0"/>
                </a:solidFill>
                <a:latin typeface="Times New Roman"/>
                <a:cs typeface="Times New Roman"/>
              </a:rPr>
              <a:t>bus įjungta nuo 2024-02-12.</a:t>
            </a:r>
            <a:endParaRPr lang="en-US" sz="2000">
              <a:solidFill>
                <a:srgbClr val="0070C0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000">
                <a:solidFill>
                  <a:schemeClr val="tx1"/>
                </a:solidFill>
                <a:latin typeface="Times New Roman"/>
                <a:cs typeface="Times New Roman"/>
              </a:rPr>
              <a:t>SVARBU! </a:t>
            </a:r>
            <a:r>
              <a:rPr lang="en-US" sz="2000" err="1">
                <a:solidFill>
                  <a:schemeClr val="tx1"/>
                </a:solidFill>
                <a:latin typeface="Times New Roman"/>
                <a:cs typeface="Times New Roman"/>
              </a:rPr>
              <a:t>Darbuotojai</a:t>
            </a:r>
            <a:r>
              <a:rPr lang="en-US" sz="2000">
                <a:solidFill>
                  <a:schemeClr val="tx1"/>
                </a:solidFill>
                <a:latin typeface="Times New Roman"/>
                <a:cs typeface="Times New Roman"/>
              </a:rPr>
              <a:t>, g</a:t>
            </a:r>
            <a:r>
              <a:rPr lang="lt-LT" sz="2000">
                <a:solidFill>
                  <a:schemeClr val="tx1"/>
                </a:solidFill>
                <a:latin typeface="Times New Roman"/>
                <a:cs typeface="Times New Roman"/>
              </a:rPr>
              <a:t>avę naujas</a:t>
            </a:r>
            <a:r>
              <a:rPr lang="en-US" sz="2000">
                <a:solidFill>
                  <a:schemeClr val="tx1"/>
                </a:solidFill>
                <a:latin typeface="Times New Roman"/>
                <a:cs typeface="Times New Roman"/>
              </a:rPr>
              <a:t> </a:t>
            </a:r>
            <a:r>
              <a:rPr lang="en-US" sz="2000" err="1">
                <a:solidFill>
                  <a:schemeClr val="tx1"/>
                </a:solidFill>
                <a:latin typeface="Times New Roman"/>
                <a:cs typeface="Times New Roman"/>
              </a:rPr>
              <a:t>elektronines</a:t>
            </a:r>
            <a:r>
              <a:rPr lang="en-US" sz="2000">
                <a:solidFill>
                  <a:schemeClr val="tx1"/>
                </a:solidFill>
                <a:latin typeface="Times New Roman"/>
                <a:cs typeface="Times New Roman"/>
              </a:rPr>
              <a:t> </a:t>
            </a:r>
            <a:r>
              <a:rPr lang="en-US" sz="2000" err="1">
                <a:solidFill>
                  <a:schemeClr val="tx1"/>
                </a:solidFill>
                <a:latin typeface="Times New Roman"/>
                <a:cs typeface="Times New Roman"/>
              </a:rPr>
              <a:t>įėjimo</a:t>
            </a:r>
            <a:r>
              <a:rPr lang="en-US" sz="2000">
                <a:solidFill>
                  <a:schemeClr val="tx1"/>
                </a:solidFill>
                <a:latin typeface="Times New Roman"/>
                <a:cs typeface="Times New Roman"/>
              </a:rPr>
              <a:t> </a:t>
            </a:r>
            <a:r>
              <a:rPr lang="lt-LT" sz="2000">
                <a:solidFill>
                  <a:schemeClr val="tx1"/>
                </a:solidFill>
                <a:latin typeface="Times New Roman"/>
                <a:cs typeface="Times New Roman"/>
              </a:rPr>
              <a:t>korteles, senas įėjimo korteles turės grąžinti į 231 kab. (Akademijos g. 2, Vilnius).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916832-CBC3-0EE3-22F9-2A97E2A14CFF}"/>
              </a:ext>
            </a:extLst>
          </p:cNvPr>
          <p:cNvSpPr txBox="1"/>
          <p:nvPr/>
        </p:nvSpPr>
        <p:spPr>
          <a:xfrm>
            <a:off x="509766" y="3033960"/>
            <a:ext cx="4206239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lt-LT">
                <a:latin typeface="Times New Roman"/>
                <a:cs typeface="Times New Roman"/>
              </a:rPr>
              <a:t>GTC teritorijos </a:t>
            </a:r>
            <a:r>
              <a:rPr lang="lt-LT" sz="1800">
                <a:latin typeface="Times New Roman"/>
                <a:cs typeface="Times New Roman"/>
              </a:rPr>
              <a:t>planas</a:t>
            </a:r>
            <a:r>
              <a:rPr lang="lt-LT">
                <a:latin typeface="Times New Roman"/>
                <a:cs typeface="Times New Roman"/>
              </a:rPr>
              <a:t> </a:t>
            </a:r>
            <a:endParaRPr lang="lt-LT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Turinio vietos rezervavimo ženklas 4">
            <a:extLst>
              <a:ext uri="{FF2B5EF4-FFF2-40B4-BE49-F238E27FC236}">
                <a16:creationId xmlns:a16="http://schemas.microsoft.com/office/drawing/2014/main" id="{265E48C0-1F53-B5AA-58AC-10CB1792D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370" y="3526846"/>
            <a:ext cx="3122578" cy="32048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1C35D2-EEDE-D433-A5F5-559BE157369E}"/>
              </a:ext>
            </a:extLst>
          </p:cNvPr>
          <p:cNvSpPr txBox="1"/>
          <p:nvPr/>
        </p:nvSpPr>
        <p:spPr>
          <a:xfrm>
            <a:off x="6801394" y="3074538"/>
            <a:ext cx="3483429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lt-LT" sz="1800">
                <a:latin typeface="Times New Roman"/>
                <a:cs typeface="Times New Roman"/>
              </a:rPr>
              <a:t>Lauko </a:t>
            </a:r>
            <a:r>
              <a:rPr lang="lt-LT">
                <a:latin typeface="Times New Roman"/>
                <a:cs typeface="Times New Roman"/>
              </a:rPr>
              <a:t>įeigos kontrolė  </a:t>
            </a:r>
            <a:endParaRPr lang="lt-LT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9A4BBD-1E37-5150-3AD0-F7D75602792E}"/>
              </a:ext>
            </a:extLst>
          </p:cNvPr>
          <p:cNvSpPr txBox="1"/>
          <p:nvPr/>
        </p:nvSpPr>
        <p:spPr>
          <a:xfrm>
            <a:off x="5686698" y="3503414"/>
            <a:ext cx="2455817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lt-LT">
                <a:latin typeface="Times New Roman"/>
                <a:cs typeface="Times New Roman"/>
              </a:rPr>
              <a:t>Įėjimas</a:t>
            </a:r>
            <a:r>
              <a:rPr lang="lt-LT" sz="1800">
                <a:latin typeface="Times New Roman"/>
                <a:cs typeface="Times New Roman"/>
              </a:rPr>
              <a:t> Nr. 1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27BA65-EA89-7014-3577-3CC9989C2B5B}"/>
              </a:ext>
            </a:extLst>
          </p:cNvPr>
          <p:cNvSpPr txBox="1"/>
          <p:nvPr/>
        </p:nvSpPr>
        <p:spPr>
          <a:xfrm>
            <a:off x="8958606" y="3485278"/>
            <a:ext cx="2333897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lt-LT">
                <a:latin typeface="Times New Roman"/>
                <a:cs typeface="Times New Roman"/>
              </a:rPr>
              <a:t>Įėjimas Nr. 2</a:t>
            </a:r>
            <a:endParaRPr lang="en-US"/>
          </a:p>
        </p:txBody>
      </p:sp>
      <p:pic>
        <p:nvPicPr>
          <p:cNvPr id="13" name="Paveikslėlis 5" descr="Paveikslėlis, kuriame yra Stačiakampis, mėlynas, perjungiklis&#10;&#10;Automatiškai sugeneruotas aprašymas">
            <a:extLst>
              <a:ext uri="{FF2B5EF4-FFF2-40B4-BE49-F238E27FC236}">
                <a16:creationId xmlns:a16="http://schemas.microsoft.com/office/drawing/2014/main" id="{F25FAD28-FDA6-0ABB-E3BD-FCF3EDE3A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374" y="3905081"/>
            <a:ext cx="2357221" cy="2739850"/>
          </a:xfrm>
          <a:prstGeom prst="rect">
            <a:avLst/>
          </a:prstGeom>
        </p:spPr>
      </p:pic>
      <p:pic>
        <p:nvPicPr>
          <p:cNvPr id="14" name="Turinio vietos rezervavimo ženklas 4" descr="Paveikslėlis, kuriame yra Aliuminis, vidaus, matuoklis, mašina&#10;&#10;Automatiškai sugeneruotas aprašymas">
            <a:extLst>
              <a:ext uri="{FF2B5EF4-FFF2-40B4-BE49-F238E27FC236}">
                <a16:creationId xmlns:a16="http://schemas.microsoft.com/office/drawing/2014/main" id="{3A1C702D-39FE-29F2-110E-A7F549DDE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2932" y="3884882"/>
            <a:ext cx="2381075" cy="274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593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B904B0-D376-EEC0-58F3-982059068EA3}"/>
              </a:ext>
            </a:extLst>
          </p:cNvPr>
          <p:cNvSpPr txBox="1"/>
          <p:nvPr/>
        </p:nvSpPr>
        <p:spPr>
          <a:xfrm>
            <a:off x="4462521" y="626395"/>
            <a:ext cx="3027560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lt-LT" sz="2400">
                <a:latin typeface="Times New Roman"/>
                <a:cs typeface="Times New Roman"/>
              </a:rPr>
              <a:t>Vidaus įeigos kontrolė </a:t>
            </a:r>
          </a:p>
        </p:txBody>
      </p:sp>
      <p:pic>
        <p:nvPicPr>
          <p:cNvPr id="3" name="Paveikslėlis 2" descr="Paveikslėlis, kuriame yra pastatas, vidaus, grindys, įranga&#10;&#10;Automatiškai sugeneruotas aprašymas">
            <a:extLst>
              <a:ext uri="{FF2B5EF4-FFF2-40B4-BE49-F238E27FC236}">
                <a16:creationId xmlns:a16="http://schemas.microsoft.com/office/drawing/2014/main" id="{CC0DB83E-214D-3335-E9CA-C4B383936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9689" y="1384390"/>
            <a:ext cx="2238935" cy="4438651"/>
          </a:xfrm>
          <a:prstGeom prst="rect">
            <a:avLst/>
          </a:prstGeom>
        </p:spPr>
      </p:pic>
      <p:pic>
        <p:nvPicPr>
          <p:cNvPr id="4" name="Paveikslėlis 3" descr="Paveikslėlis, kuriame yra vidaus, siena, pastatas, liftas&#10;&#10;Automatiškai sugeneruotas aprašymas">
            <a:extLst>
              <a:ext uri="{FF2B5EF4-FFF2-40B4-BE49-F238E27FC236}">
                <a16:creationId xmlns:a16="http://schemas.microsoft.com/office/drawing/2014/main" id="{8595524C-FDF5-7BB0-9E53-2443CD004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8688" y="1375681"/>
            <a:ext cx="2391335" cy="4438651"/>
          </a:xfrm>
          <a:prstGeom prst="rect">
            <a:avLst/>
          </a:prstGeom>
        </p:spPr>
      </p:pic>
      <p:pic>
        <p:nvPicPr>
          <p:cNvPr id="5" name="Paveikslėlis 4" descr="Paveikslėlis, kuriame yra vidaus, siena, durys, Grindys&#10;&#10;Automatiškai sugeneruotas aprašymas">
            <a:extLst>
              <a:ext uri="{FF2B5EF4-FFF2-40B4-BE49-F238E27FC236}">
                <a16:creationId xmlns:a16="http://schemas.microsoft.com/office/drawing/2014/main" id="{DD514C28-0676-CEAB-254A-6B4DCC2C5C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2893" y="1384390"/>
            <a:ext cx="2247900" cy="4438651"/>
          </a:xfrm>
          <a:prstGeom prst="rect">
            <a:avLst/>
          </a:prstGeom>
        </p:spPr>
      </p:pic>
      <p:pic>
        <p:nvPicPr>
          <p:cNvPr id="6" name="Paveikslėlis 5" descr="Paveikslėlis, kuriame yra vidaus, siena, Grindys, nuosavybė&#10;&#10;Automatiškai sugeneruotas aprašymas">
            <a:extLst>
              <a:ext uri="{FF2B5EF4-FFF2-40B4-BE49-F238E27FC236}">
                <a16:creationId xmlns:a16="http://schemas.microsoft.com/office/drawing/2014/main" id="{54E9F6DF-1629-1E4C-F8FC-31723471D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5974" y="1375680"/>
            <a:ext cx="2429435" cy="443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920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F4C25D-0616-418C-8E2D-0EA9F0B0E035}"/>
              </a:ext>
            </a:extLst>
          </p:cNvPr>
          <p:cNvSpPr txBox="1"/>
          <p:nvPr/>
        </p:nvSpPr>
        <p:spPr>
          <a:xfrm>
            <a:off x="3097484" y="1816256"/>
            <a:ext cx="9275954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t-LT" sz="2800" b="1" dirty="0">
                <a:latin typeface="Times New Roman"/>
              </a:rPr>
              <a:t>GTC veiklos prioritetinės kryptys 2024 m.</a:t>
            </a:r>
            <a:endParaRPr lang="lt-LT" sz="2800" b="1" dirty="0">
              <a:latin typeface="Times New Roman"/>
              <a:cs typeface="Times New Roman"/>
            </a:endParaRPr>
          </a:p>
          <a:p>
            <a:endParaRPr lang="lt-LT" sz="2800" b="1" dirty="0">
              <a:latin typeface="Times New Roman"/>
              <a:cs typeface="Times New Roman"/>
            </a:endParaRPr>
          </a:p>
          <a:p>
            <a:pPr marL="457200" indent="-457200">
              <a:buAutoNum type="arabicPeriod"/>
            </a:pPr>
            <a:r>
              <a:rPr lang="lt" sz="2800" dirty="0">
                <a:latin typeface="Times New Roman"/>
              </a:rPr>
              <a:t>Mokslinės veiklos skatinimas.</a:t>
            </a:r>
            <a:endParaRPr lang="lt" sz="2800" dirty="0">
              <a:latin typeface="Times New Roman"/>
              <a:cs typeface="Times New Roman"/>
            </a:endParaRPr>
          </a:p>
          <a:p>
            <a:pPr marL="457200" indent="-457200">
              <a:buAutoNum type="arabicPeriod"/>
            </a:pPr>
            <a:r>
              <a:rPr lang="lt" sz="2800" dirty="0">
                <a:latin typeface="Times New Roman"/>
              </a:rPr>
              <a:t>Komunikacijos plėtra.</a:t>
            </a:r>
            <a:endParaRPr lang="lt" sz="2800" dirty="0">
              <a:latin typeface="Times New Roman"/>
              <a:cs typeface="Times New Roman"/>
            </a:endParaRPr>
          </a:p>
          <a:p>
            <a:pPr marL="457200" indent="-457200">
              <a:buAutoNum type="arabicPeriod"/>
            </a:pPr>
            <a:r>
              <a:rPr lang="lt" sz="2800" dirty="0">
                <a:latin typeface="Times New Roman"/>
              </a:rPr>
              <a:t>Infrastruktūros plėtra.</a:t>
            </a:r>
            <a:endParaRPr lang="lt-LT" sz="2800" dirty="0">
              <a:latin typeface="Times New Roman"/>
              <a:cs typeface="Times New Roman"/>
            </a:endParaRPr>
          </a:p>
          <a:p>
            <a:pPr marL="457200" indent="-457200">
              <a:buAutoNum type="arabicPeriod"/>
            </a:pPr>
            <a:r>
              <a:rPr lang="lt" sz="2800" dirty="0">
                <a:latin typeface="Times New Roman"/>
              </a:rPr>
              <a:t>Metodologinio potencialo plėtra.</a:t>
            </a:r>
            <a:endParaRPr lang="lt" sz="2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808217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C743CA-9F40-1555-B07D-F52E932EF73F}"/>
              </a:ext>
            </a:extLst>
          </p:cNvPr>
          <p:cNvSpPr txBox="1"/>
          <p:nvPr/>
        </p:nvSpPr>
        <p:spPr>
          <a:xfrm>
            <a:off x="1898470" y="766353"/>
            <a:ext cx="53818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4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Į pastato vidų galima patekti 2 būdais:</a:t>
            </a:r>
          </a:p>
          <a:p>
            <a:endParaRPr lang="lt-L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9CDB71-BCAC-76F9-C2B4-F497D2C84DFD}"/>
              </a:ext>
            </a:extLst>
          </p:cNvPr>
          <p:cNvSpPr txBox="1"/>
          <p:nvPr/>
        </p:nvSpPr>
        <p:spPr>
          <a:xfrm>
            <a:off x="1872343" y="1315230"/>
            <a:ext cx="638338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AutoNum type="arabicPeriod"/>
            </a:pPr>
            <a:r>
              <a:rPr lang="lt-LT" sz="2000">
                <a:latin typeface="Times New Roman"/>
                <a:cs typeface="Times New Roman"/>
              </a:rPr>
              <a:t>Pridėjus plastikinę kortelę prie kontrolerio.</a:t>
            </a:r>
            <a:endParaRPr lang="en-US"/>
          </a:p>
          <a:p>
            <a:pPr marL="457200" indent="-457200">
              <a:buFontTx/>
              <a:buAutoNum type="arabicPeriod"/>
            </a:pPr>
            <a:r>
              <a:rPr lang="lt-LT" sz="2000">
                <a:latin typeface="Times New Roman"/>
                <a:cs typeface="Times New Roman"/>
              </a:rPr>
              <a:t>Įvedus individualų 4 skaitmenų PIN kodą. </a:t>
            </a:r>
            <a:endParaRPr lang="lt-LT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1896B3-6E5D-823D-1AFC-6F9D769CE864}"/>
              </a:ext>
            </a:extLst>
          </p:cNvPr>
          <p:cNvSpPr txBox="1"/>
          <p:nvPr/>
        </p:nvSpPr>
        <p:spPr>
          <a:xfrm>
            <a:off x="1846217" y="2090057"/>
            <a:ext cx="6557554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lt-LT" sz="2000">
                <a:solidFill>
                  <a:srgbClr val="0070C0"/>
                </a:solidFill>
                <a:latin typeface="Times New Roman"/>
                <a:cs typeface="Times New Roman"/>
              </a:rPr>
              <a:t>SVARBU!</a:t>
            </a:r>
          </a:p>
          <a:p>
            <a:pPr algn="just"/>
            <a:r>
              <a:rPr lang="lt-LT" sz="2000">
                <a:latin typeface="Times New Roman"/>
                <a:cs typeface="Times New Roman"/>
              </a:rPr>
              <a:t>Pasinaudojus PIN kodu, patekti galima tik į pastato fojė.</a:t>
            </a:r>
          </a:p>
          <a:p>
            <a:r>
              <a:rPr lang="lt-LT" sz="2000">
                <a:latin typeface="Times New Roman"/>
                <a:cs typeface="Times New Roman"/>
              </a:rPr>
              <a:t>Be plastikinės kortelės tolesnis įėjimas į laboratorinius korpusus neįmanomas.</a:t>
            </a:r>
          </a:p>
        </p:txBody>
      </p:sp>
      <p:pic>
        <p:nvPicPr>
          <p:cNvPr id="6" name="Turinio vietos rezervavimo ženklas 4" descr="Paveikslėlis, kuriame yra kabelis, įtaisas, Ausinės, Elektroninis įrenginys&#10;&#10;Automatiškai sugeneruotas aprašymas">
            <a:extLst>
              <a:ext uri="{FF2B5EF4-FFF2-40B4-BE49-F238E27FC236}">
                <a16:creationId xmlns:a16="http://schemas.microsoft.com/office/drawing/2014/main" id="{47DA8144-6B8D-E501-6390-15D4540C7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9967" y="711919"/>
            <a:ext cx="3962400" cy="52625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DAE437-8758-8293-CBF7-9262D456AAB2}"/>
              </a:ext>
            </a:extLst>
          </p:cNvPr>
          <p:cNvSpPr txBox="1"/>
          <p:nvPr/>
        </p:nvSpPr>
        <p:spPr>
          <a:xfrm>
            <a:off x="1850201" y="3960322"/>
            <a:ext cx="4324176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lt-LT" sz="2400">
                <a:solidFill>
                  <a:srgbClr val="0070C0"/>
                </a:solidFill>
                <a:latin typeface="Times New Roman"/>
                <a:cs typeface="Times New Roman"/>
              </a:rPr>
              <a:t>Iš pastato galima išeiti:</a:t>
            </a:r>
          </a:p>
          <a:p>
            <a:endParaRPr lang="lt-L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782561-A006-7805-F709-3CDFFEA8F0A5}"/>
              </a:ext>
            </a:extLst>
          </p:cNvPr>
          <p:cNvSpPr txBox="1"/>
          <p:nvPr/>
        </p:nvSpPr>
        <p:spPr>
          <a:xfrm>
            <a:off x="1828799" y="4406774"/>
            <a:ext cx="599149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lt-LT" sz="2000">
                <a:latin typeface="Times New Roman"/>
                <a:cs typeface="Times New Roman"/>
              </a:rPr>
              <a:t>Pridėjus plastikinę kortelę prie kontrolerio, esančio prie išėjimo durų.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5466D0-782C-BEDE-815C-BD94ECB24E53}"/>
              </a:ext>
            </a:extLst>
          </p:cNvPr>
          <p:cNvSpPr txBox="1"/>
          <p:nvPr/>
        </p:nvSpPr>
        <p:spPr>
          <a:xfrm>
            <a:off x="1819741" y="5068997"/>
            <a:ext cx="6017973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lt-LT" sz="2000">
                <a:solidFill>
                  <a:srgbClr val="0070C0"/>
                </a:solidFill>
                <a:latin typeface="Times New Roman"/>
                <a:cs typeface="Times New Roman"/>
              </a:rPr>
              <a:t>SVARBU!</a:t>
            </a:r>
          </a:p>
          <a:p>
            <a:r>
              <a:rPr lang="lt-LT" sz="2000">
                <a:latin typeface="Times New Roman"/>
                <a:cs typeface="Times New Roman"/>
              </a:rPr>
              <a:t>Yra įrengta monitoringo sistema. Budėtojas turi matyti, kad darbuotojas yra išėjęs.</a:t>
            </a:r>
          </a:p>
        </p:txBody>
      </p:sp>
    </p:spTree>
    <p:extLst>
      <p:ext uri="{BB962C8B-B14F-4D97-AF65-F5344CB8AC3E}">
        <p14:creationId xmlns:p14="http://schemas.microsoft.com/office/powerpoint/2010/main" val="22567616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0362" y="3263690"/>
            <a:ext cx="4798202" cy="59487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just"/>
            <a:r>
              <a:rPr lang="lt-LT" sz="2400" b="1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8. Dėl Ukrainos grupės</a:t>
            </a:r>
            <a:r>
              <a:rPr lang="lt-LT" sz="2400" b="1">
                <a:solidFill>
                  <a:schemeClr val="tx1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 iniciatyvų</a:t>
            </a:r>
            <a:endParaRPr lang="en-US" sz="2400" b="1">
              <a:solidFill>
                <a:schemeClr val="tx1"/>
              </a:solidFill>
              <a:effectLst/>
              <a:latin typeface="Times New Roman"/>
              <a:ea typeface="Calibri" panose="020F0502020204030204" pitchFamily="34" charset="0"/>
              <a:cs typeface="Times New Roman"/>
            </a:endParaRPr>
          </a:p>
        </p:txBody>
      </p:sp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6A00D1D0-0C10-7875-DD32-AEB0E267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13" y="2403895"/>
            <a:ext cx="2127445" cy="20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1599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F5C6BB-5A75-5590-1C4F-311136E2B569}"/>
              </a:ext>
            </a:extLst>
          </p:cNvPr>
          <p:cNvSpPr txBox="1"/>
          <p:nvPr/>
        </p:nvSpPr>
        <p:spPr>
          <a:xfrm>
            <a:off x="2454648" y="1786061"/>
            <a:ext cx="9135292" cy="440120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lt-LT" sz="2000">
                <a:latin typeface="Times New Roman"/>
                <a:cs typeface="Times New Roman"/>
              </a:rPr>
              <a:t>Medžiagų rinkimas </a:t>
            </a:r>
            <a:r>
              <a:rPr lang="lt-LT" sz="2000" b="1">
                <a:latin typeface="Times New Roman"/>
                <a:cs typeface="Times New Roman"/>
              </a:rPr>
              <a:t>apkasų žvakių </a:t>
            </a:r>
            <a:r>
              <a:rPr lang="lt-LT" sz="2000">
                <a:latin typeface="Times New Roman"/>
                <a:cs typeface="Times New Roman"/>
              </a:rPr>
              <a:t>gamybai, kurios reguliariai gabenamos į Ukrainą.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lt-LT" sz="2000" b="1">
                <a:latin typeface="Times New Roman"/>
                <a:cs typeface="Times New Roman"/>
              </a:rPr>
              <a:t>„Numegzkime 1000 porų šiltų kojinių ir pirštinių“ –</a:t>
            </a:r>
            <a:r>
              <a:rPr lang="lt-LT" sz="2000">
                <a:latin typeface="Times New Roman"/>
                <a:cs typeface="Times New Roman"/>
              </a:rPr>
              <a:t> vilnonių siūlų ir drabužių, siunčiamų Ukrainos kariams ir civiliams per Vilniaus arkivyskupijos „</a:t>
            </a:r>
            <a:r>
              <a:rPr lang="lt-LT" sz="2000" err="1">
                <a:latin typeface="Times New Roman"/>
                <a:cs typeface="Times New Roman"/>
              </a:rPr>
              <a:t>Caritą</a:t>
            </a:r>
            <a:r>
              <a:rPr lang="lt-LT" sz="2000">
                <a:latin typeface="Times New Roman"/>
                <a:cs typeface="Times New Roman"/>
              </a:rPr>
              <a:t>“, aukojimas. </a:t>
            </a:r>
            <a:endParaRPr lang="lt-LT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lt-LT" sz="2000" b="1">
                <a:latin typeface="Times New Roman"/>
                <a:cs typeface="Times New Roman"/>
              </a:rPr>
              <a:t>„Šeimų draugystė“ –</a:t>
            </a:r>
            <a:r>
              <a:rPr lang="lt-LT" sz="2000">
                <a:latin typeface="Times New Roman"/>
                <a:cs typeface="Times New Roman"/>
              </a:rPr>
              <a:t> Lietuvos šeimų kalėdinių dovanų dovanojimas Ukrainos šeimoms. Ši akcija vyko gruodžio 17 d., 16 val. prie Kalvarijų parapijos.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lt-LT" sz="2000">
                <a:latin typeface="Times New Roman"/>
                <a:cs typeface="Times New Roman"/>
              </a:rPr>
              <a:t>Artėjant antrosioms karo Ukrainoje metinėms, Ukrainos paramos grupė 2024 m. vasario 22 d. kviečia GTC bendruomenę susitikti ir pažiūrėti </a:t>
            </a:r>
            <a:r>
              <a:rPr lang="lt-LT" sz="2000" b="1">
                <a:latin typeface="Times New Roman"/>
                <a:cs typeface="Times New Roman"/>
              </a:rPr>
              <a:t>ukrainietišką dokumentinį filmą</a:t>
            </a:r>
            <a:r>
              <a:rPr lang="lt-LT" sz="2000">
                <a:latin typeface="Times New Roman"/>
                <a:cs typeface="Times New Roman"/>
              </a:rPr>
              <a:t>. Šio renginio metu bus renkamos aukos tolesnei paramai, kurios bus siunčiamos į Ukrainą. </a:t>
            </a:r>
            <a:endParaRPr lang="lt-LT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lt-LT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lt-LT" sz="2000">
                <a:latin typeface="Times New Roman"/>
                <a:cs typeface="Times New Roman"/>
              </a:rPr>
              <a:t>GTC teikia </a:t>
            </a:r>
            <a:r>
              <a:rPr lang="lt-LT" sz="2000" b="1">
                <a:latin typeface="Times New Roman"/>
                <a:cs typeface="Times New Roman"/>
              </a:rPr>
              <a:t>paramą mokslininkams ir doktorantams</a:t>
            </a:r>
            <a:r>
              <a:rPr lang="lt-LT" sz="2000">
                <a:latin typeface="Times New Roman"/>
                <a:cs typeface="Times New Roman"/>
              </a:rPr>
              <a:t>, kurie šiuo metu atlieka tyrimus centre.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FE1E3B-FEE0-F688-5F97-68079D7FC00A}"/>
              </a:ext>
            </a:extLst>
          </p:cNvPr>
          <p:cNvSpPr txBox="1"/>
          <p:nvPr/>
        </p:nvSpPr>
        <p:spPr>
          <a:xfrm>
            <a:off x="2455580" y="535766"/>
            <a:ext cx="9385960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lt-LT" sz="2400">
                <a:solidFill>
                  <a:srgbClr val="0070C0"/>
                </a:solidFill>
                <a:latin typeface="Times New Roman"/>
                <a:cs typeface="Times New Roman"/>
              </a:rPr>
              <a:t>GTC ir toliau teikia paramą Ukrainos žmonėms,</a:t>
            </a:r>
            <a:r>
              <a:rPr lang="lt-LT" sz="2400">
                <a:latin typeface="Times New Roman"/>
                <a:cs typeface="Times New Roman"/>
              </a:rPr>
              <a:t> </a:t>
            </a:r>
            <a:endParaRPr lang="lt-LT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sz="2400">
                <a:latin typeface="Times New Roman"/>
                <a:cs typeface="Times New Roman"/>
              </a:rPr>
              <a:t>prisidėdamas prie kelių iniciatyvų:</a:t>
            </a:r>
          </a:p>
        </p:txBody>
      </p:sp>
    </p:spTree>
    <p:extLst>
      <p:ext uri="{BB962C8B-B14F-4D97-AF65-F5344CB8AC3E}">
        <p14:creationId xmlns:p14="http://schemas.microsoft.com/office/powerpoint/2010/main" val="15403570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411" y="3103281"/>
            <a:ext cx="7925410" cy="55431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just"/>
            <a:r>
              <a:rPr lang="lt-LT" sz="2400" b="1" dirty="0">
                <a:solidFill>
                  <a:schemeClr val="tx1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9. </a:t>
            </a:r>
            <a:r>
              <a:rPr lang="lt-LT" sz="2400" b="1" dirty="0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Dėl </a:t>
            </a:r>
            <a:r>
              <a:rPr lang="lt-LT" sz="2400" b="1" dirty="0">
                <a:solidFill>
                  <a:schemeClr val="tx1"/>
                </a:solidFill>
                <a:latin typeface="Times New Roman"/>
                <a:cs typeface="Times New Roman"/>
              </a:rPr>
              <a:t>n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/>
                <a:ea typeface="+mj-ea"/>
                <a:cs typeface="Times New Roman"/>
              </a:rPr>
              <a:t>umatomų</a:t>
            </a:r>
            <a:r>
              <a:rPr lang="en-US" sz="2400" b="1" dirty="0">
                <a:solidFill>
                  <a:schemeClr val="tx1"/>
                </a:solidFill>
                <a:latin typeface="Times New Roman"/>
                <a:ea typeface="+mj-ea"/>
                <a:cs typeface="Times New Roman"/>
              </a:rPr>
              <a:t> 2024 m. </a:t>
            </a:r>
            <a:r>
              <a:rPr lang="en-US" sz="2400" b="1" dirty="0" err="1">
                <a:solidFill>
                  <a:schemeClr val="tx1"/>
                </a:solidFill>
                <a:effectLst/>
                <a:latin typeface="Times New Roman"/>
                <a:ea typeface="+mj-ea"/>
                <a:cs typeface="Times New Roman"/>
              </a:rPr>
              <a:t>renginių</a:t>
            </a:r>
            <a:r>
              <a:rPr lang="en-US" sz="2400" b="1" dirty="0">
                <a:solidFill>
                  <a:schemeClr val="tx1"/>
                </a:solidFill>
                <a:effectLst/>
                <a:latin typeface="Times New Roman"/>
                <a:ea typeface="+mj-ea"/>
                <a:cs typeface="Times New Roman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/>
                <a:ea typeface="+mj-ea"/>
                <a:cs typeface="Times New Roman"/>
              </a:rPr>
              <a:t>kalendori</a:t>
            </a:r>
            <a:r>
              <a:rPr lang="lt-LT" sz="2400" b="1" dirty="0">
                <a:solidFill>
                  <a:schemeClr val="tx1"/>
                </a:solidFill>
                <a:latin typeface="Times New Roman"/>
                <a:ea typeface="+mj-ea"/>
                <a:cs typeface="Times New Roman"/>
              </a:rPr>
              <a:t>a</a:t>
            </a:r>
            <a:r>
              <a:rPr lang="en-US" sz="2400" b="1" dirty="0">
                <a:solidFill>
                  <a:schemeClr val="tx1"/>
                </a:solidFill>
                <a:latin typeface="Times New Roman"/>
                <a:ea typeface="+mj-ea"/>
                <a:cs typeface="Times New Roman"/>
              </a:rPr>
              <a:t>us</a:t>
            </a:r>
            <a:endParaRPr lang="en-US" sz="24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6A00D1D0-0C10-7875-DD32-AEB0E267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13" y="2403895"/>
            <a:ext cx="2127445" cy="20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1435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70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85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7" name="Rectangle 96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8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99" name="Rectangle 98">
            <a:extLst>
              <a:ext uri="{FF2B5EF4-FFF2-40B4-BE49-F238E27FC236}">
                <a16:creationId xmlns:a16="http://schemas.microsoft.com/office/drawing/2014/main" id="{CADF4631-3C8F-45EE-8D19-4D3E8426B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F291099C-17EE-4E0E-B096-C79975050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E21C6221-3E1B-4ABD-8172-FAE995E65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12">
              <a:extLst>
                <a:ext uri="{FF2B5EF4-FFF2-40B4-BE49-F238E27FC236}">
                  <a16:creationId xmlns:a16="http://schemas.microsoft.com/office/drawing/2014/main" id="{D3EF5991-93EA-451F-BB82-1ABC4AC0D2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136F96F7-16E6-48A1-A211-0B4A4D0C83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5C00D000-7FA5-40C4-AB6A-DE3A61AB8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id="{5AAEB880-A03D-4743-9060-D7A846FA6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id="{CC64DD68-0B96-4DE9-8FD5-3175E4A3F1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17">
              <a:extLst>
                <a:ext uri="{FF2B5EF4-FFF2-40B4-BE49-F238E27FC236}">
                  <a16:creationId xmlns:a16="http://schemas.microsoft.com/office/drawing/2014/main" id="{69118400-C17B-4068-86D3-93CAE7702C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id="{117FA22F-CBA8-4CF5-B8CC-2D169B67E4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id="{8FB2D443-8598-4CEE-AED2-BEF49AA95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id="{92593E33-68AF-485D-99D0-080CEA1971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96A28427-575C-4904-AC4B-3DD62801D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782FA736-DE89-4D13-B0A7-3906B32CEF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6B72176-2CEC-50D6-1B54-83D90F3A9C45}"/>
              </a:ext>
            </a:extLst>
          </p:cNvPr>
          <p:cNvSpPr txBox="1"/>
          <p:nvPr/>
        </p:nvSpPr>
        <p:spPr>
          <a:xfrm>
            <a:off x="3001072" y="464224"/>
            <a:ext cx="8123237" cy="6996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/>
                <a:ea typeface="+mj-ea"/>
                <a:cs typeface="Times New Roman"/>
              </a:rPr>
              <a:t>Numatomų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+mj-ea"/>
                <a:cs typeface="Times New Roman"/>
              </a:rPr>
              <a:t> 2024 m. 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/>
                <a:ea typeface="+mj-ea"/>
                <a:cs typeface="Times New Roman"/>
              </a:rPr>
              <a:t>renginių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Times New Roman"/>
                <a:ea typeface="+mj-ea"/>
                <a:cs typeface="Times New Roman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+mj-ea"/>
                <a:cs typeface="Times New Roman"/>
              </a:rPr>
              <a:t>kalendorius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imes New Roman"/>
              <a:ea typeface="+mj-ea"/>
              <a:cs typeface="Times New Roman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A54B62D-FC5C-4E1A-8D8B-279576FE5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58" name="Freeform 27">
              <a:extLst>
                <a:ext uri="{FF2B5EF4-FFF2-40B4-BE49-F238E27FC236}">
                  <a16:creationId xmlns:a16="http://schemas.microsoft.com/office/drawing/2014/main" id="{4706D2CB-CE4C-4F40-B189-FD7BB4466B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28">
              <a:extLst>
                <a:ext uri="{FF2B5EF4-FFF2-40B4-BE49-F238E27FC236}">
                  <a16:creationId xmlns:a16="http://schemas.microsoft.com/office/drawing/2014/main" id="{2714CF7E-2DF6-4F91-8BB2-D62E8B549D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29">
              <a:extLst>
                <a:ext uri="{FF2B5EF4-FFF2-40B4-BE49-F238E27FC236}">
                  <a16:creationId xmlns:a16="http://schemas.microsoft.com/office/drawing/2014/main" id="{F30DCFE1-624D-4D3C-AC61-757C2FF356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30">
              <a:extLst>
                <a:ext uri="{FF2B5EF4-FFF2-40B4-BE49-F238E27FC236}">
                  <a16:creationId xmlns:a16="http://schemas.microsoft.com/office/drawing/2014/main" id="{BF08ABFE-DD31-4F1F-9520-93CC613CD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31">
              <a:extLst>
                <a:ext uri="{FF2B5EF4-FFF2-40B4-BE49-F238E27FC236}">
                  <a16:creationId xmlns:a16="http://schemas.microsoft.com/office/drawing/2014/main" id="{ADFB2DBD-F00A-4820-876F-4E75F216B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32">
              <a:extLst>
                <a:ext uri="{FF2B5EF4-FFF2-40B4-BE49-F238E27FC236}">
                  <a16:creationId xmlns:a16="http://schemas.microsoft.com/office/drawing/2014/main" id="{3F85387B-5668-4570-BC5C-AA89417C71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33">
              <a:extLst>
                <a:ext uri="{FF2B5EF4-FFF2-40B4-BE49-F238E27FC236}">
                  <a16:creationId xmlns:a16="http://schemas.microsoft.com/office/drawing/2014/main" id="{FEA70EF6-623D-453D-8360-1B0C142A2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34">
              <a:extLst>
                <a:ext uri="{FF2B5EF4-FFF2-40B4-BE49-F238E27FC236}">
                  <a16:creationId xmlns:a16="http://schemas.microsoft.com/office/drawing/2014/main" id="{FE3B449C-A5FE-44B9-A01C-A115C37D3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35">
              <a:extLst>
                <a:ext uri="{FF2B5EF4-FFF2-40B4-BE49-F238E27FC236}">
                  <a16:creationId xmlns:a16="http://schemas.microsoft.com/office/drawing/2014/main" id="{BD672E89-DAB4-41AE-891D-6B6A52B0EA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36">
              <a:extLst>
                <a:ext uri="{FF2B5EF4-FFF2-40B4-BE49-F238E27FC236}">
                  <a16:creationId xmlns:a16="http://schemas.microsoft.com/office/drawing/2014/main" id="{C69123C3-F0F9-4AA7-BA7B-9E5E0AF27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37">
              <a:extLst>
                <a:ext uri="{FF2B5EF4-FFF2-40B4-BE49-F238E27FC236}">
                  <a16:creationId xmlns:a16="http://schemas.microsoft.com/office/drawing/2014/main" id="{E10779C5-3DD9-489D-9A2D-EF45B7BE30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38">
              <a:extLst>
                <a:ext uri="{FF2B5EF4-FFF2-40B4-BE49-F238E27FC236}">
                  <a16:creationId xmlns:a16="http://schemas.microsoft.com/office/drawing/2014/main" id="{1D3B4B35-2090-4DA8-ADBE-DD888B4E17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46FA917F-43A3-4FA3-A085-59D0DC397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3" name="Freeform 33">
            <a:extLst>
              <a:ext uri="{FF2B5EF4-FFF2-40B4-BE49-F238E27FC236}">
                <a16:creationId xmlns:a16="http://schemas.microsoft.com/office/drawing/2014/main" id="{9CBF007B-8C8C-4F79-B037-9F4C61F9F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753578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00F1295-95E4-92A9-0C66-5A85B3E0EC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658520"/>
              </p:ext>
            </p:extLst>
          </p:nvPr>
        </p:nvGraphicFramePr>
        <p:xfrm>
          <a:off x="2234938" y="1629882"/>
          <a:ext cx="8942796" cy="2429416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1247817">
                  <a:extLst>
                    <a:ext uri="{9D8B030D-6E8A-4147-A177-3AD203B41FA5}">
                      <a16:colId xmlns:a16="http://schemas.microsoft.com/office/drawing/2014/main" val="787351737"/>
                    </a:ext>
                  </a:extLst>
                </a:gridCol>
                <a:gridCol w="1328078">
                  <a:extLst>
                    <a:ext uri="{9D8B030D-6E8A-4147-A177-3AD203B41FA5}">
                      <a16:colId xmlns:a16="http://schemas.microsoft.com/office/drawing/2014/main" val="2669176646"/>
                    </a:ext>
                  </a:extLst>
                </a:gridCol>
                <a:gridCol w="1781407">
                  <a:extLst>
                    <a:ext uri="{9D8B030D-6E8A-4147-A177-3AD203B41FA5}">
                      <a16:colId xmlns:a16="http://schemas.microsoft.com/office/drawing/2014/main" val="1403831316"/>
                    </a:ext>
                  </a:extLst>
                </a:gridCol>
                <a:gridCol w="1321415">
                  <a:extLst>
                    <a:ext uri="{9D8B030D-6E8A-4147-A177-3AD203B41FA5}">
                      <a16:colId xmlns:a16="http://schemas.microsoft.com/office/drawing/2014/main" val="222838778"/>
                    </a:ext>
                  </a:extLst>
                </a:gridCol>
                <a:gridCol w="1848314">
                  <a:extLst>
                    <a:ext uri="{9D8B030D-6E8A-4147-A177-3AD203B41FA5}">
                      <a16:colId xmlns:a16="http://schemas.microsoft.com/office/drawing/2014/main" val="2235883627"/>
                    </a:ext>
                  </a:extLst>
                </a:gridCol>
                <a:gridCol w="1415765">
                  <a:extLst>
                    <a:ext uri="{9D8B030D-6E8A-4147-A177-3AD203B41FA5}">
                      <a16:colId xmlns:a16="http://schemas.microsoft.com/office/drawing/2014/main" val="2635879598"/>
                    </a:ext>
                  </a:extLst>
                </a:gridCol>
              </a:tblGrid>
              <a:tr h="5510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kern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Renginio</a:t>
                      </a:r>
                      <a:r>
                        <a:rPr lang="en-US" sz="1600" b="0" kern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b="0" kern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pradžios</a:t>
                      </a:r>
                      <a:r>
                        <a:rPr lang="en-US" sz="1600" b="0" kern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data</a:t>
                      </a:r>
                      <a:endParaRPr lang="en-US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70433" marR="70433" marT="9782" marB="978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kern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Renginio</a:t>
                      </a:r>
                      <a:r>
                        <a:rPr lang="en-US" sz="1600" b="0" kern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b="0" kern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pabaigos</a:t>
                      </a:r>
                      <a:r>
                        <a:rPr lang="en-US" sz="1600" b="0" kern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data</a:t>
                      </a:r>
                      <a:endParaRPr lang="en-US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70433" marR="70433" marT="9782" marB="978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kern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Renginio</a:t>
                      </a:r>
                      <a:r>
                        <a:rPr lang="en-US" sz="1600" b="0" kern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b="0" kern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pavadinimas</a:t>
                      </a:r>
                      <a:endParaRPr lang="en-US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70433" marR="70433" marT="9782" marB="978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kern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Aprašymas</a:t>
                      </a:r>
                      <a:endParaRPr lang="en-US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70433" marR="70433" marT="9782" marB="978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0" kern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Organizatorius</a:t>
                      </a:r>
                      <a:endParaRPr lang="en-US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70433" marR="70433" marT="9782" marB="978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600" b="0" kern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Lėšų</a:t>
                      </a:r>
                      <a:r>
                        <a:rPr lang="en-US" sz="1600" b="0" kern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lang="en-US" sz="1600" b="0" kern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poreikis</a:t>
                      </a:r>
                    </a:p>
                  </a:txBody>
                  <a:tcPr marL="70433" marR="70433" marT="9781" marB="9781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2064294"/>
                  </a:ext>
                </a:extLst>
              </a:tr>
              <a:tr h="3835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400" b="0" kern="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70433" marR="70433" marT="9782" marB="978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3" marR="70433" marT="9782" marB="978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3" marR="70433" marT="9782" marB="978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3" marR="70433" marT="9782" marB="978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3" marR="70433" marT="9782" marB="978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buNone/>
                      </a:pPr>
                      <a:endParaRPr lang="en-US" sz="1400" b="0" kern="10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70433" marR="70433" marT="9781" marB="9781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4613686"/>
                  </a:ext>
                </a:extLst>
              </a:tr>
              <a:tr h="2491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3" marR="70433" marT="9782" marB="978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3" marR="70433" marT="9782" marB="978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3" marR="70433" marT="9782" marB="978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3" marR="70433" marT="9782" marB="978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3" marR="70433" marT="9782" marB="978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buNone/>
                      </a:pPr>
                      <a:endParaRPr lang="en-US" sz="1400" b="0" kern="10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70433" marR="70433" marT="9781" marB="9781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7807083"/>
                  </a:ext>
                </a:extLst>
              </a:tr>
              <a:tr h="2491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3" marR="70433" marT="9782" marB="978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3" marR="70433" marT="9782" marB="978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3" marR="70433" marT="9782" marB="978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3" marR="70433" marT="9782" marB="978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3" marR="70433" marT="9782" marB="978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buNone/>
                      </a:pPr>
                      <a:endParaRPr lang="en-US" sz="1400" b="0" kern="10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70433" marR="70433" marT="9781" marB="9781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8689634"/>
                  </a:ext>
                </a:extLst>
              </a:tr>
              <a:tr h="2491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3" marR="70433" marT="9782" marB="978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3" marR="70433" marT="9782" marB="978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3" marR="70433" marT="9782" marB="978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3" marR="70433" marT="9782" marB="978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3" marR="70433" marT="9782" marB="978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buNone/>
                      </a:pPr>
                      <a:endParaRPr lang="en-US" sz="1400" b="0" kern="10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70433" marR="70433" marT="9781" marB="9781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1388035"/>
                  </a:ext>
                </a:extLst>
              </a:tr>
              <a:tr h="2491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3" marR="70433" marT="9782" marB="978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3" marR="70433" marT="9782" marB="978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3" marR="70433" marT="9782" marB="978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3" marR="70433" marT="9782" marB="978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3" marR="70433" marT="9782" marB="978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buNone/>
                      </a:pPr>
                      <a:endParaRPr lang="en-US" sz="1400" b="0" kern="10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70433" marR="70433" marT="9781" marB="9781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3894120"/>
                  </a:ext>
                </a:extLst>
              </a:tr>
              <a:tr h="2491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3" marR="70433" marT="9782" marB="978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3" marR="70433" marT="9782" marB="978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3" marR="70433" marT="9782" marB="978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3" marR="70433" marT="9782" marB="978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3" marR="70433" marT="9782" marB="978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buNone/>
                      </a:pPr>
                      <a:endParaRPr lang="en-US" sz="1400" b="0" kern="10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70433" marR="70433" marT="9781" marB="9781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930577"/>
                  </a:ext>
                </a:extLst>
              </a:tr>
              <a:tr h="2491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3" marR="70433" marT="9782" marB="978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3" marR="70433" marT="9782" marB="978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3" marR="70433" marT="9782" marB="978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3" marR="70433" marT="9782" marB="978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 b="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433" marR="70433" marT="9782" marB="978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buNone/>
                      </a:pPr>
                      <a:endParaRPr lang="en-US" sz="1400" b="0" kern="10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70433" marR="70433" marT="9781" marB="9781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79091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36050DB-A70A-E1A1-CC2A-9390F59E2C93}"/>
              </a:ext>
            </a:extLst>
          </p:cNvPr>
          <p:cNvSpPr txBox="1"/>
          <p:nvPr/>
        </p:nvSpPr>
        <p:spPr>
          <a:xfrm>
            <a:off x="3004455" y="5044830"/>
            <a:ext cx="7498081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lt-LT" dirty="0">
                <a:latin typeface="Times New Roman"/>
                <a:cs typeface="Times New Roman"/>
              </a:rPr>
              <a:t>Pildoma </a:t>
            </a:r>
            <a:r>
              <a:rPr lang="lt-LT" i="1" dirty="0" err="1">
                <a:latin typeface="Times New Roman"/>
                <a:cs typeface="Times New Roman"/>
              </a:rPr>
              <a:t>SharePoint‘e</a:t>
            </a:r>
            <a:r>
              <a:rPr lang="lt-LT" dirty="0">
                <a:latin typeface="Times New Roman"/>
                <a:cs typeface="Times New Roman"/>
              </a:rPr>
              <a:t>, paspaudus nuorodą: </a:t>
            </a:r>
            <a:r>
              <a:rPr lang="lt-LT" dirty="0">
                <a:latin typeface="Times New Roman"/>
                <a:cs typeface="Times New Roman"/>
                <a:hlinkClick r:id="rId3"/>
              </a:rPr>
              <a:t>Renginių kalendorius 2024.xlsx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658167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9582" y="2982476"/>
            <a:ext cx="7414313" cy="126638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just"/>
            <a:r>
              <a:rPr lang="lt-LT" sz="2400" b="1">
                <a:solidFill>
                  <a:schemeClr val="tx1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10. </a:t>
            </a:r>
            <a:r>
              <a:rPr lang="lt-LT" sz="2400" b="1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Dėl </a:t>
            </a:r>
            <a:r>
              <a:rPr lang="lt-LT" sz="2400" b="1">
                <a:solidFill>
                  <a:schemeClr val="tx1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GTC darbuotojų veiklos įvertinimo (nacionalinės premijos ir valstybiniai</a:t>
            </a:r>
            <a:r>
              <a:rPr lang="lt-LT" sz="2400" b="1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 </a:t>
            </a:r>
            <a:r>
              <a:rPr lang="lt-LT" sz="2400" b="1">
                <a:solidFill>
                  <a:schemeClr val="tx1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apdovanojimai, vardinės premijos ir t. t.)</a:t>
            </a:r>
            <a:endParaRPr lang="en-US" sz="2400" b="1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6A00D1D0-0C10-7875-DD32-AEB0E267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13" y="2403895"/>
            <a:ext cx="2127445" cy="20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46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EC7CF2-62C5-DE60-8ECB-0CDE8C64E3DD}"/>
              </a:ext>
            </a:extLst>
          </p:cNvPr>
          <p:cNvSpPr txBox="1"/>
          <p:nvPr/>
        </p:nvSpPr>
        <p:spPr>
          <a:xfrm>
            <a:off x="1992332" y="711710"/>
            <a:ext cx="7935951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lt-LT" sz="2400" b="1">
                <a:latin typeface="Times New Roman"/>
                <a:cs typeface="Times New Roman"/>
              </a:rPr>
              <a:t>Dėl GTC darbuotojų veiklos įvertinimo (nacionalinės premijos ir valstybiniai apdovanojimai, vardinės premijos)</a:t>
            </a:r>
            <a:r>
              <a:rPr lang="lt-LT" sz="2400">
                <a:latin typeface="Times New Roman"/>
                <a:cs typeface="Calibri"/>
              </a:rPr>
              <a:t> </a:t>
            </a:r>
            <a:r>
              <a:rPr lang="lt-LT" sz="2400" b="1">
                <a:latin typeface="Times New Roman"/>
                <a:cs typeface="Calibri"/>
              </a:rPr>
              <a:t>2024 m.</a:t>
            </a:r>
            <a:endParaRPr lang="en-US" sz="2400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2D0663-1DE4-3D39-B878-EAF1BB0EEFF6}"/>
              </a:ext>
            </a:extLst>
          </p:cNvPr>
          <p:cNvSpPr txBox="1"/>
          <p:nvPr/>
        </p:nvSpPr>
        <p:spPr>
          <a:xfrm>
            <a:off x="2121651" y="5465728"/>
            <a:ext cx="8792843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lt-LT" sz="2000" dirty="0">
                <a:latin typeface="Times New Roman"/>
                <a:cs typeface="Times New Roman"/>
              </a:rPr>
              <a:t>Pildoma </a:t>
            </a:r>
            <a:r>
              <a:rPr lang="lt-LT" sz="2000" i="1" dirty="0" err="1">
                <a:latin typeface="Times New Roman"/>
                <a:cs typeface="Times New Roman"/>
              </a:rPr>
              <a:t>SharePoint‘e</a:t>
            </a:r>
            <a:r>
              <a:rPr lang="lt-LT" sz="2000" dirty="0">
                <a:latin typeface="Times New Roman"/>
                <a:cs typeface="Times New Roman"/>
              </a:rPr>
              <a:t>, paspaudus nuorodą: </a:t>
            </a:r>
            <a:r>
              <a:rPr lang="lt-LT" sz="2000" dirty="0">
                <a:latin typeface="Times New Roman"/>
                <a:cs typeface="Times New Roman"/>
                <a:hlinkClick r:id="rId3"/>
              </a:rPr>
              <a:t>Laboratorijų apdovanojimai 2024.xlsx 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6801162D-A913-898D-3621-D422559CDE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9011589"/>
              </p:ext>
            </p:extLst>
          </p:nvPr>
        </p:nvGraphicFramePr>
        <p:xfrm>
          <a:off x="1672683" y="2230243"/>
          <a:ext cx="8476640" cy="24454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1690">
                  <a:extLst>
                    <a:ext uri="{9D8B030D-6E8A-4147-A177-3AD203B41FA5}">
                      <a16:colId xmlns:a16="http://schemas.microsoft.com/office/drawing/2014/main" val="3006802527"/>
                    </a:ext>
                  </a:extLst>
                </a:gridCol>
                <a:gridCol w="4583151">
                  <a:extLst>
                    <a:ext uri="{9D8B030D-6E8A-4147-A177-3AD203B41FA5}">
                      <a16:colId xmlns:a16="http://schemas.microsoft.com/office/drawing/2014/main" val="503699151"/>
                    </a:ext>
                  </a:extLst>
                </a:gridCol>
                <a:gridCol w="1547231">
                  <a:extLst>
                    <a:ext uri="{9D8B030D-6E8A-4147-A177-3AD203B41FA5}">
                      <a16:colId xmlns:a16="http://schemas.microsoft.com/office/drawing/2014/main" val="2452224623"/>
                    </a:ext>
                  </a:extLst>
                </a:gridCol>
                <a:gridCol w="2024568">
                  <a:extLst>
                    <a:ext uri="{9D8B030D-6E8A-4147-A177-3AD203B41FA5}">
                      <a16:colId xmlns:a16="http://schemas.microsoft.com/office/drawing/2014/main" val="2603050325"/>
                    </a:ext>
                  </a:extLst>
                </a:gridCol>
              </a:tblGrid>
              <a:tr h="5352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US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49714" marR="49714" marT="6905" marB="69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lt-LT" sz="1600" b="0" i="0" u="none" strike="noStrike" kern="0" noProof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Nacionalinės premijos ir valstybinio apdovanojimo, vardinės premijos pavadinimas</a:t>
                      </a:r>
                      <a:endParaRPr lang="en-US" sz="1600" b="0"/>
                    </a:p>
                  </a:txBody>
                  <a:tcPr marL="49714" marR="49714" marT="6905" marB="69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lt-LT" sz="1600" b="0" i="0" u="none" strike="noStrike" kern="0" noProof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Teikimo laikas</a:t>
                      </a:r>
                    </a:p>
                  </a:txBody>
                  <a:tcPr marL="49714" marR="49714" marT="6904" marB="6904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lt-LT" sz="1600" b="0" kern="1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Pastabos</a:t>
                      </a:r>
                      <a:endParaRPr lang="en-US" sz="16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9714" marR="49714" marT="6905" marB="6905"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6689883"/>
                  </a:ext>
                </a:extLst>
              </a:tr>
              <a:tr h="7639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0" kern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1.  </a:t>
                      </a:r>
                      <a:endParaRPr lang="en-US" sz="14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49714" marR="49714" marT="6905" marB="69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400" kern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49714" marR="49714" marT="6905" marB="690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1400" kern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49714" marR="49714" marT="6904" marB="6904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 kern="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6905" marB="6905"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261307"/>
                  </a:ext>
                </a:extLst>
              </a:tr>
              <a:tr h="5731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0" kern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2.  </a:t>
                      </a:r>
                      <a:endParaRPr lang="en-US" sz="14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49714" marR="49714" marT="6905" marB="69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400" kern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49714" marR="49714" marT="6905" marB="690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1400" kern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49714" marR="49714" marT="6904" marB="6904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 kern="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6905" marB="6905"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70213"/>
                  </a:ext>
                </a:extLst>
              </a:tr>
              <a:tr h="5731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0" kern="0">
                          <a:solidFill>
                            <a:schemeClr val="tx1"/>
                          </a:solidFill>
                          <a:effectLst/>
                          <a:latin typeface="Times New Roman"/>
                          <a:cs typeface="Times New Roman"/>
                        </a:rPr>
                        <a:t>3.  </a:t>
                      </a:r>
                      <a:endParaRPr lang="en-US" sz="1400" b="0" kern="10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49714" marR="49714" marT="6905" marB="69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400" kern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49714" marR="49714" marT="6905" marB="6905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en-US" sz="1400" kern="0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49714" marR="49714" marT="6904" marB="6904" anchor="b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400" kern="1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9714" marR="49714" marT="6905" marB="6905"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970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9068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874" y="2982476"/>
            <a:ext cx="7154118" cy="87609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just"/>
            <a:r>
              <a:rPr lang="lt-LT" sz="2400" b="1">
                <a:solidFill>
                  <a:schemeClr val="tx1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11. </a:t>
            </a:r>
            <a:r>
              <a:rPr lang="lt-LT" sz="2400" b="1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Dėl </a:t>
            </a:r>
            <a:r>
              <a:rPr lang="lt-LT" sz="2400" b="1">
                <a:solidFill>
                  <a:schemeClr val="tx1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pageidaujamo</a:t>
            </a:r>
            <a:r>
              <a:rPr lang="lt-LT" sz="2400" b="1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 įsigyti ilgalaikio turto</a:t>
            </a:r>
            <a:r>
              <a:rPr lang="lt-LT" sz="2400" b="1">
                <a:solidFill>
                  <a:schemeClr val="tx1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 plano </a:t>
            </a:r>
            <a:endParaRPr lang="en-US" sz="2400" b="1">
              <a:solidFill>
                <a:schemeClr val="tx1"/>
              </a:solidFill>
              <a:effectLst/>
              <a:latin typeface="Times New Roman"/>
              <a:ea typeface="Calibri" panose="020F0502020204030204" pitchFamily="34" charset="0"/>
              <a:cs typeface="Times New Roman"/>
            </a:endParaRPr>
          </a:p>
        </p:txBody>
      </p:sp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6A00D1D0-0C10-7875-DD32-AEB0E267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13" y="2403895"/>
            <a:ext cx="2127445" cy="20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736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6BF9EE-F7AC-4FA5-AC7E-001B3A642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B48D182-44E3-4D8B-ACEF-F1A900BE4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55A535A-A489-477F-A314-593AA8CAFB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54C2D4C-FD83-4EF4-9312-04442ABD6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C20701C2-CD9A-4698-BC97-E1085820C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2575C35-466F-42AE-87A1-D691849AB8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8236F37-6119-45AC-80A0-CD2C311B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F3FDD799-39FE-4D6F-9A64-2F472B215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9820D241-1D49-442C-A95A-00BC1BF9E2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BC2197C-B383-4866-8ABD-74222400BE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04B06AA-FC93-4471-9DE4-56A401E70A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E580600C-013F-4FAF-8FB7-4CC0FA80A9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BFCF199-64B2-4AEE-88C4-E954ABF362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12DBA5-56D8-42B2-BA94-28168C2A6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6" name="Freeform 27">
              <a:extLst>
                <a:ext uri="{FF2B5EF4-FFF2-40B4-BE49-F238E27FC236}">
                  <a16:creationId xmlns:a16="http://schemas.microsoft.com/office/drawing/2014/main" id="{7AD46C74-3117-46B0-B267-0F61B57CA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8">
              <a:extLst>
                <a:ext uri="{FF2B5EF4-FFF2-40B4-BE49-F238E27FC236}">
                  <a16:creationId xmlns:a16="http://schemas.microsoft.com/office/drawing/2014/main" id="{8C13B810-9664-45D8-8510-D6ED0ADD7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9">
              <a:extLst>
                <a:ext uri="{FF2B5EF4-FFF2-40B4-BE49-F238E27FC236}">
                  <a16:creationId xmlns:a16="http://schemas.microsoft.com/office/drawing/2014/main" id="{10306E52-A922-4458-BCCE-C3C840C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0">
              <a:extLst>
                <a:ext uri="{FF2B5EF4-FFF2-40B4-BE49-F238E27FC236}">
                  <a16:creationId xmlns:a16="http://schemas.microsoft.com/office/drawing/2014/main" id="{CB578819-B7E7-4250-932F-52AE2A2A9A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1">
              <a:extLst>
                <a:ext uri="{FF2B5EF4-FFF2-40B4-BE49-F238E27FC236}">
                  <a16:creationId xmlns:a16="http://schemas.microsoft.com/office/drawing/2014/main" id="{454B9C91-B623-424A-B16E-F764F189D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EFD03C4A-8484-41E6-B458-032F1DCA7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3">
              <a:extLst>
                <a:ext uri="{FF2B5EF4-FFF2-40B4-BE49-F238E27FC236}">
                  <a16:creationId xmlns:a16="http://schemas.microsoft.com/office/drawing/2014/main" id="{DDC2F3C3-1D4E-4913-9C5C-F9A65B47E5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4">
              <a:extLst>
                <a:ext uri="{FF2B5EF4-FFF2-40B4-BE49-F238E27FC236}">
                  <a16:creationId xmlns:a16="http://schemas.microsoft.com/office/drawing/2014/main" id="{1E15BCA2-2420-4C53-ADE9-40FBAC2384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5">
              <a:extLst>
                <a:ext uri="{FF2B5EF4-FFF2-40B4-BE49-F238E27FC236}">
                  <a16:creationId xmlns:a16="http://schemas.microsoft.com/office/drawing/2014/main" id="{73D5FBF4-7129-4C51-B603-E3BC33419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0165B164-CE2A-494C-88FC-507232B37C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7">
              <a:extLst>
                <a:ext uri="{FF2B5EF4-FFF2-40B4-BE49-F238E27FC236}">
                  <a16:creationId xmlns:a16="http://schemas.microsoft.com/office/drawing/2014/main" id="{87F127E5-B10B-4D18-BCF0-E7C3C7F40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8">
              <a:extLst>
                <a:ext uri="{FF2B5EF4-FFF2-40B4-BE49-F238E27FC236}">
                  <a16:creationId xmlns:a16="http://schemas.microsoft.com/office/drawing/2014/main" id="{FC692D59-F28D-4E42-B435-225F2C6CFA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1996130F-9AB5-4DE9-8574-3AF891C5C1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1" name="Freeform 6">
            <a:extLst>
              <a:ext uri="{FF2B5EF4-FFF2-40B4-BE49-F238E27FC236}">
                <a16:creationId xmlns:a16="http://schemas.microsoft.com/office/drawing/2014/main" id="{3623DEAC-F39C-45D6-86DC-1033F64295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CADF4631-3C8F-45EE-8D19-4D3E8426B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291099C-17EE-4E0E-B096-C79975050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E21C6221-3E1B-4ABD-8172-FAE995E65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12">
              <a:extLst>
                <a:ext uri="{FF2B5EF4-FFF2-40B4-BE49-F238E27FC236}">
                  <a16:creationId xmlns:a16="http://schemas.microsoft.com/office/drawing/2014/main" id="{D3EF5991-93EA-451F-BB82-1ABC4AC0D2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13">
              <a:extLst>
                <a:ext uri="{FF2B5EF4-FFF2-40B4-BE49-F238E27FC236}">
                  <a16:creationId xmlns:a16="http://schemas.microsoft.com/office/drawing/2014/main" id="{136F96F7-16E6-48A1-A211-0B4A4D0C83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14">
              <a:extLst>
                <a:ext uri="{FF2B5EF4-FFF2-40B4-BE49-F238E27FC236}">
                  <a16:creationId xmlns:a16="http://schemas.microsoft.com/office/drawing/2014/main" id="{5C00D000-7FA5-40C4-AB6A-DE3A61AB83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15">
              <a:extLst>
                <a:ext uri="{FF2B5EF4-FFF2-40B4-BE49-F238E27FC236}">
                  <a16:creationId xmlns:a16="http://schemas.microsoft.com/office/drawing/2014/main" id="{5AAEB880-A03D-4743-9060-D7A846FA6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16">
              <a:extLst>
                <a:ext uri="{FF2B5EF4-FFF2-40B4-BE49-F238E27FC236}">
                  <a16:creationId xmlns:a16="http://schemas.microsoft.com/office/drawing/2014/main" id="{CC64DD68-0B96-4DE9-8FD5-3175E4A3F1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17">
              <a:extLst>
                <a:ext uri="{FF2B5EF4-FFF2-40B4-BE49-F238E27FC236}">
                  <a16:creationId xmlns:a16="http://schemas.microsoft.com/office/drawing/2014/main" id="{69118400-C17B-4068-86D3-93CAE7702C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18">
              <a:extLst>
                <a:ext uri="{FF2B5EF4-FFF2-40B4-BE49-F238E27FC236}">
                  <a16:creationId xmlns:a16="http://schemas.microsoft.com/office/drawing/2014/main" id="{117FA22F-CBA8-4CF5-B8CC-2D169B67E4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19">
              <a:extLst>
                <a:ext uri="{FF2B5EF4-FFF2-40B4-BE49-F238E27FC236}">
                  <a16:creationId xmlns:a16="http://schemas.microsoft.com/office/drawing/2014/main" id="{8FB2D443-8598-4CEE-AED2-BEF49AA95C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20">
              <a:extLst>
                <a:ext uri="{FF2B5EF4-FFF2-40B4-BE49-F238E27FC236}">
                  <a16:creationId xmlns:a16="http://schemas.microsoft.com/office/drawing/2014/main" id="{92593E33-68AF-485D-99D0-080CEA1971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21">
              <a:extLst>
                <a:ext uri="{FF2B5EF4-FFF2-40B4-BE49-F238E27FC236}">
                  <a16:creationId xmlns:a16="http://schemas.microsoft.com/office/drawing/2014/main" id="{96A28427-575C-4904-AC4B-3DD62801D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22">
              <a:extLst>
                <a:ext uri="{FF2B5EF4-FFF2-40B4-BE49-F238E27FC236}">
                  <a16:creationId xmlns:a16="http://schemas.microsoft.com/office/drawing/2014/main" id="{782FA736-DE89-4D13-B0A7-3906B32CEF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A68F054-6192-47B5-F5D5-2A903B8228DF}"/>
              </a:ext>
            </a:extLst>
          </p:cNvPr>
          <p:cNvSpPr txBox="1"/>
          <p:nvPr/>
        </p:nvSpPr>
        <p:spPr>
          <a:xfrm>
            <a:off x="2385390" y="567285"/>
            <a:ext cx="8915399" cy="7187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2400" b="1" err="1">
                <a:effectLst/>
                <a:latin typeface="Times New Roman"/>
                <a:ea typeface="+mj-ea"/>
                <a:cs typeface="Times New Roman"/>
              </a:rPr>
              <a:t>Padalinių</a:t>
            </a:r>
            <a:r>
              <a:rPr lang="en-US" sz="2400" b="1">
                <a:effectLst/>
                <a:latin typeface="Times New Roman"/>
                <a:ea typeface="+mj-ea"/>
                <a:cs typeface="Times New Roman"/>
              </a:rPr>
              <a:t> </a:t>
            </a:r>
            <a:r>
              <a:rPr lang="en-US" sz="2400" b="1" err="1">
                <a:effectLst/>
                <a:latin typeface="Times New Roman"/>
                <a:ea typeface="+mj-ea"/>
                <a:cs typeface="Times New Roman"/>
              </a:rPr>
              <a:t>poreikiai</a:t>
            </a:r>
            <a:r>
              <a:rPr lang="en-US" sz="2400" b="1">
                <a:effectLst/>
                <a:latin typeface="Times New Roman"/>
                <a:ea typeface="+mj-ea"/>
                <a:cs typeface="Times New Roman"/>
              </a:rPr>
              <a:t> 2024 </a:t>
            </a:r>
            <a:r>
              <a:rPr lang="lt-LT" sz="2400" b="1">
                <a:effectLst/>
                <a:latin typeface="Times New Roman"/>
                <a:ea typeface="+mj-ea"/>
                <a:cs typeface="Times New Roman"/>
              </a:rPr>
              <a:t>m. </a:t>
            </a:r>
            <a:r>
              <a:rPr lang="lt-LT" sz="2400" b="1">
                <a:latin typeface="Times New Roman"/>
                <a:ea typeface="+mj-ea"/>
                <a:cs typeface="Times New Roman"/>
              </a:rPr>
              <a:t>i</a:t>
            </a:r>
            <a:r>
              <a:rPr lang="en-US" sz="2400" b="1" err="1">
                <a:latin typeface="Times New Roman"/>
                <a:ea typeface="+mj-ea"/>
                <a:cs typeface="Times New Roman"/>
              </a:rPr>
              <a:t>lgalaikiam</a:t>
            </a:r>
            <a:r>
              <a:rPr lang="en-US" sz="2400" b="1">
                <a:effectLst/>
                <a:latin typeface="Times New Roman"/>
                <a:ea typeface="+mj-ea"/>
                <a:cs typeface="Times New Roman"/>
              </a:rPr>
              <a:t> </a:t>
            </a:r>
            <a:r>
              <a:rPr lang="en-US" sz="2400" b="1" err="1">
                <a:latin typeface="Times New Roman"/>
                <a:ea typeface="+mj-ea"/>
                <a:cs typeface="Times New Roman"/>
              </a:rPr>
              <a:t>turtui</a:t>
            </a:r>
            <a:r>
              <a:rPr lang="en-US" sz="2400" b="1">
                <a:effectLst/>
                <a:latin typeface="Times New Roman"/>
                <a:ea typeface="+mj-ea"/>
                <a:cs typeface="Times New Roman"/>
              </a:rPr>
              <a:t> </a:t>
            </a:r>
            <a:r>
              <a:rPr lang="en-US" sz="2400" b="1" err="1">
                <a:latin typeface="Times New Roman"/>
                <a:ea typeface="+mj-ea"/>
                <a:cs typeface="Times New Roman"/>
              </a:rPr>
              <a:t>įsigyti</a:t>
            </a:r>
            <a:endParaRPr lang="en-US" sz="2400" b="1">
              <a:effectLst/>
              <a:latin typeface="Times New Roman"/>
              <a:ea typeface="+mj-ea"/>
              <a:cs typeface="Times New Roman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A54B62D-FC5C-4E1A-8D8B-279576FE5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60" name="Freeform 27">
              <a:extLst>
                <a:ext uri="{FF2B5EF4-FFF2-40B4-BE49-F238E27FC236}">
                  <a16:creationId xmlns:a16="http://schemas.microsoft.com/office/drawing/2014/main" id="{4706D2CB-CE4C-4F40-B189-FD7BB4466B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28">
              <a:extLst>
                <a:ext uri="{FF2B5EF4-FFF2-40B4-BE49-F238E27FC236}">
                  <a16:creationId xmlns:a16="http://schemas.microsoft.com/office/drawing/2014/main" id="{2714CF7E-2DF6-4F91-8BB2-D62E8B549D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29">
              <a:extLst>
                <a:ext uri="{FF2B5EF4-FFF2-40B4-BE49-F238E27FC236}">
                  <a16:creationId xmlns:a16="http://schemas.microsoft.com/office/drawing/2014/main" id="{F30DCFE1-624D-4D3C-AC61-757C2FF356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30">
              <a:extLst>
                <a:ext uri="{FF2B5EF4-FFF2-40B4-BE49-F238E27FC236}">
                  <a16:creationId xmlns:a16="http://schemas.microsoft.com/office/drawing/2014/main" id="{BF08ABFE-DD31-4F1F-9520-93CC613CD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31">
              <a:extLst>
                <a:ext uri="{FF2B5EF4-FFF2-40B4-BE49-F238E27FC236}">
                  <a16:creationId xmlns:a16="http://schemas.microsoft.com/office/drawing/2014/main" id="{ADFB2DBD-F00A-4820-876F-4E75F216B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32">
              <a:extLst>
                <a:ext uri="{FF2B5EF4-FFF2-40B4-BE49-F238E27FC236}">
                  <a16:creationId xmlns:a16="http://schemas.microsoft.com/office/drawing/2014/main" id="{3F85387B-5668-4570-BC5C-AA89417C71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33">
              <a:extLst>
                <a:ext uri="{FF2B5EF4-FFF2-40B4-BE49-F238E27FC236}">
                  <a16:creationId xmlns:a16="http://schemas.microsoft.com/office/drawing/2014/main" id="{FEA70EF6-623D-453D-8360-1B0C142A2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34">
              <a:extLst>
                <a:ext uri="{FF2B5EF4-FFF2-40B4-BE49-F238E27FC236}">
                  <a16:creationId xmlns:a16="http://schemas.microsoft.com/office/drawing/2014/main" id="{FE3B449C-A5FE-44B9-A01C-A115C37D3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35">
              <a:extLst>
                <a:ext uri="{FF2B5EF4-FFF2-40B4-BE49-F238E27FC236}">
                  <a16:creationId xmlns:a16="http://schemas.microsoft.com/office/drawing/2014/main" id="{BD672E89-DAB4-41AE-891D-6B6A52B0EA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36">
              <a:extLst>
                <a:ext uri="{FF2B5EF4-FFF2-40B4-BE49-F238E27FC236}">
                  <a16:creationId xmlns:a16="http://schemas.microsoft.com/office/drawing/2014/main" id="{C69123C3-F0F9-4AA7-BA7B-9E5E0AF27E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37">
              <a:extLst>
                <a:ext uri="{FF2B5EF4-FFF2-40B4-BE49-F238E27FC236}">
                  <a16:creationId xmlns:a16="http://schemas.microsoft.com/office/drawing/2014/main" id="{E10779C5-3DD9-489D-9A2D-EF45B7BE30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38">
              <a:extLst>
                <a:ext uri="{FF2B5EF4-FFF2-40B4-BE49-F238E27FC236}">
                  <a16:creationId xmlns:a16="http://schemas.microsoft.com/office/drawing/2014/main" id="{1D3B4B35-2090-4DA8-ADBE-DD888B4E17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46FA917F-43A3-4FA3-A085-59D0DC397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5" name="Freeform 33">
            <a:extLst>
              <a:ext uri="{FF2B5EF4-FFF2-40B4-BE49-F238E27FC236}">
                <a16:creationId xmlns:a16="http://schemas.microsoft.com/office/drawing/2014/main" id="{9CBF007B-8C8C-4F79-B037-9F4C61F9F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753578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B0B81B8-A370-316C-C66E-0C94F385D9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3028149"/>
              </p:ext>
            </p:extLst>
          </p:nvPr>
        </p:nvGraphicFramePr>
        <p:xfrm>
          <a:off x="2062166" y="1578773"/>
          <a:ext cx="9173580" cy="2739888"/>
        </p:xfrm>
        <a:graphic>
          <a:graphicData uri="http://schemas.openxmlformats.org/drawingml/2006/table">
            <a:tbl>
              <a:tblPr firstRow="1" firstCol="1" bandRow="1"/>
              <a:tblGrid>
                <a:gridCol w="338109">
                  <a:extLst>
                    <a:ext uri="{9D8B030D-6E8A-4147-A177-3AD203B41FA5}">
                      <a16:colId xmlns:a16="http://schemas.microsoft.com/office/drawing/2014/main" val="1055546411"/>
                    </a:ext>
                  </a:extLst>
                </a:gridCol>
                <a:gridCol w="2751563">
                  <a:extLst>
                    <a:ext uri="{9D8B030D-6E8A-4147-A177-3AD203B41FA5}">
                      <a16:colId xmlns:a16="http://schemas.microsoft.com/office/drawing/2014/main" val="256050697"/>
                    </a:ext>
                  </a:extLst>
                </a:gridCol>
                <a:gridCol w="1789035">
                  <a:extLst>
                    <a:ext uri="{9D8B030D-6E8A-4147-A177-3AD203B41FA5}">
                      <a16:colId xmlns:a16="http://schemas.microsoft.com/office/drawing/2014/main" val="1223625429"/>
                    </a:ext>
                  </a:extLst>
                </a:gridCol>
                <a:gridCol w="1644175">
                  <a:extLst>
                    <a:ext uri="{9D8B030D-6E8A-4147-A177-3AD203B41FA5}">
                      <a16:colId xmlns:a16="http://schemas.microsoft.com/office/drawing/2014/main" val="644220076"/>
                    </a:ext>
                  </a:extLst>
                </a:gridCol>
                <a:gridCol w="1681046">
                  <a:extLst>
                    <a:ext uri="{9D8B030D-6E8A-4147-A177-3AD203B41FA5}">
                      <a16:colId xmlns:a16="http://schemas.microsoft.com/office/drawing/2014/main" val="840560220"/>
                    </a:ext>
                  </a:extLst>
                </a:gridCol>
                <a:gridCol w="969652">
                  <a:extLst>
                    <a:ext uri="{9D8B030D-6E8A-4147-A177-3AD203B41FA5}">
                      <a16:colId xmlns:a16="http://schemas.microsoft.com/office/drawing/2014/main" val="86198866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34" marR="9534" marT="95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b="0" i="0" u="none" strike="noStrike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Padalinys</a:t>
                      </a: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 </a:t>
                      </a:r>
                      <a:endParaRPr lang="en-US" sz="1600" b="0" i="0" u="none" strike="noStrike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34" marR="9534" marT="95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lt-LT" sz="1600" b="0" i="0" kern="120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+mn-ea"/>
                          <a:cs typeface="Times New Roman"/>
                        </a:rPr>
                        <a:t>Pageidaujamo ilgalaikio turto pavadinimas </a:t>
                      </a:r>
                      <a:endParaRPr lang="lt-LT" sz="1600" b="0" i="0" u="none" strike="noStrike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34" marR="9534" marT="95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lt-LT" sz="1600" b="0" i="0" u="none" strike="noStrike">
                          <a:effectLst/>
                          <a:latin typeface="Times New Roman"/>
                          <a:cs typeface="Times New Roman"/>
                        </a:rPr>
                        <a:t>Poreikio pagrindimas (nurodyti veiklą, kuriai bus naudojama) </a:t>
                      </a:r>
                    </a:p>
                  </a:txBody>
                  <a:tcPr marL="9534" marR="9534" marT="95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lt-LT" sz="1600" b="0" i="0" u="none" strike="noStrike">
                          <a:effectLst/>
                          <a:latin typeface="Times New Roman"/>
                          <a:cs typeface="Times New Roman"/>
                        </a:rPr>
                        <a:t>Ilgalaikio turto specifikacija (galimas gamintojas, preliminari kaina) </a:t>
                      </a:r>
                    </a:p>
                  </a:txBody>
                  <a:tcPr marL="9534" marR="9534" marT="95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lt-LT" sz="1600" b="0" i="0" u="none" strike="noStrike">
                          <a:effectLst/>
                          <a:latin typeface="Times New Roman"/>
                          <a:cs typeface="Times New Roman"/>
                        </a:rPr>
                        <a:t>Pastabos</a:t>
                      </a:r>
                    </a:p>
                  </a:txBody>
                  <a:tcPr marL="9534" marR="9534" marT="95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841610"/>
                  </a:ext>
                </a:extLst>
              </a:tr>
              <a:tr h="114996">
                <a:tc rowSpan="4">
                  <a:txBody>
                    <a:bodyPr/>
                    <a:lstStyle/>
                    <a:p>
                      <a:pPr marL="0" indent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lang="lt-LT" sz="1400" b="0" i="0" u="none" strike="noStrike">
                          <a:effectLst/>
                          <a:latin typeface="Times New Roman"/>
                          <a:cs typeface="Times New Roman"/>
                        </a:rPr>
                        <a:t>1.</a:t>
                      </a:r>
                      <a:endParaRPr lang="en-US" sz="1400" b="0" i="0" u="none" strike="noStrike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34" marR="9534" marT="95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lt-LT" sz="1400" b="0" i="0" u="none" strike="noStrike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Algologijos</a:t>
                      </a:r>
                      <a:r>
                        <a:rPr lang="lt-LT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 panose="02020603050405020304" pitchFamily="18" charset="0"/>
                          <a:cs typeface="Times New Roman"/>
                        </a:rPr>
                        <a:t> ir mikroorganizmų ekologijos laboratorija </a:t>
                      </a:r>
                      <a:endParaRPr lang="lt-LT" sz="1400" b="0" i="0" u="none" strike="noStrike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34" marR="9534" marT="95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800" b="0" i="0" u="none" strike="noStrike">
                        <a:effectLst/>
                        <a:latin typeface="Calibri"/>
                        <a:cs typeface="Calibri"/>
                      </a:endParaRPr>
                    </a:p>
                  </a:txBody>
                  <a:tcPr marL="9534" marR="9534" marT="95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34" marR="9534" marT="95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34" marR="9534" marT="95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34" marR="9534" marT="95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559721"/>
                  </a:ext>
                </a:extLst>
              </a:tr>
              <a:tr h="114996">
                <a:tc vMerge="1">
                  <a:txBody>
                    <a:bodyPr/>
                    <a:lstStyle/>
                    <a:p>
                      <a:pPr marL="0" indent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endParaRPr lang="en-US" sz="1400" b="0" i="0" u="none" strike="noStrike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33" marR="9533" marT="9533" marB="0">
                    <a:lnL w="12700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lt-LT" sz="1400" b="0" i="0" u="none" strike="noStrike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33" marR="9533" marT="953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endParaRPr lang="en-US" sz="1800" b="0" i="0" u="none" strike="noStrike">
                        <a:effectLst/>
                        <a:latin typeface="Calibri"/>
                        <a:cs typeface="Calibri"/>
                      </a:endParaRPr>
                    </a:p>
                  </a:txBody>
                  <a:tcPr marL="9533" marR="9533" marT="953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9533" marR="9533" marT="953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9533" marR="9533" marT="953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9533" marR="9533" marT="953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115456"/>
                  </a:ext>
                </a:extLst>
              </a:tr>
              <a:tr h="114996">
                <a:tc vMerge="1">
                  <a:txBody>
                    <a:bodyPr/>
                    <a:lstStyle/>
                    <a:p>
                      <a:pPr marL="0" indent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endParaRPr lang="en-US" sz="1400" b="0" i="0" u="none" strike="noStrike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33" marR="9533" marT="9533" marB="0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lt-LT" sz="1400" b="0" i="0" u="none" strike="noStrike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33" marR="9533" marT="9533" marB="0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endParaRPr lang="en-US" sz="1800" b="0" i="0" u="none" strike="noStrike">
                        <a:effectLst/>
                        <a:latin typeface="Calibri"/>
                        <a:cs typeface="Calibri"/>
                      </a:endParaRPr>
                    </a:p>
                  </a:txBody>
                  <a:tcPr marL="9533" marR="9533" marT="9533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9533" marR="9533" marT="9533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9533" marR="9533" marT="9533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9533" marR="9533" marT="9533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0607813"/>
                  </a:ext>
                </a:extLst>
              </a:tr>
              <a:tr h="114996">
                <a:tc vMerge="1">
                  <a:txBody>
                    <a:bodyPr/>
                    <a:lstStyle/>
                    <a:p>
                      <a:pPr marL="0" indent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FontTx/>
                        <a:buNone/>
                        <a:tabLst>
                          <a:tab pos="457200" algn="l"/>
                        </a:tabLst>
                      </a:pPr>
                      <a:endParaRPr lang="en-US" sz="1400" b="0" i="0" u="none" strike="noStrike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33" marR="9533" marT="9533" marB="0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lt-LT" sz="1400" b="0" i="0" u="none" strike="noStrike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33" marR="9533" marT="9533" marB="0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endParaRPr lang="en-US" sz="1800" b="0" i="0" u="none" strike="noStrike">
                        <a:effectLst/>
                        <a:latin typeface="Calibri"/>
                        <a:cs typeface="Calibri"/>
                      </a:endParaRPr>
                    </a:p>
                  </a:txBody>
                  <a:tcPr marL="9533" marR="9533" marT="9533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9533" marR="9533" marT="9533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9533" marR="9533" marT="9533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None/>
                      </a:pPr>
                      <a:endParaRPr lang="en-US" sz="1800" b="0" i="0" u="none" strike="noStrike">
                        <a:effectLst/>
                        <a:latin typeface="Arial"/>
                      </a:endParaRPr>
                    </a:p>
                  </a:txBody>
                  <a:tcPr marL="9533" marR="9533" marT="9533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116263"/>
                  </a:ext>
                </a:extLst>
              </a:tr>
              <a:tr h="232185"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Pts val="1200"/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lt-LT" sz="1400" b="0" i="0" u="none" strike="noStrike">
                          <a:effectLst/>
                          <a:latin typeface="Times New Roman"/>
                          <a:cs typeface="Times New Roman"/>
                        </a:rPr>
                        <a:t>2.</a:t>
                      </a:r>
                      <a:endParaRPr lang="en-US" sz="1400" b="0" i="0" u="none" strike="noStrike">
                        <a:effectLst/>
                        <a:latin typeface="Times New Roman"/>
                        <a:cs typeface="Times New Roman"/>
                      </a:endParaRPr>
                    </a:p>
                  </a:txBody>
                  <a:tcPr marL="9534" marR="9534" marT="95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lt-LT" sz="1800" b="0" i="0" u="none" strike="noStrike">
                          <a:effectLst/>
                          <a:latin typeface="Times New Roman"/>
                          <a:cs typeface="Times New Roman"/>
                        </a:rPr>
                        <a:t>....</a:t>
                      </a:r>
                    </a:p>
                  </a:txBody>
                  <a:tcPr marL="9534" marR="9534" marT="95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860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34" marR="9534" marT="95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34" marR="9534" marT="95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34" marR="9534" marT="95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algn="just" fontAlgn="base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34" marR="9534" marT="9534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805504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F3AA45F-8097-D046-E31B-324B81014529}"/>
              </a:ext>
            </a:extLst>
          </p:cNvPr>
          <p:cNvSpPr txBox="1"/>
          <p:nvPr/>
        </p:nvSpPr>
        <p:spPr>
          <a:xfrm>
            <a:off x="2699074" y="5477638"/>
            <a:ext cx="718457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lt-LT" dirty="0">
                <a:latin typeface="Times New Roman"/>
                <a:cs typeface="Times New Roman"/>
              </a:rPr>
              <a:t>Pildoma </a:t>
            </a:r>
            <a:r>
              <a:rPr lang="lt-LT" i="1" dirty="0" err="1">
                <a:latin typeface="Times New Roman"/>
                <a:cs typeface="Times New Roman"/>
              </a:rPr>
              <a:t>SharePoint‘e</a:t>
            </a:r>
            <a:r>
              <a:rPr lang="lt-LT" dirty="0">
                <a:latin typeface="Times New Roman"/>
                <a:cs typeface="Times New Roman"/>
              </a:rPr>
              <a:t>, paspaudus nuorodą: </a:t>
            </a:r>
            <a:r>
              <a:rPr lang="lt-LT" dirty="0">
                <a:latin typeface="Times New Roman"/>
                <a:cs typeface="Times New Roman"/>
                <a:hlinkClick r:id="rId3"/>
              </a:rPr>
              <a:t>Padalinių poreikiai 2024.docx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389815-2528-2E38-8C7B-BF3D5A6F5554}"/>
              </a:ext>
            </a:extLst>
          </p:cNvPr>
          <p:cNvSpPr txBox="1"/>
          <p:nvPr/>
        </p:nvSpPr>
        <p:spPr>
          <a:xfrm>
            <a:off x="2705100" y="5000625"/>
            <a:ext cx="7343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dirty="0">
                <a:latin typeface="Times" panose="02020603050405020304" pitchFamily="18" charset="0"/>
                <a:cs typeface="Times" panose="02020603050405020304" pitchFamily="18" charset="0"/>
              </a:rPr>
              <a:t>Pildo padalinio vadovas.</a:t>
            </a:r>
            <a:endParaRPr lang="en-US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8040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1484" y="2982476"/>
            <a:ext cx="7293508" cy="87609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just"/>
            <a:r>
              <a:rPr lang="lt-LT" sz="2400" b="1">
                <a:solidFill>
                  <a:schemeClr val="tx1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12. Informacija apie būsimus renginius</a:t>
            </a:r>
            <a:endParaRPr lang="en-US" sz="2400" b="1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6A00D1D0-0C10-7875-DD32-AEB0E267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13" y="2403895"/>
            <a:ext cx="2127445" cy="20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256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A4E290-FD6D-C1C8-17A0-860390D75DFB}"/>
              </a:ext>
            </a:extLst>
          </p:cNvPr>
          <p:cNvSpPr txBox="1"/>
          <p:nvPr/>
        </p:nvSpPr>
        <p:spPr>
          <a:xfrm>
            <a:off x="2990850" y="1666874"/>
            <a:ext cx="7730814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t-LT" sz="2400" b="1" dirty="0">
                <a:latin typeface="Times New Roman"/>
              </a:rPr>
              <a:t>Mokslinės veiklos prioritetai</a:t>
            </a:r>
            <a:endParaRPr lang="lt-LT" sz="2400" b="1" dirty="0">
              <a:latin typeface="Times New Roman"/>
              <a:cs typeface="Times New Roman"/>
            </a:endParaRPr>
          </a:p>
          <a:p>
            <a:endParaRPr lang="lt-LT" sz="2400" b="1" dirty="0">
              <a:latin typeface="Times New Roman"/>
            </a:endParaRPr>
          </a:p>
          <a:p>
            <a:pPr marL="457200" indent="-457200" algn="just">
              <a:buAutoNum type="arabicPeriod"/>
            </a:pPr>
            <a:r>
              <a:rPr lang="lt-LT" sz="2400" dirty="0">
                <a:latin typeface="Times New Roman"/>
              </a:rPr>
              <a:t>Europos Sąjungos bendrosios mokslinių tyrimų ir inovacijų programos „Europos horizontas“ veiklų skatinimas.</a:t>
            </a:r>
            <a:endParaRPr lang="lt-LT" sz="2400" dirty="0">
              <a:latin typeface="Times New Roman"/>
              <a:cs typeface="Times New Roman"/>
            </a:endParaRPr>
          </a:p>
          <a:p>
            <a:pPr marL="457200" indent="-457200" algn="just">
              <a:buAutoNum type="arabicPeriod"/>
            </a:pPr>
            <a:r>
              <a:rPr lang="lt-LT" sz="2400" dirty="0">
                <a:latin typeface="Times New Roman"/>
              </a:rPr>
              <a:t>Mokslinių publikacijų rengimo skatinimas ir finansavimo išteklių paieškos intensyvinimas.</a:t>
            </a:r>
            <a:endParaRPr lang="lt-LT" sz="2400" dirty="0">
              <a:latin typeface="Times New Roman"/>
              <a:cs typeface="Times New Roman"/>
            </a:endParaRPr>
          </a:p>
          <a:p>
            <a:pPr marL="457200" indent="-457200" algn="just">
              <a:buAutoNum type="arabicPeriod"/>
            </a:pPr>
            <a:r>
              <a:rPr lang="lt-LT" sz="2400" dirty="0">
                <a:latin typeface="Times New Roman"/>
              </a:rPr>
              <a:t>Doktorantūros studijų ir </a:t>
            </a:r>
            <a:r>
              <a:rPr lang="lt-LT" sz="2400" dirty="0" err="1">
                <a:latin typeface="Times New Roman"/>
              </a:rPr>
              <a:t>podoktorantūros</a:t>
            </a:r>
            <a:r>
              <a:rPr lang="lt-LT" sz="2400" dirty="0">
                <a:latin typeface="Times New Roman"/>
              </a:rPr>
              <a:t> stažuočių veiklų prioretizavimas.</a:t>
            </a:r>
            <a:endParaRPr lang="lt-LT" sz="2400" dirty="0">
              <a:latin typeface="Times New Roman"/>
              <a:cs typeface="Times New Roman"/>
            </a:endParaRPr>
          </a:p>
          <a:p>
            <a:pPr marL="457200" indent="-457200" algn="just">
              <a:buAutoNum type="arabicPeriod"/>
            </a:pPr>
            <a:endParaRPr lang="lt-LT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793849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011320-497C-6983-1A36-A3FFB7479254}"/>
              </a:ext>
            </a:extLst>
          </p:cNvPr>
          <p:cNvSpPr txBox="1"/>
          <p:nvPr/>
        </p:nvSpPr>
        <p:spPr>
          <a:xfrm>
            <a:off x="1917261" y="1506781"/>
            <a:ext cx="9808143" cy="32316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lt-LT" sz="2400" b="1" i="0">
                <a:effectLst/>
                <a:latin typeface="Times New Roman"/>
                <a:cs typeface="Times New Roman"/>
              </a:rPr>
              <a:t>Mokslo bendruomenė: ar išmokome COVID-19 pandemijos pamokas?</a:t>
            </a:r>
          </a:p>
          <a:p>
            <a:pPr algn="l"/>
            <a:endParaRPr lang="lt-LT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lt-LT" sz="2000" b="1">
                <a:latin typeface="Times New Roman"/>
                <a:cs typeface="Times New Roman"/>
              </a:rPr>
              <a:t>Š</a:t>
            </a:r>
            <a:r>
              <a:rPr lang="lt-LT" sz="2000" b="1" i="0">
                <a:effectLst/>
                <a:latin typeface="Times New Roman"/>
                <a:cs typeface="Times New Roman"/>
              </a:rPr>
              <a:t>. m. vasario 8 d</a:t>
            </a:r>
            <a:r>
              <a:rPr lang="lt-LT" sz="2000" b="1">
                <a:latin typeface="Times New Roman"/>
                <a:cs typeface="Times New Roman"/>
              </a:rPr>
              <a:t>.,</a:t>
            </a:r>
            <a:r>
              <a:rPr lang="lt-LT" sz="2000" b="0" i="0">
                <a:effectLst/>
                <a:latin typeface="Times New Roman"/>
                <a:cs typeface="Times New Roman"/>
              </a:rPr>
              <a:t> </a:t>
            </a:r>
            <a:r>
              <a:rPr lang="lt-LT" sz="2000" b="1" i="0">
                <a:effectLst/>
                <a:latin typeface="Times New Roman"/>
                <a:cs typeface="Times New Roman"/>
              </a:rPr>
              <a:t>13 val.</a:t>
            </a:r>
            <a:r>
              <a:rPr lang="lt-LT" sz="2000">
                <a:latin typeface="Times New Roman"/>
                <a:cs typeface="Times New Roman"/>
              </a:rPr>
              <a:t> LMT drauge su LMA organizuoja</a:t>
            </a:r>
            <a:r>
              <a:rPr lang="lt-LT" sz="2000" b="0" i="0">
                <a:effectLst/>
                <a:latin typeface="Times New Roman"/>
                <a:cs typeface="Times New Roman"/>
              </a:rPr>
              <a:t> konferenciją „COVID-19 pandemijos pamokos: moksliniai ir praktiniai aspektai“. Konferencija vyks LMA Mažojoje salėje (Gedimino pr. 3, Vilnius).</a:t>
            </a:r>
            <a:r>
              <a:rPr lang="lt-LT" sz="2000">
                <a:latin typeface="Times New Roman"/>
                <a:cs typeface="Times New Roman"/>
              </a:rPr>
              <a:t> </a:t>
            </a:r>
            <a:endParaRPr lang="lt-LT" sz="2000" b="0" i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lt-LT" sz="2000">
                <a:latin typeface="Times New Roman"/>
                <a:cs typeface="Times New Roman"/>
              </a:rPr>
              <a:t>Registracija</a:t>
            </a:r>
            <a:r>
              <a:rPr lang="lt-LT" sz="2000" b="0" i="0">
                <a:effectLst/>
                <a:latin typeface="Times New Roman"/>
                <a:cs typeface="Times New Roman"/>
              </a:rPr>
              <a:t> į </a:t>
            </a:r>
            <a:r>
              <a:rPr lang="lt-LT" sz="2000">
                <a:latin typeface="Times New Roman"/>
                <a:cs typeface="Times New Roman"/>
              </a:rPr>
              <a:t>konferenciją:</a:t>
            </a:r>
            <a:r>
              <a:rPr lang="lt-LT" sz="2000" b="1" i="0">
                <a:effectLst/>
                <a:latin typeface="Times New Roman"/>
                <a:cs typeface="Times New Roman"/>
              </a:rPr>
              <a:t> </a:t>
            </a:r>
            <a:r>
              <a:rPr lang="en-US" sz="2000">
                <a:solidFill>
                  <a:srgbClr val="FB4A18"/>
                </a:solidFill>
                <a:latin typeface="Times New Roman"/>
                <a:cs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COVID-19 pandemijos pamokos: moksliniai ir praktiniai aspektai</a:t>
            </a:r>
            <a:r>
              <a:rPr lang="en-US" sz="2000">
                <a:latin typeface="Times New Roman"/>
                <a:cs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(office.com)</a:t>
            </a:r>
            <a:endParaRPr lang="lt-LT" sz="2000" b="1">
              <a:latin typeface="Times New Roman"/>
              <a:cs typeface="Times New Roman"/>
            </a:endParaRPr>
          </a:p>
          <a:p>
            <a:pPr algn="just"/>
            <a:endParaRPr lang="lt-LT" sz="2000" i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lt-LT" sz="2000" i="0">
                <a:effectLst/>
                <a:latin typeface="Times New Roman"/>
                <a:cs typeface="Times New Roman"/>
              </a:rPr>
              <a:t>Plačiau apie renginį: </a:t>
            </a:r>
            <a:r>
              <a:rPr lang="lt-LT" sz="2000">
                <a:solidFill>
                  <a:srgbClr val="0070C0"/>
                </a:solidFill>
                <a:latin typeface="Times New Roman"/>
                <a:cs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Mokslo bendruomenė: ar išmokome COVID-19 pandemijos pamokas? - Lietuvos mokslo taryba (lrv.lt)</a:t>
            </a:r>
            <a:endParaRPr lang="lt-LT" sz="2000" b="1" i="0">
              <a:solidFill>
                <a:srgbClr val="0070C0"/>
              </a:solidFill>
              <a:effectLst/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582221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6DF7B-4466-DAC2-D572-75E5007AE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748" y="600276"/>
            <a:ext cx="7788574" cy="525421"/>
          </a:xfrm>
        </p:spPr>
        <p:txBody>
          <a:bodyPr>
            <a:normAutofit/>
          </a:bodyPr>
          <a:lstStyle/>
          <a:p>
            <a:pPr algn="ctr"/>
            <a:r>
              <a:rPr lang="lt-LT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UŽGAVĖNĖS GAMTOS TYRIMŲ CENTRE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09AE7-2CF9-5D68-46F6-7C843C746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4822" y="1223097"/>
            <a:ext cx="9273941" cy="11669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lt-LT" sz="2000" b="1">
                <a:solidFill>
                  <a:schemeClr val="tx1"/>
                </a:solidFill>
                <a:latin typeface="Times New Roman"/>
                <a:cs typeface="Times New Roman"/>
              </a:rPr>
              <a:t>Vasario 13 d., 12 val. </a:t>
            </a:r>
            <a:r>
              <a:rPr lang="lt-LT" sz="2000">
                <a:solidFill>
                  <a:schemeClr val="tx1"/>
                </a:solidFill>
                <a:latin typeface="Times New Roman"/>
                <a:cs typeface="Times New Roman"/>
              </a:rPr>
              <a:t>kviečiame visą GTC bendruomenę susiburti drauge ir linksmai atšvęsti tradicinę Užgavėnių šventę GTC Konferencijų salėje.</a:t>
            </a:r>
          </a:p>
          <a:p>
            <a:pPr marL="0" indent="0" algn="just">
              <a:buNone/>
            </a:pPr>
            <a:r>
              <a:rPr lang="lt-LT" sz="2000">
                <a:solidFill>
                  <a:schemeClr val="tx1"/>
                </a:solidFill>
                <a:latin typeface="Times New Roman"/>
                <a:cs typeface="Times New Roman"/>
              </a:rPr>
              <a:t>Skanausime pačių keptus atsineštus blynus ir smagiai praleisime laiką kartu. </a:t>
            </a:r>
            <a:endParaRPr lang="lt-LT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FEA8C4-BDF2-C948-70D2-D9205243C49D}"/>
              </a:ext>
            </a:extLst>
          </p:cNvPr>
          <p:cNvSpPr txBox="1"/>
          <p:nvPr/>
        </p:nvSpPr>
        <p:spPr>
          <a:xfrm>
            <a:off x="2095099" y="2921085"/>
            <a:ext cx="9274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VASARIO 16-OSIOS – LIETUVOS VALSTYBĖS ATKŪRIMO DIENOS MINĖJIMAS GAMTOS TYRIMŲ CENTRE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9C242B-6E40-51DF-3750-7F7748310399}"/>
              </a:ext>
            </a:extLst>
          </p:cNvPr>
          <p:cNvSpPr txBox="1"/>
          <p:nvPr/>
        </p:nvSpPr>
        <p:spPr>
          <a:xfrm>
            <a:off x="2196622" y="3862133"/>
            <a:ext cx="9271192" cy="272382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lt-LT" sz="2000" b="1">
                <a:latin typeface="Times New Roman"/>
                <a:cs typeface="Times"/>
              </a:rPr>
              <a:t>Vasario 15 d., 12 val.</a:t>
            </a:r>
            <a:r>
              <a:rPr lang="lt-LT" sz="2000">
                <a:latin typeface="Times New Roman"/>
                <a:cs typeface="Times"/>
              </a:rPr>
              <a:t> kviečiame visą GTC bendruomenę į Vasario 16-osios – Lietuvos valstybės atkūrimo dienos – paminėjimą GTC Konferencijų salėje. </a:t>
            </a:r>
            <a:endParaRPr lang="en-US" sz="2000">
              <a:latin typeface="Times New Roman"/>
              <a:cs typeface="Times"/>
            </a:endParaRPr>
          </a:p>
          <a:p>
            <a:pPr algn="just"/>
            <a:r>
              <a:rPr lang="lt-LT" sz="2000">
                <a:latin typeface="Times New Roman"/>
                <a:cs typeface="Times"/>
              </a:rPr>
              <a:t>Vyks koncertas „Dainuoju Lietuvai“, skirtas Lietuvos valstybės atkūrimo dienai paminėti.</a:t>
            </a:r>
          </a:p>
          <a:p>
            <a:pPr algn="just"/>
            <a:r>
              <a:rPr lang="lt-LT" sz="2000">
                <a:latin typeface="Times New Roman"/>
                <a:ea typeface="+mn-lt"/>
                <a:cs typeface="Times"/>
              </a:rPr>
              <a:t>Atlikėjai:</a:t>
            </a:r>
            <a:endParaRPr lang="lt-LT" sz="2000">
              <a:latin typeface="Times New Roman"/>
              <a:cs typeface="Times"/>
            </a:endParaRPr>
          </a:p>
          <a:p>
            <a:pPr algn="just"/>
            <a:r>
              <a:rPr lang="lt-LT" sz="2000">
                <a:latin typeface="Times New Roman"/>
                <a:ea typeface="+mn-lt"/>
                <a:cs typeface="Times"/>
              </a:rPr>
              <a:t>prof. Deividas </a:t>
            </a:r>
            <a:r>
              <a:rPr lang="lt-LT" sz="2000" err="1">
                <a:latin typeface="Times New Roman"/>
                <a:ea typeface="+mn-lt"/>
                <a:cs typeface="Times"/>
              </a:rPr>
              <a:t>Staponkus</a:t>
            </a:r>
            <a:r>
              <a:rPr lang="lt-LT" sz="2000">
                <a:latin typeface="Times New Roman"/>
                <a:ea typeface="+mn-lt"/>
                <a:cs typeface="Times"/>
              </a:rPr>
              <a:t> (baritonas)</a:t>
            </a:r>
            <a:endParaRPr lang="lt-LT" sz="2000">
              <a:latin typeface="Times New Roman"/>
              <a:cs typeface="Times"/>
            </a:endParaRPr>
          </a:p>
          <a:p>
            <a:pPr algn="just"/>
            <a:r>
              <a:rPr lang="lt-LT" sz="2000">
                <a:latin typeface="Times New Roman"/>
                <a:ea typeface="+mn-lt"/>
                <a:cs typeface="Times"/>
              </a:rPr>
              <a:t>Rasa </a:t>
            </a:r>
            <a:r>
              <a:rPr lang="lt-LT" sz="2000" err="1">
                <a:latin typeface="Times New Roman"/>
                <a:ea typeface="+mn-lt"/>
                <a:cs typeface="Times"/>
              </a:rPr>
              <a:t>Juzukonytė</a:t>
            </a:r>
            <a:r>
              <a:rPr lang="lt-LT" sz="2000">
                <a:latin typeface="Times New Roman"/>
                <a:ea typeface="+mn-lt"/>
                <a:cs typeface="Times"/>
              </a:rPr>
              <a:t> (sopranas)</a:t>
            </a:r>
            <a:endParaRPr lang="lt-LT" sz="2000">
              <a:latin typeface="Times New Roman"/>
              <a:cs typeface="Times"/>
            </a:endParaRPr>
          </a:p>
          <a:p>
            <a:pPr algn="just"/>
            <a:r>
              <a:rPr lang="lt-LT" sz="2000">
                <a:latin typeface="Times New Roman"/>
                <a:ea typeface="+mn-lt"/>
                <a:cs typeface="Times"/>
              </a:rPr>
              <a:t>Akomponuoja prof. Aušra </a:t>
            </a:r>
            <a:r>
              <a:rPr lang="lt-LT" sz="2000" err="1">
                <a:latin typeface="Times New Roman"/>
                <a:ea typeface="+mn-lt"/>
                <a:cs typeface="Times"/>
              </a:rPr>
              <a:t>Motuzienė</a:t>
            </a:r>
            <a:endParaRPr lang="lt-LT" sz="2000" err="1">
              <a:latin typeface="Times New Roman"/>
              <a:cs typeface="Times"/>
            </a:endParaRPr>
          </a:p>
          <a:p>
            <a:pPr algn="just"/>
            <a:endParaRPr lang="lt-LT" sz="11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65129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1066A-E432-7C4D-1D93-D5A779A0A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747" y="391500"/>
            <a:ext cx="9352844" cy="1513500"/>
          </a:xfrm>
        </p:spPr>
        <p:txBody>
          <a:bodyPr>
            <a:normAutofit/>
          </a:bodyPr>
          <a:lstStyle/>
          <a:p>
            <a:pPr algn="ctr"/>
            <a:r>
              <a:rPr lang="lt-LT" sz="2400" b="1">
                <a:solidFill>
                  <a:schemeClr val="tx1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„Horizontas 2020“ projekto „Miškų valdymo optimizavimas siekiant sukurti mažai CO2 į aplinką išskiriančią, atsparaus klimato Europos ateitį“ seminaras</a:t>
            </a:r>
            <a:endParaRPr lang="lt-LT" sz="2400" b="1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5E748-9745-88FF-8696-317FF48FC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spcAft>
                <a:spcPts val="800"/>
              </a:spcAft>
              <a:buNone/>
            </a:pPr>
            <a:r>
              <a:rPr lang="lt-LT" b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Š.</a:t>
            </a:r>
            <a:r>
              <a:rPr lang="lt-LT" sz="1800" b="1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 m. vasario 19 d</a:t>
            </a:r>
            <a:r>
              <a:rPr lang="lt-LT" b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.,</a:t>
            </a:r>
            <a:r>
              <a:rPr lang="lt-LT" sz="1800" b="1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 10 val.</a:t>
            </a:r>
            <a:r>
              <a:rPr lang="lt-LT" sz="180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 vyks ES programos „Horizontas 2020“ projekto „Miškų valdymo optimizavimas siekiant sukurti mažai CO2 į aplinką išskiriančią, atsparaus klimato Europos ateitį“ (angl. „</a:t>
            </a:r>
            <a:r>
              <a:rPr lang="lt-LT" sz="1800" err="1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OPTimising</a:t>
            </a:r>
            <a:r>
              <a:rPr lang="lt-LT" sz="180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lt-LT" sz="1800" err="1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FORest</a:t>
            </a:r>
            <a:r>
              <a:rPr lang="lt-LT" sz="180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lt-LT" sz="1800" err="1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management</a:t>
            </a:r>
            <a:r>
              <a:rPr lang="lt-LT" sz="180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lt-LT" sz="1800" err="1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decisions</a:t>
            </a:r>
            <a:r>
              <a:rPr lang="lt-LT" sz="180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lt-LT" sz="1800" err="1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for</a:t>
            </a:r>
            <a:r>
              <a:rPr lang="lt-LT" sz="180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 a </a:t>
            </a:r>
            <a:r>
              <a:rPr lang="lt-LT" sz="1800" err="1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low-carbon</a:t>
            </a:r>
            <a:r>
              <a:rPr lang="lt-LT" sz="180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lt-LT" sz="1800" err="1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climate-resilient</a:t>
            </a:r>
            <a:r>
              <a:rPr lang="lt-LT" sz="180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lt-LT" sz="1800" err="1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future</a:t>
            </a:r>
            <a:r>
              <a:rPr lang="lt-LT" sz="180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lt-LT" sz="1800" err="1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in</a:t>
            </a:r>
            <a:r>
              <a:rPr lang="lt-LT" sz="180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lt-LT" sz="1800" err="1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Europe</a:t>
            </a:r>
            <a:r>
              <a:rPr lang="lt-LT" sz="180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“ (</a:t>
            </a:r>
            <a:r>
              <a:rPr lang="lt-LT" sz="1800" err="1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OptFor</a:t>
            </a:r>
            <a:r>
              <a:rPr lang="lt-LT" sz="180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-EU)) seminaras.</a:t>
            </a:r>
          </a:p>
          <a:p>
            <a:pPr marL="0" indent="0" algn="just">
              <a:spcAft>
                <a:spcPts val="800"/>
              </a:spcAft>
              <a:buNone/>
            </a:pPr>
            <a:r>
              <a:rPr lang="lt-LT" sz="180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Seminaras vyks nuotoliniu būdu lietuvių ir anglų kalbomis.</a:t>
            </a:r>
            <a:r>
              <a:rPr lang="lt-LT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lt-LT" sz="180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/>
              <a:cs typeface="Times New Roman"/>
            </a:endParaRPr>
          </a:p>
          <a:p>
            <a:pPr marL="0" indent="0" algn="just">
              <a:spcAft>
                <a:spcPts val="800"/>
              </a:spcAft>
              <a:buNone/>
            </a:pPr>
            <a:r>
              <a:rPr lang="lt-LT" sz="180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Nuotolinio prisijungimo nuoroda</a:t>
            </a:r>
            <a:r>
              <a:rPr lang="lt-LT" sz="1800">
                <a:solidFill>
                  <a:srgbClr val="222222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lt-LT" sz="1800" u="sng">
                <a:solidFill>
                  <a:srgbClr val="222222"/>
                </a:solidFill>
                <a:effectLst/>
                <a:latin typeface="Times New Roman"/>
                <a:ea typeface="Calibri"/>
                <a:cs typeface="Times New Roman"/>
                <a:hlinkClick r:id="rId2"/>
              </a:rPr>
              <a:t>Microsoft Teams platformoje</a:t>
            </a:r>
            <a:endParaRPr lang="lt-LT" sz="1800" u="sng">
              <a:solidFill>
                <a:srgbClr val="222222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 marL="0" indent="0" algn="just">
              <a:spcAft>
                <a:spcPts val="800"/>
              </a:spcAft>
              <a:buNone/>
            </a:pPr>
            <a:r>
              <a:rPr lang="lt-LT" sz="180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Norint patvirtinti savo dalyvavimą, reikia užpildyti nuorodoje esančią formą </a:t>
            </a:r>
            <a:r>
              <a:rPr lang="lt-LT" sz="1800" b="1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ne vėliau kaip iki vasario 16 d.</a:t>
            </a:r>
            <a:r>
              <a:rPr lang="lt-LT" sz="1800" b="1">
                <a:solidFill>
                  <a:srgbClr val="222222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lt-LT" sz="1800" u="sng">
                <a:solidFill>
                  <a:srgbClr val="000000"/>
                </a:solidFill>
                <a:effectLst/>
                <a:latin typeface="Times New Roman"/>
                <a:ea typeface="Calibri"/>
                <a:cs typeface="Times New Roman"/>
                <a:hlinkClick r:id="rId3"/>
              </a:rPr>
              <a:t>https://forms.gle/mnJr7KuprC8uymv99</a:t>
            </a:r>
            <a:endParaRPr lang="lt-LT" sz="1800">
              <a:solidFill>
                <a:srgbClr val="222222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 marL="0" indent="0" algn="just">
              <a:spcAft>
                <a:spcPts val="800"/>
              </a:spcAft>
              <a:buNone/>
            </a:pPr>
            <a:r>
              <a:rPr lang="lt-LT" sz="1800">
                <a:solidFill>
                  <a:srgbClr val="222222"/>
                </a:solidFill>
                <a:effectLst/>
                <a:latin typeface="Times New Roman"/>
                <a:ea typeface="Calibri"/>
                <a:cs typeface="Times New Roman"/>
              </a:rPr>
              <a:t>Plačiau apie seminarą</a:t>
            </a:r>
            <a:r>
              <a:rPr lang="lt-LT">
                <a:solidFill>
                  <a:srgbClr val="222222"/>
                </a:solidFill>
                <a:latin typeface="Times New Roman"/>
                <a:ea typeface="Calibri"/>
                <a:cs typeface="Times New Roman"/>
              </a:rPr>
              <a:t>:</a:t>
            </a:r>
            <a:r>
              <a:rPr lang="lt-LT" sz="1800">
                <a:solidFill>
                  <a:srgbClr val="222222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lt-LT" sz="1800" u="sng">
                <a:solidFill>
                  <a:srgbClr val="954F72"/>
                </a:solidFill>
                <a:latin typeface="Times New Roman"/>
                <a:ea typeface="Calibri"/>
                <a:cs typeface="Times New Roman"/>
                <a:hlinkClick r:id="rId4"/>
              </a:rPr>
              <a:t>https://optforeu.eu/.</a:t>
            </a:r>
            <a:endParaRPr lang="lt-LT" sz="1800">
              <a:effectLst/>
              <a:latin typeface="Times New Roman"/>
              <a:ea typeface="Calibri"/>
              <a:cs typeface="Times New Roman"/>
            </a:endParaRPr>
          </a:p>
          <a:p>
            <a:pPr marL="0" indent="0">
              <a:buNone/>
            </a:pP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468001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81649-F89A-4F13-A85C-F44D90C5F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417" y="264645"/>
            <a:ext cx="10241280" cy="1325563"/>
          </a:xfrm>
        </p:spPr>
        <p:txBody>
          <a:bodyPr>
            <a:normAutofit/>
          </a:bodyPr>
          <a:lstStyle/>
          <a:p>
            <a:pPr algn="ctr"/>
            <a:r>
              <a:rPr lang="lt-LT" sz="2400" b="1" cap="all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Kvietimas teikti pasiūlymus dėl konkurso būdu finansuojamų doktorantūros temų – </a:t>
            </a:r>
            <a:r>
              <a:rPr lang="lt-LT" sz="2400" b="1" cap="all">
                <a:solidFill>
                  <a:schemeClr val="tx1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1-asis</a:t>
            </a:r>
            <a:r>
              <a:rPr lang="lt-LT" sz="2400" b="1" cap="all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 etapas</a:t>
            </a:r>
            <a:br>
              <a:rPr lang="lt-LT" sz="2400" b="1" cap="all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lt-LT" sz="2400" b="1" cap="all">
                <a:solidFill>
                  <a:srgbClr val="FF0000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iki vasario 26 d</a:t>
            </a:r>
            <a:r>
              <a:rPr lang="lt-LT" sz="2400" b="1" cap="all">
                <a:solidFill>
                  <a:srgbClr val="FF0000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.,</a:t>
            </a:r>
            <a:r>
              <a:rPr lang="lt-LT" sz="2400" b="1" cap="all">
                <a:solidFill>
                  <a:srgbClr val="FF0000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 16 val.</a:t>
            </a:r>
            <a:endParaRPr lang="lt-LT" sz="240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FB64D807-A53E-0252-D81A-44066924BE9D}"/>
              </a:ext>
            </a:extLst>
          </p:cNvPr>
          <p:cNvSpPr/>
          <p:nvPr/>
        </p:nvSpPr>
        <p:spPr>
          <a:xfrm>
            <a:off x="6385325" y="4205241"/>
            <a:ext cx="201880" cy="369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C7D5E9-FD5D-0CAF-519B-B25B5E0AFA37}"/>
              </a:ext>
            </a:extLst>
          </p:cNvPr>
          <p:cNvSpPr txBox="1"/>
          <p:nvPr/>
        </p:nvSpPr>
        <p:spPr>
          <a:xfrm>
            <a:off x="1941923" y="4582564"/>
            <a:ext cx="949243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lt-LT" sz="2000">
                <a:latin typeface="Times New Roman"/>
                <a:cs typeface="Times New Roman"/>
              </a:rPr>
              <a:t>Įmonėms, pagal kvietimo 1-ojo etapo sąlygą, išsiųstas laiškas, su kuriomis GTC bendradarbiauja (-</a:t>
            </a:r>
            <a:r>
              <a:rPr lang="lt-LT" sz="2000" err="1">
                <a:latin typeface="Times New Roman"/>
                <a:cs typeface="Times New Roman"/>
              </a:rPr>
              <a:t>iavo</a:t>
            </a:r>
            <a:r>
              <a:rPr lang="lt-LT" sz="2000">
                <a:latin typeface="Times New Roman"/>
                <a:cs typeface="Times New Roman"/>
              </a:rPr>
              <a:t>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F385D4-FF47-0F79-23A7-5A0644F899CC}"/>
              </a:ext>
            </a:extLst>
          </p:cNvPr>
          <p:cNvSpPr txBox="1"/>
          <p:nvPr/>
        </p:nvSpPr>
        <p:spPr>
          <a:xfrm>
            <a:off x="1706252" y="3433890"/>
            <a:ext cx="972810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lt-LT" sz="2000">
                <a:latin typeface="Times New Roman"/>
                <a:cs typeface="Times New Roman"/>
              </a:rPr>
              <a:t>Didinant </a:t>
            </a:r>
            <a:r>
              <a:rPr lang="lt-LT" sz="2000" err="1">
                <a:latin typeface="Times New Roman"/>
                <a:cs typeface="Times New Roman"/>
              </a:rPr>
              <a:t>tarpkryptinę</a:t>
            </a:r>
            <a:r>
              <a:rPr lang="lt-LT" sz="2000">
                <a:latin typeface="Times New Roman"/>
                <a:cs typeface="Times New Roman"/>
              </a:rPr>
              <a:t>, industrinę (pramoninę) doktorantūrą GTC ir doktorantūros vietų skaičių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135434-0B44-47B6-59C9-5EAB94BD437B}"/>
              </a:ext>
            </a:extLst>
          </p:cNvPr>
          <p:cNvSpPr txBox="1"/>
          <p:nvPr/>
        </p:nvSpPr>
        <p:spPr>
          <a:xfrm>
            <a:off x="1819373" y="1922090"/>
            <a:ext cx="9510478" cy="11387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lt-LT" sz="2000" b="1">
                <a:latin typeface="Times New Roman"/>
                <a:cs typeface="Times New Roman"/>
              </a:rPr>
              <a:t>I-</a:t>
            </a:r>
            <a:r>
              <a:rPr lang="lt-LT" sz="2000" b="1" err="1">
                <a:latin typeface="Times New Roman"/>
                <a:cs typeface="Times New Roman"/>
              </a:rPr>
              <a:t>ojo</a:t>
            </a:r>
            <a:r>
              <a:rPr lang="lt-LT" sz="2000" b="1">
                <a:effectLst/>
                <a:latin typeface="Times New Roman"/>
                <a:cs typeface="Times New Roman"/>
              </a:rPr>
              <a:t> etapo pasiūlymų </a:t>
            </a:r>
            <a:r>
              <a:rPr lang="lt-LT" sz="2000" b="1">
                <a:latin typeface="Times New Roman"/>
                <a:cs typeface="Times New Roman"/>
              </a:rPr>
              <a:t>teikėjai</a:t>
            </a:r>
            <a:endParaRPr lang="lt-LT" sz="2000" b="1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lt-LT" sz="800" b="1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lt-LT" sz="2000" u="sng">
                <a:effectLst/>
                <a:latin typeface="Times New Roman"/>
                <a:cs typeface="Times New Roman"/>
              </a:rPr>
              <a:t>Lietuvos Respublikos ministerijos, įmonės, įstaigos ar organizacijos, </a:t>
            </a:r>
            <a:r>
              <a:rPr lang="lt-LT" sz="2000">
                <a:effectLst/>
                <a:latin typeface="Times New Roman"/>
                <a:cs typeface="Times New Roman"/>
              </a:rPr>
              <a:t>išskyrus mokslo ir studijų institucijas</a:t>
            </a:r>
            <a:r>
              <a:rPr lang="lt-LT" sz="2000">
                <a:latin typeface="Times New Roman"/>
                <a:cs typeface="Times New Roman"/>
              </a:rPr>
              <a:t> </a:t>
            </a:r>
            <a:endParaRPr lang="lt-LT" sz="200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330A9699-4306-E351-BC95-60F07B88AC9E}"/>
              </a:ext>
            </a:extLst>
          </p:cNvPr>
          <p:cNvSpPr/>
          <p:nvPr/>
        </p:nvSpPr>
        <p:spPr>
          <a:xfrm>
            <a:off x="6382516" y="3085692"/>
            <a:ext cx="201880" cy="369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560FAC-C62B-BF46-3002-4085EFAF7036}"/>
              </a:ext>
            </a:extLst>
          </p:cNvPr>
          <p:cNvSpPr txBox="1"/>
          <p:nvPr/>
        </p:nvSpPr>
        <p:spPr>
          <a:xfrm>
            <a:off x="2046514" y="5554116"/>
            <a:ext cx="9535886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lt-LT" sz="1800">
                <a:latin typeface="Times New Roman"/>
                <a:cs typeface="Times New Roman"/>
              </a:rPr>
              <a:t>Plačiau </a:t>
            </a:r>
            <a:r>
              <a:rPr lang="lt-LT">
                <a:latin typeface="Times New Roman"/>
                <a:cs typeface="Times New Roman"/>
              </a:rPr>
              <a:t>apie kvietimą</a:t>
            </a:r>
            <a:r>
              <a:rPr lang="lt-LT">
                <a:latin typeface="Times New Roman"/>
                <a:ea typeface="Calibri"/>
                <a:cs typeface="Times New Roman"/>
              </a:rPr>
              <a:t>:</a:t>
            </a:r>
            <a:r>
              <a:rPr lang="lt-LT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 </a:t>
            </a:r>
            <a:r>
              <a:rPr lang="lt-LT" sz="1800" u="sng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https://lmt.lrv.lt/lt/kvietimai/kvietimas-teikti-pasiulymus-del-konkurso-budu-finansuojamu-doktoranturos-temu/</a:t>
            </a:r>
            <a:endParaRPr lang="lt-LT" sz="1800" u="sng">
              <a:solidFill>
                <a:srgbClr val="0070C0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561299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2A9A4-9B68-308B-177D-3863CDB81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177" y="319309"/>
            <a:ext cx="9866811" cy="899891"/>
          </a:xfrm>
        </p:spPr>
        <p:txBody>
          <a:bodyPr>
            <a:normAutofit/>
          </a:bodyPr>
          <a:lstStyle/>
          <a:p>
            <a:pPr algn="ctr"/>
            <a:r>
              <a:rPr lang="lt-LT" sz="2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MSCA (</a:t>
            </a:r>
            <a:r>
              <a:rPr lang="lt-LT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Marie</a:t>
            </a:r>
            <a:r>
              <a:rPr lang="lt-LT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Skłodowska-Curie</a:t>
            </a:r>
            <a:r>
              <a:rPr lang="lt-LT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4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Actions</a:t>
            </a:r>
            <a:r>
              <a:rPr lang="lt-LT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lt-LT" sz="2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PODOKTORANTŪROS STAŽUOTĖS: KAIP PRITRAUKTI TALENTUS</a:t>
            </a:r>
            <a:r>
              <a:rPr lang="lt-LT" sz="24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lt-LT" sz="2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C5280-0DC8-F811-3DA2-12086DC84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2309" y="1541417"/>
            <a:ext cx="9362303" cy="436980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lt-LT" sz="2000" b="1">
                <a:solidFill>
                  <a:schemeClr val="tx1"/>
                </a:solidFill>
                <a:latin typeface="Times New Roman"/>
                <a:cs typeface="Times New Roman"/>
              </a:rPr>
              <a:t>Š. m. vasario 28 d., 10.30–12.30 val. </a:t>
            </a:r>
            <a:r>
              <a:rPr lang="lt-LT" sz="2000">
                <a:solidFill>
                  <a:schemeClr val="tx1"/>
                </a:solidFill>
                <a:latin typeface="Times New Roman"/>
                <a:cs typeface="Times New Roman"/>
              </a:rPr>
              <a:t>„MS </a:t>
            </a:r>
            <a:r>
              <a:rPr lang="lt-LT" sz="2000" err="1">
                <a:solidFill>
                  <a:schemeClr val="tx1"/>
                </a:solidFill>
                <a:latin typeface="Times New Roman"/>
                <a:cs typeface="Times New Roman"/>
              </a:rPr>
              <a:t>Teams</a:t>
            </a:r>
            <a:r>
              <a:rPr lang="lt-LT" sz="2000">
                <a:solidFill>
                  <a:schemeClr val="tx1"/>
                </a:solidFill>
                <a:latin typeface="Times New Roman"/>
                <a:cs typeface="Times New Roman"/>
              </a:rPr>
              <a:t>“ platformoje vyks </a:t>
            </a:r>
            <a:r>
              <a:rPr lang="lt-LT" sz="2000" b="0" i="0"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„Europos horizonto“ programos </a:t>
            </a:r>
            <a:r>
              <a:rPr lang="lt-LT" sz="2000">
                <a:solidFill>
                  <a:schemeClr val="tx1"/>
                </a:solidFill>
                <a:latin typeface="Times New Roman"/>
                <a:cs typeface="Times New Roman"/>
              </a:rPr>
              <a:t>renginys „MSCA </a:t>
            </a:r>
            <a:r>
              <a:rPr lang="lt-LT" sz="2000" err="1">
                <a:solidFill>
                  <a:schemeClr val="tx1"/>
                </a:solidFill>
                <a:latin typeface="Times New Roman"/>
                <a:cs typeface="Times New Roman"/>
              </a:rPr>
              <a:t>podoktorantūros</a:t>
            </a:r>
            <a:r>
              <a:rPr lang="lt-LT" sz="2000">
                <a:solidFill>
                  <a:schemeClr val="tx1"/>
                </a:solidFill>
                <a:latin typeface="Times New Roman"/>
                <a:cs typeface="Times New Roman"/>
              </a:rPr>
              <a:t> stažuotės: kaip pritraukti talentus?“ </a:t>
            </a:r>
            <a:endParaRPr lang="lt-LT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lt-LT" sz="2000">
                <a:solidFill>
                  <a:schemeClr val="tx1"/>
                </a:solidFill>
                <a:latin typeface="Times New Roman"/>
                <a:cs typeface="Times New Roman"/>
              </a:rPr>
              <a:t>Renginio kalba – anglų.</a:t>
            </a:r>
          </a:p>
          <a:p>
            <a:pPr marL="0" indent="0" algn="just">
              <a:buNone/>
            </a:pPr>
            <a:r>
              <a:rPr lang="lt-LT" sz="2000" u="sng">
                <a:solidFill>
                  <a:srgbClr val="0563C1"/>
                </a:solidFill>
                <a:effectLst/>
                <a:latin typeface="Times New Roman"/>
                <a:ea typeface="Calibri"/>
                <a:cs typeface="Times New Roman"/>
                <a:hlinkClick r:id="rId2"/>
              </a:rPr>
              <a:t>Registracija į renginį </a:t>
            </a:r>
            <a:r>
              <a:rPr lang="en-US" sz="2000">
                <a:effectLst/>
                <a:latin typeface="Times New Roman"/>
                <a:ea typeface="Calibri"/>
                <a:cs typeface="Times New Roman"/>
              </a:rPr>
              <a:t>–</a:t>
            </a:r>
            <a:r>
              <a:rPr lang="en-US" sz="2000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lt-LT" sz="2000" b="1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iki š. m. vasario </a:t>
            </a:r>
            <a:r>
              <a:rPr lang="en-US" sz="2000" b="1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27 d</a:t>
            </a:r>
            <a:r>
              <a:rPr lang="en-US" sz="2000" b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.,</a:t>
            </a:r>
            <a:r>
              <a:rPr lang="en-US" sz="2000" b="1">
                <a:solidFill>
                  <a:schemeClr val="tx1"/>
                </a:solidFill>
                <a:effectLst/>
                <a:latin typeface="Times New Roman"/>
                <a:ea typeface="Calibri"/>
                <a:cs typeface="Times New Roman"/>
              </a:rPr>
              <a:t> 12 val.</a:t>
            </a:r>
            <a:r>
              <a:rPr lang="en-US" sz="2000" b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lt-LT" sz="2000" b="1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lt-LT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lt-LT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lt-LT" sz="2000">
                <a:solidFill>
                  <a:schemeClr val="tx1"/>
                </a:solidFill>
                <a:latin typeface="Times New Roman"/>
                <a:cs typeface="Times New Roman"/>
              </a:rPr>
              <a:t>Plačiau apie renginį: </a:t>
            </a:r>
            <a:r>
              <a:rPr lang="lt-LT" sz="2000">
                <a:solidFill>
                  <a:srgbClr val="0070C0"/>
                </a:solidFill>
                <a:latin typeface="Times New Roman"/>
                <a:cs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https://europoshorizontas.lt/event-calendar/nuotolinis-renginys-msca-podoktoranturos-stazuotes-kaip-pritraukti-talentus/</a:t>
            </a:r>
            <a:r>
              <a:rPr lang="lt-LT" sz="2000">
                <a:solidFill>
                  <a:srgbClr val="0070C0"/>
                </a:solidFill>
                <a:latin typeface="Times New Roman"/>
                <a:cs typeface="Times New Roman"/>
              </a:rPr>
              <a:t> </a:t>
            </a:r>
            <a:endParaRPr lang="lt-LT" sz="2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lt-LT" sz="2400"/>
          </a:p>
        </p:txBody>
      </p:sp>
    </p:spTree>
    <p:extLst>
      <p:ext uri="{BB962C8B-B14F-4D97-AF65-F5344CB8AC3E}">
        <p14:creationId xmlns:p14="http://schemas.microsoft.com/office/powerpoint/2010/main" val="15742008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B48AF-2235-26C1-DC94-B4165AAE7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2400" b="1">
                <a:solidFill>
                  <a:schemeClr val="tx1"/>
                </a:solidFill>
                <a:latin typeface="Times New Roman"/>
                <a:cs typeface="Times New Roman"/>
              </a:rPr>
              <a:t>Susitikimas dėl GTC dalyvavimo MSCA kvietimuose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A3D1E-28C8-A267-93C3-84BD2FB9F7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lt-LT" sz="1800" b="1">
                <a:solidFill>
                  <a:schemeClr val="tx1"/>
                </a:solidFill>
                <a:latin typeface="Times New Roman"/>
                <a:cs typeface="Times New Roman"/>
              </a:rPr>
              <a:t>Š. m. kovo 1 d</a:t>
            </a:r>
            <a:r>
              <a:rPr lang="lt-LT" b="1">
                <a:solidFill>
                  <a:schemeClr val="tx1"/>
                </a:solidFill>
                <a:latin typeface="Times New Roman"/>
                <a:cs typeface="Times New Roman"/>
              </a:rPr>
              <a:t>.,</a:t>
            </a:r>
            <a:r>
              <a:rPr lang="lt-LT" sz="1800" b="1">
                <a:solidFill>
                  <a:schemeClr val="tx1"/>
                </a:solidFill>
                <a:latin typeface="Times New Roman"/>
                <a:cs typeface="Times New Roman"/>
              </a:rPr>
              <a:t> 13 val. </a:t>
            </a:r>
            <a:r>
              <a:rPr lang="lt-LT" sz="1800">
                <a:solidFill>
                  <a:schemeClr val="tx1"/>
                </a:solidFill>
                <a:latin typeface="Times New Roman"/>
                <a:cs typeface="Times New Roman"/>
              </a:rPr>
              <a:t>Gamtos tyrimų centre vyks s</a:t>
            </a:r>
            <a:r>
              <a:rPr lang="lt-LT" sz="1800">
                <a:solidFill>
                  <a:schemeClr val="tx1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usitikimas dėl GTC dalyvavimo programos „</a:t>
            </a:r>
            <a:r>
              <a:rPr lang="en-US" sz="1800">
                <a:solidFill>
                  <a:schemeClr val="tx1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Europos </a:t>
            </a:r>
            <a:r>
              <a:rPr lang="lt-LT" sz="1800">
                <a:solidFill>
                  <a:schemeClr val="tx1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horizontas“</a:t>
            </a:r>
            <a:r>
              <a:rPr lang="en-US" sz="1800">
                <a:solidFill>
                  <a:schemeClr val="tx1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 MSCA </a:t>
            </a:r>
            <a:r>
              <a:rPr lang="lt-LT" sz="1800">
                <a:solidFill>
                  <a:schemeClr val="tx1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kvietimuose.</a:t>
            </a:r>
          </a:p>
          <a:p>
            <a:pPr marL="0" indent="0">
              <a:buNone/>
            </a:pPr>
            <a:endParaRPr lang="lt-LT" sz="180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t-LT" sz="1800" b="1">
                <a:solidFill>
                  <a:schemeClr val="tx1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Susitikimo tikslai:</a:t>
            </a:r>
          </a:p>
          <a:p>
            <a:pPr marL="342900" lvl="0" indent="-342900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lt-LT" sz="1800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informuoti GTC bendruomenę apie MSCA </a:t>
            </a:r>
            <a:r>
              <a:rPr lang="lt-LT" sz="1800" err="1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Podoktorantūros</a:t>
            </a:r>
            <a:r>
              <a:rPr lang="lt-LT" sz="1800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 stažuočių ir MSCA Personalo mainų kvietimus – dr. </a:t>
            </a:r>
            <a:r>
              <a:rPr lang="en-US" sz="1800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Justyna </a:t>
            </a:r>
            <a:r>
              <a:rPr lang="en-US" sz="1800" err="1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Lučinska</a:t>
            </a:r>
            <a:r>
              <a:rPr lang="en-US" sz="1800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, Lietuvos </a:t>
            </a:r>
            <a:r>
              <a:rPr lang="en-US" sz="1800" err="1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mokslo</a:t>
            </a:r>
            <a:r>
              <a:rPr lang="en-US" sz="1800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 </a:t>
            </a:r>
            <a:r>
              <a:rPr lang="en-US" sz="1800" err="1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taryba</a:t>
            </a:r>
            <a:r>
              <a:rPr lang="lt-LT" sz="1800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;</a:t>
            </a:r>
            <a:endParaRPr lang="lt-LT" sz="1800">
              <a:solidFill>
                <a:schemeClr val="tx1"/>
              </a:solidFill>
              <a:effectLst/>
              <a:latin typeface="Times New Roman"/>
              <a:ea typeface="Calibri" panose="020F0502020204030204" pitchFamily="34" charset="0"/>
              <a:cs typeface="Times New Roman"/>
            </a:endParaRPr>
          </a:p>
          <a:p>
            <a:pPr marL="342900" lvl="0" indent="-342900">
              <a:lnSpc>
                <a:spcPct val="105000"/>
              </a:lnSpc>
              <a:buFont typeface="Symbol" panose="05050102010706020507" pitchFamily="18" charset="2"/>
              <a:buChar char=""/>
            </a:pPr>
            <a:r>
              <a:rPr lang="lt-LT" sz="1800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pristatyti GTC dalyvavimo MSCA gerąją patirtį – prof. dr. </a:t>
            </a:r>
            <a:r>
              <a:rPr lang="en-US" sz="1800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Albertas </a:t>
            </a:r>
            <a:r>
              <a:rPr lang="en-US" sz="1800" err="1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Bitinas</a:t>
            </a:r>
            <a:r>
              <a:rPr lang="lt-LT" sz="1800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;</a:t>
            </a:r>
            <a:endParaRPr lang="lt-LT" sz="1800">
              <a:solidFill>
                <a:schemeClr val="tx1"/>
              </a:solidFill>
              <a:effectLst/>
              <a:latin typeface="Times New Roman"/>
              <a:ea typeface="Calibri" panose="020F0502020204030204" pitchFamily="34" charset="0"/>
              <a:cs typeface="Times New Roman"/>
            </a:endParaRPr>
          </a:p>
          <a:p>
            <a:pPr marL="342900" lvl="0" indent="-342900">
              <a:lnSpc>
                <a:spcPct val="10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lt-LT" sz="1800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skatinti diskusiją – dr. Ričardas Paškauskas, GTC direktoriaus pavaduotojas eksperimentinei plėtrai ir dr. </a:t>
            </a:r>
            <a:r>
              <a:rPr lang="en-US" sz="1800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Justyna </a:t>
            </a:r>
            <a:r>
              <a:rPr lang="en-US" sz="1800" err="1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Lučinska</a:t>
            </a:r>
            <a:r>
              <a:rPr lang="en-US" sz="1800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, Lietuvos </a:t>
            </a:r>
            <a:r>
              <a:rPr lang="en-US" sz="1800" err="1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mokslo</a:t>
            </a:r>
            <a:r>
              <a:rPr lang="en-US" sz="1800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 </a:t>
            </a:r>
            <a:r>
              <a:rPr lang="en-US" sz="1800" err="1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taryba</a:t>
            </a:r>
            <a:r>
              <a:rPr lang="lt-LT" sz="1800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.</a:t>
            </a:r>
            <a:endParaRPr lang="lt-LT" sz="1800">
              <a:solidFill>
                <a:schemeClr val="tx1"/>
              </a:solidFill>
              <a:effectLst/>
              <a:latin typeface="Times New Roman"/>
              <a:ea typeface="Calibri" panose="020F0502020204030204" pitchFamily="34" charset="0"/>
              <a:cs typeface="Times New Roman"/>
            </a:endParaRPr>
          </a:p>
          <a:p>
            <a:pPr marL="0" indent="0">
              <a:buNone/>
            </a:pPr>
            <a:endParaRPr lang="lt-LT" sz="1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539342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1367BED-6ACD-FA9D-2782-DBE3AAFCB7E0}"/>
              </a:ext>
            </a:extLst>
          </p:cNvPr>
          <p:cNvSpPr txBox="1"/>
          <p:nvPr/>
        </p:nvSpPr>
        <p:spPr>
          <a:xfrm>
            <a:off x="1915885" y="369356"/>
            <a:ext cx="9901646" cy="238526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2400" b="1">
                <a:effectLst/>
                <a:latin typeface="Times New Roman"/>
                <a:ea typeface="Calibri"/>
                <a:cs typeface="Times New Roman"/>
              </a:rPr>
              <a:t>EMBO 4-ių </a:t>
            </a:r>
            <a:r>
              <a:rPr lang="en-US" sz="2400" b="1" err="1">
                <a:effectLst/>
                <a:latin typeface="Times New Roman"/>
                <a:ea typeface="Calibri"/>
                <a:cs typeface="Times New Roman"/>
              </a:rPr>
              <a:t>dienų</a:t>
            </a:r>
            <a:r>
              <a:rPr lang="en-US" sz="2400" b="1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b="1" err="1">
                <a:effectLst/>
                <a:latin typeface="Times New Roman"/>
                <a:ea typeface="Calibri"/>
                <a:cs typeface="Times New Roman"/>
              </a:rPr>
              <a:t>mokymai</a:t>
            </a:r>
            <a:r>
              <a:rPr lang="en-US" sz="2400" b="1">
                <a:effectLst/>
                <a:latin typeface="Times New Roman"/>
                <a:ea typeface="Calibri"/>
                <a:cs typeface="Times New Roman"/>
              </a:rPr>
              <a:t> „Laboratory Leadership“</a:t>
            </a:r>
            <a:endParaRPr lang="lt-LT" sz="2400" b="1">
              <a:effectLst/>
              <a:latin typeface="Times New Roman"/>
              <a:ea typeface="Calibri"/>
              <a:cs typeface="Times New Roman"/>
            </a:endParaRPr>
          </a:p>
          <a:p>
            <a:pPr>
              <a:spcAft>
                <a:spcPts val="1000"/>
              </a:spcAft>
            </a:pPr>
            <a:r>
              <a:rPr lang="en-US" sz="2000" b="1">
                <a:latin typeface="Times New Roman"/>
                <a:ea typeface="Calibri"/>
                <a:cs typeface="Times New Roman"/>
              </a:rPr>
              <a:t>Š</a:t>
            </a:r>
            <a:r>
              <a:rPr lang="en-US" sz="2000" b="1">
                <a:effectLst/>
                <a:latin typeface="Times New Roman"/>
                <a:ea typeface="Calibri"/>
                <a:cs typeface="Times New Roman"/>
              </a:rPr>
              <a:t>. m. </a:t>
            </a:r>
            <a:r>
              <a:rPr lang="en-US" sz="2000" b="1" err="1">
                <a:effectLst/>
                <a:latin typeface="Times New Roman"/>
                <a:ea typeface="Calibri"/>
                <a:cs typeface="Times New Roman"/>
              </a:rPr>
              <a:t>vasario</a:t>
            </a:r>
            <a:r>
              <a:rPr lang="en-US" sz="2000" b="1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b="1">
                <a:latin typeface="Times New Roman"/>
                <a:ea typeface="Calibri"/>
                <a:cs typeface="Times New Roman"/>
              </a:rPr>
              <a:t>26–29</a:t>
            </a:r>
            <a:r>
              <a:rPr lang="en-US" sz="2000" b="1">
                <a:effectLst/>
                <a:latin typeface="Times New Roman"/>
                <a:ea typeface="Calibri"/>
                <a:cs typeface="Times New Roman"/>
              </a:rPr>
              <a:t> d.</a:t>
            </a:r>
            <a:r>
              <a:rPr lang="en-US" sz="200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>
                <a:latin typeface="Times New Roman"/>
                <a:ea typeface="Calibri"/>
                <a:cs typeface="Times New Roman"/>
              </a:rPr>
              <a:t>VU </a:t>
            </a:r>
            <a:r>
              <a:rPr lang="en-US" sz="2000" err="1">
                <a:latin typeface="Times New Roman"/>
                <a:ea typeface="Calibri"/>
                <a:cs typeface="Times New Roman"/>
              </a:rPr>
              <a:t>Gyvybės</a:t>
            </a:r>
            <a:r>
              <a:rPr lang="en-US" sz="2000">
                <a:latin typeface="Times New Roman"/>
                <a:ea typeface="Calibri"/>
                <a:cs typeface="Times New Roman"/>
              </a:rPr>
              <a:t> </a:t>
            </a:r>
            <a:r>
              <a:rPr lang="en-US" sz="2000" err="1">
                <a:latin typeface="Times New Roman"/>
                <a:ea typeface="Calibri"/>
                <a:cs typeface="Times New Roman"/>
              </a:rPr>
              <a:t>mokslų</a:t>
            </a:r>
            <a:r>
              <a:rPr lang="en-US" sz="2000">
                <a:latin typeface="Times New Roman"/>
                <a:ea typeface="Calibri"/>
                <a:cs typeface="Times New Roman"/>
              </a:rPr>
              <a:t> </a:t>
            </a:r>
            <a:r>
              <a:rPr lang="en-US" sz="2000" err="1">
                <a:latin typeface="Times New Roman"/>
                <a:ea typeface="Calibri"/>
                <a:cs typeface="Times New Roman"/>
              </a:rPr>
              <a:t>centre</a:t>
            </a:r>
            <a:r>
              <a:rPr lang="en-US" sz="2000">
                <a:latin typeface="Times New Roman"/>
                <a:ea typeface="Calibri"/>
                <a:cs typeface="Times New Roman"/>
              </a:rPr>
              <a:t> (R401 a., </a:t>
            </a:r>
            <a:r>
              <a:rPr lang="en-US" sz="2000" err="1">
                <a:latin typeface="Times New Roman"/>
                <a:ea typeface="Calibri"/>
                <a:cs typeface="Times New Roman"/>
              </a:rPr>
              <a:t>Saulėtekio</a:t>
            </a:r>
            <a:r>
              <a:rPr lang="en-US" sz="2000">
                <a:latin typeface="Times New Roman"/>
                <a:ea typeface="Calibri"/>
                <a:cs typeface="Times New Roman"/>
              </a:rPr>
              <a:t> al. 7, Vilnius)</a:t>
            </a:r>
            <a:r>
              <a:rPr lang="en-US" sz="2000" b="1">
                <a:latin typeface="Times New Roman"/>
                <a:ea typeface="Calibri"/>
                <a:cs typeface="Times New Roman"/>
              </a:rPr>
              <a:t> </a:t>
            </a:r>
            <a:r>
              <a:rPr lang="en-US" sz="2000" err="1">
                <a:effectLst/>
                <a:latin typeface="Times New Roman"/>
                <a:ea typeface="Calibri"/>
                <a:cs typeface="Times New Roman"/>
              </a:rPr>
              <a:t>vyks</a:t>
            </a:r>
            <a:r>
              <a:rPr lang="en-US" sz="2000">
                <a:effectLst/>
                <a:latin typeface="Times New Roman"/>
                <a:ea typeface="Calibri"/>
                <a:cs typeface="Times New Roman"/>
              </a:rPr>
              <a:t> EMBO 4-ių </a:t>
            </a:r>
            <a:r>
              <a:rPr lang="en-US" sz="2000" err="1">
                <a:effectLst/>
                <a:latin typeface="Times New Roman"/>
                <a:ea typeface="Calibri"/>
                <a:cs typeface="Times New Roman"/>
              </a:rPr>
              <a:t>dienų</a:t>
            </a:r>
            <a:r>
              <a:rPr lang="en-US" sz="200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err="1">
                <a:effectLst/>
                <a:latin typeface="Times New Roman"/>
                <a:ea typeface="Calibri"/>
                <a:cs typeface="Times New Roman"/>
              </a:rPr>
              <a:t>mokymai</a:t>
            </a:r>
            <a:r>
              <a:rPr lang="en-US" sz="2000">
                <a:effectLst/>
                <a:latin typeface="Times New Roman"/>
                <a:ea typeface="Calibri"/>
                <a:cs typeface="Times New Roman"/>
              </a:rPr>
              <a:t> „Laboratory Leadership“.</a:t>
            </a:r>
            <a:r>
              <a:rPr lang="en-US" sz="2000">
                <a:latin typeface="Times New Roman"/>
                <a:ea typeface="Calibri"/>
                <a:cs typeface="Times New Roman"/>
              </a:rPr>
              <a:t> </a:t>
            </a:r>
            <a:endParaRPr lang="lt-LT" sz="2000">
              <a:latin typeface="Times New Roman"/>
              <a:ea typeface="Calibri"/>
              <a:cs typeface="Times New Roman"/>
            </a:endParaRPr>
          </a:p>
          <a:p>
            <a:pPr>
              <a:spcAft>
                <a:spcPts val="1000"/>
              </a:spcAft>
            </a:pPr>
            <a:r>
              <a:rPr lang="lt-LT" sz="2000" b="0" i="0">
                <a:effectLst/>
                <a:latin typeface="Times New Roman"/>
                <a:cs typeface="Times New Roman"/>
              </a:rPr>
              <a:t>Mokymai vyks nuo </a:t>
            </a:r>
            <a:r>
              <a:rPr lang="lt-LT" sz="2000">
                <a:latin typeface="Times New Roman"/>
                <a:cs typeface="Times New Roman"/>
              </a:rPr>
              <a:t>9.00</a:t>
            </a:r>
            <a:r>
              <a:rPr lang="lt-LT" sz="2000" b="0" i="0">
                <a:effectLst/>
                <a:latin typeface="Times New Roman"/>
                <a:cs typeface="Times New Roman"/>
              </a:rPr>
              <a:t> iki </a:t>
            </a:r>
            <a:r>
              <a:rPr lang="lt-LT" sz="2000">
                <a:latin typeface="Times New Roman"/>
                <a:cs typeface="Times New Roman"/>
              </a:rPr>
              <a:t>17.30 val.</a:t>
            </a:r>
            <a:r>
              <a:rPr lang="lt-LT" sz="2000" b="0" i="0">
                <a:effectLst/>
                <a:latin typeface="Times New Roman"/>
                <a:cs typeface="Times New Roman"/>
              </a:rPr>
              <a:t> Už dalyvavimą mokėti nereikės. </a:t>
            </a:r>
            <a:r>
              <a:rPr lang="lt-LT" sz="2000">
                <a:latin typeface="Times New Roman"/>
                <a:cs typeface="Times New Roman"/>
              </a:rPr>
              <a:t>D</a:t>
            </a:r>
            <a:r>
              <a:rPr lang="fi-FI" sz="2000" b="0" i="0" err="1">
                <a:effectLst/>
                <a:latin typeface="Times New Roman"/>
                <a:cs typeface="Times New Roman"/>
              </a:rPr>
              <a:t>alyvių</a:t>
            </a:r>
            <a:r>
              <a:rPr lang="fi-FI" sz="2000" b="0" i="0">
                <a:effectLst/>
                <a:latin typeface="Times New Roman"/>
                <a:cs typeface="Times New Roman"/>
              </a:rPr>
              <a:t> </a:t>
            </a:r>
            <a:r>
              <a:rPr lang="fi-FI" sz="2000" b="0" i="0" err="1">
                <a:effectLst/>
                <a:latin typeface="Times New Roman"/>
                <a:cs typeface="Times New Roman"/>
              </a:rPr>
              <a:t>skaičius</a:t>
            </a:r>
            <a:r>
              <a:rPr lang="fi-FI" sz="2000" b="0" i="0">
                <a:effectLst/>
                <a:latin typeface="Times New Roman"/>
                <a:cs typeface="Times New Roman"/>
              </a:rPr>
              <a:t> </a:t>
            </a:r>
            <a:r>
              <a:rPr lang="fi-FI" sz="2000" b="0" i="0" err="1">
                <a:effectLst/>
                <a:latin typeface="Times New Roman"/>
                <a:cs typeface="Times New Roman"/>
              </a:rPr>
              <a:t>ribojamas</a:t>
            </a:r>
            <a:r>
              <a:rPr lang="fi-FI" sz="2000" b="0" i="0">
                <a:effectLst/>
                <a:latin typeface="Times New Roman"/>
                <a:cs typeface="Times New Roman"/>
              </a:rPr>
              <a:t> </a:t>
            </a:r>
            <a:r>
              <a:rPr lang="fi-FI" sz="2000" b="0" i="0" err="1">
                <a:effectLst/>
                <a:latin typeface="Times New Roman"/>
                <a:cs typeface="Times New Roman"/>
              </a:rPr>
              <a:t>iki</a:t>
            </a:r>
            <a:r>
              <a:rPr lang="fi-FI" sz="2000" b="0" i="0">
                <a:effectLst/>
                <a:latin typeface="Times New Roman"/>
                <a:cs typeface="Times New Roman"/>
              </a:rPr>
              <a:t> 18</a:t>
            </a:r>
            <a:r>
              <a:rPr lang="lt-LT" sz="2000" b="0" i="0">
                <a:effectLst/>
                <a:latin typeface="Times New Roman"/>
                <a:cs typeface="Times New Roman"/>
              </a:rPr>
              <a:t>. </a:t>
            </a:r>
            <a:r>
              <a:rPr lang="en-US" sz="2000" b="1" i="0" err="1">
                <a:effectLst/>
                <a:latin typeface="Times New Roman"/>
                <a:cs typeface="Times New Roman"/>
              </a:rPr>
              <a:t>Registracija</a:t>
            </a:r>
            <a:r>
              <a:rPr lang="en-US" sz="2000" b="1" i="0">
                <a:effectLst/>
                <a:latin typeface="Times New Roman"/>
                <a:cs typeface="Times New Roman"/>
              </a:rPr>
              <a:t> </a:t>
            </a:r>
            <a:r>
              <a:rPr lang="en-US" sz="2000" b="1" i="0" err="1">
                <a:effectLst/>
                <a:latin typeface="Times New Roman"/>
                <a:cs typeface="Times New Roman"/>
              </a:rPr>
              <a:t>uždaroma</a:t>
            </a:r>
            <a:r>
              <a:rPr lang="en-US" sz="2000" b="1" i="0">
                <a:effectLst/>
                <a:latin typeface="Times New Roman"/>
                <a:cs typeface="Times New Roman"/>
              </a:rPr>
              <a:t> </a:t>
            </a:r>
            <a:r>
              <a:rPr lang="en-US" sz="2000" b="1" i="0" err="1">
                <a:effectLst/>
                <a:latin typeface="Times New Roman"/>
                <a:cs typeface="Times New Roman"/>
              </a:rPr>
              <a:t>vasario</a:t>
            </a:r>
            <a:r>
              <a:rPr lang="en-US" sz="2000" b="1" i="0">
                <a:effectLst/>
                <a:latin typeface="Times New Roman"/>
                <a:cs typeface="Times New Roman"/>
              </a:rPr>
              <a:t> 14 d.</a:t>
            </a:r>
            <a:endParaRPr lang="lt-LT" sz="2000" b="1">
              <a:effectLst/>
              <a:latin typeface="Times New Roman"/>
              <a:ea typeface="Calibri" panose="020F0502020204030204" pitchFamily="34" charset="0"/>
              <a:cs typeface="Times New Roman"/>
            </a:endParaRP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2000" err="1">
                <a:latin typeface="Times New Roman"/>
                <a:ea typeface="Calibri"/>
                <a:cs typeface="Times New Roman"/>
              </a:rPr>
              <a:t>Plačiau</a:t>
            </a:r>
            <a:r>
              <a:rPr lang="en-US" sz="200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err="1">
                <a:effectLst/>
                <a:latin typeface="Times New Roman"/>
                <a:ea typeface="Calibri"/>
                <a:cs typeface="Times New Roman"/>
              </a:rPr>
              <a:t>apie</a:t>
            </a:r>
            <a:r>
              <a:rPr lang="en-US" sz="200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err="1">
                <a:effectLst/>
                <a:latin typeface="Times New Roman"/>
                <a:ea typeface="Calibri"/>
                <a:cs typeface="Times New Roman"/>
              </a:rPr>
              <a:t>renginį</a:t>
            </a:r>
            <a:r>
              <a:rPr lang="en-US" sz="200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err="1">
                <a:effectLst/>
                <a:latin typeface="Times New Roman"/>
                <a:ea typeface="Calibri"/>
                <a:cs typeface="Times New Roman"/>
              </a:rPr>
              <a:t>ir</a:t>
            </a:r>
            <a:r>
              <a:rPr lang="en-US" sz="200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err="1">
                <a:latin typeface="Times New Roman"/>
                <a:ea typeface="Calibri"/>
                <a:cs typeface="Times New Roman"/>
              </a:rPr>
              <a:t>nuoroda</a:t>
            </a:r>
            <a:r>
              <a:rPr lang="en-US" sz="2000">
                <a:effectLst/>
                <a:latin typeface="Times New Roman"/>
                <a:ea typeface="Calibri"/>
                <a:cs typeface="Times New Roman"/>
              </a:rPr>
              <a:t> į </a:t>
            </a:r>
            <a:r>
              <a:rPr lang="en-US" sz="2000" err="1">
                <a:effectLst/>
                <a:latin typeface="Times New Roman"/>
                <a:ea typeface="Calibri"/>
                <a:cs typeface="Times New Roman"/>
              </a:rPr>
              <a:t>registraciją</a:t>
            </a:r>
            <a:r>
              <a:rPr lang="en-US" sz="2000">
                <a:effectLst/>
                <a:latin typeface="Times New Roman"/>
                <a:ea typeface="Calibri"/>
                <a:cs typeface="Times New Roman"/>
              </a:rPr>
              <a:t>:</a:t>
            </a:r>
            <a:r>
              <a:rPr lang="lt-LT" sz="200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u="sng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https://www.gmc.vu.lt/kvietimai/mokymai</a:t>
            </a:r>
            <a:endParaRPr lang="en-US" sz="2000">
              <a:solidFill>
                <a:srgbClr val="0070C0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48C29B-9FD8-E67C-A155-07ABF36A90E3}"/>
              </a:ext>
            </a:extLst>
          </p:cNvPr>
          <p:cNvSpPr txBox="1"/>
          <p:nvPr/>
        </p:nvSpPr>
        <p:spPr>
          <a:xfrm>
            <a:off x="1828800" y="3457026"/>
            <a:ext cx="10023565" cy="261610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lt-LT" sz="2400" b="1" i="0">
                <a:effectLst/>
                <a:latin typeface="Times New Roman"/>
                <a:cs typeface="Times New Roman"/>
              </a:rPr>
              <a:t>20-oji tarptautinė jaunųjų mokslininkų konferencija CYSENI 2024 </a:t>
            </a:r>
          </a:p>
          <a:p>
            <a:endParaRPr lang="lt-LT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lt-LT" sz="2000" b="1">
                <a:latin typeface="Times New Roman"/>
                <a:cs typeface="Times New Roman"/>
              </a:rPr>
              <a:t>Š. m.</a:t>
            </a:r>
            <a:r>
              <a:rPr lang="lt-LT" sz="2000">
                <a:latin typeface="Times New Roman"/>
                <a:cs typeface="Times New Roman"/>
              </a:rPr>
              <a:t> </a:t>
            </a:r>
            <a:r>
              <a:rPr lang="lt-LT" sz="2000" b="1">
                <a:latin typeface="Times New Roman"/>
                <a:cs typeface="Times New Roman"/>
              </a:rPr>
              <a:t>gegužės</a:t>
            </a:r>
            <a:r>
              <a:rPr lang="lt-LT" sz="2000">
                <a:latin typeface="Times New Roman"/>
                <a:cs typeface="Times New Roman"/>
              </a:rPr>
              <a:t> </a:t>
            </a:r>
            <a:r>
              <a:rPr lang="lt-LT" sz="2000" b="1">
                <a:latin typeface="Times New Roman"/>
                <a:cs typeface="Times New Roman"/>
              </a:rPr>
              <a:t>21–23 d. </a:t>
            </a:r>
            <a:r>
              <a:rPr lang="lt-LT" sz="2000">
                <a:latin typeface="Times New Roman"/>
                <a:cs typeface="Times New Roman"/>
              </a:rPr>
              <a:t>Kaune</a:t>
            </a:r>
            <a:r>
              <a:rPr lang="lt-LT" sz="2000" b="1">
                <a:latin typeface="Times New Roman"/>
                <a:cs typeface="Times New Roman"/>
              </a:rPr>
              <a:t> </a:t>
            </a:r>
            <a:r>
              <a:rPr lang="lt-LT" sz="2000">
                <a:latin typeface="Times New Roman"/>
                <a:cs typeface="Times New Roman"/>
              </a:rPr>
              <a:t>vyks</a:t>
            </a:r>
            <a:r>
              <a:rPr lang="lt-LT" sz="2000" b="1">
                <a:latin typeface="Times New Roman"/>
                <a:cs typeface="Times New Roman"/>
              </a:rPr>
              <a:t> </a:t>
            </a:r>
            <a:r>
              <a:rPr lang="lt-LT" sz="2000">
                <a:latin typeface="Times New Roman"/>
                <a:cs typeface="Times New Roman"/>
              </a:rPr>
              <a:t>20-oji</a:t>
            </a:r>
            <a:r>
              <a:rPr lang="lt-LT" sz="2000" b="0" i="0">
                <a:effectLst/>
                <a:latin typeface="Times New Roman"/>
                <a:cs typeface="Times New Roman"/>
              </a:rPr>
              <a:t> </a:t>
            </a:r>
            <a:r>
              <a:rPr lang="lt-LT" sz="2000">
                <a:latin typeface="Times New Roman"/>
                <a:cs typeface="Times New Roman"/>
              </a:rPr>
              <a:t>tarptautinė</a:t>
            </a:r>
            <a:r>
              <a:rPr lang="lt-LT" sz="2000" b="0" i="0">
                <a:effectLst/>
                <a:latin typeface="Times New Roman"/>
                <a:cs typeface="Times New Roman"/>
              </a:rPr>
              <a:t> jaunųjų mokslininkų </a:t>
            </a:r>
            <a:r>
              <a:rPr lang="lt-LT" sz="2000">
                <a:latin typeface="Times New Roman"/>
                <a:cs typeface="Times New Roman"/>
              </a:rPr>
              <a:t>konferencija</a:t>
            </a:r>
            <a:r>
              <a:rPr lang="lt-LT" sz="2000" b="0" i="0">
                <a:effectLst/>
                <a:latin typeface="Times New Roman"/>
                <a:cs typeface="Times New Roman"/>
              </a:rPr>
              <a:t> </a:t>
            </a:r>
            <a:r>
              <a:rPr lang="lt-LT" sz="2000" b="1" i="0">
                <a:effectLst/>
                <a:latin typeface="Times New Roman"/>
                <a:cs typeface="Times New Roman"/>
              </a:rPr>
              <a:t>CYSENI 2024</a:t>
            </a:r>
            <a:r>
              <a:rPr lang="lt-LT" sz="2000" b="0" i="0">
                <a:effectLst/>
                <a:latin typeface="Times New Roman"/>
                <a:cs typeface="Times New Roman"/>
              </a:rPr>
              <a:t> (</a:t>
            </a:r>
            <a:r>
              <a:rPr lang="lt-LT" sz="2000" b="1" i="1" err="1">
                <a:effectLst/>
                <a:latin typeface="Times New Roman"/>
                <a:cs typeface="Times New Roman"/>
              </a:rPr>
              <a:t>Conference</a:t>
            </a:r>
            <a:r>
              <a:rPr lang="lt-LT" sz="2000" b="1" i="1">
                <a:effectLst/>
                <a:latin typeface="Times New Roman"/>
                <a:cs typeface="Times New Roman"/>
              </a:rPr>
              <a:t> </a:t>
            </a:r>
            <a:r>
              <a:rPr lang="lt-LT" sz="2000" b="1" i="1" err="1">
                <a:effectLst/>
                <a:latin typeface="Times New Roman"/>
                <a:cs typeface="Times New Roman"/>
              </a:rPr>
              <a:t>of</a:t>
            </a:r>
            <a:r>
              <a:rPr lang="lt-LT" sz="2000" b="1" i="1">
                <a:effectLst/>
                <a:latin typeface="Times New Roman"/>
                <a:cs typeface="Times New Roman"/>
              </a:rPr>
              <a:t> Young </a:t>
            </a:r>
            <a:r>
              <a:rPr lang="lt-LT" sz="2000" b="1" i="1" err="1">
                <a:effectLst/>
                <a:latin typeface="Times New Roman"/>
                <a:cs typeface="Times New Roman"/>
              </a:rPr>
              <a:t>Scientists</a:t>
            </a:r>
            <a:r>
              <a:rPr lang="lt-LT" sz="2000" b="1" i="1">
                <a:effectLst/>
                <a:latin typeface="Times New Roman"/>
                <a:cs typeface="Times New Roman"/>
              </a:rPr>
              <a:t> </a:t>
            </a:r>
            <a:r>
              <a:rPr lang="lt-LT" sz="2000" b="1" i="1" err="1">
                <a:effectLst/>
                <a:latin typeface="Times New Roman"/>
                <a:cs typeface="Times New Roman"/>
              </a:rPr>
              <a:t>on</a:t>
            </a:r>
            <a:r>
              <a:rPr lang="lt-LT" sz="2000" b="1" i="1">
                <a:effectLst/>
                <a:latin typeface="Times New Roman"/>
                <a:cs typeface="Times New Roman"/>
              </a:rPr>
              <a:t> </a:t>
            </a:r>
            <a:r>
              <a:rPr lang="lt-LT" sz="2000" b="1" i="1" err="1">
                <a:effectLst/>
                <a:latin typeface="Times New Roman"/>
                <a:cs typeface="Times New Roman"/>
              </a:rPr>
              <a:t>Energy</a:t>
            </a:r>
            <a:r>
              <a:rPr lang="lt-LT" sz="2000" b="1" i="1">
                <a:effectLst/>
                <a:latin typeface="Times New Roman"/>
                <a:cs typeface="Times New Roman"/>
              </a:rPr>
              <a:t> </a:t>
            </a:r>
            <a:r>
              <a:rPr lang="lt-LT" sz="2000" b="1" i="1" err="1">
                <a:effectLst/>
                <a:latin typeface="Times New Roman"/>
                <a:cs typeface="Times New Roman"/>
              </a:rPr>
              <a:t>and</a:t>
            </a:r>
            <a:r>
              <a:rPr lang="lt-LT" sz="2000" b="1" i="1">
                <a:effectLst/>
                <a:latin typeface="Times New Roman"/>
                <a:cs typeface="Times New Roman"/>
              </a:rPr>
              <a:t> </a:t>
            </a:r>
            <a:r>
              <a:rPr lang="lt-LT" sz="2000" b="1" i="1" err="1">
                <a:effectLst/>
                <a:latin typeface="Times New Roman"/>
                <a:cs typeface="Times New Roman"/>
              </a:rPr>
              <a:t>Natural</a:t>
            </a:r>
            <a:r>
              <a:rPr lang="lt-LT" sz="2000" b="1" i="1">
                <a:effectLst/>
                <a:latin typeface="Times New Roman"/>
                <a:cs typeface="Times New Roman"/>
              </a:rPr>
              <a:t> </a:t>
            </a:r>
            <a:r>
              <a:rPr lang="lt-LT" sz="2000" b="1" i="1" err="1">
                <a:effectLst/>
                <a:latin typeface="Times New Roman"/>
                <a:cs typeface="Times New Roman"/>
              </a:rPr>
              <a:t>Sciences</a:t>
            </a:r>
            <a:r>
              <a:rPr lang="lt-LT" sz="2000" b="1" i="1">
                <a:effectLst/>
                <a:latin typeface="Times New Roman"/>
                <a:cs typeface="Times New Roman"/>
              </a:rPr>
              <a:t> </a:t>
            </a:r>
            <a:r>
              <a:rPr lang="lt-LT" sz="2000" b="1" i="1" err="1">
                <a:effectLst/>
                <a:latin typeface="Times New Roman"/>
                <a:cs typeface="Times New Roman"/>
              </a:rPr>
              <a:t>Issues</a:t>
            </a:r>
            <a:r>
              <a:rPr lang="lt-LT" sz="2000">
                <a:latin typeface="Times New Roman"/>
                <a:cs typeface="Times New Roman"/>
              </a:rPr>
              <a:t>). Konkreti</a:t>
            </a:r>
            <a:r>
              <a:rPr lang="lt-LT" sz="2000" b="0" i="0">
                <a:effectLst/>
                <a:latin typeface="Times New Roman"/>
                <a:cs typeface="Times New Roman"/>
              </a:rPr>
              <a:t> vieta bus paskelbta netrukus. Dalyvavimas konferencijoje nemokamas. </a:t>
            </a:r>
            <a:endParaRPr lang="lt-LT" sz="2000" b="1" cap="all">
              <a:latin typeface="Times New Roman"/>
              <a:cs typeface="Times New Roman"/>
            </a:endParaRPr>
          </a:p>
          <a:p>
            <a:pPr algn="just"/>
            <a:r>
              <a:rPr lang="en-US" sz="2000" b="1" i="0" err="1">
                <a:effectLst/>
                <a:latin typeface="Times New Roman"/>
                <a:cs typeface="Times New Roman"/>
              </a:rPr>
              <a:t>Registracija</a:t>
            </a:r>
            <a:r>
              <a:rPr lang="en-US" sz="2000" b="1" i="0">
                <a:effectLst/>
                <a:latin typeface="Times New Roman"/>
                <a:cs typeface="Times New Roman"/>
              </a:rPr>
              <a:t> </a:t>
            </a:r>
            <a:r>
              <a:rPr lang="en-US" sz="2000" b="1" i="0" err="1">
                <a:effectLst/>
                <a:latin typeface="Times New Roman"/>
                <a:cs typeface="Times New Roman"/>
              </a:rPr>
              <a:t>iki</a:t>
            </a:r>
            <a:r>
              <a:rPr lang="en-US" sz="2000" b="1" i="0">
                <a:effectLst/>
                <a:latin typeface="Times New Roman"/>
                <a:cs typeface="Times New Roman"/>
              </a:rPr>
              <a:t> </a:t>
            </a:r>
            <a:r>
              <a:rPr lang="en-US" sz="2000" b="1" i="0" err="1">
                <a:effectLst/>
                <a:latin typeface="Times New Roman"/>
                <a:cs typeface="Times New Roman"/>
              </a:rPr>
              <a:t>vasario</a:t>
            </a:r>
            <a:r>
              <a:rPr lang="en-US" sz="2000" b="1" i="0">
                <a:effectLst/>
                <a:latin typeface="Times New Roman"/>
                <a:cs typeface="Times New Roman"/>
              </a:rPr>
              <a:t> 9 d.:</a:t>
            </a:r>
            <a:r>
              <a:rPr lang="en-US" sz="2000" b="0" i="0">
                <a:effectLst/>
                <a:latin typeface="Times New Roman"/>
                <a:cs typeface="Times New Roman"/>
              </a:rPr>
              <a:t> </a:t>
            </a:r>
            <a:r>
              <a:rPr lang="en-US" sz="2000" b="1" i="0" u="none" strike="noStrike">
                <a:effectLst/>
                <a:latin typeface="Times New Roman"/>
                <a:cs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https://cyseni.com/registration/</a:t>
            </a:r>
            <a:endParaRPr lang="lt-LT" sz="2000" b="1" i="0" u="none" strike="noStrike" cap="all">
              <a:effectLst/>
              <a:latin typeface="Times New Roman"/>
              <a:cs typeface="Times New Roman"/>
            </a:endParaRPr>
          </a:p>
          <a:p>
            <a:pPr algn="just"/>
            <a:r>
              <a:rPr lang="en-US" sz="2000" err="1">
                <a:latin typeface="Times New Roman"/>
                <a:ea typeface="Calibri"/>
                <a:cs typeface="Times New Roman"/>
              </a:rPr>
              <a:t>Plačiau</a:t>
            </a:r>
            <a:r>
              <a:rPr lang="en-US" sz="2000">
                <a:latin typeface="Times New Roman"/>
                <a:ea typeface="Calibri"/>
                <a:cs typeface="Times New Roman"/>
              </a:rPr>
              <a:t> </a:t>
            </a:r>
            <a:r>
              <a:rPr lang="en-US" sz="2000" err="1">
                <a:effectLst/>
                <a:latin typeface="Times New Roman"/>
                <a:ea typeface="Calibri"/>
                <a:cs typeface="Times New Roman"/>
              </a:rPr>
              <a:t>apie</a:t>
            </a:r>
            <a:r>
              <a:rPr lang="en-US" sz="200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err="1">
                <a:effectLst/>
                <a:latin typeface="Times New Roman"/>
                <a:ea typeface="Calibri"/>
                <a:cs typeface="Times New Roman"/>
              </a:rPr>
              <a:t>renginį</a:t>
            </a:r>
            <a:r>
              <a:rPr lang="lt-LT" sz="2000">
                <a:effectLst/>
                <a:latin typeface="Times New Roman"/>
                <a:ea typeface="Calibri"/>
                <a:cs typeface="Times New Roman"/>
              </a:rPr>
              <a:t>: </a:t>
            </a:r>
            <a:r>
              <a:rPr lang="lt-LT" sz="2000">
                <a:solidFill>
                  <a:srgbClr val="0070C0"/>
                </a:solidFill>
                <a:effectLst/>
                <a:latin typeface="Times New Roman"/>
                <a:ea typeface="Calibri"/>
                <a:cs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https://www.lammc.lt/lt/naujienu-archyvas/kvieciame-dalyvauti-konferencijoje-cyseni2024/4298</a:t>
            </a:r>
            <a:r>
              <a:rPr lang="lt-LT" sz="200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en-US" sz="160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4288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B48AF-2235-26C1-DC94-B4165AAE7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332499"/>
          </a:xfrm>
        </p:spPr>
        <p:txBody>
          <a:bodyPr>
            <a:normAutofit/>
          </a:bodyPr>
          <a:lstStyle/>
          <a:p>
            <a:r>
              <a:rPr lang="lt" sz="2800" b="1">
                <a:solidFill>
                  <a:schemeClr val="tx1"/>
                </a:solidFill>
                <a:latin typeface="Times"/>
                <a:cs typeface="Segoe UI"/>
              </a:rPr>
              <a:t>Kovo mėnesį vyks moksliniams tyrimams ir inovacijoms skirta renginių savaitė Briuselyje:</a:t>
            </a:r>
            <a:endParaRPr lang="en-US" sz="2800" b="1">
              <a:solidFill>
                <a:schemeClr val="tx1"/>
              </a:solidFill>
              <a:latin typeface="Times"/>
              <a:cs typeface="Times"/>
            </a:endParaRPr>
          </a:p>
          <a:p>
            <a:endParaRPr lang="lt-LT" sz="1600">
              <a:latin typeface="Times"/>
              <a:cs typeface="Times"/>
            </a:endParaRPr>
          </a:p>
          <a:p>
            <a:r>
              <a:rPr lang="lt" sz="2000">
                <a:solidFill>
                  <a:schemeClr val="tx1"/>
                </a:solidFill>
                <a:latin typeface="Times"/>
                <a:ea typeface="Segoe UI Emoji"/>
                <a:cs typeface="Times New Roman"/>
              </a:rPr>
              <a:t>⭐</a:t>
            </a:r>
            <a:r>
              <a:rPr lang="lt" sz="2000">
                <a:solidFill>
                  <a:schemeClr val="tx1"/>
                </a:solidFill>
                <a:latin typeface="Times"/>
                <a:cs typeface="Segoe UI"/>
              </a:rPr>
              <a:t>Renginių savaitę pradės Europos inovacijų tarybos aukščiausiojo lygio susitikimas kovo 18 d. </a:t>
            </a:r>
            <a:br>
              <a:rPr lang="lt" sz="2000">
                <a:latin typeface="Times"/>
                <a:cs typeface="Segoe UI"/>
              </a:rPr>
            </a:br>
            <a:r>
              <a:rPr lang="lt" sz="2000">
                <a:solidFill>
                  <a:schemeClr val="tx1"/>
                </a:solidFill>
                <a:latin typeface="Times"/>
                <a:cs typeface="Segoe UI"/>
              </a:rPr>
              <a:t>📍Išsami informacija</a:t>
            </a:r>
            <a:r>
              <a:rPr lang="lt" sz="2000">
                <a:solidFill>
                  <a:schemeClr val="tx1"/>
                </a:solidFill>
                <a:latin typeface="Times"/>
                <a:ea typeface="Segoe UI Symbol"/>
                <a:cs typeface="Times New Roman"/>
              </a:rPr>
              <a:t>➡</a:t>
            </a:r>
            <a:r>
              <a:rPr lang="lt" sz="2000">
                <a:solidFill>
                  <a:schemeClr val="tx1"/>
                </a:solidFill>
                <a:latin typeface="Times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https://byt.lt/m3MCm</a:t>
            </a:r>
            <a:br>
              <a:rPr lang="lt" sz="2000">
                <a:latin typeface="Times"/>
                <a:cs typeface="Segoe UI"/>
              </a:rPr>
            </a:br>
            <a:r>
              <a:rPr lang="lt" sz="2000">
                <a:solidFill>
                  <a:schemeClr val="tx1"/>
                </a:solidFill>
                <a:latin typeface="Times"/>
                <a:cs typeface="Segoe UI"/>
              </a:rPr>
              <a:t> </a:t>
            </a:r>
            <a:br>
              <a:rPr lang="lt" sz="2000">
                <a:latin typeface="Times"/>
                <a:cs typeface="Segoe UI"/>
              </a:rPr>
            </a:br>
            <a:r>
              <a:rPr lang="lt" sz="2000">
                <a:solidFill>
                  <a:schemeClr val="tx1"/>
                </a:solidFill>
                <a:latin typeface="Times"/>
                <a:cs typeface="Segoe UI"/>
              </a:rPr>
              <a:t>⭐Kovo 19 d. vyks renginys, skirtas inovatyviems viešiesiems pirkimams, ir seminarai intelektinės nuosavybės teisės, investicijų ir kitais klausimais.</a:t>
            </a:r>
            <a:br>
              <a:rPr lang="lt" sz="2000">
                <a:latin typeface="Times"/>
                <a:cs typeface="Segoe UI"/>
              </a:rPr>
            </a:br>
            <a:r>
              <a:rPr lang="lt" sz="2000">
                <a:solidFill>
                  <a:schemeClr val="tx1"/>
                </a:solidFill>
                <a:latin typeface="Times"/>
                <a:cs typeface="Segoe UI"/>
              </a:rPr>
              <a:t> </a:t>
            </a:r>
            <a:r>
              <a:rPr lang="lt" sz="2000">
                <a:solidFill>
                  <a:schemeClr val="tx1"/>
                </a:solidFill>
                <a:latin typeface="Times"/>
                <a:ea typeface="Segoe UI Emoji"/>
                <a:cs typeface="Times New Roman"/>
              </a:rPr>
              <a:t>📍</a:t>
            </a:r>
            <a:r>
              <a:rPr lang="lt" sz="2000">
                <a:solidFill>
                  <a:schemeClr val="tx1"/>
                </a:solidFill>
                <a:latin typeface="Times"/>
                <a:cs typeface="Segoe UI"/>
              </a:rPr>
              <a:t>Programa</a:t>
            </a:r>
            <a:r>
              <a:rPr lang="lt" sz="2000">
                <a:solidFill>
                  <a:schemeClr val="tx1"/>
                </a:solidFill>
                <a:latin typeface="Times"/>
                <a:ea typeface="Segoe UI Symbol"/>
                <a:cs typeface="Times New Roman"/>
              </a:rPr>
              <a:t>➡</a:t>
            </a:r>
            <a:r>
              <a:rPr lang="lt" sz="2000">
                <a:solidFill>
                  <a:schemeClr val="tx1"/>
                </a:solidFill>
                <a:latin typeface="Times"/>
                <a:cs typeface="Segoe U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https://byt.lt/Wcw3H</a:t>
            </a:r>
            <a:br>
              <a:rPr lang="lt" sz="2000">
                <a:latin typeface="Times"/>
                <a:cs typeface="Segoe UI"/>
              </a:rPr>
            </a:br>
            <a:r>
              <a:rPr lang="lt" sz="2000">
                <a:solidFill>
                  <a:schemeClr val="tx1"/>
                </a:solidFill>
                <a:latin typeface="Times"/>
                <a:cs typeface="Segoe UI"/>
              </a:rPr>
              <a:t> </a:t>
            </a:r>
            <a:br>
              <a:rPr lang="lt" sz="2000">
                <a:latin typeface="Times"/>
                <a:cs typeface="Segoe UI"/>
              </a:rPr>
            </a:br>
            <a:r>
              <a:rPr lang="lt" sz="2000">
                <a:solidFill>
                  <a:schemeClr val="tx1"/>
                </a:solidFill>
                <a:latin typeface="Times"/>
                <a:cs typeface="Segoe UI"/>
              </a:rPr>
              <a:t>⭐Kovo 20–21 d. organizuojamos diskusijos apie Europos tvarumo ir konkurencingumo didinimą, mokslo ir inovacijų ateitį ir poveikį visuomenei bei kt. </a:t>
            </a:r>
            <a:br>
              <a:rPr lang="lt" sz="2000">
                <a:latin typeface="Times"/>
                <a:cs typeface="Segoe UI"/>
              </a:rPr>
            </a:br>
            <a:r>
              <a:rPr lang="lt" sz="2000">
                <a:solidFill>
                  <a:schemeClr val="tx1"/>
                </a:solidFill>
                <a:latin typeface="Times"/>
                <a:cs typeface="Segoe UI"/>
              </a:rPr>
              <a:t>📍Išsamesnė informacija ir programa</a:t>
            </a:r>
            <a:r>
              <a:rPr lang="lt" sz="2000">
                <a:solidFill>
                  <a:schemeClr val="tx1"/>
                </a:solidFill>
                <a:latin typeface="Times"/>
                <a:ea typeface="Segoe UI Symbol"/>
                <a:cs typeface="Times New Roman"/>
              </a:rPr>
              <a:t>➡</a:t>
            </a:r>
            <a:r>
              <a:rPr lang="lt" sz="2000">
                <a:solidFill>
                  <a:schemeClr val="tx1"/>
                </a:solidFill>
                <a:latin typeface="Times"/>
                <a:cs typeface="Segoe U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https://byt.lt/l4fyA</a:t>
            </a:r>
            <a:endParaRPr lang="lt-LT" sz="2000">
              <a:solidFill>
                <a:schemeClr val="tx1"/>
              </a:solidFill>
              <a:latin typeface="Times"/>
              <a:cs typeface="Times"/>
            </a:endParaRPr>
          </a:p>
          <a:p>
            <a:pPr algn="ctr"/>
            <a:endParaRPr lang="lt-LT" sz="1600" b="1">
              <a:solidFill>
                <a:schemeClr val="tx1"/>
              </a:solidFill>
              <a:latin typeface="Times"/>
              <a:cs typeface="Times New Roman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A3D1E-28C8-A267-93C3-84BD2FB9F7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lt-LT" sz="1800">
              <a:solidFill>
                <a:schemeClr val="tx1"/>
              </a:solidFill>
              <a:effectLst/>
              <a:latin typeface="Times New Roman"/>
              <a:ea typeface="Calibri" panose="020F0502020204030204" pitchFamily="34" charset="0"/>
              <a:cs typeface="Times New Roman"/>
            </a:endParaRPr>
          </a:p>
          <a:p>
            <a:pPr marL="0" indent="0">
              <a:buNone/>
            </a:pPr>
            <a:endParaRPr lang="lt-LT" sz="1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234426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B48AF-2235-26C1-DC94-B4165AAE7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438" y="438257"/>
            <a:ext cx="9943174" cy="5518352"/>
          </a:xfrm>
        </p:spPr>
        <p:txBody>
          <a:bodyPr>
            <a:normAutofit/>
          </a:bodyPr>
          <a:lstStyle/>
          <a:p>
            <a:pPr algn="ctr"/>
            <a:r>
              <a:rPr lang="lt" sz="2800" b="1">
                <a:solidFill>
                  <a:schemeClr val="tx1"/>
                </a:solidFill>
                <a:latin typeface="Times New Roman"/>
                <a:cs typeface="Segoe UI"/>
              </a:rPr>
              <a:t>Mokslininkų karjeros keliams aptarti – įkvepianti konferencija „</a:t>
            </a:r>
            <a:r>
              <a:rPr lang="lt" sz="2800" b="1" err="1">
                <a:solidFill>
                  <a:schemeClr val="tx1"/>
                </a:solidFill>
                <a:latin typeface="Times New Roman"/>
                <a:cs typeface="Segoe UI"/>
              </a:rPr>
              <a:t>Researcher's</a:t>
            </a:r>
            <a:r>
              <a:rPr lang="lt" sz="2800" b="1">
                <a:solidFill>
                  <a:schemeClr val="tx1"/>
                </a:solidFill>
                <a:latin typeface="Times New Roman"/>
                <a:cs typeface="Segoe UI"/>
              </a:rPr>
              <a:t> </a:t>
            </a:r>
            <a:r>
              <a:rPr lang="lt" sz="2800" b="1" err="1">
                <a:solidFill>
                  <a:schemeClr val="tx1"/>
                </a:solidFill>
                <a:latin typeface="Times New Roman"/>
                <a:cs typeface="Segoe UI"/>
              </a:rPr>
              <a:t>Career</a:t>
            </a:r>
            <a:r>
              <a:rPr lang="lt" sz="2800" b="1">
                <a:solidFill>
                  <a:schemeClr val="tx1"/>
                </a:solidFill>
                <a:latin typeface="Times New Roman"/>
                <a:cs typeface="Segoe UI"/>
              </a:rPr>
              <a:t>: </a:t>
            </a:r>
            <a:r>
              <a:rPr lang="lt" sz="2800" b="1" err="1">
                <a:solidFill>
                  <a:schemeClr val="tx1"/>
                </a:solidFill>
                <a:latin typeface="Times New Roman"/>
                <a:cs typeface="Segoe UI"/>
              </a:rPr>
              <a:t>Multiple</a:t>
            </a:r>
            <a:r>
              <a:rPr lang="lt" sz="2800" b="1">
                <a:solidFill>
                  <a:schemeClr val="tx1"/>
                </a:solidFill>
                <a:latin typeface="Times New Roman"/>
                <a:cs typeface="Segoe UI"/>
              </a:rPr>
              <a:t> </a:t>
            </a:r>
            <a:r>
              <a:rPr lang="lt" sz="2800" b="1" err="1">
                <a:solidFill>
                  <a:schemeClr val="tx1"/>
                </a:solidFill>
                <a:latin typeface="Times New Roman"/>
                <a:cs typeface="Segoe UI"/>
              </a:rPr>
              <a:t>Pathways</a:t>
            </a:r>
            <a:r>
              <a:rPr lang="lt" sz="2800" b="1">
                <a:solidFill>
                  <a:schemeClr val="tx1"/>
                </a:solidFill>
                <a:latin typeface="Times New Roman"/>
                <a:cs typeface="Segoe UI"/>
              </a:rPr>
              <a:t>“!</a:t>
            </a:r>
            <a:br>
              <a:rPr lang="lt" sz="2000">
                <a:latin typeface="Times New Roman"/>
                <a:cs typeface="Segoe UI"/>
              </a:rPr>
            </a:br>
            <a:r>
              <a:rPr lang="lt" sz="2000">
                <a:solidFill>
                  <a:schemeClr val="tx1"/>
                </a:solidFill>
                <a:latin typeface="Times New Roman"/>
                <a:cs typeface="Segoe UI"/>
              </a:rPr>
              <a:t> </a:t>
            </a:r>
            <a:br>
              <a:rPr lang="lt" sz="2000">
                <a:latin typeface="Times New Roman"/>
                <a:cs typeface="Segoe UI"/>
              </a:rPr>
            </a:br>
            <a:r>
              <a:rPr lang="lt" sz="2000">
                <a:solidFill>
                  <a:schemeClr val="tx1"/>
                </a:solidFill>
                <a:latin typeface="Times New Roman"/>
                <a:cs typeface="Segoe UI"/>
              </a:rPr>
              <a:t>📝Data ir vieta: 2024 m. balandžio 18–19 d. </a:t>
            </a:r>
            <a:r>
              <a:rPr lang="lt" sz="2000" err="1">
                <a:solidFill>
                  <a:schemeClr val="tx1"/>
                </a:solidFill>
                <a:latin typeface="Times New Roman"/>
                <a:cs typeface="Segoe UI"/>
              </a:rPr>
              <a:t>Monsas</a:t>
            </a:r>
            <a:r>
              <a:rPr lang="lt" sz="2000">
                <a:solidFill>
                  <a:schemeClr val="tx1"/>
                </a:solidFill>
                <a:latin typeface="Times New Roman"/>
                <a:cs typeface="Segoe UI"/>
              </a:rPr>
              <a:t>, Belgija.</a:t>
            </a:r>
            <a:br>
              <a:rPr lang="lt" sz="2000">
                <a:latin typeface="Times New Roman"/>
                <a:cs typeface="Segoe UI"/>
              </a:rPr>
            </a:br>
            <a:r>
              <a:rPr lang="lt" sz="2000">
                <a:solidFill>
                  <a:schemeClr val="tx1"/>
                </a:solidFill>
                <a:latin typeface="Times New Roman"/>
                <a:cs typeface="Segoe UI"/>
              </a:rPr>
              <a:t> </a:t>
            </a:r>
            <a:br>
              <a:rPr lang="lt" sz="2000">
                <a:latin typeface="Times New Roman"/>
                <a:cs typeface="Segoe UI"/>
              </a:rPr>
            </a:br>
            <a:r>
              <a:rPr lang="lt" sz="2000">
                <a:solidFill>
                  <a:schemeClr val="tx1"/>
                </a:solidFill>
                <a:latin typeface="Times New Roman"/>
                <a:cs typeface="Segoe UI"/>
              </a:rPr>
              <a:t>Konferencijoje:</a:t>
            </a:r>
            <a:br>
              <a:rPr lang="lt" sz="2000">
                <a:latin typeface="Times New Roman"/>
                <a:cs typeface="Segoe UI"/>
              </a:rPr>
            </a:br>
            <a:r>
              <a:rPr lang="lt" sz="2000">
                <a:solidFill>
                  <a:schemeClr val="tx1"/>
                </a:solidFill>
                <a:latin typeface="Times New Roman"/>
                <a:cs typeface="Segoe UI"/>
              </a:rPr>
              <a:t> </a:t>
            </a:r>
            <a:r>
              <a:rPr lang="lt" sz="2000">
                <a:solidFill>
                  <a:schemeClr val="tx1"/>
                </a:solidFill>
                <a:latin typeface="Times New Roman"/>
                <a:ea typeface="Segoe UI Emoji"/>
                <a:cs typeface="Segoe UI"/>
              </a:rPr>
              <a:t>🔸</a:t>
            </a:r>
            <a:r>
              <a:rPr lang="lt" sz="2000">
                <a:solidFill>
                  <a:schemeClr val="tx1"/>
                </a:solidFill>
                <a:latin typeface="Times New Roman"/>
                <a:cs typeface="Segoe UI"/>
              </a:rPr>
              <a:t>bus apžvelgiami mokslininkų ir tyrėjų karjeros keliai;</a:t>
            </a:r>
            <a:br>
              <a:rPr lang="lt" sz="2000">
                <a:latin typeface="Times New Roman"/>
                <a:cs typeface="Segoe UI"/>
              </a:rPr>
            </a:br>
            <a:r>
              <a:rPr lang="lt" sz="2000">
                <a:solidFill>
                  <a:schemeClr val="tx1"/>
                </a:solidFill>
                <a:latin typeface="Times New Roman"/>
                <a:cs typeface="Segoe UI"/>
              </a:rPr>
              <a:t> </a:t>
            </a:r>
            <a:r>
              <a:rPr lang="lt" sz="2000">
                <a:solidFill>
                  <a:schemeClr val="tx1"/>
                </a:solidFill>
                <a:latin typeface="Times New Roman"/>
                <a:ea typeface="Segoe UI Emoji"/>
                <a:cs typeface="Segoe UI"/>
              </a:rPr>
              <a:t>🔸</a:t>
            </a:r>
            <a:r>
              <a:rPr lang="lt" sz="2000">
                <a:solidFill>
                  <a:schemeClr val="tx1"/>
                </a:solidFill>
                <a:latin typeface="Times New Roman"/>
                <a:cs typeface="Segoe UI"/>
              </a:rPr>
              <a:t>vyks diskusijos tarp mokslininkų, viešojo ir privataus sektorių atstovų, politikos formuotojų ir visų suinteresuotų šalių, dalyvaujančių mokslininkų karjeroje.</a:t>
            </a:r>
            <a:br>
              <a:rPr lang="lt" sz="2000">
                <a:solidFill>
                  <a:schemeClr val="tx1"/>
                </a:solidFill>
                <a:latin typeface="Times New Roman"/>
                <a:cs typeface="Segoe UI"/>
              </a:rPr>
            </a:br>
            <a:br>
              <a:rPr lang="lt" sz="2000">
                <a:latin typeface="Times New Roman"/>
                <a:cs typeface="Segoe UI"/>
              </a:rPr>
            </a:br>
            <a:r>
              <a:rPr lang="lt" sz="2000">
                <a:solidFill>
                  <a:schemeClr val="tx1"/>
                </a:solidFill>
                <a:latin typeface="Times New Roman"/>
                <a:cs typeface="Segoe UI"/>
              </a:rPr>
              <a:t> </a:t>
            </a:r>
            <a:r>
              <a:rPr lang="lt" sz="2000">
                <a:solidFill>
                  <a:schemeClr val="tx1"/>
                </a:solidFill>
                <a:latin typeface="Times New Roman"/>
                <a:ea typeface="Segoe UI Emoji"/>
                <a:cs typeface="Segoe UI"/>
              </a:rPr>
              <a:t>🔸</a:t>
            </a:r>
            <a:r>
              <a:rPr lang="lt" sz="2000">
                <a:solidFill>
                  <a:schemeClr val="tx1"/>
                </a:solidFill>
                <a:latin typeface="Times New Roman"/>
                <a:cs typeface="Segoe UI"/>
              </a:rPr>
              <a:t>📍Registracija į konferenciją</a:t>
            </a:r>
            <a:r>
              <a:rPr lang="lt" sz="2000">
                <a:solidFill>
                  <a:schemeClr val="tx1"/>
                </a:solidFill>
                <a:latin typeface="Times New Roman"/>
                <a:ea typeface="Segoe UI Symbol"/>
                <a:cs typeface="Segoe UI"/>
              </a:rPr>
              <a:t>➡</a:t>
            </a:r>
            <a:r>
              <a:rPr lang="lt" sz="2000">
                <a:solidFill>
                  <a:schemeClr val="tx1"/>
                </a:solidFill>
                <a:latin typeface="Times New Roman"/>
                <a:cs typeface="Segoe U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https://byt.lt/OWQhv</a:t>
            </a:r>
            <a:endParaRPr lang="en-US" sz="20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ctr"/>
            <a:endParaRPr lang="lt" sz="2000">
              <a:solidFill>
                <a:schemeClr val="tx1"/>
              </a:solidFill>
              <a:latin typeface="Times New Roman"/>
              <a:cs typeface="Segoe UI"/>
            </a:endParaRPr>
          </a:p>
          <a:p>
            <a:pPr algn="ctr"/>
            <a:endParaRPr lang="lt-LT" sz="2000" b="1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A3D1E-28C8-A267-93C3-84BD2FB9F7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lt-LT" sz="1800">
              <a:solidFill>
                <a:schemeClr val="tx1"/>
              </a:solidFill>
              <a:effectLst/>
              <a:latin typeface="Times New Roman"/>
              <a:ea typeface="Calibri" panose="020F0502020204030204" pitchFamily="34" charset="0"/>
              <a:cs typeface="Times New Roman"/>
            </a:endParaRPr>
          </a:p>
          <a:p>
            <a:pPr marL="0" indent="0">
              <a:buNone/>
            </a:pPr>
            <a:endParaRPr lang="lt-LT" sz="1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096773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9582" y="2982476"/>
            <a:ext cx="7925410" cy="87609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just"/>
            <a:r>
              <a:rPr lang="lt-LT" sz="2400" b="1">
                <a:solidFill>
                  <a:schemeClr val="tx1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13. Kiti klausimai</a:t>
            </a:r>
            <a:endParaRPr lang="en-US" sz="2400" b="1">
              <a:solidFill>
                <a:schemeClr val="tx1"/>
              </a:solidFill>
              <a:effectLst/>
              <a:latin typeface="Times New Roman"/>
              <a:ea typeface="Calibri" panose="020F0502020204030204" pitchFamily="34" charset="0"/>
              <a:cs typeface="Times New Roman"/>
            </a:endParaRPr>
          </a:p>
        </p:txBody>
      </p:sp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6A00D1D0-0C10-7875-DD32-AEB0E267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413" y="2403895"/>
            <a:ext cx="2127445" cy="20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53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A4E290-FD6D-C1C8-17A0-860390D75DFB}"/>
              </a:ext>
            </a:extLst>
          </p:cNvPr>
          <p:cNvSpPr txBox="1"/>
          <p:nvPr/>
        </p:nvSpPr>
        <p:spPr>
          <a:xfrm>
            <a:off x="2823582" y="1556524"/>
            <a:ext cx="8950709" cy="390876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t-LT" sz="2800" b="1" dirty="0">
                <a:latin typeface="Times New Roman"/>
              </a:rPr>
              <a:t>Komunikacijos plėtra</a:t>
            </a:r>
            <a:endParaRPr lang="lt-LT" sz="2800" b="1" dirty="0">
              <a:latin typeface="Times New Roman"/>
              <a:cs typeface="Times New Roman"/>
            </a:endParaRPr>
          </a:p>
          <a:p>
            <a:endParaRPr lang="lt-LT" sz="2800" b="1" dirty="0">
              <a:latin typeface="Times New Roman"/>
              <a:cs typeface="Times New Roman"/>
            </a:endParaRPr>
          </a:p>
          <a:p>
            <a:pPr marL="457200" indent="-457200">
              <a:buAutoNum type="arabicPeriod"/>
            </a:pPr>
            <a:r>
              <a:rPr lang="lt-LT" sz="2800" dirty="0">
                <a:latin typeface="Times New Roman"/>
              </a:rPr>
              <a:t>Vidinės komunikacijos ir mobiliosios integracijos skatinimas.</a:t>
            </a:r>
            <a:endParaRPr lang="lt-LT" sz="2800" dirty="0">
              <a:latin typeface="Times New Roman"/>
              <a:cs typeface="Times New Roman"/>
            </a:endParaRPr>
          </a:p>
          <a:p>
            <a:pPr marL="457200" indent="-457200">
              <a:buAutoNum type="arabicPeriod"/>
            </a:pPr>
            <a:r>
              <a:rPr lang="lt-LT" sz="2800" dirty="0">
                <a:latin typeface="Times New Roman"/>
              </a:rPr>
              <a:t>Institucijos veiklos viešinimo plėtra.</a:t>
            </a:r>
            <a:endParaRPr lang="lt-LT" sz="2800" dirty="0">
              <a:latin typeface="Times New Roman"/>
              <a:cs typeface="Times New Roman"/>
            </a:endParaRPr>
          </a:p>
          <a:p>
            <a:pPr marL="457200" indent="-457200">
              <a:buAutoNum type="arabicPeriod"/>
            </a:pPr>
            <a:r>
              <a:rPr lang="lt-LT" sz="2800" dirty="0">
                <a:latin typeface="Times New Roman"/>
              </a:rPr>
              <a:t>Mokslinio mobilumo skatinimas.</a:t>
            </a:r>
            <a:endParaRPr lang="lt-LT" sz="2800" dirty="0">
              <a:latin typeface="Times New Roman"/>
              <a:cs typeface="Times New Roman"/>
            </a:endParaRPr>
          </a:p>
          <a:p>
            <a:pPr marL="457200" indent="-457200">
              <a:buAutoNum type="arabicPeriod"/>
            </a:pPr>
            <a:r>
              <a:rPr lang="lt-LT" sz="2800" dirty="0">
                <a:latin typeface="Times New Roman"/>
              </a:rPr>
              <a:t>Mokslinių konferencijų, seminarų organizavimo ir darbo grupių veiklos skatinimas ir rėmimas.</a:t>
            </a:r>
            <a:endParaRPr lang="lt-LT" sz="2800" dirty="0"/>
          </a:p>
          <a:p>
            <a:pPr marL="457200" indent="-457200" algn="just">
              <a:buAutoNum type="arabicPeriod"/>
            </a:pPr>
            <a:endParaRPr lang="lt-LT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542066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3062" y="1864866"/>
            <a:ext cx="8131550" cy="20037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err="1">
                <a:latin typeface="Times New Roman" panose="02020603050405020304" pitchFamily="18" charset="0"/>
                <a:cs typeface="Times New Roman" panose="02020603050405020304" pitchFamily="18" charset="0"/>
              </a:rPr>
              <a:t>Ačiū</a:t>
            </a:r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err="1">
                <a:latin typeface="Times New Roman" panose="02020603050405020304" pitchFamily="18" charset="0"/>
                <a:cs typeface="Times New Roman" panose="02020603050405020304" pitchFamily="18" charset="0"/>
              </a:rPr>
              <a:t>už</a:t>
            </a:r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err="1">
                <a:latin typeface="Times New Roman" panose="02020603050405020304" pitchFamily="18" charset="0"/>
                <a:cs typeface="Times New Roman" panose="02020603050405020304" pitchFamily="18" charset="0"/>
              </a:rPr>
              <a:t>dėmesį</a:t>
            </a:r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4D1AB712-E3F8-0FC9-C8CE-1FCC42E6E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53" y="229389"/>
            <a:ext cx="2334364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181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62FD6B-2C37-8828-A09E-021AF09FCE84}"/>
              </a:ext>
            </a:extLst>
          </p:cNvPr>
          <p:cNvSpPr txBox="1"/>
          <p:nvPr/>
        </p:nvSpPr>
        <p:spPr>
          <a:xfrm>
            <a:off x="2011169" y="1614372"/>
            <a:ext cx="9895081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t-LT" sz="2600" b="1" dirty="0">
                <a:latin typeface="Times New Roman"/>
              </a:rPr>
              <a:t>Infrastruktūros plėtra</a:t>
            </a:r>
            <a:endParaRPr lang="lt-LT" sz="2600" b="1" dirty="0">
              <a:latin typeface="Times New Roman"/>
              <a:cs typeface="Times New Roman"/>
            </a:endParaRPr>
          </a:p>
          <a:p>
            <a:endParaRPr lang="lt-LT" sz="2600" b="1" dirty="0">
              <a:latin typeface="Times New Roman"/>
              <a:cs typeface="Times New Roman"/>
            </a:endParaRPr>
          </a:p>
          <a:p>
            <a:pPr marL="457200" indent="-457200">
              <a:buAutoNum type="arabicPeriod"/>
            </a:pPr>
            <a:r>
              <a:rPr lang="lt-LT" sz="2600" dirty="0">
                <a:latin typeface="Times New Roman"/>
              </a:rPr>
              <a:t>Lauko bandymų stoties </a:t>
            </a:r>
            <a:r>
              <a:rPr lang="lt-LT" sz="2600" dirty="0" err="1">
                <a:latin typeface="Times New Roman"/>
              </a:rPr>
              <a:t>įveiklinimo</a:t>
            </a:r>
            <a:r>
              <a:rPr lang="lt-LT" sz="2600" dirty="0">
                <a:latin typeface="Times New Roman"/>
              </a:rPr>
              <a:t> plėtra.</a:t>
            </a:r>
            <a:endParaRPr lang="lt-LT" sz="2600" dirty="0">
              <a:latin typeface="Times New Roman"/>
              <a:cs typeface="Times New Roman"/>
            </a:endParaRPr>
          </a:p>
          <a:p>
            <a:pPr marL="457200" indent="-457200">
              <a:buAutoNum type="arabicPeriod"/>
            </a:pPr>
            <a:r>
              <a:rPr lang="lt-LT" sz="2600" dirty="0">
                <a:latin typeface="Times New Roman"/>
              </a:rPr>
              <a:t>Mokslinių rinkinių saugyklos įkūrimas.</a:t>
            </a:r>
            <a:endParaRPr lang="lt-LT" sz="2600" dirty="0">
              <a:latin typeface="Times New Roman"/>
              <a:cs typeface="Times New Roman"/>
            </a:endParaRPr>
          </a:p>
          <a:p>
            <a:pPr marL="457200" indent="-457200">
              <a:buAutoNum type="arabicPeriod"/>
            </a:pPr>
            <a:r>
              <a:rPr lang="lt-LT" sz="2600" dirty="0">
                <a:latin typeface="Times New Roman"/>
              </a:rPr>
              <a:t>Biologinės įvairovės kompetencijų centro įkūrimo prielaidų analizė.</a:t>
            </a:r>
            <a:endParaRPr lang="lt-LT" sz="2600" dirty="0">
              <a:latin typeface="Times New Roman"/>
              <a:cs typeface="Times New Roman"/>
            </a:endParaRPr>
          </a:p>
          <a:p>
            <a:pPr marL="457200" indent="-457200">
              <a:buAutoNum type="arabicPeriod"/>
            </a:pPr>
            <a:r>
              <a:rPr lang="lt-LT" sz="2600" dirty="0">
                <a:latin typeface="Times New Roman"/>
              </a:rPr>
              <a:t>Bendrosios paskirties laboratorijos įrengimas.</a:t>
            </a:r>
            <a:endParaRPr lang="lt-LT" sz="2600" dirty="0">
              <a:latin typeface="Times New Roman"/>
              <a:cs typeface="Times New Roman"/>
            </a:endParaRPr>
          </a:p>
          <a:p>
            <a:pPr marL="457200" indent="-457200">
              <a:buAutoNum type="arabicPeriod"/>
            </a:pPr>
            <a:r>
              <a:rPr lang="lt-LT" sz="2600" dirty="0">
                <a:latin typeface="Times New Roman"/>
              </a:rPr>
              <a:t>Šaldiklių kambario įrengimas.</a:t>
            </a:r>
            <a:endParaRPr lang="lt-LT" sz="2600" dirty="0">
              <a:latin typeface="Times New Roman"/>
              <a:cs typeface="Times New Roman"/>
            </a:endParaRPr>
          </a:p>
          <a:p>
            <a:pPr marL="457200" indent="-457200">
              <a:buAutoNum type="arabicPeriod"/>
            </a:pPr>
            <a:r>
              <a:rPr lang="lt-LT" sz="2600" dirty="0">
                <a:latin typeface="Times New Roman"/>
              </a:rPr>
              <a:t>Konferencijų-kolegijų patalpos įrengimas ir aprūpinimas.</a:t>
            </a:r>
            <a:endParaRPr lang="lt-LT" sz="2600" dirty="0">
              <a:latin typeface="Times New Roman"/>
              <a:cs typeface="Times New Roman"/>
            </a:endParaRPr>
          </a:p>
          <a:p>
            <a:pPr marL="457200" indent="-457200">
              <a:buAutoNum type="arabicPeriod"/>
            </a:pPr>
            <a:r>
              <a:rPr lang="lt-LT" sz="2600" dirty="0">
                <a:latin typeface="Times New Roman"/>
              </a:rPr>
              <a:t>Socialinės paskirties salės įrengimas ir aprūpinimas.</a:t>
            </a:r>
            <a:endParaRPr lang="lt-LT" sz="26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89355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0E229B-6ED1-E294-BDEF-B552DBA29C39}"/>
              </a:ext>
            </a:extLst>
          </p:cNvPr>
          <p:cNvSpPr txBox="1"/>
          <p:nvPr/>
        </p:nvSpPr>
        <p:spPr>
          <a:xfrm>
            <a:off x="2075755" y="2002806"/>
            <a:ext cx="9824221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t-LT" sz="2800" b="1" dirty="0">
                <a:latin typeface="Times New Roman"/>
              </a:rPr>
              <a:t>Metodologinio potencialo plėtra</a:t>
            </a:r>
            <a:endParaRPr lang="lt-LT" sz="2800" b="1" dirty="0">
              <a:latin typeface="Times New Roman"/>
              <a:cs typeface="Times New Roman"/>
            </a:endParaRPr>
          </a:p>
          <a:p>
            <a:endParaRPr lang="lt-LT" sz="2800" b="1" dirty="0">
              <a:latin typeface="Times New Roman"/>
              <a:cs typeface="Times New Roman"/>
            </a:endParaRPr>
          </a:p>
          <a:p>
            <a:pPr marL="457200" indent="-457200">
              <a:buAutoNum type="arabicPeriod"/>
            </a:pPr>
            <a:r>
              <a:rPr lang="lt-LT" sz="2800" dirty="0">
                <a:latin typeface="Times New Roman"/>
              </a:rPr>
              <a:t>Molekulinių tyrimų plėtra ir aprūpinimas.</a:t>
            </a:r>
            <a:endParaRPr lang="lt-LT" sz="2800" dirty="0">
              <a:latin typeface="Times New Roman"/>
              <a:cs typeface="Times New Roman"/>
            </a:endParaRPr>
          </a:p>
          <a:p>
            <a:pPr marL="457200" indent="-457200">
              <a:buAutoNum type="arabicPeriod"/>
            </a:pPr>
            <a:r>
              <a:rPr lang="lt-LT" sz="2800" dirty="0" err="1">
                <a:latin typeface="Times New Roman"/>
              </a:rPr>
              <a:t>Skaitmenizacijos</a:t>
            </a:r>
            <a:r>
              <a:rPr lang="lt-LT" sz="2800" dirty="0">
                <a:latin typeface="Times New Roman"/>
              </a:rPr>
              <a:t> plėtra.</a:t>
            </a:r>
            <a:endParaRPr lang="lt-LT" sz="2800" dirty="0">
              <a:latin typeface="Times New Roman"/>
              <a:cs typeface="Times New Roman"/>
            </a:endParaRPr>
          </a:p>
          <a:p>
            <a:pPr marL="457200" indent="-457200">
              <a:buAutoNum type="arabicPeriod"/>
            </a:pPr>
            <a:r>
              <a:rPr lang="lt-LT" sz="2800" dirty="0" err="1">
                <a:latin typeface="Times New Roman"/>
              </a:rPr>
              <a:t>Bioinformacinės</a:t>
            </a:r>
            <a:r>
              <a:rPr lang="lt-LT" sz="2800" dirty="0">
                <a:latin typeface="Times New Roman"/>
              </a:rPr>
              <a:t> analizės  ir paslaugų plėtra.</a:t>
            </a:r>
            <a:endParaRPr lang="lt-LT" sz="2800" dirty="0">
              <a:latin typeface="Times New Roman"/>
              <a:cs typeface="Times New Roman"/>
            </a:endParaRPr>
          </a:p>
          <a:p>
            <a:pPr marL="457200" indent="-457200">
              <a:buAutoNum type="arabicPeriod"/>
            </a:pPr>
            <a:r>
              <a:rPr lang="lt-LT" sz="2800" dirty="0">
                <a:latin typeface="Times New Roman"/>
              </a:rPr>
              <a:t>Dirbtinio intelekto </a:t>
            </a:r>
            <a:r>
              <a:rPr lang="lt-LT" sz="2800" dirty="0" err="1">
                <a:latin typeface="Times New Roman"/>
              </a:rPr>
              <a:t>įveiklinimo</a:t>
            </a:r>
            <a:r>
              <a:rPr lang="lt-LT" sz="2800" dirty="0">
                <a:latin typeface="Times New Roman"/>
              </a:rPr>
              <a:t> ir panaudojimo galimybių analizė.</a:t>
            </a:r>
            <a:endParaRPr lang="lt-LT" sz="2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7546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5">
                <a:lumMod val="60000"/>
                <a:lumOff val="4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CF7D1-8E9E-400C-4F56-D37834586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2725" y="3130487"/>
            <a:ext cx="6591720" cy="597023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tabLst>
                <a:tab pos="139700" algn="l"/>
                <a:tab pos="457200" algn="l"/>
              </a:tabLst>
            </a:pPr>
            <a:r>
              <a:rPr lang="lt-LT" sz="2400" b="1">
                <a:solidFill>
                  <a:schemeClr val="tx1"/>
                </a:solidFill>
                <a:effectLst/>
                <a:latin typeface="Times New Roman"/>
                <a:ea typeface="Calibri" panose="020F0502020204030204" pitchFamily="34" charset="0"/>
                <a:cs typeface="Times New Roman"/>
              </a:rPr>
              <a:t>2. </a:t>
            </a:r>
            <a:r>
              <a:rPr lang="lt-LT" sz="2400" b="1">
                <a:solidFill>
                  <a:schemeClr val="tx1"/>
                </a:solidFill>
                <a:effectLst/>
                <a:latin typeface="Times New Roman"/>
                <a:ea typeface="Times New Roman" panose="02020603050405020304" pitchFamily="18" charset="0"/>
                <a:cs typeface="Times New Roman"/>
              </a:rPr>
              <a:t>Dėl finansinės veiklos pokyčių ir aktualijų</a:t>
            </a:r>
            <a:r>
              <a:rPr lang="lt-LT" sz="2400">
                <a:solidFill>
                  <a:schemeClr val="tx1"/>
                </a:solidFill>
                <a:latin typeface="Times New Roman"/>
                <a:ea typeface="Times New Roman" panose="02020603050405020304" pitchFamily="18" charset="0"/>
                <a:cs typeface="Times New Roman"/>
              </a:rPr>
              <a:t> </a:t>
            </a:r>
            <a:endParaRPr lang="en-US" sz="2400" b="1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 descr="A picture containing icon&#10;&#10;Description automatically generated">
            <a:extLst>
              <a:ext uri="{FF2B5EF4-FFF2-40B4-BE49-F238E27FC236}">
                <a16:creationId xmlns:a16="http://schemas.microsoft.com/office/drawing/2014/main" id="{6A00D1D0-0C10-7875-DD32-AEB0E267E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402" y="2279113"/>
            <a:ext cx="2386409" cy="229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89356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194</TotalTime>
  <Words>4104</Words>
  <Application>Microsoft Office PowerPoint</Application>
  <PresentationFormat>Widescreen</PresentationFormat>
  <Paragraphs>428</Paragraphs>
  <Slides>60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8" baseType="lpstr">
      <vt:lpstr>Arial</vt:lpstr>
      <vt:lpstr>Calibri</vt:lpstr>
      <vt:lpstr>Century Gothic</vt:lpstr>
      <vt:lpstr>Symbol</vt:lpstr>
      <vt:lpstr>Times</vt:lpstr>
      <vt:lpstr>Times New Roman</vt:lpstr>
      <vt:lpstr>Wingdings 3</vt:lpstr>
      <vt:lpstr>Wisp</vt:lpstr>
      <vt:lpstr>Išplėstinis administracijos posėdis</vt:lpstr>
      <vt:lpstr>PowerPoint Presentation</vt:lpstr>
      <vt:lpstr>1. Dėl GTC veiklos prioritetų pristatymo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Dėl finansinės veiklos pokyčių ir aktualijų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Dėl ScienceDirect duomenų bazės panaudojimo (2021–2023 m.)</vt:lpstr>
      <vt:lpstr>3. Dėl mokslo darbuotojų veiklos vertinimo</vt:lpstr>
      <vt:lpstr>PowerPoint Presentation</vt:lpstr>
      <vt:lpstr>PowerPoint Presentation</vt:lpstr>
      <vt:lpstr>PowerPoint Presentation</vt:lpstr>
      <vt:lpstr>4. Dėl viešųjų pirkimų pokyčių </vt:lpstr>
      <vt:lpstr>Lietuvos Respublikos viešųjų pirkimų įstatymo (VPĮ) pakeitimai nuo 2024-01-01</vt:lpstr>
      <vt:lpstr>Lietuvos Respublikos viešųjų pirkimų įstatymo pakeitimai nuo 2024-01-01</vt:lpstr>
      <vt:lpstr>Lietuvos Respublikos viešųjų pirkimų įstatymo pakeitimai nuo 2024-01-01</vt:lpstr>
      <vt:lpstr>5. Dėl MTEP vystymo eigos ir atsiskaitymo perspektyvų</vt:lpstr>
      <vt:lpstr>PowerPoint Presentation</vt:lpstr>
      <vt:lpstr>PowerPoint Presentation</vt:lpstr>
      <vt:lpstr>6. Dėl Projektų plėtros skyriaus veiklos vykdymo</vt:lpstr>
      <vt:lpstr>PowerPoint Presentation</vt:lpstr>
      <vt:lpstr>PowerPoint Presentation</vt:lpstr>
      <vt:lpstr>PowerPoint Presentation</vt:lpstr>
      <vt:lpstr>7. Dėl GTC elektroninių įėjimo kortelių </vt:lpstr>
      <vt:lpstr>PowerPoint Presentation</vt:lpstr>
      <vt:lpstr>PowerPoint Presentation</vt:lpstr>
      <vt:lpstr>PowerPoint Presentation</vt:lpstr>
      <vt:lpstr>8. Dėl Ukrainos grupės iniciatyvų</vt:lpstr>
      <vt:lpstr>PowerPoint Presentation</vt:lpstr>
      <vt:lpstr>9. Dėl numatomų 2024 m. renginių kalendoriaus</vt:lpstr>
      <vt:lpstr>PowerPoint Presentation</vt:lpstr>
      <vt:lpstr>10. Dėl GTC darbuotojų veiklos įvertinimo (nacionalinės premijos ir valstybiniai apdovanojimai, vardinės premijos ir t. t.)</vt:lpstr>
      <vt:lpstr>PowerPoint Presentation</vt:lpstr>
      <vt:lpstr>11. Dėl pageidaujamo įsigyti ilgalaikio turto plano </vt:lpstr>
      <vt:lpstr>PowerPoint Presentation</vt:lpstr>
      <vt:lpstr>12. Informacija apie būsimus renginius</vt:lpstr>
      <vt:lpstr>PowerPoint Presentation</vt:lpstr>
      <vt:lpstr>UŽGAVĖNĖS GAMTOS TYRIMŲ CENTRE</vt:lpstr>
      <vt:lpstr>„Horizontas 2020“ projekto „Miškų valdymo optimizavimas siekiant sukurti mažai CO2 į aplinką išskiriančią, atsparaus klimato Europos ateitį“ seminaras</vt:lpstr>
      <vt:lpstr>Kvietimas teikti pasiūlymus dėl konkurso būdu finansuojamų doktorantūros temų – 1-asis etapas iki vasario 26 d., 16 val.</vt:lpstr>
      <vt:lpstr>MSCA (Marie Skłodowska-Curie Actions) PODOKTORANTŪROS STAŽUOTĖS: KAIP PRITRAUKTI TALENTUS?</vt:lpstr>
      <vt:lpstr>Susitikimas dėl GTC dalyvavimo MSCA kvietimuose</vt:lpstr>
      <vt:lpstr>PowerPoint Presentation</vt:lpstr>
      <vt:lpstr>Kovo mėnesį vyks moksliniams tyrimams ir inovacijoms skirta renginių savaitė Briuselyje:  ⭐Renginių savaitę pradės Europos inovacijų tarybos aukščiausiojo lygio susitikimas kovo 18 d.  📍Išsami informacija➡https://byt.lt/m3MCm   ⭐Kovo 19 d. vyks renginys, skirtas inovatyviems viešiesiems pirkimams, ir seminarai intelektinės nuosavybės teisės, investicijų ir kitais klausimais.  📍Programa➡https://byt.lt/Wcw3H   ⭐Kovo 20–21 d. organizuojamos diskusijos apie Europos tvarumo ir konkurencingumo didinimą, mokslo ir inovacijų ateitį ir poveikį visuomenei bei kt.  📍Išsamesnė informacija ir programa➡https://byt.lt/l4fyA </vt:lpstr>
      <vt:lpstr>Mokslininkų karjeros keliams aptarti – įkvepianti konferencija „Researcher's Career: Multiple Pathways“!   📝Data ir vieta: 2024 m. balandžio 18–19 d. Monsas, Belgija.   Konferencijoje:  🔸bus apžvelgiami mokslininkų ir tyrėjų karjeros keliai;  🔸vyks diskusijos tarp mokslininkų, viešojo ir privataus sektorių atstovų, politikos formuotojų ir visų suinteresuotų šalių, dalyvaujančių mokslininkų karjeroje.   🔸📍Registracija į konferenciją➡https://byt.lt/OWQhv  </vt:lpstr>
      <vt:lpstr>13. Kiti klausimai</vt:lpstr>
      <vt:lpstr>Ačiū už dėmesį!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Išplėstinis administracijos posėdis</dc:title>
  <dc:creator>Simona Četvergaitė-Marcinkevičienė</dc:creator>
  <cp:lastModifiedBy>Simona Četvergaitė-Marcinkevičienė</cp:lastModifiedBy>
  <cp:revision>8</cp:revision>
  <cp:lastPrinted>2023-01-13T14:02:02Z</cp:lastPrinted>
  <dcterms:created xsi:type="dcterms:W3CDTF">2022-06-06T11:45:33Z</dcterms:created>
  <dcterms:modified xsi:type="dcterms:W3CDTF">2024-04-25T06:46:50Z</dcterms:modified>
</cp:coreProperties>
</file>