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580" r:id="rId4"/>
    <p:sldId id="565" r:id="rId5"/>
    <p:sldId id="586" r:id="rId6"/>
    <p:sldId id="610" r:id="rId7"/>
    <p:sldId id="412" r:id="rId8"/>
    <p:sldId id="578" r:id="rId9"/>
    <p:sldId id="579" r:id="rId10"/>
    <p:sldId id="611" r:id="rId11"/>
    <p:sldId id="567" r:id="rId12"/>
    <p:sldId id="566" r:id="rId13"/>
    <p:sldId id="521" r:id="rId14"/>
    <p:sldId id="570" r:id="rId15"/>
    <p:sldId id="588" r:id="rId16"/>
    <p:sldId id="608" r:id="rId17"/>
    <p:sldId id="525" r:id="rId18"/>
    <p:sldId id="589" r:id="rId19"/>
    <p:sldId id="590" r:id="rId20"/>
    <p:sldId id="568" r:id="rId21"/>
    <p:sldId id="535" r:id="rId22"/>
    <p:sldId id="261" r:id="rId23"/>
    <p:sldId id="597" r:id="rId24"/>
    <p:sldId id="594" r:id="rId25"/>
    <p:sldId id="609" r:id="rId26"/>
    <p:sldId id="598" r:id="rId27"/>
    <p:sldId id="599" r:id="rId28"/>
    <p:sldId id="600" r:id="rId29"/>
    <p:sldId id="593" r:id="rId30"/>
    <p:sldId id="575" r:id="rId31"/>
    <p:sldId id="581" r:id="rId32"/>
    <p:sldId id="601" r:id="rId33"/>
    <p:sldId id="531" r:id="rId34"/>
    <p:sldId id="258" r:id="rId35"/>
    <p:sldId id="592" r:id="rId36"/>
    <p:sldId id="604" r:id="rId37"/>
    <p:sldId id="582" r:id="rId38"/>
    <p:sldId id="576" r:id="rId39"/>
    <p:sldId id="577" r:id="rId40"/>
    <p:sldId id="603" r:id="rId41"/>
    <p:sldId id="585" r:id="rId42"/>
    <p:sldId id="612" r:id="rId43"/>
    <p:sldId id="533" r:id="rId44"/>
    <p:sldId id="602" r:id="rId45"/>
    <p:sldId id="268" r:id="rId4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" initials="R" lastIdx="1" clrIdx="0">
    <p:extLst>
      <p:ext uri="{19B8F6BF-5375-455C-9EA6-DF929625EA0E}">
        <p15:presenceInfo xmlns:p15="http://schemas.microsoft.com/office/powerpoint/2012/main" userId="Ro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DE"/>
    <a:srgbClr val="C6E0B4"/>
    <a:srgbClr val="E2EFDA"/>
    <a:srgbClr val="F3F7EA"/>
    <a:srgbClr val="F0E8E7"/>
    <a:srgbClr val="FCFDFA"/>
    <a:srgbClr val="FAFBF6"/>
    <a:srgbClr val="F3F6E8"/>
    <a:srgbClr val="F6F9E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0AA1A-7AA3-8A13-6352-77E630C80D7B}" v="1661" dt="2024-04-09T06:38:21.013"/>
    <p1510:client id="{236F0B8F-F8C0-440B-B8B0-DF38A8ABF41D}" v="1196" dt="2024-04-09T06:34:46.971"/>
    <p1510:client id="{2D6BE381-0DA0-2DC1-AB78-E598AD02CC40}" v="319" dt="2024-04-08T09:16:26.026"/>
    <p1510:client id="{403A577F-4172-5D83-EE77-0632AA792D5D}" v="241" dt="2024-04-08T10:49:08.342"/>
    <p1510:client id="{54C7722D-04A8-7F2E-B31A-43DDA6A5C450}" v="936" dt="2024-04-08T10:48:09.090"/>
    <p1510:client id="{63F14822-DA33-5FC8-4580-6804B7C59912}" v="1820" dt="2024-04-08T08:05:30.895"/>
    <p1510:client id="{65091FC7-C8EA-F94D-CAE5-33876CD8ADF1}" v="1661" dt="2024-04-08T13:19:13.321"/>
    <p1510:client id="{656FA56D-166F-4179-B59D-35FD0FFCD105}" v="532" dt="2024-04-09T06:49:28.897"/>
    <p1510:client id="{76A2103A-0F59-A353-4DED-70B54143BBAD}" v="14" dt="2024-04-08T10:31:04.880"/>
    <p1510:client id="{79189DCA-0103-4B69-9B05-39BDB13CE856}" v="867" dt="2024-04-09T06:30:06.629"/>
    <p1510:client id="{88C4202B-2EDF-14BE-D855-5B9271EB8FBC}" v="372" dt="2024-04-08T08:20:03.213"/>
    <p1510:client id="{906A50DB-545A-3CAD-1F41-3E66E1D4FF2C}" v="18" dt="2024-04-09T06:09:40.762"/>
    <p1510:client id="{AE47E554-5754-1BC3-56BB-3EF90EAAF48F}" v="1" dt="2024-04-09T06:06:45.332"/>
    <p1510:client id="{D19F80E3-B30D-73B2-3E13-3835FF6A45E5}" v="3018" dt="2024-04-09T04:08:54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gamtostyrimai-my.sharepoint.com/personal/gintautas_samuolis_gamtc_lt/Documents/Vertinimai/2024%20m.%20mokslo%20darbuotoj&#371;%20&#303;vertinimas_bedu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 m. mokslo darbuotojų įvertinimas_bedub.xlsx]Sheet18'!$I$1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'[2024 m. mokslo darbuotojų įvertinimas_bedub.xlsx]Sheet18'!$F$2:$F$23</c:f>
              <c:strCache>
                <c:ptCount val="22"/>
                <c:pt idx="0">
                  <c:v>Žinduolių ekologijos laboratorija</c:v>
                </c:pt>
                <c:pt idx="1">
                  <c:v>Molekulinės ekologijos laboratorija</c:v>
                </c:pt>
                <c:pt idx="2">
                  <c:v>Cheminės ekologijos ir elgsenos laboratorija</c:v>
                </c:pt>
                <c:pt idx="3">
                  <c:v>Augalų fiziologijos laboratorija</c:v>
                </c:pt>
                <c:pt idx="4">
                  <c:v>Floros ir geobotanikos laboratorija</c:v>
                </c:pt>
                <c:pt idx="5">
                  <c:v>Entomologijos laboratorija</c:v>
                </c:pt>
                <c:pt idx="6">
                  <c:v>Žuvų ekologijos laboratorija</c:v>
                </c:pt>
                <c:pt idx="7">
                  <c:v>P. B. Šivickio parazitologijos laboratorija</c:v>
                </c:pt>
                <c:pt idx="8">
                  <c:v>Ekonominės botanikos laboratorija</c:v>
                </c:pt>
                <c:pt idx="9">
                  <c:v>Genetikos laboratorija</c:v>
                </c:pt>
                <c:pt idx="10">
                  <c:v>Ekotoksikologijos laboratorija</c:v>
                </c:pt>
                <c:pt idx="11">
                  <c:v>Hidrobiontų evoliucinės ekologijos laboratorija</c:v>
                </c:pt>
                <c:pt idx="12">
                  <c:v>Augalų patologijos laboratorija</c:v>
                </c:pt>
                <c:pt idx="13">
                  <c:v>Algologijos ir mikroorganizmų ekologijos laboratorija</c:v>
                </c:pt>
                <c:pt idx="14">
                  <c:v>Mikologijos laboratorija</c:v>
                </c:pt>
                <c:pt idx="15">
                  <c:v>Klimato ir vandens tyrimų laboratorija</c:v>
                </c:pt>
                <c:pt idx="16">
                  <c:v>Branduolinės geofizikos ir radioekologijos laboratorija</c:v>
                </c:pt>
                <c:pt idx="17">
                  <c:v>Geoaplinkos tyrimų laboratorija</c:v>
                </c:pt>
                <c:pt idx="18">
                  <c:v>Paukščių ekologijos laboratorija</c:v>
                </c:pt>
                <c:pt idx="19">
                  <c:v>Kvartero tyrimų laboratorija</c:v>
                </c:pt>
                <c:pt idx="20">
                  <c:v>Biodestruktorių tyrimo laboratorija</c:v>
                </c:pt>
                <c:pt idx="21">
                  <c:v>Giluminės geologijos laboratorija</c:v>
                </c:pt>
              </c:strCache>
            </c:strRef>
          </c:cat>
          <c:val>
            <c:numRef>
              <c:f>'[2024 m. mokslo darbuotojų įvertinimas_bedub.xlsx]Sheet18'!$I$2:$I$23</c:f>
              <c:numCache>
                <c:formatCode>General</c:formatCode>
                <c:ptCount val="22"/>
                <c:pt idx="0">
                  <c:v>93.342857142857142</c:v>
                </c:pt>
                <c:pt idx="1">
                  <c:v>67.527999999999992</c:v>
                </c:pt>
                <c:pt idx="2">
                  <c:v>62.690909090909095</c:v>
                </c:pt>
                <c:pt idx="3">
                  <c:v>61.038888888888891</c:v>
                </c:pt>
                <c:pt idx="4">
                  <c:v>56.016666666666673</c:v>
                </c:pt>
                <c:pt idx="5">
                  <c:v>54.510000000000005</c:v>
                </c:pt>
                <c:pt idx="6">
                  <c:v>53.43888888888889</c:v>
                </c:pt>
                <c:pt idx="7">
                  <c:v>53.163636363636371</c:v>
                </c:pt>
                <c:pt idx="8">
                  <c:v>49.225000000000001</c:v>
                </c:pt>
                <c:pt idx="9">
                  <c:v>48.274999999999999</c:v>
                </c:pt>
                <c:pt idx="10">
                  <c:v>46.233333333333327</c:v>
                </c:pt>
                <c:pt idx="11">
                  <c:v>41.488888888888887</c:v>
                </c:pt>
                <c:pt idx="12">
                  <c:v>34.714285714285715</c:v>
                </c:pt>
                <c:pt idx="13">
                  <c:v>31.725000000000001</c:v>
                </c:pt>
                <c:pt idx="14">
                  <c:v>29.250000000000004</c:v>
                </c:pt>
                <c:pt idx="15">
                  <c:v>26.266666666666666</c:v>
                </c:pt>
                <c:pt idx="16">
                  <c:v>24.080000000000002</c:v>
                </c:pt>
                <c:pt idx="17">
                  <c:v>23.90454545454546</c:v>
                </c:pt>
                <c:pt idx="18">
                  <c:v>22.339999999999996</c:v>
                </c:pt>
                <c:pt idx="19">
                  <c:v>21.135000000000002</c:v>
                </c:pt>
                <c:pt idx="20">
                  <c:v>19.761666666666667</c:v>
                </c:pt>
                <c:pt idx="21">
                  <c:v>15.580000000000002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5-47DB-8A7B-534A638D4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407637200"/>
        <c:axId val="407656400"/>
      </c:barChart>
      <c:catAx>
        <c:axId val="4076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56400"/>
        <c:crosses val="autoZero"/>
        <c:auto val="1"/>
        <c:lblAlgn val="ctr"/>
        <c:lblOffset val="100"/>
        <c:noMultiLvlLbl val="0"/>
      </c:catAx>
      <c:valAx>
        <c:axId val="40765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Jaunesnieji MD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'[2024 m. mokslo darbuotojų įvertinimas_bedub.xlsx]Sheet6'!$B$2:$B$6</c:f>
              <c:strCache>
                <c:ptCount val="5"/>
                <c:pt idx="0">
                  <c:v>0-5</c:v>
                </c:pt>
                <c:pt idx="1">
                  <c:v>5-20</c:v>
                </c:pt>
                <c:pt idx="2">
                  <c:v>20-30</c:v>
                </c:pt>
                <c:pt idx="3">
                  <c:v>30-40</c:v>
                </c:pt>
                <c:pt idx="4">
                  <c:v>40-51</c:v>
                </c:pt>
              </c:strCache>
            </c:strRef>
          </c:cat>
          <c:val>
            <c:numRef>
              <c:f>'[2024 m. mokslo darbuotojų įvertinimas_bedub.xlsx]Sheet6'!$C$2:$C$6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4-441B-98B7-D4D85A01C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25567"/>
        <c:axId val="550401567"/>
      </c:barChart>
      <c:catAx>
        <c:axId val="55042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01567"/>
        <c:crosses val="autoZero"/>
        <c:auto val="1"/>
        <c:lblAlgn val="ctr"/>
        <c:lblOffset val="100"/>
        <c:noMultiLvlLbl val="0"/>
      </c:catAx>
      <c:valAx>
        <c:axId val="55040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2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Vyriausieji MD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'[2024 m. mokslo darbuotojų įvertinimas_bedub.xlsx]Sheet15'!$E$30:$E$42</c:f>
              <c:strCache>
                <c:ptCount val="13"/>
                <c:pt idx="0">
                  <c:v>5-20</c:v>
                </c:pt>
                <c:pt idx="1">
                  <c:v>20-35</c:v>
                </c:pt>
                <c:pt idx="2">
                  <c:v>35-50</c:v>
                </c:pt>
                <c:pt idx="3">
                  <c:v>50-65</c:v>
                </c:pt>
                <c:pt idx="4">
                  <c:v>65-80</c:v>
                </c:pt>
                <c:pt idx="5">
                  <c:v>80-95</c:v>
                </c:pt>
                <c:pt idx="6">
                  <c:v>95-110</c:v>
                </c:pt>
                <c:pt idx="7">
                  <c:v>110-125</c:v>
                </c:pt>
                <c:pt idx="8">
                  <c:v>125-140</c:v>
                </c:pt>
                <c:pt idx="9">
                  <c:v>140-155</c:v>
                </c:pt>
                <c:pt idx="10">
                  <c:v>155-170</c:v>
                </c:pt>
                <c:pt idx="11">
                  <c:v>170-195</c:v>
                </c:pt>
                <c:pt idx="12">
                  <c:v>195-288</c:v>
                </c:pt>
              </c:strCache>
            </c:strRef>
          </c:cat>
          <c:val>
            <c:numRef>
              <c:f>'[2024 m. mokslo darbuotojų įvertinimas_bedub.xlsx]Sheet15'!$F$30:$F$42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B-408F-B550-97A98F38C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023727"/>
        <c:axId val="413029007"/>
      </c:barChart>
      <c:catAx>
        <c:axId val="41302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029007"/>
        <c:crosses val="autoZero"/>
        <c:auto val="1"/>
        <c:lblAlgn val="ctr"/>
        <c:lblOffset val="100"/>
        <c:noMultiLvlLbl val="0"/>
      </c:catAx>
      <c:valAx>
        <c:axId val="4130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02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'[2024 m. mokslo darbuotojų įvertinimas_bedub.xlsx]Sheet13'!$B$5:$B$9</c:f>
              <c:strCache>
                <c:ptCount val="5"/>
                <c:pt idx="0">
                  <c:v>0-5</c:v>
                </c:pt>
                <c:pt idx="1">
                  <c:v>5-20</c:v>
                </c:pt>
                <c:pt idx="2">
                  <c:v>20-35</c:v>
                </c:pt>
                <c:pt idx="3">
                  <c:v>35-50</c:v>
                </c:pt>
                <c:pt idx="4">
                  <c:v>50-65</c:v>
                </c:pt>
              </c:strCache>
            </c:strRef>
          </c:cat>
          <c:val>
            <c:numRef>
              <c:f>'[2024 m. mokslo darbuotojų įvertinimas_bedub.xlsx]Sheet13'!$C$5:$C$9</c:f>
              <c:numCache>
                <c:formatCode>General</c:formatCode>
                <c:ptCount val="5"/>
                <c:pt idx="0">
                  <c:v>2</c:v>
                </c:pt>
                <c:pt idx="1">
                  <c:v>17</c:v>
                </c:pt>
                <c:pt idx="2">
                  <c:v>13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9-447D-86CE-2412C4377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05536"/>
        <c:axId val="1675004096"/>
      </c:barChart>
      <c:catAx>
        <c:axId val="16750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04096"/>
        <c:crosses val="autoZero"/>
        <c:auto val="1"/>
        <c:lblAlgn val="ctr"/>
        <c:lblOffset val="100"/>
        <c:noMultiLvlLbl val="0"/>
      </c:catAx>
      <c:valAx>
        <c:axId val="16750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Vyresnieji MD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'[2024 m. mokslo darbuotojų įvertinimas_bedub.xlsx]Sheet14'!$B$98:$B$109</c:f>
              <c:strCache>
                <c:ptCount val="12"/>
                <c:pt idx="0">
                  <c:v>0-5</c:v>
                </c:pt>
                <c:pt idx="1">
                  <c:v>5-20</c:v>
                </c:pt>
                <c:pt idx="2">
                  <c:v>20-35</c:v>
                </c:pt>
                <c:pt idx="3">
                  <c:v>35-50</c:v>
                </c:pt>
                <c:pt idx="4">
                  <c:v>50-65</c:v>
                </c:pt>
                <c:pt idx="5">
                  <c:v>65-80</c:v>
                </c:pt>
                <c:pt idx="6">
                  <c:v>80-95</c:v>
                </c:pt>
                <c:pt idx="7">
                  <c:v>95-110</c:v>
                </c:pt>
                <c:pt idx="8">
                  <c:v>110-125</c:v>
                </c:pt>
                <c:pt idx="9">
                  <c:v>125-140</c:v>
                </c:pt>
                <c:pt idx="10">
                  <c:v>140-155</c:v>
                </c:pt>
                <c:pt idx="11">
                  <c:v>155-170</c:v>
                </c:pt>
              </c:strCache>
            </c:strRef>
          </c:cat>
          <c:val>
            <c:numRef>
              <c:f>'[2024 m. mokslo darbuotojų įvertinimas_bedub.xlsx]Sheet14'!$C$98:$C$109</c:f>
              <c:numCache>
                <c:formatCode>General</c:formatCode>
                <c:ptCount val="12"/>
                <c:pt idx="0">
                  <c:v>1</c:v>
                </c:pt>
                <c:pt idx="1">
                  <c:v>13</c:v>
                </c:pt>
                <c:pt idx="2">
                  <c:v>27</c:v>
                </c:pt>
                <c:pt idx="3">
                  <c:v>23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1-4562-A770-FCA42CB70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3706575"/>
        <c:axId val="2043706095"/>
      </c:barChart>
      <c:catAx>
        <c:axId val="204370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706095"/>
        <c:crosses val="autoZero"/>
        <c:auto val="1"/>
        <c:lblAlgn val="ctr"/>
        <c:lblOffset val="100"/>
        <c:noMultiLvlLbl val="0"/>
      </c:catAx>
      <c:valAx>
        <c:axId val="204370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70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'[2024 m. mokslo darbuotojų įvertinimas_bedub.xlsx]Sheet9'!$A$2:$B$166</cx:f>
        <cx:lvl ptCount="165">
          <cx:pt idx="0">Ksenija Savadova - Ratkus</cx:pt>
          <cx:pt idx="1">Hanna Zhukava</cx:pt>
          <cx:pt idx="2">Ričardas Paškauskas</cx:pt>
          <cx:pt idx="3">Aurika Ričkienė</cx:pt>
          <cx:pt idx="4">Sigitas Šulčius</cx:pt>
          <cx:pt idx="5">Jūratė Kasperovičienė</cx:pt>
          <cx:pt idx="6">Judita Koreivienė</cx:pt>
          <cx:pt idx="7">Jūratė Karosienė</cx:pt>
          <cx:pt idx="8">Tautvydas Žalnierius</cx:pt>
          <cx:pt idx="9">Liudmyla Kozeko</cx:pt>
          <cx:pt idx="10">Vaidevutis Šveikauskas</cx:pt>
          <cx:pt idx="11"> Md. Reazuddin Repon</cx:pt>
          <cx:pt idx="12">Rima Mockevičiūtė</cx:pt>
          <cx:pt idx="13">Jurga Jankauskienė</cx:pt>
          <cx:pt idx="14">Virgilija Gavelienė</cx:pt>
          <cx:pt idx="15">Elžbieta Jankovska-Bortkevič</cx:pt>
          <cx:pt idx="16">Sigita Jurkonienė</cx:pt>
          <cx:pt idx="17">Vaidotas Lygis</cx:pt>
          <cx:pt idx="18">Goda Mizerienė</cx:pt>
          <cx:pt idx="19">Algirdas Ivanauskas</cx:pt>
          <cx:pt idx="20">Marija Žižytė-Eidetienė</cx:pt>
          <cx:pt idx="21">Deividas Valiūnas</cx:pt>
          <cx:pt idx="22">Dovilė Čepukoit</cx:pt>
          <cx:pt idx="23">Daiva Burokienė</cx:pt>
          <cx:pt idx="24">Eglė Malachovskienė</cx:pt>
          <cx:pt idx="25">Jurgita Švedienė</cx:pt>
          <cx:pt idx="26">Loreta Levinskaitė</cx:pt>
          <cx:pt idx="27">Vita Raudonienė</cx:pt>
          <cx:pt idx="28">Danguolė Bridžiuvienė</cx:pt>
          <cx:pt idx="29">Algimantas Paškevičius</cx:pt>
          <cx:pt idx="30">Rimantas Petrošius</cx:pt>
          <cx:pt idx="31">Olga Jefanova</cx:pt>
          <cx:pt idx="32">Žana Skuratovič</cx:pt>
          <cx:pt idx="33">Rūtilė Pukiene</cx:pt>
          <cx:pt idx="34">Jonas Mažeika</cx:pt>
          <cx:pt idx="35">Ana Budrienė</cx:pt>
          <cx:pt idx="36">Violeta Apšegaitė</cx:pt>
          <cx:pt idx="37">Gabrielė Bumbulytė</cx:pt>
          <cx:pt idx="38">Svetlana Orlovskytė</cx:pt>
          <cx:pt idx="39">Sandra Radžiutė</cx:pt>
          <cx:pt idx="40">Rasa Čepulytė</cx:pt>
          <cx:pt idx="41">Jurga Būdienė</cx:pt>
          <cx:pt idx="42">Eduardas Budrys</cx:pt>
          <cx:pt idx="43">Raimondas Mozūraitis</cx:pt>
          <cx:pt idx="44">Vincas Būda</cx:pt>
          <cx:pt idx="45">Laima Blažytė-Čereškienė</cx:pt>
          <cx:pt idx="46">Jolita Radušienė</cx:pt>
          <cx:pt idx="47">Birutė Karpavičienė</cx:pt>
          <cx:pt idx="48">Juozas Labokas</cx:pt>
          <cx:pt idx="49">Kristina Ložienė</cx:pt>
          <cx:pt idx="50">Nataliia Matviienko</cx:pt>
          <cx:pt idx="51">Rolandas Karitonas</cx:pt>
          <cx:pt idx="52">Roberta Valskienė</cx:pt>
          <cx:pt idx="53">Janina Pažusienė</cx:pt>
          <cx:pt idx="54">Renata Butrimienė</cx:pt>
          <cx:pt idx="55">Brigita Gylytė</cx:pt>
          <cx:pt idx="56">Gintarė Sauliutė</cx:pt>
          <cx:pt idx="57">Tomas Makaras</cx:pt>
          <cx:pt idx="58">Danguolė Montvydienė</cx:pt>
          <cx:pt idx="59">Nijolė Kazlauskienė</cx:pt>
          <cx:pt idx="60">Živilė Jurgelėnė</cx:pt>
          <cx:pt idx="61">Milda Stankevičiūtė</cx:pt>
          <cx:pt idx="62">Erikas Lutovinovas</cx:pt>
          <cx:pt idx="63">Norbertas Noreika</cx:pt>
          <cx:pt idx="64">Andrius Remeikis</cx:pt>
          <cx:pt idx="65">Pavel Starkevič</cx:pt>
          <cx:pt idx="66">Jonas Rimantas Stonis</cx:pt>
          <cx:pt idx="67">Rasa Bernotienė</cx:pt>
          <cx:pt idx="68">Aidas Saldaitis</cx:pt>
          <cx:pt idx="69">Zofija Sinkevičienė</cx:pt>
          <cx:pt idx="70">Ilona Jukonienė</cx:pt>
          <cx:pt idx="71">Domas Uogintas</cx:pt>
          <cx:pt idx="72">Lukas Petrulaitis</cx:pt>
          <cx:pt idx="73">Valerijus Rašomavičius</cx:pt>
          <cx:pt idx="74">Zigmantas Gudžinskas</cx:pt>
          <cx:pt idx="75">Regina Losinska-Sičiūnienė</cx:pt>
          <cx:pt idx="76">Agnė Baranauskaitė</cx:pt>
          <cx:pt idx="77">Iglė Vepštaitė-Monstavičė</cx:pt>
          <cx:pt idx="78">Ramunė Stanevičienė</cx:pt>
          <cx:pt idx="79">Živilė Strazdaitė-Žielienė</cx:pt>
          <cx:pt idx="80">Bazilė Ravoitytė</cx:pt>
          <cx:pt idx="81">Juliana Lukša</cx:pt>
          <cx:pt idx="82">Elena Servienė</cx:pt>
          <cx:pt idx="83">Dovilė Karlonienė</cx:pt>
          <cx:pt idx="84">Rimantė Zinkutė</cx:pt>
          <cx:pt idx="85">Ieva Baužienė</cx:pt>
          <cx:pt idx="86">Oleksiy Davydov</cx:pt>
          <cx:pt idx="87">Donatas Pupienis</cx:pt>
          <cx:pt idx="88">Rimutė Stakėnienė</cx:pt>
          <cx:pt idx="89">Ričardas Taraškevičius</cx:pt>
          <cx:pt idx="90">Rasa Janušaitė</cx:pt>
          <cx:pt idx="91">Gintautas Žilinskas</cx:pt>
          <cx:pt idx="92">Darius Jarmalavičius</cx:pt>
          <cx:pt idx="93">Kęstutis Jokšas</cx:pt>
          <cx:pt idx="94">Saulius Šliaupa</cx:pt>
          <cx:pt idx="95">Laurynas Šiliauskas (už 1 m., metus buvo post-doktorantūros studijose Lenkijoje)</cx:pt>
          <cx:pt idx="96">Agnė Venckutė-Aleksienė (pareigybėje dirbo 1 metus)</cx:pt>
          <cx:pt idx="97">Anna Cichon-Pupienis</cx:pt>
          <cx:pt idx="98">Gražina Skridlaitė</cx:pt>
          <cx:pt idx="99">Aleksandras Rybakovas</cx:pt>
          <cx:pt idx="100">Gintautas Vaitonis</cx:pt>
          <cx:pt idx="101">Giedrė Višinskienė</cx:pt>
          <cx:pt idx="102">Laura Butrimavičienė</cx:pt>
          <cx:pt idx="103">Nathan Jay Baker</cx:pt>
          <cx:pt idx="104">Eglė Šidagytė-Copilas</cx:pt>
          <cx:pt idx="105">Kęstutis Arbačiauskas</cx:pt>
          <cx:pt idx="106">Asta Audzijonytė</cx:pt>
          <cx:pt idx="107">Denis Copilas-Ciocianu</cx:pt>
          <cx:pt idx="108">Aldona Baubinienė </cx:pt>
          <cx:pt idx="109">Vaidotas Valskys</cx:pt>
          <cx:pt idx="110">Rasa Šimanauskienė</cx:pt>
          <cx:pt idx="111">Jonas Satkūnas</cx:pt>
          <cx:pt idx="112">Rita Linkevičienė</cx:pt>
          <cx:pt idx="113">Julius Taminskas</cx:pt>
          <cx:pt idx="114">Ingrida Bagdanavičiūtė</cx:pt>
          <cx:pt idx="115">Dalia Kisielienė</cx:pt>
          <cx:pt idx="116">Neringa Gastevičienė</cx:pt>
          <cx:pt idx="117">Marija Žukovskienė</cx:pt>
          <cx:pt idx="118">Gražyna Kluczynska</cx:pt>
          <cx:pt idx="119">Violeta Pukelytė Baltrūnienė</cx:pt>
          <cx:pt idx="120">Vaida Šeirienė</cx:pt>
          <cx:pt idx="121">Laura Gedminienė </cx:pt>
          <cx:pt idx="122">Miglė Stančikaitė</cx:pt>
          <cx:pt idx="123">Albertas Bitinas</cx:pt>
          <cx:pt idx="124">Jonas Kasparavičius</cx:pt>
          <cx:pt idx="125">Reda Iršėnaitė</cx:pt>
          <cx:pt idx="126">Jurga Motiejūnaitė</cx:pt>
          <cx:pt idx="127">Svetlana Markovskaja</cx:pt>
          <cx:pt idx="128">Adomas Ragauskas</cx:pt>
          <cx:pt idx="129">Evelina Juozaitytė-Ngugu </cx:pt>
          <cx:pt idx="130">Donatas Šneideris</cx:pt>
          <cx:pt idx="131">Dalius Butkauskas</cx:pt>
          <cx:pt idx="132">Petras Prakas</cx:pt>
          <cx:pt idx="133">Rasa Binkienė</cx:pt>
          <cx:pt idx="134">Virmantas Stunženas</cx:pt>
          <cx:pt idx="135">Melanie Yvonne Ludivine Duc </cx:pt>
          <cx:pt idx="136">Gražina Stanevičiūtė</cx:pt>
          <cx:pt idx="137">Romualda Petkevičiūtė </cx:pt>
          <cx:pt idx="138">Dovilė Bukauskaitė</cx:pt>
          <cx:pt idx="139">Tatjana Ježova</cx:pt>
          <cx:pt idx="140">Rita Žiegytė</cx:pt>
          <cx:pt idx="141">Olena Kudlai</cx:pt>
          <cx:pt idx="142">Carolina Romeiro Fernandes Chagas</cx:pt>
          <cx:pt idx="143"> Vaidas Palinauskas</cx:pt>
          <cx:pt idx="144">Gintaras Malmiga</cx:pt>
          <cx:pt idx="145">Daiva Vaitkuvienė</cx:pt>
          <cx:pt idx="146">Mindaugas Dagys</cx:pt>
          <cx:pt idx="147">Rimgaudas Treinys</cx:pt>
          <cx:pt idx="148">Saulius Švažas</cx:pt>
          <cx:pt idx="149">Neringa Kitrytė</cx:pt>
          <cx:pt idx="150">Laima Baltrūnaitė</cx:pt>
          <cx:pt idx="151">Marius Jasiulionis</cx:pt>
          <cx:pt idx="152">Rinvydas Juškaitis</cx:pt>
          <cx:pt idx="153">Vitalijus Stirkė</cx:pt>
          <cx:pt idx="154">Laima Balčiauskienė</cx:pt>
          <cx:pt idx="155">Linas Balčiauskas</cx:pt>
          <cx:pt idx="156">Andrius Steponėnas</cx:pt>
          <cx:pt idx="157">Žilvinas Pūtys</cx:pt>
          <cx:pt idx="158">Eglė Jakubavičiūtė</cx:pt>
          <cx:pt idx="159">VESTA SKRODENYTĖ- ARBAČIAUSKIENĖ</cx:pt>
          <cx:pt idx="160">Vytautas Kesminas</cx:pt>
          <cx:pt idx="161">Tomas Virbickas</cx:pt>
          <cx:pt idx="162">Vytautas Rakauskas</cx:pt>
          <cx:pt idx="163">Justas Dainys</cx:pt>
          <cx:pt idx="164">Linas Ložys</cx:pt>
        </cx:lvl>
        <cx:lvl ptCount="165">
          <cx:pt idx="0">Algologijos ir mikroorganizmų ekologijos laboratorija</cx:pt>
          <cx:pt idx="1">Algologijos ir mikroorganizmų ekologijos laboratorija</cx:pt>
          <cx:pt idx="2">Algologijos ir mikroorganizmų ekologijos laboratorija</cx:pt>
          <cx:pt idx="3">Algologijos ir mikroorganizmų ekologijos laboratorija</cx:pt>
          <cx:pt idx="4">Algologijos ir mikroorganizmų ekologijos laboratorija</cx:pt>
          <cx:pt idx="5">Algologijos ir mikroorganizmų ekologijos laboratorija</cx:pt>
          <cx:pt idx="6">Algologijos ir mikroorganizmų ekologijos laboratorija</cx:pt>
          <cx:pt idx="7">Algologijos ir mikroorganizmų ekologijos laboratorija</cx:pt>
          <cx:pt idx="8">Augalų fiziologijos laboratorija</cx:pt>
          <cx:pt idx="9">Augalų fiziologijos laboratorija</cx:pt>
          <cx:pt idx="10">Augalų fiziologijos laboratorija</cx:pt>
          <cx:pt idx="11">Augalų fiziologijos laboratorija</cx:pt>
          <cx:pt idx="12">Augalų fiziologijos laboratorija</cx:pt>
          <cx:pt idx="13">Augalų fiziologijos laboratorija</cx:pt>
          <cx:pt idx="14">Augalų fiziologijos laboratorija</cx:pt>
          <cx:pt idx="15">Augalų fiziologijos laboratorija</cx:pt>
          <cx:pt idx="16">Augalų fiziologijos laboratorija</cx:pt>
          <cx:pt idx="17">Augalų patologijos laboratorija</cx:pt>
          <cx:pt idx="18">Augalų patologijos laboratorija</cx:pt>
          <cx:pt idx="19">Augalų patologijos laboratorija</cx:pt>
          <cx:pt idx="20">Augalų patologijos laboratorija</cx:pt>
          <cx:pt idx="21">Augalų patologijos laboratorija</cx:pt>
          <cx:pt idx="22">Augalų patologijos laboratorija</cx:pt>
          <cx:pt idx="23">Augalų patologijos laboratorija</cx:pt>
          <cx:pt idx="24">Biodestruktorių tyrimo laboratorija</cx:pt>
          <cx:pt idx="25">Biodestruktorių tyrimo laboratorija</cx:pt>
          <cx:pt idx="26">Biodestruktorių tyrimo laboratorija</cx:pt>
          <cx:pt idx="27">Biodestruktorių tyrimo laboratorija</cx:pt>
          <cx:pt idx="28">Biodestruktorių tyrimo laboratorija</cx:pt>
          <cx:pt idx="29">Biodestruktorių tyrimo laboratorija</cx:pt>
          <cx:pt idx="30">Branduolinės geofizikos ir radioekologijos laboratorija</cx:pt>
          <cx:pt idx="31">Branduolinės geofizikos ir radioekologijos laboratorija</cx:pt>
          <cx:pt idx="32">Branduolinės geofizikos ir radioekologijos laboratorija</cx:pt>
          <cx:pt idx="33">Branduolinės geofizikos ir radioekologijos laboratorija</cx:pt>
          <cx:pt idx="34">Branduolinės geofizikos ir radioekologijos laboratorija</cx:pt>
          <cx:pt idx="35">Cheminės ekologijos ir elgsenos laboratorija</cx:pt>
          <cx:pt idx="36">Cheminės ekologijos ir elgsenos laboratorija</cx:pt>
          <cx:pt idx="37">Cheminės ekologijos ir elgsenos laboratorija</cx:pt>
          <cx:pt idx="38">Cheminės ekologijos ir elgsenos laboratorija</cx:pt>
          <cx:pt idx="39">Cheminės ekologijos ir elgsenos laboratorija</cx:pt>
          <cx:pt idx="40">Cheminės ekologijos ir elgsenos laboratorija</cx:pt>
          <cx:pt idx="41">Cheminės ekologijos ir elgsenos laboratorija</cx:pt>
          <cx:pt idx="42">Cheminės ekologijos ir elgsenos laboratorija</cx:pt>
          <cx:pt idx="43">Cheminės ekologijos ir elgsenos laboratorija</cx:pt>
          <cx:pt idx="44">Cheminės ekologijos ir elgsenos laboratorija</cx:pt>
          <cx:pt idx="45">Cheminės ekologijos ir elgsenos laboratorija</cx:pt>
          <cx:pt idx="46">Ekonominės botanikos laboratorija</cx:pt>
          <cx:pt idx="47">Ekonominės botanikos laboratorija</cx:pt>
          <cx:pt idx="48">Ekonominės botanikos laboratorija</cx:pt>
          <cx:pt idx="49">Ekonominės botanikos laboratorija</cx:pt>
          <cx:pt idx="50">Ekotoksikologijos laboratorija</cx:pt>
          <cx:pt idx="51">Ekotoksikologijos laboratorija</cx:pt>
          <cx:pt idx="52">Ekotoksikologijos laboratorija</cx:pt>
          <cx:pt idx="53">Ekotoksikologijos laboratorija</cx:pt>
          <cx:pt idx="54">Ekotoksikologijos laboratorija</cx:pt>
          <cx:pt idx="55">Ekotoksikologijos laboratorija</cx:pt>
          <cx:pt idx="56">Ekotoksikologijos laboratorija</cx:pt>
          <cx:pt idx="57">Ekotoksikologijos laboratorija</cx:pt>
          <cx:pt idx="58">Ekotoksikologijos laboratorija</cx:pt>
          <cx:pt idx="59">Ekotoksikologijos laboratorija</cx:pt>
          <cx:pt idx="60">Ekotoksikologijos laboratorija</cx:pt>
          <cx:pt idx="61">Ekotoksikologijos laboratorija</cx:pt>
          <cx:pt idx="62">Entomologijos laboratorija</cx:pt>
          <cx:pt idx="63">Entomologijos laboratorija</cx:pt>
          <cx:pt idx="64">Entomologijos laboratorija</cx:pt>
          <cx:pt idx="65">Entomologijos laboratorija</cx:pt>
          <cx:pt idx="66">Entomologijos laboratorija</cx:pt>
          <cx:pt idx="67">Entomologijos laboratorija</cx:pt>
          <cx:pt idx="68">Entomologijos laboratorija</cx:pt>
          <cx:pt idx="69">Floros ir geobotanikos laboratorija</cx:pt>
          <cx:pt idx="70">Floros ir geobotanikos laboratorija</cx:pt>
          <cx:pt idx="71">Floros ir geobotanikos laboratorija</cx:pt>
          <cx:pt idx="72">Floros ir geobotanikos laboratorija</cx:pt>
          <cx:pt idx="73">Floros ir geobotanikos laboratorija</cx:pt>
          <cx:pt idx="74">Floros ir geobotanikos laboratorija</cx:pt>
          <cx:pt idx="75">Genetikos laboratorija</cx:pt>
          <cx:pt idx="76">Genetikos laboratorija</cx:pt>
          <cx:pt idx="77">Genetikos laboratorija</cx:pt>
          <cx:pt idx="78">Genetikos laboratorija</cx:pt>
          <cx:pt idx="79">Genetikos laboratorija</cx:pt>
          <cx:pt idx="80">Genetikos laboratorija</cx:pt>
          <cx:pt idx="81">Genetikos laboratorija</cx:pt>
          <cx:pt idx="82">Genetikos laboratorija</cx:pt>
          <cx:pt idx="83">Geoaplinkos tyrimų laboratorija</cx:pt>
          <cx:pt idx="84">Geoaplinkos tyrimų laboratorija</cx:pt>
          <cx:pt idx="85">Geoaplinkos tyrimų laboratorija</cx:pt>
          <cx:pt idx="86">Geoaplinkos tyrimų laboratorija</cx:pt>
          <cx:pt idx="87">Geoaplinkos tyrimų laboratorija</cx:pt>
          <cx:pt idx="88">Geoaplinkos tyrimų laboratorija</cx:pt>
          <cx:pt idx="89">Geoaplinkos tyrimų laboratorija</cx:pt>
          <cx:pt idx="90">Geoaplinkos tyrimų laboratorija</cx:pt>
          <cx:pt idx="91">Geoaplinkos tyrimų laboratorija</cx:pt>
          <cx:pt idx="92">Geoaplinkos tyrimų laboratorija</cx:pt>
          <cx:pt idx="93">Geoaplinkos tyrimų laboratorija</cx:pt>
          <cx:pt idx="94">Giluminės geologijos laboratorija</cx:pt>
          <cx:pt idx="95">Giluminės geologijos laboratorija</cx:pt>
          <cx:pt idx="96">Giluminės geologijos laboratorija</cx:pt>
          <cx:pt idx="97">Giluminės geologijos laboratorija</cx:pt>
          <cx:pt idx="98">Giluminės geologijos laboratorija</cx:pt>
          <cx:pt idx="99">Hidrobiontų evoliucinės ekologijos laboratorija</cx:pt>
          <cx:pt idx="100">Hidrobiontų evoliucinės ekologijos laboratorija</cx:pt>
          <cx:pt idx="101">Hidrobiontų evoliucinės ekologijos laboratorija</cx:pt>
          <cx:pt idx="102">Hidrobiontų evoliucinės ekologijos laboratorija</cx:pt>
          <cx:pt idx="103">Hidrobiontų evoliucinės ekologijos laboratorija</cx:pt>
          <cx:pt idx="104">Hidrobiontų evoliucinės ekologijos laboratorija</cx:pt>
          <cx:pt idx="105">Hidrobiontų evoliucinės ekologijos laboratorija</cx:pt>
          <cx:pt idx="106">Hidrobiontų evoliucinės ekologijos laboratorija</cx:pt>
          <cx:pt idx="107">Hidrobiontų evoliucinės ekologijos laboratorija</cx:pt>
          <cx:pt idx="108">Klimato ir vandens tyrimų laboratorija</cx:pt>
          <cx:pt idx="109">Klimato ir vandens tyrimų laboratorija</cx:pt>
          <cx:pt idx="110">Klimato ir vandens tyrimų laboratorija</cx:pt>
          <cx:pt idx="111">Klimato ir vandens tyrimų laboratorija</cx:pt>
          <cx:pt idx="112">Klimato ir vandens tyrimų laboratorija</cx:pt>
          <cx:pt idx="113">Klimato ir vandens tyrimų laboratorija</cx:pt>
          <cx:pt idx="114">Kvartero tyrimų laboratorija</cx:pt>
          <cx:pt idx="115">Kvartero tyrimų laboratorija</cx:pt>
          <cx:pt idx="116">Kvartero tyrimų laboratorija</cx:pt>
          <cx:pt idx="117">Kvartero tyrimų laboratorija</cx:pt>
          <cx:pt idx="118">Kvartero tyrimų laboratorija</cx:pt>
          <cx:pt idx="119">Kvartero tyrimų laboratorija</cx:pt>
          <cx:pt idx="120">Kvartero tyrimų laboratorija</cx:pt>
          <cx:pt idx="121">Kvartero tyrimų laboratorija</cx:pt>
          <cx:pt idx="122">Kvartero tyrimų laboratorija</cx:pt>
          <cx:pt idx="123">Kvartero tyrimų laboratorija</cx:pt>
          <cx:pt idx="124">Mikologijos laboratorija</cx:pt>
          <cx:pt idx="125">Mikologijos laboratorija</cx:pt>
          <cx:pt idx="126">Mikologijos laboratorija</cx:pt>
          <cx:pt idx="127">Mikologijos laboratorija</cx:pt>
          <cx:pt idx="128">Molekulinės ekologijos laboratorija</cx:pt>
          <cx:pt idx="129">Molekulinės ekologijos laboratorija</cx:pt>
          <cx:pt idx="130">Molekulinės ekologijos laboratorija</cx:pt>
          <cx:pt idx="131">Molekulinės ekologijos laboratorija</cx:pt>
          <cx:pt idx="132">Molekulinės ekologijos laboratorija</cx:pt>
          <cx:pt idx="133">P. B. Šivickio parazitologijos laboratorija</cx:pt>
          <cx:pt idx="134">P. B. Šivickio parazitologijos laboratorija</cx:pt>
          <cx:pt idx="135">P. B. Šivickio parazitologijos laboratorija</cx:pt>
          <cx:pt idx="136">P. B. Šivickio parazitologijos laboratorija</cx:pt>
          <cx:pt idx="137">P. B. Šivickio parazitologijos laboratorija</cx:pt>
          <cx:pt idx="138">P. B. Šivickio parazitologijos laboratorija</cx:pt>
          <cx:pt idx="139">P. B. Šivickio parazitologijos laboratorija</cx:pt>
          <cx:pt idx="140">P. B. Šivickio parazitologijos laboratorija</cx:pt>
          <cx:pt idx="141">P. B. Šivickio parazitologijos laboratorija</cx:pt>
          <cx:pt idx="142">P. B. Šivickio parazitologijos laboratorija</cx:pt>
          <cx:pt idx="143">P. B. Šivickio parazitologijos laboratorija</cx:pt>
          <cx:pt idx="144">Paukščių ekologijos laboratorija</cx:pt>
          <cx:pt idx="145">Paukščių ekologijos laboratorija</cx:pt>
          <cx:pt idx="146">Paukščių ekologijos laboratorija</cx:pt>
          <cx:pt idx="147">Paukščių ekologijos laboratorija</cx:pt>
          <cx:pt idx="148">Paukščių ekologijos laboratorija</cx:pt>
          <cx:pt idx="149">Žinduolių ekologijos laboratorija</cx:pt>
          <cx:pt idx="150">Žinduolių ekologijos laboratorija</cx:pt>
          <cx:pt idx="151">Žinduolių ekologijos laboratorija</cx:pt>
          <cx:pt idx="152">Žinduolių ekologijos laboratorija</cx:pt>
          <cx:pt idx="153">Žinduolių ekologijos laboratorija</cx:pt>
          <cx:pt idx="154">Žinduolių ekologijos laboratorija</cx:pt>
          <cx:pt idx="155">Žinduolių ekologijos laboratorija</cx:pt>
          <cx:pt idx="156">Žuvų ekologijos laboratorija</cx:pt>
          <cx:pt idx="157">Žuvų ekologijos laboratorija</cx:pt>
          <cx:pt idx="158">Žuvų ekologijos laboratorija</cx:pt>
          <cx:pt idx="159">Žuvų ekologijos laboratorija</cx:pt>
          <cx:pt idx="160">Žuvų ekologijos laboratorija</cx:pt>
          <cx:pt idx="161">Žuvų ekologijos laboratorija</cx:pt>
          <cx:pt idx="162">Žuvų ekologijos laboratorija</cx:pt>
          <cx:pt idx="163">Žuvų ekologijos laboratorija</cx:pt>
          <cx:pt idx="164">Žuvų ekologijos laboratorija</cx:pt>
        </cx:lvl>
      </cx:strDim>
      <cx:numDim type="val">
        <cx:f>'[2024 m. mokslo darbuotojų įvertinimas_bedub.xlsx]Sheet9'!$C$2:$C$166</cx:f>
        <cx:lvl ptCount="165" formatCode="General">
          <cx:pt idx="0">2</cx:pt>
          <cx:pt idx="1">2.2000000000000002</cx:pt>
          <cx:pt idx="2">18.600000000000001</cx:pt>
          <cx:pt idx="3">26.600000000000001</cx:pt>
          <cx:pt idx="4">40.400000000000006</cx:pt>
          <cx:pt idx="5">44.499999999999993</cx:pt>
          <cx:pt idx="6">54</cx:pt>
          <cx:pt idx="7">65.5</cx:pt>
          <cx:pt idx="8">26.799999999999997</cx:pt>
          <cx:pt idx="9">29.449999999999999</cx:pt>
          <cx:pt idx="10">36.299999999999997</cx:pt>
          <cx:pt idx="11">36.5</cx:pt>
          <cx:pt idx="12">47.899999999999999</cx:pt>
          <cx:pt idx="13">53.799999999999997</cx:pt>
          <cx:pt idx="14">64.799999999999997</cx:pt>
          <cx:pt idx="15">94.300000000000011</cx:pt>
          <cx:pt idx="16">159.5</cx:pt>
          <cx:pt idx="17">9.3000000000000007</cx:pt>
          <cx:pt idx="18">12.6</cx:pt>
          <cx:pt idx="19">25.600000000000001</cx:pt>
          <cx:pt idx="20">27</cx:pt>
          <cx:pt idx="21">33.5</cx:pt>
          <cx:pt idx="22">45.200000000000003</cx:pt>
          <cx:pt idx="23">89.799999999999997</cx:pt>
          <cx:pt idx="24">3.7000000000000002</cx:pt>
          <cx:pt idx="25">10.100000000000001</cx:pt>
          <cx:pt idx="26">10.399999999999999</cx:pt>
          <cx:pt idx="27">18.399999999999999</cx:pt>
          <cx:pt idx="28">29.599999999999998</cx:pt>
          <cx:pt idx="29">46.370000000000005</cx:pt>
          <cx:pt idx="30">8</cx:pt>
          <cx:pt idx="31">16</cx:pt>
          <cx:pt idx="32">16</cx:pt>
          <cx:pt idx="33">32.399999999999999</cx:pt>
          <cx:pt idx="34">48</cx:pt>
          <cx:pt idx="35">17.100000000000001</cx:pt>
          <cx:pt idx="36">28.699999999999999</cx:pt>
          <cx:pt idx="37">30.800000000000001</cx:pt>
          <cx:pt idx="38">33.700000000000003</cx:pt>
          <cx:pt idx="39">33.899999999999999</cx:pt>
          <cx:pt idx="40">48.599999999999994</cx:pt>
          <cx:pt idx="41">55.799999999999997</cx:pt>
          <cx:pt idx="42">66.5</cx:pt>
          <cx:pt idx="43">94.299999999999997</cx:pt>
          <cx:pt idx="44">131.59999999999999</cx:pt>
          <cx:pt idx="45">148.59999999999999</cx:pt>
          <cx:pt idx="46">36</cx:pt>
          <cx:pt idx="47">39.799999999999997</cx:pt>
          <cx:pt idx="48">58</cx:pt>
          <cx:pt idx="49">63.100000000000001</cx:pt>
          <cx:pt idx="50">6.2000000000000002</cx:pt>
          <cx:pt idx="51">8.25</cx:pt>
          <cx:pt idx="52">27.899999999999999</cx:pt>
          <cx:pt idx="53">27.899999999999999</cx:pt>
          <cx:pt idx="54">28.5</cx:pt>
          <cx:pt idx="55">32.849999999999994</cx:pt>
          <cx:pt idx="56">38.100000000000001</cx:pt>
          <cx:pt idx="57">61.899999999999999</cx:pt>
          <cx:pt idx="58">68.200000000000003</cx:pt>
          <cx:pt idx="59">69.599999999999994</cx:pt>
          <cx:pt idx="60">81.200000000000003</cx:pt>
          <cx:pt idx="61">104.2</cx:pt>
          <cx:pt idx="62">2.5999999999999996</cx:pt>
          <cx:pt idx="63">13.800000000000001</cx:pt>
          <cx:pt idx="64">23.800000000000001</cx:pt>
          <cx:pt idx="65">43.700000000000003</cx:pt>
          <cx:pt idx="66">62.100000000000001</cx:pt>
          <cx:pt idx="67">69.400000000000006</cx:pt>
          <cx:pt idx="68">166.17000000000002</cx:pt>
          <cx:pt idx="69">27.399999999999999</cx:pt>
          <cx:pt idx="70">36.600000000000001</cx:pt>
          <cx:pt idx="71">42.800000000000004</cx:pt>
          <cx:pt idx="72">46.5</cx:pt>
          <cx:pt idx="73">86</cx:pt>
          <cx:pt idx="74">96.799999999999997</cx:pt>
          <cx:pt idx="75">5.5999999999999996</cx:pt>
          <cx:pt idx="76">24.349999999999998</cx:pt>
          <cx:pt idx="77">28.749999999999996</cx:pt>
          <cx:pt idx="78">30.199999999999999</cx:pt>
          <cx:pt idx="79">42.700000000000003</cx:pt>
          <cx:pt idx="80">43</cx:pt>
          <cx:pt idx="81">47.299999999999997</cx:pt>
          <cx:pt idx="82">164.30000000000001</cx:pt>
          <cx:pt idx="83">6.5</cx:pt>
          <cx:pt idx="84">12.199999999999999</cx:pt>
          <cx:pt idx="85">15.1</cx:pt>
          <cx:pt idx="86">19.999999999999996</cx:pt>
          <cx:pt idx="87">22.400000000000002</cx:pt>
          <cx:pt idx="88">22.5</cx:pt>
          <cx:pt idx="89">23.75</cx:pt>
          <cx:pt idx="90">27.600000000000001</cx:pt>
          <cx:pt idx="91">37</cx:pt>
          <cx:pt idx="92">37.299999999999997</cx:pt>
          <cx:pt idx="93">38.600000000000001</cx:pt>
          <cx:pt idx="94">10.6</cx:pt>
          <cx:pt idx="95">11.299999999999999</cx:pt>
          <cx:pt idx="96">12.1</cx:pt>
          <cx:pt idx="97">13.5</cx:pt>
          <cx:pt idx="98">30.399999999999999</cx:pt>
          <cx:pt idx="99">11</cx:pt>
          <cx:pt idx="100">14.199999999999999</cx:pt>
          <cx:pt idx="101">14.800000000000001</cx:pt>
          <cx:pt idx="102">24.899999999999999</cx:pt>
          <cx:pt idx="103">27.299999999999997</cx:pt>
          <cx:pt idx="104">37.399999999999999</cx:pt>
          <cx:pt idx="105">47</cx:pt>
          <cx:pt idx="106">54</cx:pt>
          <cx:pt idx="107">142.80000000000001</cx:pt>
          <cx:pt idx="108">6.7000000000000002</cx:pt>
          <cx:pt idx="109">12.5</cx:pt>
          <cx:pt idx="110">13.699999999999999</cx:pt>
          <cx:pt idx="111">31.699999999999999</cx:pt>
          <cx:pt idx="112">44</cx:pt>
          <cx:pt idx="113">49</cx:pt>
          <cx:pt idx="114">2.6499999999999999</cx:pt>
          <cx:pt idx="115">7.0999999999999996</cx:pt>
          <cx:pt idx="116">10.4</cx:pt>
          <cx:pt idx="117">11.800000000000001</cx:pt>
          <cx:pt idx="118">12.5</cx:pt>
          <cx:pt idx="119">20.199999999999999</cx:pt>
          <cx:pt idx="120">31.5</cx:pt>
          <cx:pt idx="121">33</cx:pt>
          <cx:pt idx="122">39.5</cx:pt>
          <cx:pt idx="123">42.700000000000003</cx:pt>
          <cx:pt idx="124">16.699999999999999</cx:pt>
          <cx:pt idx="125">25.300000000000001</cx:pt>
          <cx:pt idx="126">33.300000000000004</cx:pt>
          <cx:pt idx="127">41.700000000000003</cx:pt>
          <cx:pt idx="128">25.100000000000001</cx:pt>
          <cx:pt idx="129">27.670000000000002</cx:pt>
          <cx:pt idx="130">28.170000000000002</cx:pt>
          <cx:pt idx="131">114.09999999999999</cx:pt>
          <cx:pt idx="132">142.59999999999999</cx:pt>
          <cx:pt idx="133">12.1</cx:pt>
          <cx:pt idx="134">24.5</cx:pt>
          <cx:pt idx="135">26.399999999999999</cx:pt>
          <cx:pt idx="136">27.100000000000001</cx:pt>
          <cx:pt idx="137">28.300000000000001</cx:pt>
          <cx:pt idx="138">31.599999999999998</cx:pt>
          <cx:pt idx="139">48.5</cx:pt>
          <cx:pt idx="140">56.699999999999996</cx:pt>
          <cx:pt idx="141">78.900000000000006</cx:pt>
          <cx:pt idx="142">96.5</cx:pt>
          <cx:pt idx="143">154.20000000000002</cx:pt>
          <cx:pt idx="144">10</cx:pt>
          <cx:pt idx="145">11</cx:pt>
          <cx:pt idx="146">22.799999999999997</cx:pt>
          <cx:pt idx="147">31</cx:pt>
          <cx:pt idx="148">36.899999999999999</cx:pt>
          <cx:pt idx="149">16.100000000000001</cx:pt>
          <cx:pt idx="150">32.100000000000001</cx:pt>
          <cx:pt idx="151">32.5</cx:pt>
          <cx:pt idx="152">56.300000000000004</cx:pt>
          <cx:pt idx="153">62.5</cx:pt>
          <cx:pt idx="154">166.5</cx:pt>
          <cx:pt idx="155">287.39999999999998</cx:pt>
          <cx:pt idx="156">16.199999999999999</cx:pt>
          <cx:pt idx="157">30.300000000000001</cx:pt>
          <cx:pt idx="158">41.399999999999999</cx:pt>
          <cx:pt idx="159">47</cx:pt>
          <cx:pt idx="160">48.600000000000001</cx:pt>
          <cx:pt idx="161">50.5</cx:pt>
          <cx:pt idx="162">67.999999999999986</cx:pt>
          <cx:pt idx="163">77.75</cx:pt>
          <cx:pt idx="164">101.2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lt-LT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Surinkti balai pagal padalinius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plotSurface>
          <cx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x:spPr>
        </cx:plotSurface>
        <cx:series layoutId="clusteredColumn" uniqueId="{1D845F6A-3059-4741-958D-DE54D7597978}">
          <cx:tx>
            <cx:txData>
              <cx:f>'[2024 m. mokslo darbuotojų įvertinimas_bedub.xlsx]Sheet9'!$C$1</cx:f>
              <cx:v>Column1</cx:v>
            </cx:txData>
          </cx:tx>
          <cx:spPr>
            <a:gradFill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</a:ln>
          </cx:spPr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00"/>
                </a:pPr>
                <a:endParaRPr lang="en-US" sz="6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B403562E-6651-4263-8EFE-94987EB0E569}">
          <cx:spPr>
            <a:ln>
              <a:noFill/>
            </a:ln>
          </cx:spPr>
          <cx:axisId val="2"/>
        </cx:series>
      </cx:plotAreaRegion>
      <cx:axis id="0">
        <cx:catScaling gapWidth="0.129999995"/>
        <cx:tickLabels/>
      </cx:axis>
      <cx:axis id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C9F28-55F4-4533-8435-1078F97B1C7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88EE-D2A6-4982-88F3-F3ED576A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7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Paminėti, kad finansavimo </a:t>
            </a:r>
            <a:r>
              <a:rPr lang="lt-LT" err="1"/>
              <a:t>baigimiesiems</a:t>
            </a:r>
            <a:r>
              <a:rPr lang="lt-LT"/>
              <a:t> darbams nebus.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6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Paminėti, kad finansavimo </a:t>
            </a:r>
            <a:r>
              <a:rPr lang="lt-LT" err="1"/>
              <a:t>baigimiesiems</a:t>
            </a:r>
            <a:r>
              <a:rPr lang="lt-LT"/>
              <a:t> darbams nebus.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88EE-D2A6-4982-88F3-F3ED576A0E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58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2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E6D6-1A2B-47FD-825F-A983F168FB9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07358F-9F33-4C1C-A6E4-274F057B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icardas.paskauskas@gamtc.l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oriatas@gamtc.l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lmt.lrv.lt/lt/veiklos-sritys/mokslo-finansavimas/mokslo-ir-verslo-bendradarbiavimo-priemones/eureka-tinklo-mtep-projektai/" TargetMode="External"/><Relationship Id="rId7" Type="http://schemas.openxmlformats.org/officeDocument/2006/relationships/hyperlink" Target="https://lmt.lrv.lt/lt/veiklos-sritys/mokslo-finansavimas/mokslo-ir-verslo-bendradarbiavimo-priemones/mokslo-ir-asocijuotu-verslo-strukturu-naryste-tarptautiniuose-tinkluose/" TargetMode="External"/><Relationship Id="rId2" Type="http://schemas.openxmlformats.org/officeDocument/2006/relationships/hyperlink" Target="https://lmt.lrv.lt/lt/veiklos-sritys/mokslo-finansavimas/mokslo-ir-verslo-bendradarbiavimo-priemones/atzaliniu-imoniu-mtep-komercinim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t.lrv.lt/lt/veiklos-sritys/mokslo-finansavimas/mokslo-ir-verslo-bendradarbiavimo-priemones/mentorystes-ir-preakceleravimo-programu-kurimas-ir-igyvendinimas/" TargetMode="External"/><Relationship Id="rId5" Type="http://schemas.openxmlformats.org/officeDocument/2006/relationships/hyperlink" Target="https://lmt.lrv.lt/lt/veiklos-sritys/mokslo-finansavimas/mokslo-ir-verslo-bendradarbiavimo-priemones/technologines-pletros-projektai/" TargetMode="External"/><Relationship Id="rId4" Type="http://schemas.openxmlformats.org/officeDocument/2006/relationships/hyperlink" Target="https://lmt.lrv.lt/lt/veiklos-sritys/mokslo-finansavimas/mokslo-ir-verslo-bendradarbiavimo-priemones/eurostars-3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3seas.eu/" TargetMode="External"/><Relationship Id="rId2" Type="http://schemas.openxmlformats.org/officeDocument/2006/relationships/hyperlink" Target="https://www.ku.lt/lt/renginiai/dirbtinis-intelektas-technologiju-amzius-ir-distopija-ne-akademiski-pokalbiai-su-prof-dr-agne-paulauskaite-tarasevici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ma.lt/news/2237/67/Tarptautinis-simpoziumas-Genu-redagavimas-nuo-tyrimu-iki-pramones-Gene-Editing-from-Reasearch-to-Industry" TargetMode="External"/><Relationship Id="rId5" Type="http://schemas.openxmlformats.org/officeDocument/2006/relationships/hyperlink" Target="https://events.vtdko.lt/klimato-inovaciju-laboratorija" TargetMode="External"/><Relationship Id="rId4" Type="http://schemas.openxmlformats.org/officeDocument/2006/relationships/hyperlink" Target="https://forms.office.com/Pages/ResponsePage.aspx?id=zgrnY82qG0KoOIC3YWzxhA8yznTWBvRFswdt-1GBzepUNjY3VzAwWkZLTzUwRThYWEVKVEoxTjZXUS4u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egister.gotowebinar.com/register/5217990152737977183" TargetMode="External"/><Relationship Id="rId3" Type="http://schemas.openxmlformats.org/officeDocument/2006/relationships/hyperlink" Target="https://www.lyyti.fi/reg/WCEF2024_online" TargetMode="External"/><Relationship Id="rId7" Type="http://schemas.openxmlformats.org/officeDocument/2006/relationships/hyperlink" Target="https://europoshorizontas.lt/wp-content/uploads/2024/03/PROGRAMA-1.pdf" TargetMode="External"/><Relationship Id="rId2" Type="http://schemas.openxmlformats.org/officeDocument/2006/relationships/hyperlink" Target="https://wcef2024.com/main-program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SLszAZD3YEWmTaxGpHL7vHa-77IwishLiE2xLQhg2ANUM0xQREVQSUs1VEIzNkQ1NDJYSDBNWVRPSS4u" TargetMode="External"/><Relationship Id="rId5" Type="http://schemas.openxmlformats.org/officeDocument/2006/relationships/hyperlink" Target="https://www.unilion.eu/?p=3281" TargetMode="External"/><Relationship Id="rId4" Type="http://schemas.openxmlformats.org/officeDocument/2006/relationships/hyperlink" Target="https://www.thecoins.eu/" TargetMode="External"/><Relationship Id="rId9" Type="http://schemas.openxmlformats.org/officeDocument/2006/relationships/hyperlink" Target="https://4euplus.eu/4EU-788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innovation-community.ec.europa.eu/events/3Znsogm6yPeW11QpxxraUg/overview" TargetMode="External"/><Relationship Id="rId2" Type="http://schemas.openxmlformats.org/officeDocument/2006/relationships/hyperlink" Target="https://lino.lmt.lt/en/how-much-does-it-cost-to-bring-researchers-and-innovators-togeth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e.europa.eu/system/files/2024-02/CBEJU-AWP-2024_amended.pdf" TargetMode="External"/><Relationship Id="rId5" Type="http://schemas.openxmlformats.org/officeDocument/2006/relationships/hyperlink" Target="https://www.cbe.europa.eu/infoday24" TargetMode="External"/><Relationship Id="rId4" Type="http://schemas.openxmlformats.org/officeDocument/2006/relationships/hyperlink" Target="https://europoshorizontas.lt/event-calendar/briuselyje-organizuojami-programos-cbe-ju-pareiskejams-skirti-papildomi-mokyma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RNwEFtPeEC66iCeOcYhDr7SjAssZRhNmyF5T5w_zxVUNk1DSE8wNUQySVpJUFAyT1pCT1FFOTBSVS4u" TargetMode="External"/><Relationship Id="rId7" Type="http://schemas.openxmlformats.org/officeDocument/2006/relationships/hyperlink" Target="https://shmf.ku.lt/lt/konferencijos/social-innovations-for-sustainable-regional-development" TargetMode="External"/><Relationship Id="rId2" Type="http://schemas.openxmlformats.org/officeDocument/2006/relationships/hyperlink" Target="https://europoshorizontas.lt/wp-content/uploads/2024/04/Program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2match.com/e/2nd-mission-arena" TargetMode="External"/><Relationship Id="rId5" Type="http://schemas.openxmlformats.org/officeDocument/2006/relationships/hyperlink" Target="https://bluemissionbanos.eu/event/2nd-mission-arena-in-riga-missionarenabanos2/" TargetMode="External"/><Relationship Id="rId4" Type="http://schemas.openxmlformats.org/officeDocument/2006/relationships/hyperlink" Target="https://research-innovation-community.ec.europa.eu/events/3WjiVunxm0t5j4zQlVax3Q/overvie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gf.vu.lt/mokslas/konferencijos/fiziniu-ir-technologijos-mokslu-tarpdalykiniai-tyrimai#konferencijos-informacija" TargetMode="External"/><Relationship Id="rId2" Type="http://schemas.openxmlformats.org/officeDocument/2006/relationships/hyperlink" Target="https://lmt.lrv.lt/lt/renginiai/informacinis-renginys-lietuvos-ir-vokietijos-bendradarbiavimo-galimybiu-moksle-skatinim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rantai.ku.lt/" TargetMode="External"/><Relationship Id="rId4" Type="http://schemas.openxmlformats.org/officeDocument/2006/relationships/hyperlink" Target="http://www.krantai.ku.lt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%3A%2F%2Fcyseni.com%2F%3Ffbclid%3DIwAR2cFD9Zp6NpE7bk57e6XrOnFrKiQRqCaiJDZMUm-RLIH5Cv-jq6u5tLoMY&amp;h=AT0GmcIi3gTYlWe6E8rK8-G7AnwTPfbdvZP0gfQEc2oxUgNGDfsjfSwKJzg5BFbRvM5po7h8Fu1eXnOJ17PjM5rOKWHfHg2rwlsrCQjOJ9t3XpIrGRcTjXCc3D43-GfUWBtv&amp;__tn__=-UK-R&amp;c%5b0%5d=AT3m2zG5YqwZTgwFPhaGtb4Gc4AbGcLhgCTja5X2H_mta-fEUFvhmgHy6b2BnT50aBLwjN1l10JVbIATItrGdsc3yhNZyfcMfHBhTOSgV_5MCSPnQ-MYcX-aFp-LbCoqCH7MoKCgymuKve2piC7I_-2ZtCbf4n32RD9OnsTxMzLJ2_BeXiKLdd9QQ-qhcdIKnHNqwm4fTyfQF1ryE6jDJlI" TargetMode="External"/><Relationship Id="rId2" Type="http://schemas.openxmlformats.org/officeDocument/2006/relationships/hyperlink" Target="https://docs.google.com/forms/d/e/1FAIpQLSfVVYR8gKBdyVcsqxqSBzj9ZTAtw-tMzA3EigHoLoJoSdXrUA/view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vents/167106509729132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e/6d4uyNBCu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accent5">
                <a:lumMod val="40000"/>
                <a:lumOff val="60000"/>
              </a:schemeClr>
            </a:gs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AAE2-2EFA-AC2C-E93B-98AD1F73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149" y="810928"/>
            <a:ext cx="4176074" cy="4169749"/>
          </a:xfrm>
        </p:spPr>
        <p:txBody>
          <a:bodyPr>
            <a:normAutofit/>
          </a:bodyPr>
          <a:lstStyle/>
          <a:p>
            <a:br>
              <a:rPr lang="lt-LT" sz="4800">
                <a:latin typeface="Times New Roman"/>
                <a:cs typeface="Times New Roman"/>
              </a:rPr>
            </a:br>
            <a:r>
              <a:rPr lang="lt-LT" sz="4800">
                <a:latin typeface="Times New Roman"/>
                <a:cs typeface="Times New Roman"/>
              </a:rPr>
              <a:t>Išplėstinis GTC administracijos posėdis</a:t>
            </a:r>
            <a:endParaRPr lang="en-US" sz="480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3FD4F-BC6B-DA2C-3E12-EB29F72D2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5739" y="5131511"/>
            <a:ext cx="3710018" cy="915561"/>
          </a:xfrm>
        </p:spPr>
        <p:txBody>
          <a:bodyPr>
            <a:normAutofit lnSpcReduction="10000"/>
          </a:bodyPr>
          <a:lstStyle/>
          <a:p>
            <a:endParaRPr lang="lt-L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m. balandžio 9 d.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60278039-03E7-7A3E-F638-CD85F41B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75" y="1545583"/>
            <a:ext cx="4509716" cy="43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9A817-7AF4-773C-071C-A046C845E814}"/>
              </a:ext>
            </a:extLst>
          </p:cNvPr>
          <p:cNvSpPr txBox="1"/>
          <p:nvPr/>
        </p:nvSpPr>
        <p:spPr>
          <a:xfrm>
            <a:off x="2365331" y="1044879"/>
            <a:ext cx="86565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400">
                <a:latin typeface="Times New Roman"/>
                <a:cs typeface="Times New Roman"/>
              </a:rPr>
              <a:t>Susitarime dėl Lietuvos švietimo politikos (2021–2030) yra iškeltas tikslas palaipsniui pasiekti, kad 2024 m. akademinių darbuotojų vidutinis darbo užmokestis sudarytų 150 proc. vidutinio šalies darbo užmokesčio (2678,10 Eur).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F8222A-1B6C-06CC-9CC5-97CB69DF3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19551"/>
              </p:ext>
            </p:extLst>
          </p:nvPr>
        </p:nvGraphicFramePr>
        <p:xfrm>
          <a:off x="2463452" y="4686821"/>
          <a:ext cx="8635962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3433">
                  <a:extLst>
                    <a:ext uri="{9D8B030D-6E8A-4147-A177-3AD203B41FA5}">
                      <a16:colId xmlns:a16="http://schemas.microsoft.com/office/drawing/2014/main" val="3092087343"/>
                    </a:ext>
                  </a:extLst>
                </a:gridCol>
                <a:gridCol w="1793761">
                  <a:extLst>
                    <a:ext uri="{9D8B030D-6E8A-4147-A177-3AD203B41FA5}">
                      <a16:colId xmlns:a16="http://schemas.microsoft.com/office/drawing/2014/main" val="2713255007"/>
                    </a:ext>
                  </a:extLst>
                </a:gridCol>
                <a:gridCol w="1798768">
                  <a:extLst>
                    <a:ext uri="{9D8B030D-6E8A-4147-A177-3AD203B41FA5}">
                      <a16:colId xmlns:a16="http://schemas.microsoft.com/office/drawing/2014/main" val="2374800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>
                          <a:latin typeface="Times New Roman"/>
                        </a:rPr>
                        <a:t>Pereiginės algos koeficientas</a:t>
                      </a:r>
                      <a:endParaRPr lang="en-US" sz="2400" err="1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>
                          <a:latin typeface="Times New Roman"/>
                        </a:rPr>
                        <a:t>Priedai</a:t>
                      </a:r>
                      <a:endParaRPr lang="en-US" sz="2400" err="1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/>
                        </a:rPr>
                        <a:t>Skatinimo išmokos (premijos)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41411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DB959F28-87F7-4C21-D130-7FE7AE730FAF}"/>
              </a:ext>
            </a:extLst>
          </p:cNvPr>
          <p:cNvSpPr/>
          <p:nvPr/>
        </p:nvSpPr>
        <p:spPr>
          <a:xfrm>
            <a:off x="5176379" y="3855927"/>
            <a:ext cx="323589" cy="7411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58A553B-1ED3-8133-8BE0-A85C52029C79}"/>
              </a:ext>
            </a:extLst>
          </p:cNvPr>
          <p:cNvSpPr/>
          <p:nvPr/>
        </p:nvSpPr>
        <p:spPr>
          <a:xfrm>
            <a:off x="7942543" y="3855926"/>
            <a:ext cx="323589" cy="7411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BD728-BA5C-7DDF-7E86-F12055B9FA8A}"/>
              </a:ext>
            </a:extLst>
          </p:cNvPr>
          <p:cNvSpPr txBox="1"/>
          <p:nvPr/>
        </p:nvSpPr>
        <p:spPr>
          <a:xfrm>
            <a:off x="2480153" y="2918564"/>
            <a:ext cx="85469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>
                <a:latin typeface="Times New Roman"/>
              </a:rPr>
              <a:t>Atliktas vertinimas – priemonė reikalinga kokybiškai nustatyti </a:t>
            </a:r>
            <a:endParaRPr lang="lt-LT">
              <a:latin typeface="Century Gothic" panose="020B0502020202020204"/>
            </a:endParaRPr>
          </a:p>
          <a:p>
            <a:r>
              <a:rPr lang="lt-LT" sz="2400">
                <a:latin typeface="Times New Roman"/>
              </a:rPr>
              <a:t>pareiginės algos koeficientą.</a:t>
            </a:r>
            <a:r>
              <a:rPr lang="lt-LT" sz="2400">
                <a:latin typeface="Times New Roman"/>
                <a:cs typeface="Times New Roman"/>
              </a:rPr>
              <a:t>​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525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72" y="3037329"/>
            <a:ext cx="6982690" cy="104435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 lvl="1" algn="l">
              <a:lnSpc>
                <a:spcPct val="105000"/>
              </a:lnSpc>
              <a:spcAft>
                <a:spcPts val="600"/>
              </a:spcAft>
            </a:pPr>
            <a:r>
              <a:rPr lang="lt-LT" sz="2400" b="1">
                <a:solidFill>
                  <a:schemeClr val="tx1"/>
                </a:solidFill>
                <a:latin typeface="Times"/>
                <a:ea typeface="Calibri"/>
                <a:cs typeface="Times"/>
              </a:rPr>
              <a:t>3</a:t>
            </a:r>
            <a:r>
              <a:rPr lang="lt-LT" sz="2400" b="1">
                <a:solidFill>
                  <a:schemeClr val="tx1"/>
                </a:solidFill>
                <a:effectLst/>
                <a:latin typeface="Times"/>
                <a:ea typeface="Calibri"/>
                <a:cs typeface="Times"/>
              </a:rPr>
              <a:t>.</a:t>
            </a:r>
            <a:r>
              <a:rPr lang="lt-LT" sz="2400" b="1">
                <a:solidFill>
                  <a:schemeClr val="tx1"/>
                </a:solidFill>
                <a:latin typeface="Times"/>
                <a:ea typeface="Calibri"/>
                <a:cs typeface="Times"/>
              </a:rPr>
              <a:t> Dėl Botanikos mokslo krypties doktorantūros teisės ir teikimo palyginamajam vertinimui</a:t>
            </a: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44" y="2187629"/>
            <a:ext cx="2576270" cy="24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EDAE4B5D-725F-D338-3127-01DE284DD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04463"/>
              </p:ext>
            </p:extLst>
          </p:nvPr>
        </p:nvGraphicFramePr>
        <p:xfrm>
          <a:off x="2038349" y="3341814"/>
          <a:ext cx="8115301" cy="1743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5035">
                  <a:extLst>
                    <a:ext uri="{9D8B030D-6E8A-4147-A177-3AD203B41FA5}">
                      <a16:colId xmlns:a16="http://schemas.microsoft.com/office/drawing/2014/main" val="3262302520"/>
                    </a:ext>
                  </a:extLst>
                </a:gridCol>
                <a:gridCol w="4350208">
                  <a:extLst>
                    <a:ext uri="{9D8B030D-6E8A-4147-A177-3AD203B41FA5}">
                      <a16:colId xmlns:a16="http://schemas.microsoft.com/office/drawing/2014/main" val="237937893"/>
                    </a:ext>
                  </a:extLst>
                </a:gridCol>
                <a:gridCol w="1132072">
                  <a:extLst>
                    <a:ext uri="{9D8B030D-6E8A-4147-A177-3AD203B41FA5}">
                      <a16:colId xmlns:a16="http://schemas.microsoft.com/office/drawing/2014/main" val="1730109082"/>
                    </a:ext>
                  </a:extLst>
                </a:gridCol>
                <a:gridCol w="1907986">
                  <a:extLst>
                    <a:ext uri="{9D8B030D-6E8A-4147-A177-3AD203B41FA5}">
                      <a16:colId xmlns:a16="http://schemas.microsoft.com/office/drawing/2014/main" val="1941326793"/>
                    </a:ext>
                  </a:extLst>
                </a:gridCol>
              </a:tblGrid>
              <a:tr h="174371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81460"/>
                  </a:ext>
                </a:extLst>
              </a:tr>
            </a:tbl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C2ED0E64-9511-EE4E-4924-B64C59BBF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50156"/>
              </p:ext>
            </p:extLst>
          </p:nvPr>
        </p:nvGraphicFramePr>
        <p:xfrm>
          <a:off x="2038349" y="3341814"/>
          <a:ext cx="8115298" cy="27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6275">
                  <a:extLst>
                    <a:ext uri="{9D8B030D-6E8A-4147-A177-3AD203B41FA5}">
                      <a16:colId xmlns:a16="http://schemas.microsoft.com/office/drawing/2014/main" val="1780063000"/>
                    </a:ext>
                  </a:extLst>
                </a:gridCol>
                <a:gridCol w="3817651">
                  <a:extLst>
                    <a:ext uri="{9D8B030D-6E8A-4147-A177-3AD203B41FA5}">
                      <a16:colId xmlns:a16="http://schemas.microsoft.com/office/drawing/2014/main" val="356198617"/>
                    </a:ext>
                  </a:extLst>
                </a:gridCol>
                <a:gridCol w="993482">
                  <a:extLst>
                    <a:ext uri="{9D8B030D-6E8A-4147-A177-3AD203B41FA5}">
                      <a16:colId xmlns:a16="http://schemas.microsoft.com/office/drawing/2014/main" val="2993325288"/>
                    </a:ext>
                  </a:extLst>
                </a:gridCol>
                <a:gridCol w="993482">
                  <a:extLst>
                    <a:ext uri="{9D8B030D-6E8A-4147-A177-3AD203B41FA5}">
                      <a16:colId xmlns:a16="http://schemas.microsoft.com/office/drawing/2014/main" val="391353694"/>
                    </a:ext>
                  </a:extLst>
                </a:gridCol>
                <a:gridCol w="1674408">
                  <a:extLst>
                    <a:ext uri="{9D8B030D-6E8A-4147-A177-3AD203B41FA5}">
                      <a16:colId xmlns:a16="http://schemas.microsoft.com/office/drawing/2014/main" val="4108094458"/>
                    </a:ext>
                  </a:extLst>
                </a:gridCol>
              </a:tblGrid>
              <a:tr h="174371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50206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0B5230-80CC-0A12-9F3A-A4FEFC51FFDD}"/>
              </a:ext>
            </a:extLst>
          </p:cNvPr>
          <p:cNvSpPr txBox="1"/>
          <p:nvPr/>
        </p:nvSpPr>
        <p:spPr>
          <a:xfrm>
            <a:off x="1694370" y="993490"/>
            <a:ext cx="10048615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000" u="sng">
                <a:latin typeface="Times New Roman"/>
                <a:cs typeface="Calibri"/>
              </a:rPr>
              <a:t>2023 metais įvykusio palyginamojo ekspertinio vertinimo metu mokslo kokybės vertinimui krypties lygmeniu GTC pristatė: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lt-LT">
                <a:latin typeface="Times New Roman"/>
              </a:rPr>
              <a:t> </a:t>
            </a:r>
            <a:endParaRPr lang="lt-LT">
              <a:latin typeface="Times New Roman"/>
              <a:cs typeface="Times New Roman"/>
            </a:endParaRPr>
          </a:p>
          <a:p>
            <a:pPr algn="just"/>
            <a:r>
              <a:rPr lang="lt-LT">
                <a:latin typeface="Times New Roman"/>
              </a:rPr>
              <a:t>BOTANIKĄ/</a:t>
            </a:r>
            <a:r>
              <a:rPr lang="lt-LT" u="sng">
                <a:latin typeface="Times New Roman"/>
              </a:rPr>
              <a:t>BIOLOGIJĄ/ZOOLOGIJĄ</a:t>
            </a:r>
            <a:r>
              <a:rPr lang="lt-LT">
                <a:latin typeface="Times New Roman"/>
              </a:rPr>
              <a:t> – BIOMOKSLŲ GRUPĖJE</a:t>
            </a:r>
            <a:endParaRPr lang="lt-LT">
              <a:latin typeface="Times New Roman"/>
              <a:cs typeface="Times New Roman"/>
            </a:endParaRPr>
          </a:p>
          <a:p>
            <a:pPr algn="just"/>
            <a:r>
              <a:rPr lang="lt-LT" u="sng">
                <a:latin typeface="Times New Roman"/>
                <a:cs typeface="Times New Roman"/>
              </a:rPr>
              <a:t>EKOLOGIJĄ IR APLINKOTYRĄ/GEOLOGIJĄ/FIZINĘ GEOGRAFIJĄ</a:t>
            </a:r>
            <a:r>
              <a:rPr lang="lt-LT">
                <a:latin typeface="Times New Roman"/>
                <a:cs typeface="Times New Roman"/>
              </a:rPr>
              <a:t> – APLINKOS MOKSLŲ GRUPĖJE</a:t>
            </a:r>
          </a:p>
          <a:p>
            <a:pPr algn="just"/>
            <a:endParaRPr lang="lt-LT">
              <a:latin typeface="Times New Roman"/>
              <a:cs typeface="Times New Roman"/>
            </a:endParaRPr>
          </a:p>
          <a:p>
            <a:pPr algn="just"/>
            <a:r>
              <a:rPr lang="lt-LT">
                <a:latin typeface="Times New Roman"/>
                <a:cs typeface="Times New Roman"/>
              </a:rPr>
              <a:t>Botanikos mokslo kryptis šiuo metu yra vienintelė deklaruota kryptis, kurioje GTC neturi doktorantūros teisės. Pastarasis faktas yra labai svarbus, siekiant aukštesnio įverčio mokslo krypties lygmeniu.</a:t>
            </a:r>
          </a:p>
          <a:p>
            <a:pPr algn="just"/>
            <a:endParaRPr lang="lt-LT">
              <a:latin typeface="Times New Roman"/>
              <a:cs typeface="Times New Roman"/>
            </a:endParaRPr>
          </a:p>
          <a:p>
            <a:pPr algn="just"/>
            <a:r>
              <a:rPr lang="lt-LT">
                <a:latin typeface="Times New Roman"/>
                <a:cs typeface="Times New Roman"/>
              </a:rPr>
              <a:t>2024-03-26 įvykusio vadovaujančių botanikos krypties tyrėjų ir administracijos susitikimo metu buvo aptartos botanikos mokslo perspektyvos GTC, akcentuojant </a:t>
            </a:r>
            <a:r>
              <a:rPr lang="lt-LT" u="sng">
                <a:latin typeface="Times New Roman"/>
                <a:cs typeface="Times New Roman"/>
              </a:rPr>
              <a:t>galimybę siekti botanikos mokslo krypties doktorantūros teisės</a:t>
            </a:r>
            <a:r>
              <a:rPr lang="lt-LT">
                <a:latin typeface="Times New Roman"/>
                <a:cs typeface="Times New Roman"/>
              </a:rPr>
              <a:t>, tokiu būdu siekiant aukštesnio vertinimo balo kito palyginamojo ekspertinio vertinimo metu. </a:t>
            </a:r>
          </a:p>
          <a:p>
            <a:pPr algn="just"/>
            <a:endParaRPr lang="lt-LT">
              <a:latin typeface="Times New Roman"/>
              <a:cs typeface="Times New Roman"/>
            </a:endParaRPr>
          </a:p>
          <a:p>
            <a:pPr algn="just"/>
            <a:r>
              <a:rPr lang="lt-LT">
                <a:latin typeface="Times New Roman"/>
                <a:cs typeface="Times New Roman"/>
              </a:rPr>
              <a:t>Tuo tikslu šiuo metu vertinami teisiniai, organizaciniai ir kt. aspektai, lemiantys galimybę siekti botanikos krypties doktorantūros teisės kartu su užsienio šalių mokslo įstaigomis. 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484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27" y="1540347"/>
            <a:ext cx="7815694" cy="2308324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pPr algn="ctr"/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4</a:t>
            </a:r>
            <a:r>
              <a:rPr lang="lt-LT" sz="2400" b="1">
                <a:solidFill>
                  <a:schemeClr val="tx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 Mobilumo skatinimo fondo veiklos nuostatų parengimo darbo grupės narių sudėties</a:t>
            </a:r>
            <a:b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</a:b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ir</a:t>
            </a:r>
            <a:b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</a:b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Mobilumo fondo valdybos veiklos bei sudėties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2F1DD-6470-D63F-6878-6A0B1F106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97" y="806824"/>
            <a:ext cx="5003150" cy="5961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A890A-FF14-9173-013B-28A4E34A8DCD}"/>
              </a:ext>
            </a:extLst>
          </p:cNvPr>
          <p:cNvSpPr txBox="1"/>
          <p:nvPr/>
        </p:nvSpPr>
        <p:spPr>
          <a:xfrm>
            <a:off x="719238" y="171566"/>
            <a:ext cx="975011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1800">
                <a:latin typeface="Times"/>
                <a:cs typeface="Times"/>
              </a:rPr>
              <a:t>Dėl GTC Mobilumo skatinimo fondo veiklos nuostatų parengimo darbo grupės narių sudėties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56661-D6DF-A858-3CB1-2D256B9D08C3}"/>
              </a:ext>
            </a:extLst>
          </p:cNvPr>
          <p:cNvSpPr txBox="1"/>
          <p:nvPr/>
        </p:nvSpPr>
        <p:spPr>
          <a:xfrm>
            <a:off x="7727577" y="4469377"/>
            <a:ext cx="42940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>
                <a:latin typeface="Times"/>
                <a:cs typeface="Times"/>
              </a:rPr>
              <a:t>GTC Mobilumo skatinimo fondo veiklos nuostatai bus parengti  iki š. m. balandžio 19 d.</a:t>
            </a:r>
          </a:p>
          <a:p>
            <a:pPr algn="ctr"/>
            <a:r>
              <a:rPr lang="lt-LT">
                <a:latin typeface="Times"/>
                <a:cs typeface="Times"/>
              </a:rPr>
              <a:t>***</a:t>
            </a:r>
            <a:r>
              <a:rPr lang="lt-LT" sz="1800">
                <a:latin typeface="Times"/>
                <a:cs typeface="Times"/>
              </a:rPr>
              <a:t> </a:t>
            </a:r>
          </a:p>
          <a:p>
            <a:endParaRPr lang="lt-LT">
              <a:latin typeface="Times"/>
              <a:cs typeface="Times"/>
            </a:endParaRPr>
          </a:p>
          <a:p>
            <a:r>
              <a:rPr lang="lt-LT">
                <a:latin typeface="Times"/>
                <a:cs typeface="Times"/>
              </a:rPr>
              <a:t>Siūlymus dėl Fondo veiklos būdų ir principų teikti – </a:t>
            </a:r>
            <a:r>
              <a:rPr lang="lt-LT" err="1">
                <a:solidFill>
                  <a:srgbClr val="0070C0"/>
                </a:solidFill>
                <a:latin typeface="Times"/>
                <a:cs typeface="Tim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ricardas.paskauskas@gamtc.lt</a:t>
            </a:r>
            <a:r>
              <a:rPr lang="lt-LT">
                <a:solidFill>
                  <a:srgbClr val="0070C0"/>
                </a:solidFill>
                <a:latin typeface="Times"/>
                <a:cs typeface="Times"/>
              </a:rPr>
              <a:t> 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92D1B-3525-E79C-722B-C505FDFD79C5}"/>
              </a:ext>
            </a:extLst>
          </p:cNvPr>
          <p:cNvSpPr txBox="1"/>
          <p:nvPr/>
        </p:nvSpPr>
        <p:spPr>
          <a:xfrm>
            <a:off x="8324724" y="3432439"/>
            <a:ext cx="364384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>
                <a:solidFill>
                  <a:srgbClr val="0070C0"/>
                </a:solidFill>
                <a:latin typeface="Times New Roman"/>
                <a:cs typeface="Times"/>
              </a:rPr>
              <a:t>Mobilumo skatinimo fondo valdybos sudėtis:</a:t>
            </a:r>
          </a:p>
          <a:p>
            <a:endParaRPr lang="lt-LT" sz="2400" b="1">
              <a:solidFill>
                <a:srgbClr val="0070C0"/>
              </a:solidFill>
              <a:latin typeface="Times New Roman"/>
              <a:cs typeface="Times"/>
            </a:endParaRP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Lilija Kalėdienė</a:t>
            </a: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Petras Prakas</a:t>
            </a: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Vaida </a:t>
            </a:r>
            <a:r>
              <a:rPr lang="lt-LT" err="1">
                <a:solidFill>
                  <a:srgbClr val="0070C0"/>
                </a:solidFill>
                <a:latin typeface="Times New Roman"/>
                <a:cs typeface="Times"/>
              </a:rPr>
              <a:t>Šeirienė</a:t>
            </a:r>
            <a:endParaRPr lang="lt-LT">
              <a:solidFill>
                <a:srgbClr val="0070C0"/>
              </a:solidFill>
              <a:latin typeface="Times New Roman"/>
              <a:cs typeface="Times"/>
            </a:endParaRP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Rūta Gižytė</a:t>
            </a: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Julija Baniukevič</a:t>
            </a:r>
          </a:p>
          <a:p>
            <a:pPr marL="342900" indent="-342900" algn="r">
              <a:buAutoNum type="arabicPeriod"/>
            </a:pPr>
            <a:r>
              <a:rPr lang="lt-LT" err="1">
                <a:solidFill>
                  <a:srgbClr val="0070C0"/>
                </a:solidFill>
                <a:latin typeface="Times New Roman"/>
                <a:cs typeface="Segoe UI"/>
              </a:rPr>
              <a:t>Nathan</a:t>
            </a:r>
            <a:r>
              <a:rPr lang="lt-LT">
                <a:solidFill>
                  <a:srgbClr val="0070C0"/>
                </a:solidFill>
                <a:latin typeface="Times New Roman"/>
                <a:cs typeface="Segoe UI"/>
              </a:rPr>
              <a:t> Jay </a:t>
            </a:r>
            <a:r>
              <a:rPr lang="lt-LT" err="1">
                <a:solidFill>
                  <a:srgbClr val="0070C0"/>
                </a:solidFill>
                <a:latin typeface="Times New Roman"/>
                <a:cs typeface="Segoe UI"/>
              </a:rPr>
              <a:t>Baker</a:t>
            </a:r>
            <a:endParaRPr lang="lt-LT">
              <a:solidFill>
                <a:srgbClr val="0070C0"/>
              </a:solidFill>
              <a:latin typeface="Times New Roman"/>
              <a:cs typeface="Segoe UI"/>
            </a:endParaRPr>
          </a:p>
          <a:p>
            <a:pPr marL="342900" indent="-342900" algn="r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Segoe UI"/>
              </a:rPr>
              <a:t>Domas </a:t>
            </a:r>
            <a:r>
              <a:rPr lang="lt-LT" err="1">
                <a:solidFill>
                  <a:srgbClr val="0070C0"/>
                </a:solidFill>
                <a:latin typeface="Times New Roman"/>
                <a:cs typeface="Segoe UI"/>
              </a:rPr>
              <a:t>Uogintas</a:t>
            </a:r>
            <a:endParaRPr lang="lt-LT" b="1">
              <a:solidFill>
                <a:srgbClr val="0070C0"/>
              </a:solidFill>
              <a:latin typeface="Times New Roman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B660-B9EC-886F-2504-A247F7FCF99E}"/>
              </a:ext>
            </a:extLst>
          </p:cNvPr>
          <p:cNvSpPr txBox="1"/>
          <p:nvPr/>
        </p:nvSpPr>
        <p:spPr>
          <a:xfrm>
            <a:off x="796863" y="182780"/>
            <a:ext cx="105967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1800">
                <a:latin typeface="Times"/>
                <a:cs typeface="Times"/>
              </a:rPr>
              <a:t>Dėl GTC Mobilumo skatinimo</a:t>
            </a:r>
            <a:r>
              <a:rPr lang="lt-LT">
                <a:latin typeface="Times"/>
                <a:cs typeface="Times"/>
              </a:rPr>
              <a:t> </a:t>
            </a:r>
            <a:r>
              <a:rPr lang="lt-LT" sz="1800">
                <a:latin typeface="Times"/>
                <a:cs typeface="Times"/>
              </a:rPr>
              <a:t> fondo valdybos veiklos ir sudėties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6A3B1-9A2D-BFFD-6DBF-CFCABB9AE4B7}"/>
              </a:ext>
            </a:extLst>
          </p:cNvPr>
          <p:cNvSpPr txBox="1"/>
          <p:nvPr/>
        </p:nvSpPr>
        <p:spPr>
          <a:xfrm>
            <a:off x="1565987" y="864702"/>
            <a:ext cx="614997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>
                <a:solidFill>
                  <a:srgbClr val="0070C0"/>
                </a:solidFill>
                <a:latin typeface="Times New Roman"/>
                <a:cs typeface="Times"/>
              </a:rPr>
              <a:t>Mobilumo skatinimo fondo valdybos veiklos:</a:t>
            </a:r>
          </a:p>
          <a:p>
            <a:endParaRPr lang="lt-LT" sz="2400" b="1">
              <a:solidFill>
                <a:srgbClr val="0070C0"/>
              </a:solidFill>
              <a:latin typeface="Times New Roman"/>
              <a:cs typeface="Segoe UI"/>
            </a:endParaRPr>
          </a:p>
          <a:p>
            <a:pPr marL="342900" indent="-342900" algn="just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Nagrinėja ir siūlo GTC administracijai paremti pareiškėjų kandidatūras išvykoms į stažuotes, darbinius profesinius pasitarimus, specialiuosius mokymus.</a:t>
            </a:r>
          </a:p>
          <a:p>
            <a:pPr marL="342900" indent="-342900" algn="just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Ieško fondų ir lėšų mobilumo paramai šalyje ir užsienyje.</a:t>
            </a:r>
          </a:p>
          <a:p>
            <a:pPr marL="342900" indent="-342900" algn="just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Rengia seminarus ir pristato GTC bendruomenei informaciją dėl galimybės pasinaudoti finansavimo šaltiniais išvykoms ir stažuotėms.</a:t>
            </a:r>
          </a:p>
          <a:p>
            <a:pPr marL="342900" indent="-342900" algn="just">
              <a:buAutoNum type="arabicPeriod"/>
            </a:pPr>
            <a:r>
              <a:rPr lang="lt-LT">
                <a:solidFill>
                  <a:srgbClr val="0070C0"/>
                </a:solidFill>
                <a:latin typeface="Times New Roman"/>
                <a:cs typeface="Times"/>
              </a:rPr>
              <a:t>Vykdo kitas veiklas, skatinančias ir remiančias GTC mokslininkų ir doktorantų mobilumą.</a:t>
            </a:r>
          </a:p>
        </p:txBody>
      </p:sp>
    </p:spTree>
    <p:extLst>
      <p:ext uri="{BB962C8B-B14F-4D97-AF65-F5344CB8AC3E}">
        <p14:creationId xmlns:p14="http://schemas.microsoft.com/office/powerpoint/2010/main" val="42711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92D1B-3525-E79C-722B-C505FDFD79C5}"/>
              </a:ext>
            </a:extLst>
          </p:cNvPr>
          <p:cNvSpPr txBox="1"/>
          <p:nvPr/>
        </p:nvSpPr>
        <p:spPr>
          <a:xfrm>
            <a:off x="1839257" y="960172"/>
            <a:ext cx="1001924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400" b="1">
                <a:solidFill>
                  <a:srgbClr val="7B230C"/>
                </a:solidFill>
                <a:latin typeface="Times New Roman"/>
                <a:cs typeface="Times"/>
              </a:rPr>
              <a:t>Parama Mobilumo skatinimo fondui:</a:t>
            </a:r>
          </a:p>
          <a:p>
            <a:endParaRPr lang="lt-LT" sz="2400" b="1">
              <a:solidFill>
                <a:srgbClr val="7B230C"/>
              </a:solidFill>
              <a:latin typeface="Times New Roman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lt-LT" sz="2400" b="1">
                <a:solidFill>
                  <a:srgbClr val="7B230C"/>
                </a:solidFill>
                <a:latin typeface="Times New Roman"/>
                <a:cs typeface="Times"/>
              </a:rPr>
              <a:t>Prašymas paskirti GPM paramą iki  1,2 %, užpildant EDS portale formą </a:t>
            </a:r>
            <a:r>
              <a:rPr lang="lt-LT" sz="2800" b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"/>
              </a:rPr>
              <a:t>FR0512</a:t>
            </a:r>
            <a:r>
              <a:rPr lang="lt-LT" sz="2400" b="1">
                <a:solidFill>
                  <a:srgbClr val="7B230C"/>
                </a:solidFill>
                <a:latin typeface="Times New Roman"/>
                <a:cs typeface="Times"/>
              </a:rPr>
              <a:t>, nurodant GTC kaip paramos gavėją.</a:t>
            </a:r>
          </a:p>
          <a:p>
            <a:endParaRPr lang="lt-LT" sz="2400" b="1">
              <a:solidFill>
                <a:srgbClr val="7B230C"/>
              </a:solidFill>
              <a:latin typeface="Times New Roman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lt-LT" sz="2400" b="1">
                <a:solidFill>
                  <a:srgbClr val="7B230C"/>
                </a:solidFill>
                <a:latin typeface="Times New Roman"/>
                <a:cs typeface="Times"/>
              </a:rPr>
              <a:t>Tikslinė juridinių ir fizinių asmenų parama MSF, pervedant lėšas į GTC paramos gavimo sąskaitą </a:t>
            </a:r>
            <a:r>
              <a:rPr lang="lt-LT" sz="2800" b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"/>
              </a:rPr>
              <a:t>LT177300010124575395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B660-B9EC-886F-2504-A247F7FCF99E}"/>
              </a:ext>
            </a:extLst>
          </p:cNvPr>
          <p:cNvSpPr txBox="1"/>
          <p:nvPr/>
        </p:nvSpPr>
        <p:spPr>
          <a:xfrm>
            <a:off x="796863" y="182780"/>
            <a:ext cx="105967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1800">
                <a:latin typeface="Times"/>
                <a:cs typeface="Times"/>
              </a:rPr>
              <a:t>Dėl GTC Mobilumo skatinimo fondo </a:t>
            </a:r>
            <a:r>
              <a:rPr lang="lt-LT">
                <a:latin typeface="Times"/>
                <a:cs typeface="Times"/>
              </a:rPr>
              <a:t>paramos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BF488-91C2-5094-4C3C-FD984970DDB8}"/>
              </a:ext>
            </a:extLst>
          </p:cNvPr>
          <p:cNvSpPr txBox="1"/>
          <p:nvPr/>
        </p:nvSpPr>
        <p:spPr>
          <a:xfrm>
            <a:off x="2153453" y="4560029"/>
            <a:ext cx="988059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2023 m.</a:t>
            </a:r>
            <a:endParaRPr lang="en-US"/>
          </a:p>
          <a:p>
            <a:pPr algn="ctr"/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GTC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darbuotojų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parama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,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paskiriant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1,2 % GPM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paramą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en-US" sz="2000" b="1">
                <a:solidFill>
                  <a:srgbClr val="0070C0"/>
                </a:solidFill>
                <a:latin typeface="Times New Roman"/>
                <a:ea typeface="+mn-lt"/>
                <a:cs typeface="Times New Roman"/>
              </a:rPr>
              <a:t>GTC</a:t>
            </a:r>
            <a:r>
              <a:rPr lang="lt-LT" sz="2000" b="1">
                <a:solidFill>
                  <a:srgbClr val="0070C0"/>
                </a:solidFill>
                <a:latin typeface="Times New Roman"/>
                <a:ea typeface="+mn-lt"/>
                <a:cs typeface="Times New Roman"/>
              </a:rPr>
              <a:t>,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sudarė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en-US" sz="2000" b="1">
                <a:solidFill>
                  <a:srgbClr val="FF0000"/>
                </a:solidFill>
                <a:latin typeface="Times New Roman"/>
                <a:cs typeface="Times New Roman"/>
              </a:rPr>
              <a:t>519,65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 Eur.</a:t>
            </a:r>
            <a:endParaRPr lang="en-US">
              <a:solidFill>
                <a:srgbClr val="000000"/>
              </a:solidFill>
              <a:latin typeface="Century Gothic" panose="020B0502020202020204"/>
              <a:cs typeface="Times New Roman"/>
            </a:endParaRPr>
          </a:p>
          <a:p>
            <a:pPr algn="ctr"/>
            <a:r>
              <a:rPr lang="lt-LT" sz="2000" b="1">
                <a:solidFill>
                  <a:srgbClr val="0070C0"/>
                </a:solidFill>
                <a:latin typeface="Times New Roman"/>
                <a:cs typeface="Times New Roman"/>
              </a:rPr>
              <a:t>Iš v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iso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paramą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skyrė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7</a:t>
            </a:r>
            <a:r>
              <a:rPr lang="lt-LT" sz="2000" b="1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8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žmonės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endParaRPr lang="en-US"/>
          </a:p>
          <a:p>
            <a:pPr algn="ctr"/>
            <a:endParaRPr lang="en-US" sz="2000"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Jei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prašymų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pervesti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 1,2 % GPM </a:t>
            </a:r>
            <a:r>
              <a:rPr lang="en-US" sz="2000" b="1" err="1">
                <a:solidFill>
                  <a:srgbClr val="0070C0"/>
                </a:solidFill>
                <a:latin typeface="Times New Roman"/>
                <a:cs typeface="Times New Roman"/>
              </a:rPr>
              <a:t>būtų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 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B6A32-FA79-42BC-10E1-57DC7A1EE43D}"/>
              </a:ext>
            </a:extLst>
          </p:cNvPr>
          <p:cNvSpPr txBox="1"/>
          <p:nvPr/>
        </p:nvSpPr>
        <p:spPr>
          <a:xfrm>
            <a:off x="8497957" y="109811"/>
            <a:ext cx="327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>
                <a:latin typeface="Baguet Script" panose="00000500000000000000" pitchFamily="2" charset="0"/>
              </a:rPr>
              <a:t>Veiklos pavyzdys</a:t>
            </a:r>
            <a:endParaRPr lang="en-US" sz="360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426" y="3179384"/>
            <a:ext cx="7075957" cy="507831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pPr algn="just"/>
            <a:r>
              <a:rPr lang="lt-LT" sz="27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5</a:t>
            </a:r>
            <a:r>
              <a:rPr lang="lt-LT" sz="2700" b="1">
                <a:solidFill>
                  <a:schemeClr val="tx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t-LT" sz="27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 doktorantūros vykdymo eigos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D2F5-EE75-95E9-F6E7-359707199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195E1-A762-5AF8-695F-C0795A420B66}"/>
              </a:ext>
            </a:extLst>
          </p:cNvPr>
          <p:cNvSpPr txBox="1"/>
          <p:nvPr/>
        </p:nvSpPr>
        <p:spPr>
          <a:xfrm>
            <a:off x="882833" y="1095023"/>
            <a:ext cx="10905118" cy="1352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t-LT" sz="2400">
                <a:latin typeface="Times"/>
                <a:cs typeface="Times"/>
              </a:rPr>
              <a:t>Bendradarbiavimas su socialiniais partneriais:</a:t>
            </a:r>
          </a:p>
          <a:p>
            <a:endParaRPr lang="lt-LT" sz="16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lt-LT" sz="2400">
                <a:latin typeface="Times"/>
                <a:cs typeface="Times"/>
              </a:rPr>
              <a:t>Kauno Tado Ivanausko zoologijos muziejumi ir Kauno zoologijos sodu</a:t>
            </a:r>
          </a:p>
          <a:p>
            <a:endParaRPr lang="lt-LT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E3A354-FDBE-F7F1-0B74-55C9589FE680}"/>
              </a:ext>
            </a:extLst>
          </p:cNvPr>
          <p:cNvCxnSpPr/>
          <p:nvPr/>
        </p:nvCxnSpPr>
        <p:spPr>
          <a:xfrm>
            <a:off x="6238663" y="3679827"/>
            <a:ext cx="0" cy="778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EEC210-7E23-A03E-3595-D634F2DBA2C4}"/>
              </a:ext>
            </a:extLst>
          </p:cNvPr>
          <p:cNvSpPr txBox="1"/>
          <p:nvPr/>
        </p:nvSpPr>
        <p:spPr>
          <a:xfrm>
            <a:off x="1100369" y="4452303"/>
            <a:ext cx="10394910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t-LT" sz="2000" b="1">
                <a:latin typeface="Times"/>
                <a:cs typeface="Times"/>
              </a:rPr>
              <a:t>Su Kauno Tado Ivanausko zoologijos muziejumi ir Kauno zoologijos sodu planuojama vykdyti veiklas pagal šias numatomas </a:t>
            </a:r>
            <a:r>
              <a:rPr lang="lt-LT" sz="2000" b="1">
                <a:latin typeface="Times"/>
                <a:ea typeface="Calibri" panose="020F0502020204030204" pitchFamily="34" charset="0"/>
                <a:cs typeface="Times"/>
              </a:rPr>
              <a:t>doktorantūros studijų tematikas:</a:t>
            </a:r>
            <a:endParaRPr lang="lt-LT" sz="2000" b="1">
              <a:latin typeface="Times"/>
              <a:cs typeface="Times"/>
            </a:endParaRPr>
          </a:p>
          <a:p>
            <a:pPr algn="just"/>
            <a:endParaRPr lang="lt-LT" sz="2000" b="1">
              <a:latin typeface="Times"/>
              <a:ea typeface="Calibri"/>
              <a:cs typeface="Times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lt-LT" sz="2000">
                <a:latin typeface="Times"/>
                <a:ea typeface="Calibri"/>
                <a:cs typeface="Times"/>
              </a:rPr>
              <a:t>Retųjų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paukščių </a:t>
            </a:r>
            <a:r>
              <a:rPr lang="lt-LT" sz="2000">
                <a:latin typeface="Times"/>
                <a:ea typeface="Calibri"/>
                <a:cs typeface="Times"/>
              </a:rPr>
              <a:t>rūšių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 err="1">
                <a:latin typeface="Times"/>
                <a:ea typeface="Calibri"/>
                <a:cs typeface="Times"/>
              </a:rPr>
              <a:t>reintrodukavimas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Lietuvoje</a:t>
            </a:r>
            <a:r>
              <a:rPr lang="lt-LT" sz="2000">
                <a:latin typeface="Times"/>
                <a:ea typeface="Calibri"/>
                <a:cs typeface="Times"/>
              </a:rPr>
              <a:t> ir populiacijų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latin typeface="Times"/>
                <a:ea typeface="Calibri"/>
                <a:cs typeface="Times"/>
              </a:rPr>
              <a:t>būklės vertinimas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lt-LT" sz="2000">
                <a:effectLst/>
                <a:latin typeface="Times"/>
                <a:ea typeface="Calibri"/>
                <a:cs typeface="Times"/>
              </a:rPr>
              <a:t>Lietuvoje žiemojančių ir (ar)</a:t>
            </a:r>
            <a:r>
              <a:rPr lang="lt-LT" sz="2000"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perinčių sparnuočių audiniuose sukauptų teršalų </a:t>
            </a:r>
            <a:r>
              <a:rPr lang="lt-LT" sz="2000">
                <a:latin typeface="Times"/>
                <a:ea typeface="Calibri"/>
                <a:cs typeface="Times"/>
              </a:rPr>
              <a:t>tyrimai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ir  </a:t>
            </a:r>
            <a:r>
              <a:rPr lang="lt-LT" sz="2000">
                <a:latin typeface="Times"/>
                <a:ea typeface="Calibri"/>
                <a:cs typeface="Times"/>
              </a:rPr>
              <a:t>ilgalaikio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latin typeface="Times"/>
                <a:ea typeface="Calibri"/>
                <a:cs typeface="Times"/>
              </a:rPr>
              <a:t>antropogeninio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latin typeface="Times"/>
                <a:ea typeface="Calibri"/>
                <a:cs typeface="Times"/>
              </a:rPr>
              <a:t>poveikio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bei </a:t>
            </a:r>
            <a:r>
              <a:rPr lang="lt-LT" sz="2000">
                <a:latin typeface="Times"/>
                <a:ea typeface="Calibri"/>
                <a:cs typeface="Times"/>
              </a:rPr>
              <a:t>ekologinės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latin typeface="Times"/>
                <a:ea typeface="Calibri"/>
                <a:cs typeface="Times"/>
              </a:rPr>
              <a:t>rizikos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 </a:t>
            </a:r>
            <a:r>
              <a:rPr lang="lt-LT" sz="2000">
                <a:latin typeface="Times"/>
                <a:ea typeface="Calibri"/>
                <a:cs typeface="Times"/>
              </a:rPr>
              <a:t>įvertinimas</a:t>
            </a:r>
            <a:r>
              <a:rPr lang="lt-LT" sz="2000">
                <a:effectLst/>
                <a:latin typeface="Times"/>
                <a:ea typeface="Calibri"/>
                <a:cs typeface="Times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47758B-4A32-9399-7BE1-6D7F603A8D4D}"/>
              </a:ext>
            </a:extLst>
          </p:cNvPr>
          <p:cNvSpPr txBox="1">
            <a:spLocks/>
          </p:cNvSpPr>
          <p:nvPr/>
        </p:nvSpPr>
        <p:spPr>
          <a:xfrm>
            <a:off x="2260579" y="510510"/>
            <a:ext cx="7817645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000" b="1">
                <a:solidFill>
                  <a:srgbClr val="004ADE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Konkursinė doktorantūra</a:t>
            </a:r>
            <a:endParaRPr lang="lt-LT" sz="2000" b="1">
              <a:solidFill>
                <a:srgbClr val="004ADE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06E11-B2C6-22EB-A681-8580EDD03625}"/>
              </a:ext>
            </a:extLst>
          </p:cNvPr>
          <p:cNvSpPr txBox="1"/>
          <p:nvPr/>
        </p:nvSpPr>
        <p:spPr>
          <a:xfrm>
            <a:off x="1402293" y="3143963"/>
            <a:ext cx="103949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t-LT" sz="2000">
                <a:latin typeface="Times"/>
                <a:cs typeface="Times"/>
              </a:rPr>
              <a:t>Mokymai, praktiniai seminarai, tolimesnis bendradarbiavimas doktorantūros procese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CA106D-BFEB-8892-8CEE-56F6A146E2B7}"/>
              </a:ext>
            </a:extLst>
          </p:cNvPr>
          <p:cNvCxnSpPr>
            <a:cxnSpLocks/>
          </p:cNvCxnSpPr>
          <p:nvPr/>
        </p:nvCxnSpPr>
        <p:spPr>
          <a:xfrm>
            <a:off x="6234509" y="2243848"/>
            <a:ext cx="0" cy="778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046CB348-91BE-5DD5-3A28-AC97104ED754}"/>
              </a:ext>
            </a:extLst>
          </p:cNvPr>
          <p:cNvSpPr txBox="1">
            <a:spLocks/>
          </p:cNvSpPr>
          <p:nvPr/>
        </p:nvSpPr>
        <p:spPr>
          <a:xfrm>
            <a:off x="882150" y="138504"/>
            <a:ext cx="7075957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8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 doktorantūros vykdymo eigos</a:t>
            </a:r>
            <a:endParaRPr lang="en-US" sz="1800" b="1">
              <a:solidFill>
                <a:schemeClr val="tx1"/>
              </a:solidFill>
              <a:latin typeface="Times"/>
              <a:ea typeface="Calibri" panose="020F0502020204030204" pitchFamily="34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724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D2F5-EE75-95E9-F6E7-359707199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3EDB91-B7F6-971D-B7EC-754CC414A59A}"/>
              </a:ext>
            </a:extLst>
          </p:cNvPr>
          <p:cNvSpPr txBox="1"/>
          <p:nvPr/>
        </p:nvSpPr>
        <p:spPr>
          <a:xfrm>
            <a:off x="904461" y="1710129"/>
            <a:ext cx="1112443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t-LT" sz="2800">
                <a:solidFill>
                  <a:srgbClr val="000000"/>
                </a:solidFill>
                <a:latin typeface="Times"/>
                <a:cs typeface="Times"/>
              </a:rPr>
              <a:t>Pasibaigus LMT kvietimo „Parama valstybės finansuojamoms doktorantūros vietoms, skirstomoms konkurso būdu (konkursinė doktorantūra)“ paraiškų 2-ojo etapo padavimo terminui balandžio 5 d. paduotos:</a:t>
            </a:r>
            <a:endParaRPr lang="en-US" sz="280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lt-LT" sz="2800">
              <a:latin typeface="Times"/>
              <a:cs typeface="Times"/>
            </a:endParaRPr>
          </a:p>
          <a:p>
            <a:pPr algn="ctr"/>
            <a:r>
              <a:rPr lang="lt-LT" sz="28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lt-LT" sz="2800">
                <a:latin typeface="Times" panose="02020603050405020304" pitchFamily="18" charset="0"/>
                <a:cs typeface="Times" panose="02020603050405020304" pitchFamily="18" charset="0"/>
              </a:rPr>
              <a:t> paraiškos savarankiškai be įmonės ar įstaigos</a:t>
            </a:r>
          </a:p>
          <a:p>
            <a:pPr algn="ctr"/>
            <a:r>
              <a:rPr lang="lt-LT" sz="28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lt-LT" sz="2800">
                <a:latin typeface="Times" panose="02020603050405020304" pitchFamily="18" charset="0"/>
                <a:cs typeface="Times" panose="02020603050405020304" pitchFamily="18" charset="0"/>
              </a:rPr>
              <a:t> paraiška su verslo partneriu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8FEA0-0526-E7E5-E7DA-AD82F9D47941}"/>
              </a:ext>
            </a:extLst>
          </p:cNvPr>
          <p:cNvSpPr txBox="1"/>
          <p:nvPr/>
        </p:nvSpPr>
        <p:spPr>
          <a:xfrm>
            <a:off x="1578418" y="5425313"/>
            <a:ext cx="102771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t-LT" sz="2400" b="1">
                <a:solidFill>
                  <a:srgbClr val="FF0000"/>
                </a:solidFill>
                <a:latin typeface="Times"/>
                <a:cs typeface="Times"/>
              </a:rPr>
              <a:t>Ateityje, siekiant efektyviau pasinaudoti LMT konkursinės doktorantūros kvietimu, prieš paduodant paraiškas </a:t>
            </a:r>
            <a:r>
              <a:rPr lang="lt-LT" sz="2400" b="1" u="sng">
                <a:solidFill>
                  <a:srgbClr val="FF0000"/>
                </a:solidFill>
                <a:latin typeface="Times"/>
                <a:cs typeface="Times"/>
              </a:rPr>
              <a:t>būtina informuoti GTC Studijų skyrių</a:t>
            </a:r>
            <a:endParaRPr lang="lt-LT" sz="2400" u="sng">
              <a:solidFill>
                <a:srgbClr val="FF0000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D5B3C2-4B56-BAF4-03E4-763E68BBDA39}"/>
              </a:ext>
            </a:extLst>
          </p:cNvPr>
          <p:cNvSpPr txBox="1">
            <a:spLocks/>
          </p:cNvSpPr>
          <p:nvPr/>
        </p:nvSpPr>
        <p:spPr>
          <a:xfrm>
            <a:off x="1774112" y="341177"/>
            <a:ext cx="8943442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000" b="1">
                <a:solidFill>
                  <a:srgbClr val="004ADE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Konkursinė doktorantūra</a:t>
            </a:r>
            <a:endParaRPr lang="lt-LT" sz="2000" b="1">
              <a:solidFill>
                <a:srgbClr val="004ADE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9AFAA1-DE21-2FE4-6262-79E55179A259}"/>
              </a:ext>
            </a:extLst>
          </p:cNvPr>
          <p:cNvSpPr txBox="1">
            <a:spLocks/>
          </p:cNvSpPr>
          <p:nvPr/>
        </p:nvSpPr>
        <p:spPr>
          <a:xfrm>
            <a:off x="812081" y="50918"/>
            <a:ext cx="7075957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8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 doktorantūros vykdymo eigos</a:t>
            </a:r>
            <a:endParaRPr lang="en-US" sz="1800" b="1">
              <a:solidFill>
                <a:schemeClr val="tx1"/>
              </a:solidFill>
              <a:latin typeface="Times"/>
              <a:ea typeface="Calibri" panose="020F0502020204030204" pitchFamily="34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5297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BFB-4952-E6AE-3006-D8E50C11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775" y="354922"/>
            <a:ext cx="3762193" cy="4973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8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Posėdžio klausimai: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buAutoNum type="alphaLcParenR"/>
            </a:pPr>
            <a:endParaRPr lang="lt-LT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lt-LT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lt-LT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75AF8-2142-4FC2-9512-FF6BA334A125}"/>
              </a:ext>
            </a:extLst>
          </p:cNvPr>
          <p:cNvSpPr txBox="1"/>
          <p:nvPr/>
        </p:nvSpPr>
        <p:spPr>
          <a:xfrm>
            <a:off x="2004429" y="1074916"/>
            <a:ext cx="9817760" cy="53366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Dėl aktualijų keičiant GTC teisinę formą.</a:t>
            </a:r>
            <a:endParaRPr lang="en-US"/>
          </a:p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AutoNum type="arabicPeriod"/>
            </a:pPr>
            <a:r>
              <a:rPr lang="lt-LT" sz="2400">
                <a:latin typeface="Times"/>
                <a:cs typeface="Times"/>
              </a:rPr>
              <a:t>Dėl GTC </a:t>
            </a:r>
            <a:r>
              <a:rPr lang="lt-LT" sz="2400">
                <a:latin typeface="Times"/>
                <a:ea typeface="Calibri"/>
                <a:cs typeface="Times"/>
              </a:rPr>
              <a:t>mokslo darbuotojų veiklos įvertinimo rezultatų</a:t>
            </a:r>
            <a:r>
              <a:rPr lang="lt-LT" sz="2400">
                <a:latin typeface="Times"/>
                <a:cs typeface="Times"/>
              </a:rPr>
              <a:t>.</a:t>
            </a:r>
          </a:p>
          <a:p>
            <a:pPr marL="742950" marR="0" lvl="1" indent="-2857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Dėl </a:t>
            </a:r>
            <a:r>
              <a:rPr lang="lt-LT" sz="2400">
                <a:latin typeface="Times"/>
                <a:ea typeface="Calibri"/>
                <a:cs typeface="Times"/>
              </a:rPr>
              <a:t>Botanikos mokslo krypties doktorantūros teisės ir teikimo palyginamajam vertinimui</a:t>
            </a:r>
            <a:r>
              <a:rPr lang="lt-LT" sz="2400">
                <a:latin typeface="Times"/>
                <a:cs typeface="Times"/>
              </a:rPr>
              <a:t>.</a:t>
            </a:r>
          </a:p>
          <a:p>
            <a:pPr marL="742950" marR="0" lvl="1" indent="-2857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Dėl GTC Mobilumo skatinimo fondo veiklos nuostatų parengimo darbo grupės narių sudėties ir Mobilumo fondo valdybos veiklos bei sudėties.</a:t>
            </a:r>
          </a:p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Dėl GTC doktorantūros vykdymo eigos.</a:t>
            </a:r>
          </a:p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Dėl informacijos apie paramą dvejopos paskirties potencialą turintiems moksliniams tyrimams ir eksperimentinei plėtrai.</a:t>
            </a:r>
          </a:p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AutoNum type="arabicPeriod"/>
            </a:pPr>
            <a:r>
              <a:rPr lang="lt-LT" sz="2400">
                <a:latin typeface="Times"/>
                <a:cs typeface="Times"/>
              </a:rPr>
              <a:t>Dėl GTC leidybos veiklų.</a:t>
            </a:r>
            <a:endParaRPr lang="lt-LT"/>
          </a:p>
          <a:p>
            <a:pPr marL="742950" marR="0" lvl="1" indent="-2857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Anonsai.</a:t>
            </a:r>
          </a:p>
          <a:p>
            <a:pPr marL="742950" marR="0" lvl="1" indent="-2857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sz="2400">
                <a:latin typeface="Times"/>
                <a:cs typeface="Times"/>
              </a:rPr>
              <a:t>Kiti klausimai.</a:t>
            </a:r>
          </a:p>
        </p:txBody>
      </p:sp>
    </p:spTree>
    <p:extLst>
      <p:ext uri="{BB962C8B-B14F-4D97-AF65-F5344CB8AC3E}">
        <p14:creationId xmlns:p14="http://schemas.microsoft.com/office/powerpoint/2010/main" val="409738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D2F5-EE75-95E9-F6E7-359707199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29D3F-6ADE-7B4F-C4C1-60D136571B4D}"/>
              </a:ext>
            </a:extLst>
          </p:cNvPr>
          <p:cNvSpPr txBox="1"/>
          <p:nvPr/>
        </p:nvSpPr>
        <p:spPr>
          <a:xfrm>
            <a:off x="2295219" y="2409645"/>
            <a:ext cx="885298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000">
                <a:latin typeface="Times New Roman"/>
              </a:rPr>
              <a:t>Biologijos, fizinės geografijos, geologijos, ekologijos ir aplinkotyros, zoologijos mokslo krypčių </a:t>
            </a:r>
            <a:r>
              <a:rPr lang="lt-LT" sz="2000" b="1">
                <a:latin typeface="Times New Roman"/>
              </a:rPr>
              <a:t>daktaro</a:t>
            </a:r>
            <a:r>
              <a:rPr lang="lt-LT" sz="2000">
                <a:latin typeface="Times New Roman"/>
              </a:rPr>
              <a:t> </a:t>
            </a:r>
            <a:r>
              <a:rPr lang="lt-LT" sz="2000" b="1">
                <a:latin typeface="Times New Roman"/>
              </a:rPr>
              <a:t>disertacijų ir vadovų konkursas</a:t>
            </a:r>
            <a:r>
              <a:rPr lang="lt-LT" sz="2000">
                <a:latin typeface="Times New Roman"/>
              </a:rPr>
              <a:t>.</a:t>
            </a:r>
            <a:endParaRPr lang="lt-LT" sz="2000">
              <a:latin typeface="Times New Roman"/>
              <a:cs typeface="Times New Roman"/>
            </a:endParaRPr>
          </a:p>
          <a:p>
            <a:pPr algn="just"/>
            <a:r>
              <a:rPr lang="lt-LT" sz="2000">
                <a:latin typeface="Times New Roman"/>
              </a:rPr>
              <a:t>Dokumentai pateikiami el. p. </a:t>
            </a:r>
            <a:r>
              <a:rPr lang="lt-LT" sz="2000">
                <a:latin typeface="Times New Roman"/>
                <a:hlinkClick r:id="rId3"/>
              </a:rPr>
              <a:t>sekretoriatas</a:t>
            </a:r>
            <a:r>
              <a:rPr lang="en-US" sz="2000">
                <a:latin typeface="Times New Roman"/>
                <a:hlinkClick r:id="rId3"/>
              </a:rPr>
              <a:t>@gamtc.lt</a:t>
            </a:r>
            <a:r>
              <a:rPr lang="lt-LT" sz="2000">
                <a:latin typeface="Times New Roman"/>
              </a:rPr>
              <a:t> </a:t>
            </a:r>
            <a:r>
              <a:rPr lang="lt-LT" sz="2000" b="1">
                <a:solidFill>
                  <a:srgbClr val="FF0000"/>
                </a:solidFill>
                <a:latin typeface="Times New Roman"/>
              </a:rPr>
              <a:t>iki balandžio 15 d.</a:t>
            </a:r>
            <a:endParaRPr lang="lt-LT" sz="20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lt-LT" sz="2000"/>
          </a:p>
          <a:p>
            <a:pPr algn="just"/>
            <a:r>
              <a:rPr lang="lt-LT" sz="2000" b="1">
                <a:latin typeface="Times New Roman"/>
              </a:rPr>
              <a:t>Šiuo metu yra pateikta</a:t>
            </a:r>
            <a:r>
              <a:rPr lang="en-US" sz="2000" b="1">
                <a:latin typeface="Times New Roman"/>
              </a:rPr>
              <a:t> tik</a:t>
            </a:r>
            <a:r>
              <a:rPr lang="lt-LT" sz="2000" b="1">
                <a:latin typeface="Times New Roman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</a:rPr>
              <a:t>1</a:t>
            </a:r>
            <a:r>
              <a:rPr lang="lt-LT" sz="2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lt-LT" sz="2000" b="1">
                <a:latin typeface="Times New Roman"/>
              </a:rPr>
              <a:t>paraiška su reikalingais dokumentais.</a:t>
            </a:r>
            <a:endParaRPr lang="lt-LT" sz="2000" b="1">
              <a:latin typeface="Times New Roman"/>
              <a:cs typeface="Times New Roman"/>
            </a:endParaRPr>
          </a:p>
          <a:p>
            <a:pPr algn="just"/>
            <a:r>
              <a:rPr lang="lt-LT" sz="3200" b="1">
                <a:solidFill>
                  <a:srgbClr val="FF0000"/>
                </a:solidFill>
                <a:latin typeface="Times New Roman"/>
              </a:rPr>
              <a:t>Dokumentų teikimo terminas nebus </a:t>
            </a:r>
            <a:r>
              <a:rPr lang="en-US" sz="3200" b="1" err="1">
                <a:solidFill>
                  <a:srgbClr val="FF0000"/>
                </a:solidFill>
                <a:latin typeface="Times New Roman"/>
              </a:rPr>
              <a:t>pra</a:t>
            </a:r>
            <a:r>
              <a:rPr lang="lt-LT" sz="3200" b="1">
                <a:solidFill>
                  <a:srgbClr val="FF0000"/>
                </a:solidFill>
                <a:latin typeface="Times New Roman"/>
              </a:rPr>
              <a:t>tęsiamas</a:t>
            </a:r>
            <a:r>
              <a:rPr lang="en-US" sz="3200" b="1">
                <a:solidFill>
                  <a:srgbClr val="FF0000"/>
                </a:solidFill>
                <a:latin typeface="Times New Roman"/>
              </a:rPr>
              <a:t>!</a:t>
            </a:r>
            <a:endParaRPr lang="en-US" sz="32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066CC4-11F6-EB15-472F-459AE784E1C2}"/>
              </a:ext>
            </a:extLst>
          </p:cNvPr>
          <p:cNvSpPr txBox="1">
            <a:spLocks/>
          </p:cNvSpPr>
          <p:nvPr/>
        </p:nvSpPr>
        <p:spPr>
          <a:xfrm>
            <a:off x="3074513" y="838328"/>
            <a:ext cx="6032805" cy="40011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000" b="1">
                <a:solidFill>
                  <a:srgbClr val="004ADE"/>
                </a:solidFill>
                <a:latin typeface="Times New Roman"/>
                <a:cs typeface="Times New Roman"/>
              </a:rPr>
              <a:t>Dėl daktaro disertacijų tematikų ir vadovų konkurso </a:t>
            </a:r>
            <a:endParaRPr lang="en-US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6CE9AC-8CFC-F2B3-2851-73E3A5FA96DC}"/>
              </a:ext>
            </a:extLst>
          </p:cNvPr>
          <p:cNvSpPr txBox="1">
            <a:spLocks/>
          </p:cNvSpPr>
          <p:nvPr/>
        </p:nvSpPr>
        <p:spPr>
          <a:xfrm>
            <a:off x="882150" y="138504"/>
            <a:ext cx="7075957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8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 doktorantūros vykdymo eigos</a:t>
            </a:r>
            <a:endParaRPr lang="en-US" sz="1800" b="1">
              <a:solidFill>
                <a:schemeClr val="tx1"/>
              </a:solidFill>
              <a:latin typeface="Times"/>
              <a:ea typeface="Calibri" panose="020F0502020204030204" pitchFamily="34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440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77" y="2403895"/>
            <a:ext cx="7154118" cy="14106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6. </a:t>
            </a: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informacijos apie paramą dvejopos paskirties potencialą turintiems moksliniams tyrimams ir eksperimentinei plėtrai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AC91F22-CD35-CAC2-F9FB-135E1FA3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51" y="203788"/>
            <a:ext cx="10708759" cy="39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2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tekstas, ekrano kopija, Šriftas, skaičius&#10;&#10;Automatiškai sugeneruotas aprašymas">
            <a:extLst>
              <a:ext uri="{FF2B5EF4-FFF2-40B4-BE49-F238E27FC236}">
                <a16:creationId xmlns:a16="http://schemas.microsoft.com/office/drawing/2014/main" id="{3499E80A-A4C7-67A3-8301-90B54AF9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/>
          <a:stretch/>
        </p:blipFill>
        <p:spPr>
          <a:xfrm>
            <a:off x="1638841" y="657626"/>
            <a:ext cx="10553159" cy="4580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2BF16-423E-CFDF-17F8-AE9CA4D2D55A}"/>
              </a:ext>
            </a:extLst>
          </p:cNvPr>
          <p:cNvSpPr txBox="1"/>
          <p:nvPr/>
        </p:nvSpPr>
        <p:spPr>
          <a:xfrm>
            <a:off x="1634647" y="5642976"/>
            <a:ext cx="102588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000">
                <a:latin typeface="Times New Roman"/>
                <a:cs typeface="Times New Roman"/>
              </a:rPr>
              <a:t>Diskusija Švietimo, mokslo ir sporto ministerijoje apie galimybes didinti paramą dvejopos paskirties potencialą turintiems moksliniams tyrimams.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19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4" descr="Paveikslėlis, kuriame yra tekstas, ekrano kopija, Šriftas&#10;&#10;Automatiškai sugeneruotas aprašymas">
            <a:extLst>
              <a:ext uri="{FF2B5EF4-FFF2-40B4-BE49-F238E27FC236}">
                <a16:creationId xmlns:a16="http://schemas.microsoft.com/office/drawing/2014/main" id="{A53692F5-66CB-9AC3-735E-FE121EFF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6" y="726246"/>
            <a:ext cx="10343918" cy="54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4" descr="Paveikslėlis, kuriame yra tekstas, ekrano kopija, Šriftas&#10;&#10;Automatiškai sugeneruotas aprašymas">
            <a:extLst>
              <a:ext uri="{FF2B5EF4-FFF2-40B4-BE49-F238E27FC236}">
                <a16:creationId xmlns:a16="http://schemas.microsoft.com/office/drawing/2014/main" id="{A53692F5-66CB-9AC3-735E-FE121EFF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6" y="726246"/>
            <a:ext cx="10343918" cy="5405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B0398-ECCD-9ECA-A60C-3864D1840165}"/>
              </a:ext>
            </a:extLst>
          </p:cNvPr>
          <p:cNvSpPr txBox="1"/>
          <p:nvPr/>
        </p:nvSpPr>
        <p:spPr>
          <a:xfrm rot="19709507">
            <a:off x="2289422" y="2441863"/>
            <a:ext cx="87922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>
                <a:solidFill>
                  <a:srgbClr val="FF0000"/>
                </a:solidFill>
              </a:rPr>
              <a:t>Parengti priemonę apklausai GTC dėl galimybės dalyvauti dvejopos paskirties  technologijų ir tyrimų srityje. 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2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chine&#10;&#10;Description automatically generated">
            <a:extLst>
              <a:ext uri="{FF2B5EF4-FFF2-40B4-BE49-F238E27FC236}">
                <a16:creationId xmlns:a16="http://schemas.microsoft.com/office/drawing/2014/main" id="{37D3D09A-1AD9-0EE6-92F0-C9A76994F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93" y="0"/>
            <a:ext cx="951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104D1D-E0F4-0DB8-90C7-59BACEE5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31" y="0"/>
            <a:ext cx="1019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8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C215994-5949-1CFB-B9CB-47EFC42F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77" y="1521912"/>
            <a:ext cx="10509207" cy="38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77" y="2403895"/>
            <a:ext cx="7154118" cy="14106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7. </a:t>
            </a:r>
            <a:r>
              <a:rPr lang="lt-LT" sz="2400" b="1">
                <a:solidFill>
                  <a:schemeClr val="tx1"/>
                </a:solidFill>
                <a:latin typeface="Times"/>
                <a:ea typeface="Times New Roman" panose="02020603050405020304" pitchFamily="18" charset="0"/>
                <a:cs typeface="Times"/>
              </a:rPr>
              <a:t>Dėl GTC leidybos veiklų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84" y="2682910"/>
            <a:ext cx="6982690" cy="104435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 algn="just">
              <a:buAutoNum type="arabicPeriod"/>
            </a:pPr>
            <a:r>
              <a:rPr lang="lt-LT" sz="2400" b="1">
                <a:solidFill>
                  <a:schemeClr val="tx1"/>
                </a:solidFill>
                <a:latin typeface="Times"/>
                <a:ea typeface="Calibri"/>
                <a:cs typeface="Times"/>
              </a:rPr>
              <a:t>Dėl aktualijų keičiant GTC teisinę formą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44" y="2187629"/>
            <a:ext cx="2576270" cy="24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43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D16F-FD47-2797-AA98-EA028CEAC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311" y="720397"/>
            <a:ext cx="9630531" cy="5725227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lt" b="1">
                <a:solidFill>
                  <a:srgbClr val="00B050"/>
                </a:solidFill>
                <a:latin typeface="Times New Roman"/>
                <a:ea typeface="+mn-lt"/>
                <a:cs typeface="+mn-lt"/>
              </a:rPr>
              <a:t>Botanica 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Išleisti keturi numeriai:</a:t>
            </a:r>
            <a:endParaRPr lang="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2022 Vol.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28(1) – 9 straipsniai, 80 p. </a:t>
            </a:r>
            <a:endParaRPr lang="lt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2022 Vol.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28(2) – 7 straipsniai, 90 p.</a:t>
            </a:r>
            <a:endParaRPr lang="lt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2023 Vol.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29(1) – 4 straipsniai, 40 p.</a:t>
            </a:r>
            <a:endParaRPr lang="lt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2023 Vol.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29(2) – 8 straipsniai, 76 p.</a:t>
            </a:r>
            <a:endParaRPr lang="lt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lt"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SCOPUS </a:t>
            </a: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2021 m. cituojamumo rodiklis 1,1</a:t>
            </a: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2022 m. cituojamumo rodiklis 1,0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2023 m. cituojamumo rodiklis (preliminarus) 1,2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lt"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Publikacijų geografija pagal straipsnius:</a:t>
            </a:r>
            <a:endParaRPr lang="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2022 m. – autoriai iš Lietuvos (ir GTC – 7), Bulgarijos, Indijos, Lenkijos, Ukrainos.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2023 m. – autoriai iš Lietuvos (ir GTC – 4), Alžyro, Indijos, Kenijos, Tanzanijos, Tuniso, Ukrainos.</a:t>
            </a:r>
            <a:endParaRPr lang="lt">
              <a:solidFill>
                <a:schemeClr val="tx1"/>
              </a:solidFill>
            </a:endParaRPr>
          </a:p>
          <a:p>
            <a:pPr algn="just"/>
            <a:endParaRPr lang="lt" sz="160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B42EA-0FDF-4B0B-81E6-438231C31695}"/>
              </a:ext>
            </a:extLst>
          </p:cNvPr>
          <p:cNvSpPr txBox="1"/>
          <p:nvPr/>
        </p:nvSpPr>
        <p:spPr>
          <a:xfrm>
            <a:off x="984469" y="108607"/>
            <a:ext cx="465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1">
                <a:latin typeface="Times"/>
                <a:cs typeface="Times"/>
              </a:rPr>
              <a:t>Dėl GTC leidybos veiklų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D16F-FD47-2797-AA98-EA028CEAC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0417" y="284940"/>
            <a:ext cx="9807481" cy="628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lt" b="1">
                <a:solidFill>
                  <a:srgbClr val="004ADE"/>
                </a:solidFill>
                <a:latin typeface="Times New Roman"/>
                <a:ea typeface="+mn-lt"/>
                <a:cs typeface="+mn-lt"/>
              </a:rPr>
              <a:t>Baltica</a:t>
            </a:r>
            <a:endParaRPr lang="lt" b="1">
              <a:solidFill>
                <a:srgbClr val="004ADE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Išleisti keturi numeriai:</a:t>
            </a:r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2022 Vol. 35(1) – 7 straipsniai, 90 p.</a:t>
            </a:r>
            <a:endParaRPr lang="lt-LT" sz="160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2022 Vol. 35(2) – 6 straipsniai, 78 p.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2023 Vol. 36(1) – 7 straipsniai, 88 p.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2023 Vol. 36(2) – 8 straipsniai, 119 p.</a:t>
            </a:r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Iš viso – 28 straipsniai. Vieno numerio tiražas – 110 egz.</a:t>
            </a:r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WOS IF už 2021 m. – 0,7; už 5 metus – 0,8. Duomenų už 2023 m. dar nėra.</a:t>
            </a:r>
            <a:endParaRPr lang="lt-LT" sz="1600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endParaRPr lang="lt" sz="1600" b="1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Publikacijų geografija pagal straipsnius: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Baltijos regionas: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Lietuva – 13, Estija – 1, Suomija – 1, Švedija – 1, Lenkija – 1, Vokietija – 1</a:t>
            </a:r>
            <a:endParaRPr lang="lt-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Kitos šalys: </a:t>
            </a:r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Turkija – 5, Ukraina – 2, Albanija – 1, Iranas – 1, Pakistanas – 1</a:t>
            </a:r>
            <a:endParaRPr lang="lt-LT" sz="160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7-ių straipsnių bendraautoriai yra GTC tyrėjai.</a:t>
            </a:r>
            <a:endParaRPr lang="lt-LT" sz="160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algn="just"/>
            <a:endParaRPr lang="lt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800" b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Ryškiai vyraujančios tematikos nėra</a:t>
            </a:r>
            <a:r>
              <a:rPr lang="lt" sz="1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– aprėpiamos praktiškai visos geomokslų šakos nuo naftos geologijos bei gravimetrinių tyrimų iki geoarcheologijos ir geologinio paveldo. Po 3 straipsnius yra tik iš seismologijos (Turkija, Albanija) ir inžinerinės geologijos (Lietuva, Iranas, Pakistanas).</a:t>
            </a:r>
            <a:endParaRPr lang="lt"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30234-50E3-A19C-BD46-6F96835E6D96}"/>
              </a:ext>
            </a:extLst>
          </p:cNvPr>
          <p:cNvSpPr txBox="1"/>
          <p:nvPr/>
        </p:nvSpPr>
        <p:spPr>
          <a:xfrm>
            <a:off x="1430097" y="60036"/>
            <a:ext cx="46674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1">
                <a:latin typeface="Times"/>
              </a:rPr>
              <a:t>Dėl GTC leidybos veiklų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9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D16F-FD47-2797-AA98-EA028CEAC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82" y="723459"/>
            <a:ext cx="9984933" cy="58566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lt" b="1">
                <a:solidFill>
                  <a:srgbClr val="002060"/>
                </a:solidFill>
                <a:latin typeface="Times New Roman"/>
                <a:ea typeface="+mn-lt"/>
                <a:cs typeface="+mn-lt"/>
              </a:rPr>
              <a:t>Zoology and Ecology</a:t>
            </a:r>
            <a:endParaRPr lang="en-US">
              <a:solidFill>
                <a:srgbClr val="002060"/>
              </a:solidFill>
              <a:latin typeface="Times New Roman"/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Išleisti keturi numeriai: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2022 Vol. 32(1) – 10 straipsnių, 89 p.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2022 Vol. 32(2) – 9 straipsniai, 80 p.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2023 Vol. 33(1) – 10 straipsnių, 95 p.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2023 Vol. 33(2) – 10 straipsnių, 106 p.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Iš viso – 39 straipsniai (leidžiama tik el. formatu).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2022 m. </a:t>
            </a:r>
            <a:r>
              <a:rPr lang="lt-LT" sz="1600" i="1" err="1">
                <a:solidFill>
                  <a:schemeClr val="tx1"/>
                </a:solidFill>
                <a:latin typeface="Times New Roman"/>
                <a:cs typeface="Times New Roman"/>
              </a:rPr>
              <a:t>Scopus</a:t>
            </a:r>
            <a:r>
              <a:rPr lang="lt-LT" sz="1600" i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lt-LT" sz="1600" i="1" err="1">
                <a:solidFill>
                  <a:schemeClr val="tx1"/>
                </a:solidFill>
                <a:latin typeface="Times New Roman"/>
                <a:cs typeface="Times New Roman"/>
              </a:rPr>
              <a:t>CiteScore</a:t>
            </a:r>
            <a:r>
              <a:rPr lang="lt-LT" sz="1600">
                <a:solidFill>
                  <a:schemeClr val="tx1"/>
                </a:solidFill>
                <a:latin typeface="Times New Roman"/>
                <a:cs typeface="Times New Roman"/>
              </a:rPr>
              <a:t> (už 2019–2022 m.) </a:t>
            </a:r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– 0,8; 2023 m. </a:t>
            </a:r>
            <a:r>
              <a:rPr lang="lt-LT" sz="1600">
                <a:solidFill>
                  <a:schemeClr val="tx1"/>
                </a:solidFill>
                <a:latin typeface="Times New Roman"/>
                <a:cs typeface="Times New Roman"/>
              </a:rPr>
              <a:t>numatomas (už 2018–2023 m.)</a:t>
            </a:r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  – 0,9.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Publikacijų geografija pagal straipsnius: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Europos šalys: </a:t>
            </a:r>
            <a:r>
              <a:rPr lang="lt-LT" sz="1600">
                <a:solidFill>
                  <a:schemeClr val="tx1"/>
                </a:solidFill>
                <a:latin typeface="Times New Roman"/>
                <a:cs typeface="Times New Roman"/>
              </a:rPr>
              <a:t>Bulgarija – 2</a:t>
            </a:r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, Italija – 1, Lenkija – 1, </a:t>
            </a:r>
            <a:r>
              <a:rPr lang="lt-LT" sz="1600" err="1">
                <a:solidFill>
                  <a:schemeClr val="tx1"/>
                </a:solidFill>
                <a:latin typeface="Times New Roman"/>
                <a:cs typeface="Times New Roman"/>
              </a:rPr>
              <a:t>Sakartvelas</a:t>
            </a:r>
            <a:r>
              <a:rPr lang="lt-LT" sz="1600">
                <a:solidFill>
                  <a:schemeClr val="tx1"/>
                </a:solidFill>
                <a:latin typeface="Times New Roman"/>
                <a:cs typeface="Times New Roman"/>
              </a:rPr>
              <a:t> – 1, Ukraina – 1 (2023 m. gauta ir recenzuojama keletą kartų daugiau rankraščių, tad tikėtina teigiama tendencija 2024 m.).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600" b="1">
                <a:solidFill>
                  <a:schemeClr val="tx1"/>
                </a:solidFill>
                <a:latin typeface="Times New Roman"/>
                <a:cs typeface="Times New Roman"/>
              </a:rPr>
              <a:t>Kitos šalys: </a:t>
            </a:r>
            <a:r>
              <a:rPr lang="lt" sz="1600">
                <a:solidFill>
                  <a:schemeClr val="tx1"/>
                </a:solidFill>
                <a:latin typeface="Times New Roman"/>
                <a:cs typeface="Times New Roman"/>
              </a:rPr>
              <a:t>Indija – 12, Alžyras – 11, Marokas – 6, Namibija – 1, </a:t>
            </a:r>
            <a:r>
              <a:rPr lang="lt-LT" sz="1600">
                <a:solidFill>
                  <a:schemeClr val="tx1"/>
                </a:solidFill>
                <a:latin typeface="Times New Roman"/>
                <a:cs typeface="Times New Roman"/>
              </a:rPr>
              <a:t>Nigerija – 1, Pakistanas – 1, Tunisas – 1 (gaunamų rankraščių skaičius išlieka pastovus).</a:t>
            </a:r>
            <a:endParaRPr lang="lt-LT">
              <a:solidFill>
                <a:schemeClr val="tx1"/>
              </a:solidFill>
            </a:endParaRPr>
          </a:p>
          <a:p>
            <a:pPr algn="just"/>
            <a:r>
              <a:rPr lang="lt" sz="1800" b="1">
                <a:solidFill>
                  <a:schemeClr val="tx1"/>
                </a:solidFill>
                <a:latin typeface="Times New Roman"/>
                <a:cs typeface="Times New Roman"/>
              </a:rPr>
              <a:t>Dominuoja bendrijų ir populiacijų ekologijos temos </a:t>
            </a:r>
            <a:r>
              <a:rPr lang="lt" sz="1800">
                <a:solidFill>
                  <a:schemeClr val="tx1"/>
                </a:solidFill>
                <a:latin typeface="Times New Roman"/>
                <a:cs typeface="Times New Roman"/>
              </a:rPr>
              <a:t>– apylygiai straipsnių nagrinėja tiek sausumos (17), tiek vandens (18) rūšis / ekosistemas. Tyrimų objektai – paukščiai (13), žuvys (8), vabzdžiai (8), kiti bestuburiai (7), žinduoliai (5), ropliai ir varliagyviai (4), augalai (3). Publikuoti priimama apie 60 proc. rankraščių, o vis augant pateikimų skaičiui, tikėtina, šis procentas 2024 m. dar mažės.</a:t>
            </a:r>
            <a:endParaRPr lang="lt-LT" sz="1600" i="1">
              <a:solidFill>
                <a:schemeClr val="tx1"/>
              </a:solidFill>
              <a:latin typeface="Times New Roman"/>
              <a:cs typeface="Time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28609-8912-9EDA-65FD-1127DA655A4D}"/>
              </a:ext>
            </a:extLst>
          </p:cNvPr>
          <p:cNvSpPr txBox="1"/>
          <p:nvPr/>
        </p:nvSpPr>
        <p:spPr>
          <a:xfrm>
            <a:off x="1047567" y="-2683"/>
            <a:ext cx="38207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1">
                <a:latin typeface="Times"/>
                <a:cs typeface="Times"/>
              </a:rPr>
              <a:t>Dėl GTC leidybos veiklų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411" y="3131856"/>
            <a:ext cx="7925410" cy="554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8. Anonsai 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3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50F92A-1763-1DA5-32A1-FDA3D50C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58" y="365125"/>
            <a:ext cx="9746942" cy="1325563"/>
          </a:xfrm>
        </p:spPr>
        <p:txBody>
          <a:bodyPr>
            <a:normAutofit fontScale="90000"/>
          </a:bodyPr>
          <a:lstStyle/>
          <a:p>
            <a:r>
              <a:rPr lang="lt-LT" sz="4100" b="1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Kvietimas </a:t>
            </a:r>
            <a:r>
              <a:rPr lang="lt-LT" sz="4100" b="1">
                <a:solidFill>
                  <a:schemeClr val="tx1"/>
                </a:solidFill>
                <a:latin typeface="Times New Roman" panose="02020603050405020304" pitchFamily="18" charset="0"/>
              </a:rPr>
              <a:t>sužinoti apie galimybes dalyvauti </a:t>
            </a:r>
            <a:r>
              <a:rPr lang="lt-LT" sz="4100" b="1" err="1">
                <a:solidFill>
                  <a:schemeClr val="tx1"/>
                </a:solidFill>
                <a:latin typeface="Times New Roman" panose="02020603050405020304" pitchFamily="18" charset="0"/>
              </a:rPr>
              <a:t>Eureka</a:t>
            </a:r>
            <a:r>
              <a:rPr lang="lt-LT" sz="4100" b="1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lt-LT" sz="4100" b="1" err="1">
                <a:solidFill>
                  <a:schemeClr val="tx1"/>
                </a:solidFill>
                <a:latin typeface="Times New Roman" panose="02020603050405020304" pitchFamily="18" charset="0"/>
              </a:rPr>
              <a:t>Eurostars</a:t>
            </a:r>
            <a:r>
              <a:rPr lang="lt-LT" sz="4100" b="1">
                <a:solidFill>
                  <a:schemeClr val="tx1"/>
                </a:solidFill>
                <a:latin typeface="Times New Roman" panose="02020603050405020304" pitchFamily="18" charset="0"/>
              </a:rPr>
              <a:t> ir kitose priemonėse</a:t>
            </a:r>
            <a:endParaRPr lang="lt-LT" sz="410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A6984F8-697E-2A77-4F1C-ADFE95C2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8227141" cy="4163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1900" b="1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Balandžio 9 d. 13.00 val. GTC konferencijų salėje</a:t>
            </a: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vyks susitikimas su LMT mokslo ir verslo bendradarbiavimo skyriaus atstovėmis, kuriuose bus kalbama apie „</a:t>
            </a:r>
            <a:r>
              <a:rPr lang="lt-LT" sz="1900" b="0" i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Eurekos</a:t>
            </a: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“ kvietimą ir kitas artėjančias priemones skatinančias mokslo ir verslo bendradarbiavimą. </a:t>
            </a:r>
          </a:p>
          <a:p>
            <a:pPr marL="0" indent="0">
              <a:buNone/>
            </a:pP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Priemones pristato: dr. Justina Rukšnaitė, Inga Masilionytė-</a:t>
            </a:r>
            <a:r>
              <a:rPr lang="lt-LT" sz="1900" b="0" i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Larionova</a:t>
            </a: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ir Aistė </a:t>
            </a:r>
            <a:r>
              <a:rPr lang="lt-LT" sz="1900" b="0" i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Mančiakaitytė</a:t>
            </a: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lt-LT" sz="19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Visų priemonių nuorodos pateikiamos žemiau:</a:t>
            </a:r>
            <a:endParaRPr lang="lt-LT" sz="1900" b="0" i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914400" indent="-228600"/>
            <a:r>
              <a:rPr lang="lt-LT" sz="1900" b="0" i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Atžalinių</a:t>
            </a:r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įmonių MTEP </a:t>
            </a:r>
            <a:r>
              <a:rPr lang="lt-LT" sz="1900" b="0" i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komercinimas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914400" indent="-228600"/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</a:t>
            </a:r>
            <a:r>
              <a:rPr lang="lt-LT" sz="1900" b="0" i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Eureka</a:t>
            </a:r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 tinklo MTEP projektai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914400" indent="-228600"/>
            <a:r>
              <a:rPr lang="lt-LT" sz="1900" b="0" i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Eurostars</a:t>
            </a:r>
            <a:r>
              <a:rPr lang="lt-LT" sz="19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914400" indent="-228600"/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Technologinės plėtros projektai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914400" indent="-228600"/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Mentorystės ir </a:t>
            </a:r>
            <a:r>
              <a:rPr lang="lt-LT" sz="1900" b="0" i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preakceleravimo</a:t>
            </a:r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programų kūrimas ir įgyvendinimas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914400" indent="-228600"/>
            <a:r>
              <a:rPr lang="lt-LT" sz="19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Mokslo ir asocijuotų verslo struktūrų narystė tarptautiniuose tinkluose</a:t>
            </a:r>
            <a:endParaRPr lang="lt-LT" sz="1900" b="0" i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lt-LT" sz="130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6A2DD81-077B-E49B-2F57-174C6CF25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10" r="22317" b="1"/>
          <a:stretch/>
        </p:blipFill>
        <p:spPr>
          <a:xfrm>
            <a:off x="8379358" y="2824818"/>
            <a:ext cx="3812642" cy="3038099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4699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25ECB-0F27-E53E-072D-54318DCB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41" y="0"/>
            <a:ext cx="913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3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poster with text and a hand holding a megaphone&#10;&#10;Description automatically generated">
            <a:extLst>
              <a:ext uri="{FF2B5EF4-FFF2-40B4-BE49-F238E27FC236}">
                <a16:creationId xmlns:a16="http://schemas.microsoft.com/office/drawing/2014/main" id="{7BB2B471-897D-BDAB-30CE-E4C6F96A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374E7-A737-1441-C535-1F83AA2BDB8A}"/>
              </a:ext>
            </a:extLst>
          </p:cNvPr>
          <p:cNvSpPr txBox="1"/>
          <p:nvPr/>
        </p:nvSpPr>
        <p:spPr>
          <a:xfrm>
            <a:off x="1763515" y="106795"/>
            <a:ext cx="9817272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" b="1">
                <a:latin typeface="Times New Roman"/>
                <a:cs typeface="Times New Roman"/>
              </a:rPr>
              <a:t>Š. m. balandžio 10 d. 15.30–17.00 val. </a:t>
            </a:r>
            <a:r>
              <a:rPr lang="lt">
                <a:latin typeface="Times New Roman"/>
                <a:cs typeface="Times New Roman"/>
              </a:rPr>
              <a:t>Klaipėdoje vyks renginys </a:t>
            </a:r>
            <a:r>
              <a:rPr lang="lt" b="1">
                <a:latin typeface="Times New Roman"/>
                <a:cs typeface="Times New Roman"/>
              </a:rPr>
              <a:t>„Dirbtinis intelektas: technologijų amžius ir distopija“. </a:t>
            </a:r>
            <a:r>
              <a:rPr lang="lt">
                <a:latin typeface="Times New Roman"/>
                <a:cs typeface="Times New Roman"/>
              </a:rPr>
              <a:t>Renginys vyks KU Aula Magna auditorijų komplekse (PC „Studlendas“, Herkaus Manto g. 90-2).</a:t>
            </a:r>
            <a:endParaRPr lang="en-US"/>
          </a:p>
          <a:p>
            <a:pPr algn="just"/>
            <a:r>
              <a:rPr lang="lt">
                <a:latin typeface="Times New Roman"/>
                <a:cs typeface="Times New Roman"/>
              </a:rPr>
              <a:t>Daugiau informacijos apie renginį: </a:t>
            </a:r>
            <a:r>
              <a:rPr lang="lt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https://www.ku.lt/lt/renginiai/dirbtinis-intelektas-technologiju-amzius-ir-distopija-ne-akademiski-pokalbiai-su-prof-dr-agne-paulauskaite-taraseviciene</a:t>
            </a:r>
            <a:r>
              <a:rPr lang="lt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en-US">
              <a:solidFill>
                <a:srgbClr val="0070C0"/>
              </a:solidFill>
            </a:endParaRPr>
          </a:p>
          <a:p>
            <a:pPr algn="just"/>
            <a:endParaRPr lang="en-US"/>
          </a:p>
          <a:p>
            <a:pPr algn="just"/>
            <a:r>
              <a:rPr lang="lt" b="1">
                <a:latin typeface="Times New Roman"/>
                <a:cs typeface="Times New Roman"/>
              </a:rPr>
              <a:t>Š. m. balandžio 10 d.</a:t>
            </a:r>
            <a:r>
              <a:rPr lang="lt">
                <a:latin typeface="Times New Roman"/>
                <a:cs typeface="Times New Roman"/>
              </a:rPr>
              <a:t> Vilniuje vyks tarptautinė mokslinė konferencija </a:t>
            </a:r>
            <a:r>
              <a:rPr lang="lt" b="1">
                <a:latin typeface="Times New Roman"/>
                <a:cs typeface="Times New Roman"/>
              </a:rPr>
              <a:t>„Trijų jūrų iniciatyva: viena koncepcija, skirtingi požiūriai?“ (</a:t>
            </a:r>
            <a:r>
              <a:rPr lang="lt" b="1" i="1">
                <a:latin typeface="Times New Roman"/>
                <a:cs typeface="Times New Roman"/>
              </a:rPr>
              <a:t>The Three Seas Initiative, 3SI)</a:t>
            </a:r>
            <a:r>
              <a:rPr lang="lt">
                <a:latin typeface="Times New Roman"/>
                <a:cs typeface="Times New Roman"/>
              </a:rPr>
              <a:t>.</a:t>
            </a:r>
            <a:endParaRPr lang="en-US"/>
          </a:p>
          <a:p>
            <a:pPr algn="just"/>
            <a:r>
              <a:rPr lang="lt">
                <a:latin typeface="Times New Roman"/>
                <a:cs typeface="Times New Roman"/>
              </a:rPr>
              <a:t>Daugiau informacijos apie renginį: </a:t>
            </a:r>
            <a:r>
              <a:rPr lang="lt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Three Seas Summit Vilnius 2024 (3seas.eu)</a:t>
            </a:r>
            <a:endParaRPr lang="lt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endParaRPr lang="lt"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11 d. 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9.30–11.30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val. (Briuselio laiku)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(Lietuvos laiku 10.30–12.30 val.)</a:t>
            </a:r>
            <a:r>
              <a:rPr lang="lt-LT" b="1">
                <a:solidFill>
                  <a:srgbClr val="00B0F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„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MS </a:t>
            </a:r>
            <a:r>
              <a:rPr lang="lt-LT" sz="1800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Teams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platformoje vyks nuotolinis renginys apie MSCA </a:t>
            </a:r>
            <a:r>
              <a:rPr lang="lt-LT" sz="1800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Podoktorantūros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stažuotes, kuriame bus pristatytas MSCA </a:t>
            </a:r>
            <a:r>
              <a:rPr lang="lt-LT" sz="1800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Podoktorantūros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stažuočių kvietimas mokslininkams iš Lietuvos ir Lenkijos institucijų. </a:t>
            </a:r>
            <a:r>
              <a:rPr lang="lt-LT" sz="1800">
                <a:solidFill>
                  <a:srgbClr val="242424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Renginio kalba – anglų.</a:t>
            </a:r>
            <a:endParaRPr lang="en-US" sz="180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Registracija į renginį – iki š. m. balandžio 10 d. 15:30 val. (CET)</a:t>
            </a:r>
            <a:endParaRPr lang="lt-LT" sz="1800" u="sng">
              <a:solidFill>
                <a:srgbClr val="0070C0"/>
              </a:solidFill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lt-LT" sz="1800" u="sng">
              <a:solidFill>
                <a:srgbClr val="0070C0"/>
              </a:solidFill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" b="1">
                <a:latin typeface="Times New Roman"/>
                <a:cs typeface="Times New Roman"/>
              </a:rPr>
              <a:t>Š. m. balandžio 11 d. 9.30 val. </a:t>
            </a:r>
            <a:r>
              <a:rPr lang="lt">
                <a:latin typeface="Times New Roman"/>
                <a:cs typeface="Times New Roman"/>
              </a:rPr>
              <a:t>Vilniuje</a:t>
            </a:r>
            <a:r>
              <a:rPr lang="lt" b="1">
                <a:latin typeface="Times New Roman"/>
                <a:cs typeface="Times New Roman"/>
              </a:rPr>
              <a:t> </a:t>
            </a:r>
            <a:r>
              <a:rPr lang="lt">
                <a:latin typeface="Times New Roman"/>
                <a:cs typeface="Times New Roman"/>
              </a:rPr>
              <a:t>vyks renginys </a:t>
            </a:r>
            <a:r>
              <a:rPr lang="lt" b="1">
                <a:latin typeface="Times New Roman"/>
                <a:cs typeface="Times New Roman"/>
              </a:rPr>
              <a:t>„Klimato inovacijų laboratorijos paslaugos verslui“ </a:t>
            </a:r>
            <a:r>
              <a:rPr lang="lt">
                <a:latin typeface="Times New Roman"/>
                <a:cs typeface="Times New Roman"/>
              </a:rPr>
              <a:t>(Antakalnio g. 54, Vilnius).</a:t>
            </a:r>
            <a:endParaRPr lang="en-US"/>
          </a:p>
          <a:p>
            <a:pPr algn="just"/>
            <a:r>
              <a:rPr lang="lt">
                <a:latin typeface="Times New Roman"/>
                <a:cs typeface="Times New Roman"/>
              </a:rPr>
              <a:t>Registracija: </a:t>
            </a:r>
            <a:r>
              <a:rPr lang="lt">
                <a:solidFill>
                  <a:srgbClr val="0070C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https://events.vtdko.lt/klimato-inovaciju-laboratorija</a:t>
            </a:r>
            <a:endParaRPr lang="en-US">
              <a:solidFill>
                <a:srgbClr val="0070C0"/>
              </a:solidFill>
            </a:endParaRPr>
          </a:p>
          <a:p>
            <a:pPr algn="just"/>
            <a:endParaRPr lang="lt-LT"/>
          </a:p>
          <a:p>
            <a:pPr algn="just"/>
            <a:r>
              <a:rPr lang="lt" sz="1800" b="1">
                <a:latin typeface="Times New Roman"/>
                <a:cs typeface="Times New Roman"/>
              </a:rPr>
              <a:t>Š. m. balandžio 12 d. 8.30 val.</a:t>
            </a:r>
            <a:r>
              <a:rPr lang="lt" sz="1800">
                <a:latin typeface="Times New Roman"/>
                <a:cs typeface="Times New Roman"/>
              </a:rPr>
              <a:t> LMA didžiojoje salėje vyks tarptautinis simpoziumas </a:t>
            </a:r>
            <a:r>
              <a:rPr lang="lt" sz="1800" b="1">
                <a:latin typeface="Times New Roman"/>
                <a:cs typeface="Times New Roman"/>
              </a:rPr>
              <a:t>„Genų redagavimas: nuo tyrimų iki pramonės</a:t>
            </a:r>
            <a:r>
              <a:rPr lang="lt" sz="1800">
                <a:latin typeface="Times New Roman"/>
                <a:cs typeface="Times New Roman"/>
              </a:rPr>
              <a:t> </a:t>
            </a:r>
            <a:r>
              <a:rPr lang="lt" sz="1800" b="1">
                <a:latin typeface="Times New Roman"/>
                <a:cs typeface="Times New Roman"/>
              </a:rPr>
              <a:t>(</a:t>
            </a:r>
            <a:r>
              <a:rPr lang="lt" sz="1800" b="1" i="1">
                <a:latin typeface="Times New Roman"/>
                <a:cs typeface="Times New Roman"/>
              </a:rPr>
              <a:t>Gene Editing: from Research to Industry</a:t>
            </a:r>
            <a:r>
              <a:rPr lang="lt" sz="1800" b="1">
                <a:latin typeface="Times New Roman"/>
                <a:cs typeface="Times New Roman"/>
              </a:rPr>
              <a:t>)</a:t>
            </a:r>
            <a:r>
              <a:rPr lang="lt" sz="1800">
                <a:latin typeface="Times New Roman"/>
                <a:cs typeface="Times New Roman"/>
              </a:rPr>
              <a:t>.</a:t>
            </a:r>
            <a:endParaRPr lang="en-US" sz="1800"/>
          </a:p>
          <a:p>
            <a:pPr algn="just"/>
            <a:r>
              <a:rPr lang="lt" sz="1800">
                <a:latin typeface="Times New Roman"/>
                <a:cs typeface="Times New Roman"/>
              </a:rPr>
              <a:t>Daugiau informacijos apie renginį: </a:t>
            </a:r>
            <a:r>
              <a:rPr lang="en-US" sz="1800">
                <a:solidFill>
                  <a:srgbClr val="0070C0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https://www.lma.lt/news/2237/67/Tarptautinis-simpoziumas-Genu-redagavimas-nuo-tyrimu-iki-pramones-Gene-Editing-from-Reasearch-to-Industry</a:t>
            </a:r>
            <a:endParaRPr lang="en-US" sz="1800">
              <a:solidFill>
                <a:srgbClr val="0070C0"/>
              </a:solidFill>
            </a:endParaRPr>
          </a:p>
          <a:p>
            <a:pPr algn="just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8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A8AAB4-8398-0DB6-25EC-4A48D1EA17AF}"/>
              </a:ext>
            </a:extLst>
          </p:cNvPr>
          <p:cNvSpPr txBox="1"/>
          <p:nvPr/>
        </p:nvSpPr>
        <p:spPr>
          <a:xfrm>
            <a:off x="1185302" y="0"/>
            <a:ext cx="10881985" cy="6463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lt-LT" b="1">
              <a:solidFill>
                <a:srgbClr val="000000"/>
              </a:solidFill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15–18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d. 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Briuselyje ir </a:t>
            </a:r>
            <a:r>
              <a:rPr lang="lt-LT" sz="1800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online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vyks 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Pasaulio žiedinės ekonomikos forumas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(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World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Circular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Economy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Forum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(WCEF2024)), kuris sukvies verslo lyderius, politikus, ekspertus diskutuoti apie žiedinės ekonomikos sprendimus.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Forumo programa</a:t>
            </a:r>
            <a:r>
              <a:rPr lang="lt-LT" sz="1800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ir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Registracija nuotoliniam dalyvavimui</a:t>
            </a:r>
            <a:endParaRPr lang="lt-LT" sz="1800" u="sng">
              <a:solidFill>
                <a:srgbClr val="0070C0"/>
              </a:solidFill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cs typeface="Times New Roman"/>
              </a:rPr>
              <a:t>Š. m. balandžio 15–18 d. COINS konferencija </a:t>
            </a:r>
            <a:r>
              <a:rPr lang="lt-LT">
                <a:solidFill>
                  <a:srgbClr val="000000"/>
                </a:solidFill>
                <a:latin typeface="Times New Roman"/>
                <a:cs typeface="Times New Roman"/>
              </a:rPr>
              <a:t>vyks VU GMC Saulėtekio al. 7, Vilnius. </a:t>
            </a:r>
            <a:r>
              <a:rPr lang="lt-LT">
                <a:solidFill>
                  <a:srgbClr val="0070C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Renginio programa</a:t>
            </a:r>
            <a:endParaRPr lang="lt-LT">
              <a:solidFill>
                <a:srgbClr val="0070C0"/>
              </a:solidFill>
            </a:endParaRPr>
          </a:p>
          <a:p>
            <a:pPr algn="just"/>
            <a:endParaRPr lang="lt-LT" b="1">
              <a:solidFill>
                <a:srgbClr val="00000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Times New Roman"/>
              </a:rPr>
              <a:t>Š. m. balandžio 15 d. 13.00 – 16.00 val. karjeros mugė 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Times New Roman"/>
              </a:rPr>
              <a:t>vyks VU GMC Saulėtekio al. 7, Vilnius </a:t>
            </a:r>
            <a:r>
              <a:rPr lang="lt-LT">
                <a:solidFill>
                  <a:srgbClr val="0070C0"/>
                </a:solidFill>
                <a:latin typeface="Times New Roman"/>
                <a:ea typeface="Aptos" panose="020B000402020202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Renginio programa</a:t>
            </a:r>
            <a:endParaRPr lang="lt-LT">
              <a:solidFill>
                <a:srgbClr val="0070C0"/>
              </a:solidFill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algn="just"/>
            <a:endParaRPr lang="lt-LT">
              <a:solidFill>
                <a:srgbClr val="00000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15 d. 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9.30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val.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(CET) vyks </a:t>
            </a:r>
            <a:r>
              <a:rPr lang="lt-LT" sz="1800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UnILiON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partnerių paieškos renginys, skirtas 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„Europos horizonto“ 5 veiksmų grupės „Klimatas, energetika, judumas“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kvietimams. Renginys vyks nuotoliniu būdu.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Informacija apie renginį</a:t>
            </a:r>
            <a:r>
              <a:rPr lang="lt-LT" sz="1800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ir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Registracija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 </a:t>
            </a:r>
            <a:endParaRPr lang="lt-LT"/>
          </a:p>
          <a:p>
            <a:pPr algn="just"/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16 d. 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9.00–16.00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val.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Vilniuje gyvai vyks Europos inovacijų tarybos organizuojamas renginys </a:t>
            </a:r>
            <a:r>
              <a:rPr lang="lt-LT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European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Innovation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Council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Baltic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Info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Day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Renginio programa</a:t>
            </a:r>
            <a:endParaRPr lang="lt-LT" sz="1800" u="sng">
              <a:solidFill>
                <a:srgbClr val="0070C0"/>
              </a:solidFill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18 d.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vyks 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EU -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Webinar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: EU -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Webinar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&amp;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Horizon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Results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Platform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Artificial</a:t>
            </a:r>
            <a:r>
              <a:rPr lang="lt-LT" sz="1800" b="1" i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1800" b="1" i="1" err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Intelligence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 Registracija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algn="just"/>
            <a:endParaRPr lang="lt-LT">
              <a:solidFill>
                <a:srgbClr val="000000"/>
              </a:solidFill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18 d</a:t>
            </a:r>
            <a:r>
              <a:rPr lang="lt-LT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 16.00–17.00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val.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 vyks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nuotolinė </a:t>
            </a:r>
            <a:r>
              <a:rPr lang="lt-LT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informacinė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sesija apie 4EU+ aljanso programos </a:t>
            </a:r>
            <a:r>
              <a:rPr lang="lt-LT" sz="18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„Kviečiamieji profesoriai“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paraiškas, kuriose gali dalyvauti mokslininkai ir akademikai iš visų mokslo sričių ir disciplinų. Paraiškų pateikimo data: 2024 m. gegužės 20 d. Daugiau informacijos </a:t>
            </a:r>
            <a:r>
              <a:rPr lang="lt-LT" sz="18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r>
              <a:rPr lang="lt-LT" sz="18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180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5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CDF5D8-FBD4-5CB2-64F6-09A43DEF6BE5}"/>
              </a:ext>
            </a:extLst>
          </p:cNvPr>
          <p:cNvSpPr txBox="1"/>
          <p:nvPr/>
        </p:nvSpPr>
        <p:spPr>
          <a:xfrm>
            <a:off x="1676731" y="1044065"/>
            <a:ext cx="10057878" cy="52322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19 d. nuo 11.00 val.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Lietuvos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laiku vyks virtualus renginys apie </a:t>
            </a:r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COST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, kurį organizuoja LINO biuras ir partneriai. </a:t>
            </a:r>
            <a:r>
              <a:rPr lang="lt-LT" sz="20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Registracija čia</a:t>
            </a:r>
            <a:r>
              <a:rPr lang="lt-LT" sz="2000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algn="just"/>
            <a:endParaRPr lang="en-US" sz="20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</a:t>
            </a:r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22 d. 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vyks informacinis renginys apie </a:t>
            </a:r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„Europos horizonto“ 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programos pažangos sklaidą ir Europos mokslinių tyrimų erdvės plėtrą. Daugiau informacijos </a:t>
            </a:r>
            <a:r>
              <a:rPr lang="lt-LT" sz="20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algn="just"/>
            <a:endParaRPr lang="lt-LT" sz="2000">
              <a:solidFill>
                <a:srgbClr val="000000"/>
              </a:solidFill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m. balandžio 22 d. 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vyks mokymai </a:t>
            </a:r>
            <a:r>
              <a:rPr lang="lt-LT" sz="2000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How</a:t>
            </a:r>
            <a:r>
              <a:rPr lang="lt-LT" sz="2000" b="1" i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to </a:t>
            </a:r>
            <a:r>
              <a:rPr lang="lt-LT" sz="2000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approach</a:t>
            </a:r>
            <a:r>
              <a:rPr lang="lt-LT" sz="2000" b="1" i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lt-LT" sz="2000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successful</a:t>
            </a:r>
            <a:r>
              <a:rPr lang="lt-LT" sz="2000" b="1" i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2000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proposal</a:t>
            </a:r>
            <a:r>
              <a:rPr lang="lt-LT" sz="2000" b="1" i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t-LT" sz="2000" b="1" i="1" err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in</a:t>
            </a:r>
            <a:r>
              <a:rPr lang="lt-LT" sz="2000" b="1" i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CBE JU.</a:t>
            </a:r>
          </a:p>
          <a:p>
            <a:pPr algn="just"/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Daugiau informacijos </a:t>
            </a:r>
            <a:r>
              <a:rPr lang="en-US" sz="2000" u="sng">
                <a:solidFill>
                  <a:srgbClr val="0070C0"/>
                </a:solidFill>
                <a:latin typeface="Times New Roman"/>
                <a:ea typeface="Aptos" panose="020B000402020202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„How to approach a successful proposal in CBE JU“</a:t>
            </a:r>
            <a:endParaRPr lang="lt-LT" sz="2000" u="sng">
              <a:solidFill>
                <a:srgbClr val="0070C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algn="just"/>
            <a:endParaRPr lang="lt-LT" sz="2000">
              <a:solidFill>
                <a:srgbClr val="0070C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Š. m</a:t>
            </a:r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. balandžio 23 d. 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vyks </a:t>
            </a:r>
            <a:r>
              <a:rPr lang="lt-LT" sz="2000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CBE JU informacinė diena Briuselyje. </a:t>
            </a:r>
            <a:r>
              <a:rPr lang="lt-LT" sz="2000" b="1">
                <a:solidFill>
                  <a:srgbClr val="000000"/>
                </a:solidFill>
                <a:effectLst/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Registracija iki š. m. balandžio 15 d.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</a:p>
          <a:p>
            <a:pPr algn="just"/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Daugiau informacijos </a:t>
            </a:r>
            <a:r>
              <a:rPr lang="en-US" sz="20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CBE JU informacinę dieną Briuselyje</a:t>
            </a:r>
            <a:endParaRPr lang="lt-LT" sz="2000">
              <a:solidFill>
                <a:srgbClr val="00000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Paraiškas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 pagal CBE JU 2024 m. kvietimą </a:t>
            </a:r>
            <a:r>
              <a:rPr lang="lt-LT" sz="2000" b="1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bus galima teikti nuo 2024 m. balandžio 24 d. iki  2024 m. rugsėjo 18 d. </a:t>
            </a:r>
            <a:r>
              <a:rPr lang="lt-LT" sz="2000">
                <a:solidFill>
                  <a:srgbClr val="000000"/>
                </a:solidFill>
                <a:latin typeface="Times New Roman"/>
                <a:ea typeface="Aptos" panose="020B0004020202020204" pitchFamily="34" charset="0"/>
                <a:cs typeface="Aptos" panose="020B0004020202020204" pitchFamily="34" charset="0"/>
              </a:rPr>
              <a:t>Kvietimo tematikos ir sąlygos </a:t>
            </a:r>
            <a:r>
              <a:rPr lang="en-US" sz="2000" u="sng">
                <a:solidFill>
                  <a:srgbClr val="0070C0"/>
                </a:solidFill>
                <a:effectLst/>
                <a:latin typeface="Times New Roman"/>
                <a:ea typeface="Aptos" panose="020B0004020202020204" pitchFamily="34" charset="0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CBE JU 2024 m. darbo programoje</a:t>
            </a:r>
            <a:r>
              <a:rPr lang="en-US" sz="2000" u="sng">
                <a:solidFill>
                  <a:srgbClr val="0070C0"/>
                </a:solidFill>
                <a:latin typeface="Times New Roman"/>
                <a:ea typeface="Aptos" panose="020B0004020202020204" pitchFamily="34" charset="0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lt-LT" sz="2000" b="1">
              <a:solidFill>
                <a:srgbClr val="0070C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lt-LT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/>
            </a:endParaRPr>
          </a:p>
          <a:p>
            <a:pPr algn="just"/>
            <a:endParaRPr lang="lt-LT" i="1">
              <a:latin typeface="Times New Roman" panose="02020603050405020304" pitchFamily="18" charset="0"/>
              <a:cs typeface="Times New Roman"/>
            </a:endParaRPr>
          </a:p>
          <a:p>
            <a:pPr algn="just"/>
            <a:endParaRPr lang="lt-LT" i="1" u="sng" kern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41D3A-4A87-6397-F5D2-3722EE33A134}"/>
              </a:ext>
            </a:extLst>
          </p:cNvPr>
          <p:cNvSpPr txBox="1"/>
          <p:nvPr/>
        </p:nvSpPr>
        <p:spPr>
          <a:xfrm>
            <a:off x="1746469" y="204952"/>
            <a:ext cx="61065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400" b="1">
                <a:latin typeface="Times"/>
                <a:cs typeface="Arial"/>
              </a:rPr>
              <a:t>Dėl aktualijų keičiant GTC teisinę formą</a:t>
            </a:r>
            <a:r>
              <a:rPr lang="en-US" sz="2400">
                <a:latin typeface="Times"/>
                <a:cs typeface="Arial"/>
              </a:rPr>
              <a:t>​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4DB28-E009-A9A0-0F71-EC9C5B7FA1EB}"/>
              </a:ext>
            </a:extLst>
          </p:cNvPr>
          <p:cNvSpPr txBox="1"/>
          <p:nvPr/>
        </p:nvSpPr>
        <p:spPr>
          <a:xfrm>
            <a:off x="2525403" y="1441086"/>
            <a:ext cx="89259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lt-LT" sz="2400" b="1">
                <a:solidFill>
                  <a:srgbClr val="0070C0"/>
                </a:solidFill>
                <a:highlight>
                  <a:srgbClr val="00FF00"/>
                </a:highlight>
                <a:latin typeface="Times"/>
                <a:cs typeface="Arial"/>
              </a:rPr>
              <a:t>Balandžio 4 d.</a:t>
            </a: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 </a:t>
            </a:r>
            <a:r>
              <a:rPr lang="lt-LT" sz="2400" b="1">
                <a:solidFill>
                  <a:srgbClr val="0070C0"/>
                </a:solidFill>
                <a:latin typeface="Times"/>
                <a:cs typeface="Times"/>
              </a:rPr>
              <a:t>LR</a:t>
            </a: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 Švietimo, mokslo ir sporto ministerija (ŠMSM) pateikė LR </a:t>
            </a:r>
            <a:r>
              <a:rPr lang="lt-LT" sz="2400" b="1">
                <a:solidFill>
                  <a:srgbClr val="0070C0"/>
                </a:solidFill>
                <a:latin typeface="Times"/>
                <a:cs typeface="Times"/>
              </a:rPr>
              <a:t>Vyriausybės kanceliarijai</a:t>
            </a: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 Valstybinio mokslinių tyrimų instituto (VMTI) Gamtos tyrimų centro </a:t>
            </a:r>
            <a:r>
              <a:rPr lang="lt-LT" sz="2400" b="1">
                <a:solidFill>
                  <a:srgbClr val="0070C0"/>
                </a:solidFill>
                <a:highlight>
                  <a:srgbClr val="00FF00"/>
                </a:highlight>
                <a:latin typeface="Times"/>
                <a:cs typeface="Arial"/>
              </a:rPr>
              <a:t>įstatus</a:t>
            </a: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.</a:t>
            </a:r>
            <a:endParaRPr lang="en-US">
              <a:solidFill>
                <a:srgbClr val="0070C0"/>
              </a:solidFill>
              <a:latin typeface="Century Gothic" panose="020B0502020202020204"/>
              <a:cs typeface="Arial"/>
            </a:endParaRPr>
          </a:p>
          <a:p>
            <a:pPr algn="just"/>
            <a:endParaRPr lang="lt-LT" sz="2400" b="1">
              <a:solidFill>
                <a:srgbClr val="0070C0"/>
              </a:solidFill>
              <a:latin typeface="Times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lt-LT" sz="2400" b="1">
              <a:solidFill>
                <a:srgbClr val="0070C0"/>
              </a:solidFill>
              <a:latin typeface="Times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ŠMSM toliau (ir iki šiol) rengia pažymą ir derina dokumentą viduje dėl VMTI Gamtos tyrimų centro </a:t>
            </a:r>
            <a:r>
              <a:rPr lang="lt-LT" sz="2400" b="1">
                <a:solidFill>
                  <a:srgbClr val="0070C0"/>
                </a:solidFill>
                <a:highlight>
                  <a:srgbClr val="00FF00"/>
                </a:highlight>
                <a:latin typeface="Times"/>
                <a:cs typeface="Arial"/>
              </a:rPr>
              <a:t>nekilnojamojo turto</a:t>
            </a:r>
            <a:r>
              <a:rPr lang="lt-LT" sz="2400" b="1">
                <a:solidFill>
                  <a:srgbClr val="0070C0"/>
                </a:solidFill>
                <a:latin typeface="Times"/>
                <a:cs typeface="Arial"/>
              </a:rPr>
              <a:t>, perduodamo patikėjimo teise valdyti 20 metų, sąrašo.</a:t>
            </a:r>
            <a:endParaRPr lang="lt-LT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82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374E7-A737-1441-C535-1F83AA2BDB8A}"/>
              </a:ext>
            </a:extLst>
          </p:cNvPr>
          <p:cNvSpPr txBox="1"/>
          <p:nvPr/>
        </p:nvSpPr>
        <p:spPr>
          <a:xfrm>
            <a:off x="1530264" y="964504"/>
            <a:ext cx="10412257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lt" sz="2000" b="1">
              <a:latin typeface="Times New Roman"/>
              <a:cs typeface="Times New Roman"/>
            </a:endParaRPr>
          </a:p>
          <a:p>
            <a:pPr algn="just"/>
            <a:r>
              <a:rPr lang="lt-LT" sz="2000" b="1">
                <a:latin typeface="Times New Roman"/>
                <a:cs typeface="Times New Roman"/>
              </a:rPr>
              <a:t>Š. m. balandžio 25 d. 9.00 val. </a:t>
            </a:r>
            <a:r>
              <a:rPr lang="lt-LT" sz="2000">
                <a:latin typeface="Times New Roman"/>
                <a:cs typeface="Times New Roman"/>
              </a:rPr>
              <a:t>VDU Žemės ūkio akademija organizuos renginį regionų ateities vystymui ir darniai plėtrai aptarti. </a:t>
            </a:r>
            <a:r>
              <a:rPr lang="lt-LT" sz="2000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Renginio programa</a:t>
            </a:r>
            <a:r>
              <a:rPr lang="lt-LT" sz="2000">
                <a:latin typeface="Times New Roman"/>
                <a:cs typeface="Times New Roman"/>
              </a:rPr>
              <a:t>. Registracija </a:t>
            </a:r>
            <a:r>
              <a:rPr lang="lt-LT" sz="200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r>
              <a:rPr lang="lt-LT" sz="2000">
                <a:latin typeface="Times New Roman"/>
                <a:cs typeface="Times New Roman"/>
              </a:rPr>
              <a:t>.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endParaRPr lang="en-US" sz="2000">
              <a:latin typeface="Segoe UI"/>
              <a:cs typeface="Segoe UI"/>
            </a:endParaRPr>
          </a:p>
          <a:p>
            <a:pPr algn="just"/>
            <a:r>
              <a:rPr lang="lt-LT" sz="2000" b="1">
                <a:latin typeface="Times New Roman"/>
                <a:cs typeface="Times New Roman"/>
              </a:rPr>
              <a:t>Š. m. balandžio 25–26 d.</a:t>
            </a:r>
            <a:r>
              <a:rPr lang="lt-LT" sz="2000">
                <a:latin typeface="Times New Roman"/>
                <a:cs typeface="Times New Roman"/>
              </a:rPr>
              <a:t> vyks Europos Sąjungos misijų informaciniai renginiai, kuriuose bus pristatyti teminiai 2024 m. kvietimai teikti paraiškas. Daugiau informacijos </a:t>
            </a:r>
            <a:r>
              <a:rPr lang="lt-LT" sz="2000">
                <a:solidFill>
                  <a:srgbClr val="0070C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endParaRPr lang="lt-LT" sz="2000">
              <a:latin typeface="Times New Roman"/>
              <a:cs typeface="Times New Roman"/>
            </a:endParaRPr>
          </a:p>
          <a:p>
            <a:pPr algn="just"/>
            <a:endParaRPr lang="en-US" sz="2000">
              <a:latin typeface="Segoe UI"/>
              <a:cs typeface="Segoe UI"/>
            </a:endParaRPr>
          </a:p>
          <a:p>
            <a:pPr algn="just"/>
            <a:r>
              <a:rPr lang="lt-LT" sz="2000" b="1">
                <a:latin typeface="Times New Roman"/>
                <a:cs typeface="Times New Roman"/>
              </a:rPr>
              <a:t>Š. m. balandžio 25–26 d.</a:t>
            </a:r>
            <a:r>
              <a:rPr lang="lt-LT" sz="2000">
                <a:latin typeface="Times New Roman"/>
                <a:cs typeface="Times New Roman"/>
              </a:rPr>
              <a:t> Rygoje vyks </a:t>
            </a:r>
            <a:r>
              <a:rPr lang="lt-LT" sz="2000" b="1" i="1" err="1">
                <a:latin typeface="Times New Roman"/>
                <a:cs typeface="Times New Roman"/>
              </a:rPr>
              <a:t>Blue</a:t>
            </a:r>
            <a:r>
              <a:rPr lang="lt-LT" sz="2000" b="1" i="1">
                <a:latin typeface="Times New Roman"/>
                <a:cs typeface="Times New Roman"/>
              </a:rPr>
              <a:t> </a:t>
            </a:r>
            <a:r>
              <a:rPr lang="lt-LT" sz="2000" b="1" i="1" err="1">
                <a:latin typeface="Times New Roman"/>
                <a:cs typeface="Times New Roman"/>
              </a:rPr>
              <a:t>Mission</a:t>
            </a:r>
            <a:r>
              <a:rPr lang="lt-LT" sz="2000" b="1" i="1">
                <a:latin typeface="Times New Roman"/>
                <a:cs typeface="Times New Roman"/>
              </a:rPr>
              <a:t> Arena 2</a:t>
            </a:r>
            <a:r>
              <a:rPr lang="lt-LT" sz="2000">
                <a:latin typeface="Times New Roman"/>
                <a:cs typeface="Times New Roman"/>
              </a:rPr>
              <a:t>, kur bus diskutuojama apie regiono mėlynąją ekonomiką. </a:t>
            </a:r>
            <a:r>
              <a:rPr lang="lt-LT" sz="2000">
                <a:solidFill>
                  <a:srgbClr val="0070C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Daugiau informacijos</a:t>
            </a:r>
            <a:r>
              <a:rPr lang="lt-LT" sz="2000">
                <a:latin typeface="Times New Roman"/>
                <a:cs typeface="Times New Roman"/>
              </a:rPr>
              <a:t>. Registracija </a:t>
            </a:r>
            <a:r>
              <a:rPr lang="lt-LT" sz="2000">
                <a:solidFill>
                  <a:srgbClr val="0070C0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čia</a:t>
            </a:r>
            <a:r>
              <a:rPr lang="lt-LT" sz="2000">
                <a:latin typeface="Times New Roman"/>
                <a:cs typeface="Times New Roman"/>
              </a:rPr>
              <a:t>.</a:t>
            </a:r>
            <a:endParaRPr lang="lt" sz="2000"/>
          </a:p>
          <a:p>
            <a:pPr algn="just"/>
            <a:endParaRPr lang="lt" sz="2000" b="1">
              <a:latin typeface="Times New Roman"/>
              <a:cs typeface="Times New Roman"/>
            </a:endParaRPr>
          </a:p>
          <a:p>
            <a:pPr algn="just"/>
            <a:r>
              <a:rPr lang="lt" sz="2000" b="1">
                <a:latin typeface="Times New Roman"/>
                <a:cs typeface="Times New Roman"/>
              </a:rPr>
              <a:t>Š. m. balandžio 25–26 d.</a:t>
            </a:r>
            <a:r>
              <a:rPr lang="lt" sz="2000">
                <a:latin typeface="Times New Roman"/>
                <a:cs typeface="Times New Roman"/>
              </a:rPr>
              <a:t> Klaipėdos universitete vyks 20-oji tarptautinė mokslo konferencija</a:t>
            </a:r>
            <a:r>
              <a:rPr lang="lt" sz="2000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Social</a:t>
            </a:r>
            <a:r>
              <a:rPr lang="lt" sz="2000" b="1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Innovations</a:t>
            </a:r>
            <a:r>
              <a:rPr lang="lt" sz="2000" b="1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for</a:t>
            </a:r>
            <a:r>
              <a:rPr lang="lt" sz="2000" b="1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Sustainable</a:t>
            </a:r>
            <a:r>
              <a:rPr lang="lt" sz="2000" b="1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Regional</a:t>
            </a:r>
            <a:r>
              <a:rPr lang="lt" sz="2000" b="1" i="1">
                <a:latin typeface="Times New Roman"/>
                <a:cs typeface="Times New Roman"/>
              </a:rPr>
              <a:t> </a:t>
            </a:r>
            <a:r>
              <a:rPr lang="lt" sz="2000" b="1" i="1" err="1">
                <a:latin typeface="Times New Roman"/>
                <a:cs typeface="Times New Roman"/>
              </a:rPr>
              <a:t>Development</a:t>
            </a:r>
            <a:r>
              <a:rPr lang="lt" sz="2000" b="1" i="1">
                <a:latin typeface="Times New Roman"/>
                <a:cs typeface="Times New Roman"/>
              </a:rPr>
              <a:t>.</a:t>
            </a:r>
            <a:endParaRPr lang="en-US" sz="2000"/>
          </a:p>
          <a:p>
            <a:pPr algn="just"/>
            <a:r>
              <a:rPr lang="lt" sz="2000" b="1">
                <a:latin typeface="Times New Roman"/>
                <a:cs typeface="Times New Roman"/>
              </a:rPr>
              <a:t>Registracija į renginį vyksta iki kovo 15 d. (dalyvio mokestis 30 Eur).</a:t>
            </a:r>
            <a:endParaRPr lang="en-US" sz="2000"/>
          </a:p>
          <a:p>
            <a:pPr algn="just"/>
            <a:r>
              <a:rPr lang="lt" sz="2000">
                <a:latin typeface="Times New Roman"/>
                <a:cs typeface="Times New Roman"/>
              </a:rPr>
              <a:t>Daugiau informacijos apie renginį:</a:t>
            </a:r>
            <a:r>
              <a:rPr lang="lt" sz="2000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lang="lt" sz="2000">
                <a:solidFill>
                  <a:srgbClr val="0070C0"/>
                </a:solidFill>
                <a:latin typeface="Times New Roman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innovations for sustainable regional development | Klaipėdos universitetas (ku.lt)</a:t>
            </a:r>
            <a:endParaRPr lang="en-US" sz="2000">
              <a:solidFill>
                <a:srgbClr val="0070C0"/>
              </a:solidFill>
            </a:endParaRPr>
          </a:p>
          <a:p>
            <a:pPr algn="just"/>
            <a:endParaRPr lang="lt" sz="1600" b="1">
              <a:latin typeface="Times New Roman"/>
              <a:cs typeface="Times New Roman"/>
            </a:endParaRPr>
          </a:p>
          <a:p>
            <a:pPr algn="just"/>
            <a:endParaRPr lang="lt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660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374E7-A737-1441-C535-1F83AA2BDB8A}"/>
              </a:ext>
            </a:extLst>
          </p:cNvPr>
          <p:cNvSpPr txBox="1"/>
          <p:nvPr/>
        </p:nvSpPr>
        <p:spPr>
          <a:xfrm>
            <a:off x="1498949" y="1068887"/>
            <a:ext cx="1041225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" sz="1900" b="1">
                <a:latin typeface="Times New Roman"/>
                <a:cs typeface="Times New Roman"/>
              </a:rPr>
              <a:t>Š. m. gegužės 7 d. 10 val. </a:t>
            </a:r>
            <a:r>
              <a:rPr lang="lt" sz="1900">
                <a:latin typeface="Times New Roman"/>
                <a:cs typeface="Times New Roman"/>
              </a:rPr>
              <a:t>vyks LMA (Gedimino per. 3, Vilnius) informacinis renginys </a:t>
            </a:r>
            <a:r>
              <a:rPr lang="lt" sz="1900" b="1">
                <a:latin typeface="Times New Roman"/>
                <a:cs typeface="Times New Roman"/>
              </a:rPr>
              <a:t>„Lietuvos ir Vokietijos bendradarbiavimo galimybių moksle skatinimas“.</a:t>
            </a:r>
            <a:endParaRPr lang="en-US" sz="1900"/>
          </a:p>
          <a:p>
            <a:pPr algn="just"/>
            <a:r>
              <a:rPr lang="lt" sz="1900">
                <a:latin typeface="Times New Roman"/>
                <a:cs typeface="Times New Roman"/>
              </a:rPr>
              <a:t>Daugiau informacijos ir registracija į renginį:</a:t>
            </a:r>
            <a:endParaRPr lang="lt" sz="1900"/>
          </a:p>
          <a:p>
            <a:pPr algn="just"/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Informacinis renginys „Lietuvos ir Vokietijos bendradarbiavimo galimybių moksle skatinimas“ – Lietuvos mokslo taryba (lrv.lt)</a:t>
            </a:r>
            <a:endParaRPr lang="en-US" sz="1900">
              <a:solidFill>
                <a:srgbClr val="0070C0"/>
              </a:solidFill>
            </a:endParaRPr>
          </a:p>
          <a:p>
            <a:pPr algn="just"/>
            <a:endParaRPr lang="lt" sz="1900" b="1">
              <a:latin typeface="Times New Roman"/>
              <a:cs typeface="Times New Roman"/>
            </a:endParaRPr>
          </a:p>
          <a:p>
            <a:pPr algn="just"/>
            <a:r>
              <a:rPr lang="lt" sz="1900" b="1">
                <a:latin typeface="Times New Roman"/>
                <a:cs typeface="Times New Roman"/>
              </a:rPr>
              <a:t>Š. m. gegužės 14 d.</a:t>
            </a:r>
            <a:r>
              <a:rPr lang="lt" sz="1900">
                <a:latin typeface="Times New Roman"/>
                <a:cs typeface="Times New Roman"/>
              </a:rPr>
              <a:t> vyks LMA 12-toji jaunųjų mokslininkų konferencija </a:t>
            </a:r>
            <a:r>
              <a:rPr lang="lt" sz="1900" b="1">
                <a:latin typeface="Times New Roman"/>
                <a:cs typeface="Times New Roman"/>
              </a:rPr>
              <a:t>„Fizinių ir technologijos mokslų </a:t>
            </a:r>
            <a:r>
              <a:rPr lang="lt" sz="1900" b="1" err="1">
                <a:latin typeface="Times New Roman"/>
                <a:cs typeface="Times New Roman"/>
              </a:rPr>
              <a:t>tarpdalykiniai</a:t>
            </a:r>
            <a:r>
              <a:rPr lang="lt" sz="1900" b="1">
                <a:latin typeface="Times New Roman"/>
                <a:cs typeface="Times New Roman"/>
              </a:rPr>
              <a:t> tyrimai“. </a:t>
            </a:r>
            <a:endParaRPr lang="lt" sz="1900">
              <a:latin typeface="Century Gothic" panose="020B0502020202020204"/>
              <a:cs typeface="Times New Roman"/>
            </a:endParaRPr>
          </a:p>
          <a:p>
            <a:pPr algn="just"/>
            <a:r>
              <a:rPr lang="lt" sz="1900" b="1">
                <a:latin typeface="Times New Roman"/>
                <a:cs typeface="Times New Roman"/>
              </a:rPr>
              <a:t>Paraiškų teikimas vyksta iki 2024 m. balandžio 22 d.</a:t>
            </a:r>
            <a:r>
              <a:rPr lang="lt" sz="1900">
                <a:latin typeface="Times New Roman"/>
                <a:cs typeface="Times New Roman"/>
              </a:rPr>
              <a:t> </a:t>
            </a:r>
            <a:endParaRPr lang="en-US" sz="1900"/>
          </a:p>
          <a:p>
            <a:pPr algn="just"/>
            <a:r>
              <a:rPr lang="lt" sz="1900">
                <a:latin typeface="Times New Roman"/>
                <a:cs typeface="Times New Roman"/>
              </a:rPr>
              <a:t>Daugiau informacijos apie renginį: 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https://www.chgf.vu.lt/mokslas/konferencijos/fiziniu-ir-technologijos-mokslu-tarpdalykiniai-tyrimai#konferencijos-informacija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en-US" sz="1900">
              <a:solidFill>
                <a:srgbClr val="0070C0"/>
              </a:solidFill>
            </a:endParaRPr>
          </a:p>
          <a:p>
            <a:pPr algn="just"/>
            <a:endParaRPr lang="en-US" sz="1900"/>
          </a:p>
          <a:p>
            <a:pPr algn="just"/>
            <a:r>
              <a:rPr lang="lt" sz="1900" b="1">
                <a:latin typeface="Times New Roman"/>
                <a:cs typeface="Times New Roman"/>
              </a:rPr>
              <a:t>Š. m. gegužės 15–17 d. </a:t>
            </a:r>
            <a:r>
              <a:rPr lang="lt" sz="1900">
                <a:latin typeface="Times New Roman"/>
                <a:cs typeface="Times New Roman"/>
              </a:rPr>
              <a:t>Drevernoje vyks</a:t>
            </a:r>
            <a:r>
              <a:rPr lang="lt" sz="1900" b="1">
                <a:latin typeface="Times New Roman"/>
                <a:cs typeface="Times New Roman"/>
              </a:rPr>
              <a:t> </a:t>
            </a:r>
            <a:r>
              <a:rPr lang="lt" sz="1900">
                <a:latin typeface="Times New Roman"/>
                <a:cs typeface="Times New Roman"/>
              </a:rPr>
              <a:t>mokslinė-praktinė konferencija</a:t>
            </a:r>
            <a:r>
              <a:rPr lang="lt" sz="1900" b="1">
                <a:latin typeface="Times New Roman"/>
                <a:cs typeface="Times New Roman"/>
              </a:rPr>
              <a:t> „Jūros ir krantų tyrimai“. </a:t>
            </a:r>
            <a:r>
              <a:rPr lang="lt" sz="1900">
                <a:latin typeface="Times New Roman"/>
                <a:cs typeface="Times New Roman"/>
              </a:rPr>
              <a:t>Renginys vyks</a:t>
            </a:r>
            <a:r>
              <a:rPr lang="lt" sz="1900" b="1">
                <a:latin typeface="Times New Roman"/>
                <a:cs typeface="Times New Roman"/>
              </a:rPr>
              <a:t> </a:t>
            </a:r>
            <a:r>
              <a:rPr lang="lt" sz="1900">
                <a:latin typeface="Times New Roman"/>
                <a:cs typeface="Times New Roman"/>
              </a:rPr>
              <a:t>„Drevernos uoste“ (Pamario g. 12, Dreverna, Klaipėdos raj.).</a:t>
            </a:r>
            <a:endParaRPr lang="lt" sz="1900"/>
          </a:p>
          <a:p>
            <a:pPr algn="just"/>
            <a:r>
              <a:rPr lang="lt" sz="1900" b="1">
                <a:latin typeface="Times New Roman"/>
                <a:cs typeface="Times New Roman"/>
              </a:rPr>
              <a:t>TEMOS: </a:t>
            </a:r>
            <a:r>
              <a:rPr lang="lt" sz="1900">
                <a:latin typeface="Times New Roman"/>
                <a:cs typeface="Times New Roman"/>
              </a:rPr>
              <a:t>Jūros ir pakrančių aplinka; Mėlynoji (</a:t>
            </a:r>
            <a:r>
              <a:rPr lang="lt" sz="1900" err="1">
                <a:latin typeface="Times New Roman"/>
                <a:cs typeface="Times New Roman"/>
              </a:rPr>
              <a:t>bio</a:t>
            </a:r>
            <a:r>
              <a:rPr lang="lt" sz="1900">
                <a:latin typeface="Times New Roman"/>
                <a:cs typeface="Times New Roman"/>
              </a:rPr>
              <a:t>)ekonomika; Pažangi jūrinė pramonė; Regiono strateginis vystymas.</a:t>
            </a:r>
            <a:endParaRPr lang="en-US" sz="1900"/>
          </a:p>
          <a:p>
            <a:pPr algn="just"/>
            <a:r>
              <a:rPr lang="lt" sz="1900">
                <a:latin typeface="Times New Roman"/>
                <a:cs typeface="Times New Roman"/>
              </a:rPr>
              <a:t>Registracija: 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www.krantai.ku.lt</a:t>
            </a:r>
            <a:endParaRPr lang="en-US" sz="1900">
              <a:solidFill>
                <a:srgbClr val="0070C0"/>
              </a:solidFill>
            </a:endParaRPr>
          </a:p>
          <a:p>
            <a:pPr algn="just"/>
            <a:r>
              <a:rPr lang="lt" sz="1900">
                <a:latin typeface="Times New Roman"/>
                <a:cs typeface="Times New Roman"/>
              </a:rPr>
              <a:t>Daugiau informacijos apie renginį: 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https://krantai.ku.lt</a:t>
            </a:r>
            <a:endParaRPr lang="lt" sz="19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37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374E7-A737-1441-C535-1F83AA2BDB8A}"/>
              </a:ext>
            </a:extLst>
          </p:cNvPr>
          <p:cNvSpPr txBox="1"/>
          <p:nvPr/>
        </p:nvSpPr>
        <p:spPr>
          <a:xfrm>
            <a:off x="1780785" y="1507298"/>
            <a:ext cx="9733764" cy="28161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" sz="2000" b="1">
                <a:latin typeface="Times New Roman"/>
                <a:ea typeface="+mn-lt"/>
                <a:cs typeface="+mn-lt"/>
              </a:rPr>
              <a:t>Tyrėjų </a:t>
            </a:r>
            <a:r>
              <a:rPr lang="lt" sz="2000" b="1" err="1">
                <a:latin typeface="Times New Roman"/>
                <a:ea typeface="+mn-lt"/>
                <a:cs typeface="+mn-lt"/>
              </a:rPr>
              <a:t>Grand</a:t>
            </a:r>
            <a:r>
              <a:rPr lang="lt" sz="2000" b="1">
                <a:latin typeface="Times New Roman"/>
                <a:ea typeface="+mn-lt"/>
                <a:cs typeface="+mn-lt"/>
              </a:rPr>
              <a:t> </a:t>
            </a:r>
            <a:r>
              <a:rPr lang="lt" sz="2000" b="1" err="1">
                <a:latin typeface="Times New Roman"/>
                <a:ea typeface="+mn-lt"/>
                <a:cs typeface="+mn-lt"/>
              </a:rPr>
              <a:t>Prix</a:t>
            </a:r>
            <a:r>
              <a:rPr lang="lt" sz="2000">
                <a:latin typeface="Times New Roman"/>
                <a:ea typeface="+mn-lt"/>
                <a:cs typeface="+mn-lt"/>
              </a:rPr>
              <a:t> pradėjo paraiškų priėmimą 2024 m. konkursui. Paraiškos priimamos iki </a:t>
            </a:r>
            <a:endParaRPr lang="lt" sz="2000">
              <a:solidFill>
                <a:srgbClr val="0070C0"/>
              </a:solidFill>
              <a:latin typeface="Times New Roman"/>
              <a:ea typeface="+mn-lt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lt" sz="2000" b="1">
                <a:latin typeface="Times New Roman"/>
                <a:ea typeface="+mn-lt"/>
                <a:cs typeface="+mn-lt"/>
              </a:rPr>
              <a:t>š. m. gegužės 19 d.</a:t>
            </a:r>
            <a:endParaRPr lang="lt" sz="2000" b="1">
              <a:solidFill>
                <a:srgbClr val="0070C0"/>
              </a:solidFill>
              <a:latin typeface="Times New Roman"/>
              <a:ea typeface="+mn-lt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lt" sz="2000">
                <a:latin typeface="Times New Roman"/>
                <a:ea typeface="+mn-lt"/>
                <a:cs typeface="+mn-lt"/>
              </a:rPr>
              <a:t>Registracija:</a:t>
            </a:r>
            <a:r>
              <a:rPr lang="lt" sz="2000">
                <a:solidFill>
                  <a:srgbClr val="0070C0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lt" sz="2000">
                <a:solidFill>
                  <a:srgbClr val="0070C0"/>
                </a:solidFill>
                <a:latin typeface="Times New Roman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https://docs.google.com/forms/d/e/1FAIpQLSfVVYR8gKBdyVcsqxqSBzj9ZTAtw-tMzA3EigHoLoJoSdXrUA/viewform</a:t>
            </a:r>
          </a:p>
          <a:p>
            <a:pPr algn="just"/>
            <a:endParaRPr lang="lt" sz="20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endParaRPr lang="lt" sz="20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r>
              <a:rPr lang="lt" sz="1900" b="1">
                <a:solidFill>
                  <a:srgbClr val="000000"/>
                </a:solidFill>
                <a:latin typeface="Times New Roman"/>
                <a:cs typeface="Times New Roman"/>
              </a:rPr>
              <a:t>Š. m. gegužės 21–23 d.</a:t>
            </a:r>
            <a:r>
              <a:rPr lang="lt" sz="1900">
                <a:solidFill>
                  <a:srgbClr val="000000"/>
                </a:solidFill>
                <a:latin typeface="Times New Roman"/>
                <a:cs typeface="Times New Roman"/>
              </a:rPr>
              <a:t> Kaune vyks 20-oji tarptautinė jaunųjų mokslininkų konferencija </a:t>
            </a:r>
            <a:r>
              <a:rPr lang="lt" sz="1900" b="1">
                <a:solidFill>
                  <a:srgbClr val="000000"/>
                </a:solidFill>
                <a:latin typeface="Times New Roman"/>
                <a:cs typeface="Times New Roman"/>
              </a:rPr>
              <a:t>CYSENI 2024</a:t>
            </a:r>
            <a:r>
              <a:rPr lang="lt" sz="1900">
                <a:solidFill>
                  <a:srgbClr val="000000"/>
                </a:solidFill>
                <a:latin typeface="Times New Roman"/>
                <a:cs typeface="Times New Roman"/>
              </a:rPr>
              <a:t> (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Conference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Young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Scientists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Sciences</a:t>
            </a:r>
            <a:r>
              <a:rPr lang="lt" sz="1900" b="1" i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lt" sz="1900" b="1" i="1" err="1">
                <a:solidFill>
                  <a:srgbClr val="000000"/>
                </a:solidFill>
                <a:latin typeface="Times New Roman"/>
                <a:cs typeface="Times New Roman"/>
              </a:rPr>
              <a:t>Issues</a:t>
            </a:r>
            <a:r>
              <a:rPr lang="lt" sz="19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algn="just"/>
            <a:r>
              <a:rPr lang="lt" sz="1900">
                <a:solidFill>
                  <a:srgbClr val="000000"/>
                </a:solidFill>
                <a:latin typeface="Times New Roman"/>
                <a:cs typeface="Times New Roman"/>
              </a:rPr>
              <a:t>Daugiau informacijos apie renginį: 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http://cyseni.com/</a:t>
            </a:r>
            <a:r>
              <a:rPr lang="lt" sz="1900" u="sng">
                <a:solidFill>
                  <a:srgbClr val="0070C0"/>
                </a:solidFill>
                <a:latin typeface="Times New Roman"/>
                <a:cs typeface="Times New Roman"/>
              </a:rPr>
              <a:t>, </a:t>
            </a:r>
            <a:r>
              <a:rPr lang="lt" sz="1900" i="1">
                <a:solidFill>
                  <a:srgbClr val="0070C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lt" sz="1900" u="sng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lt" sz="190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lt"/>
          </a:p>
        </p:txBody>
      </p:sp>
    </p:spTree>
    <p:extLst>
      <p:ext uri="{BB962C8B-B14F-4D97-AF65-F5344CB8AC3E}">
        <p14:creationId xmlns:p14="http://schemas.microsoft.com/office/powerpoint/2010/main" val="234084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596" y="3159928"/>
            <a:ext cx="7414313" cy="541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lt-LT" sz="24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9.  Kiti klausimai</a:t>
            </a:r>
            <a:endParaRPr lang="en-US" sz="2400" b="1">
              <a:solidFill>
                <a:schemeClr val="tx1"/>
              </a:solidFill>
              <a:effectLst/>
              <a:latin typeface="Times"/>
              <a:ea typeface="Calibri" panose="020F0502020204030204" pitchFamily="34" charset="0"/>
              <a:cs typeface="Times"/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13" y="2403895"/>
            <a:ext cx="2127445" cy="20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 descr="Paveikslėlis, kuriame yra tekstas, ekrano kopija, animacija, Elektrinė mėlyna spalva&#10;&#10;Automatiškai sugeneruotas aprašymas">
            <a:extLst>
              <a:ext uri="{FF2B5EF4-FFF2-40B4-BE49-F238E27FC236}">
                <a16:creationId xmlns:a16="http://schemas.microsoft.com/office/drawing/2014/main" id="{D1DB2F58-6A09-F0C6-6F84-A0A8E40E7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979734" y="1888678"/>
            <a:ext cx="6294438" cy="3511550"/>
          </a:xfrm>
          <a:prstGeom prst="rect">
            <a:avLst/>
          </a:prstGeom>
        </p:spPr>
      </p:pic>
      <p:pic>
        <p:nvPicPr>
          <p:cNvPr id="9" name="Paveikslėlis 8" descr="Paveikslėlis, kuriame yra ekrano kopija, tekstas, grafinis dizainas, Grafika&#10;&#10;Automatiškai sugeneruotas aprašymas">
            <a:extLst>
              <a:ext uri="{FF2B5EF4-FFF2-40B4-BE49-F238E27FC236}">
                <a16:creationId xmlns:a16="http://schemas.microsoft.com/office/drawing/2014/main" id="{9BA3D1A2-EF0C-F4A7-32C3-AE212D3BE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34473" r="23764" b="12491"/>
          <a:stretch/>
        </p:blipFill>
        <p:spPr>
          <a:xfrm>
            <a:off x="7360190" y="1888678"/>
            <a:ext cx="3511550" cy="351155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C35F9D4-54DA-7802-1CB3-28C70573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57" y="4310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Projektų</a:t>
            </a: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paraiškų</a:t>
            </a: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registras</a:t>
            </a: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https://forms.office.com/e/6d4uyNBCuG</a:t>
            </a:r>
            <a:r>
              <a:rPr lang="en-US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C7B95-4742-D22E-B317-39101407ADB4}"/>
              </a:ext>
            </a:extLst>
          </p:cNvPr>
          <p:cNvSpPr txBox="1"/>
          <p:nvPr/>
        </p:nvSpPr>
        <p:spPr>
          <a:xfrm>
            <a:off x="1610557" y="5892950"/>
            <a:ext cx="93569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>
                <a:highlight>
                  <a:srgbClr val="FFFF00"/>
                </a:highlight>
                <a:latin typeface="Times New Roman"/>
                <a:cs typeface="Times New Roman"/>
              </a:rPr>
              <a:t>Prieinama GTC intranete skiltyje KVIETIMAI TEIKTI PARAIŠKAS</a:t>
            </a:r>
          </a:p>
        </p:txBody>
      </p:sp>
    </p:spTree>
    <p:extLst>
      <p:ext uri="{BB962C8B-B14F-4D97-AF65-F5344CB8AC3E}">
        <p14:creationId xmlns:p14="http://schemas.microsoft.com/office/powerpoint/2010/main" val="313729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6"/>
            <a:ext cx="8131550" cy="2003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chemeClr val="tx1"/>
                </a:solidFill>
                <a:latin typeface="Times New Roman"/>
                <a:cs typeface="Times New Roman"/>
              </a:rPr>
              <a:t>Ačiū</a:t>
            </a:r>
            <a:r>
              <a:rPr lang="en-US" sz="54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5400" err="1">
                <a:solidFill>
                  <a:schemeClr val="tx1"/>
                </a:solidFill>
                <a:latin typeface="Times New Roman"/>
                <a:cs typeface="Times New Roman"/>
              </a:rPr>
              <a:t>už</a:t>
            </a:r>
            <a:r>
              <a:rPr lang="en-US" sz="54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5400" err="1">
                <a:solidFill>
                  <a:schemeClr val="tx1"/>
                </a:solidFill>
                <a:latin typeface="Times New Roman"/>
                <a:cs typeface="Times New Roman"/>
              </a:rPr>
              <a:t>dėmesį</a:t>
            </a:r>
            <a:r>
              <a:rPr lang="en-US" sz="540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D1AB712-E3F8-0FC9-C8CE-1FCC42E6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3" y="229389"/>
            <a:ext cx="233436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84" y="2682910"/>
            <a:ext cx="6982690" cy="10443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2400" b="1">
                <a:solidFill>
                  <a:schemeClr val="tx1"/>
                </a:solidFill>
                <a:latin typeface="Times"/>
                <a:ea typeface="Calibri"/>
                <a:cs typeface="Times"/>
              </a:rPr>
              <a:t>2</a:t>
            </a:r>
            <a:r>
              <a:rPr lang="lt-LT" sz="2400" b="1">
                <a:solidFill>
                  <a:schemeClr val="tx1"/>
                </a:solidFill>
                <a:latin typeface="Times"/>
                <a:ea typeface="Calibri"/>
                <a:cs typeface="Times"/>
              </a:rPr>
              <a:t>. Dėl GTC mokslo darbuotojų veiklos įvertinimo rezultatų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6A00D1D0-0C10-7875-DD32-AEB0E267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44" y="2187629"/>
            <a:ext cx="2576270" cy="24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4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9A817-7AF4-773C-071C-A046C845E814}"/>
              </a:ext>
            </a:extLst>
          </p:cNvPr>
          <p:cNvSpPr txBox="1"/>
          <p:nvPr/>
        </p:nvSpPr>
        <p:spPr>
          <a:xfrm>
            <a:off x="2668043" y="1305838"/>
            <a:ext cx="865652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2400">
                <a:latin typeface="Times New Roman"/>
                <a:cs typeface="Times New Roman"/>
              </a:rPr>
              <a:t>Atsižvelgiant į valstybės ekonominę situaciją ir finansines galimybes, kasmet valstybės skiriamas finansavimas moksliniams tyrimams ir eksperimentinei plėtrai bei meno veiklai (MTEP) plėtoti nuosekliai auga. </a:t>
            </a:r>
          </a:p>
          <a:p>
            <a:pPr algn="just"/>
            <a:endParaRPr lang="lt-LT" sz="2400">
              <a:latin typeface="Times New Roman"/>
              <a:cs typeface="Times New Roman"/>
            </a:endParaRPr>
          </a:p>
          <a:p>
            <a:pPr algn="just"/>
            <a:r>
              <a:rPr lang="lt-LT" sz="2400">
                <a:latin typeface="Times New Roman"/>
                <a:cs typeface="Times New Roman"/>
              </a:rPr>
              <a:t>Taikomas MTEP finansavimo modelis yra susietas su pasiektais rezultatais, todėl mokslo ir studijų institucijos turi imtis priemonių, reikalingų  MTEP kokybei gerinti ir veiklai stiprinti.</a:t>
            </a:r>
          </a:p>
        </p:txBody>
      </p:sp>
    </p:spTree>
    <p:extLst>
      <p:ext uri="{BB962C8B-B14F-4D97-AF65-F5344CB8AC3E}">
        <p14:creationId xmlns:p14="http://schemas.microsoft.com/office/powerpoint/2010/main" val="231011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78" y="6977"/>
            <a:ext cx="5267135" cy="1338828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lt-LT" sz="1800" b="1">
                <a:latin typeface="Times New Roman"/>
                <a:cs typeface="Times New Roman"/>
              </a:rPr>
              <a:t>Vertinimo laikotarpis:  2022-01-01 - 2023-12-31</a:t>
            </a:r>
            <a:br>
              <a:rPr lang="lt-LT" sz="1800" b="1">
                <a:latin typeface="Times New Roman"/>
                <a:cs typeface="Times New Roman"/>
              </a:rPr>
            </a:br>
            <a:br>
              <a:rPr lang="lt-LT" sz="1800" b="1">
                <a:latin typeface="Times New Roman"/>
                <a:cs typeface="Times New Roman"/>
              </a:rPr>
            </a:br>
            <a:r>
              <a:rPr lang="lt-LT" sz="1800" b="1">
                <a:latin typeface="Times New Roman"/>
                <a:cs typeface="Times New Roman"/>
              </a:rPr>
              <a:t>Gauti 166 įvertinimai iš 22 laboratorijų.</a:t>
            </a:r>
            <a:br>
              <a:rPr lang="lt-LT" sz="1800" b="1">
                <a:latin typeface="Times New Roman"/>
                <a:cs typeface="Times New Roman"/>
              </a:rPr>
            </a:br>
            <a:br>
              <a:rPr lang="lt-LT" sz="1800" b="1">
                <a:latin typeface="Times New Roman"/>
                <a:cs typeface="Times New Roman"/>
              </a:rPr>
            </a:br>
            <a:r>
              <a:rPr lang="lt-LT" sz="1800" b="1">
                <a:latin typeface="Times New Roman"/>
                <a:cs typeface="Times New Roman"/>
              </a:rPr>
              <a:t>                  </a:t>
            </a:r>
            <a:r>
              <a:rPr lang="lt-LT" sz="1400">
                <a:latin typeface="Times New Roman"/>
                <a:cs typeface="Times New Roman"/>
              </a:rPr>
              <a:t>Vienam MD tenkantis balų vidurkis laboratorijose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08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4C7146-62B0-B4F1-FA1F-84D5B65B2D5B}"/>
              </a:ext>
            </a:extLst>
          </p:cNvPr>
          <p:cNvSpPr txBox="1">
            <a:spLocks/>
          </p:cNvSpPr>
          <p:nvPr/>
        </p:nvSpPr>
        <p:spPr>
          <a:xfrm>
            <a:off x="346899" y="49863"/>
            <a:ext cx="407400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2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Dėl GTC mokslo darbuotojų veiklos įvertinimo rezultatų</a:t>
            </a:r>
            <a:endParaRPr lang="lt-LT" sz="1200" b="1">
              <a:solidFill>
                <a:schemeClr val="tx1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2288243-BA32-36A5-5CF5-64476A043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459283"/>
              </p:ext>
            </p:extLst>
          </p:nvPr>
        </p:nvGraphicFramePr>
        <p:xfrm>
          <a:off x="7448366" y="1019334"/>
          <a:ext cx="4573270" cy="583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011EB8B7-6360-A676-CE24-5AF99AC0A3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39327602"/>
                  </p:ext>
                </p:extLst>
              </p:nvPr>
            </p:nvGraphicFramePr>
            <p:xfrm>
              <a:off x="346899" y="414458"/>
              <a:ext cx="5363355" cy="56551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6" name="Chart 15">
                <a:extLst>
                  <a:ext uri="{FF2B5EF4-FFF2-40B4-BE49-F238E27FC236}">
                    <a16:creationId xmlns:a16="http://schemas.microsoft.com/office/drawing/2014/main" id="{011EB8B7-6360-A676-CE24-5AF99AC0A3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899" y="414458"/>
                <a:ext cx="5363355" cy="56551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917" y="514542"/>
            <a:ext cx="4464965" cy="64886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2400">
              <a:latin typeface="Times New Roman"/>
            </a:endParaRPr>
          </a:p>
          <a:p>
            <a:pPr>
              <a:lnSpc>
                <a:spcPct val="90000"/>
              </a:lnSpc>
            </a:pPr>
            <a:br>
              <a:rPr lang="en-US" sz="1400" b="1"/>
            </a:br>
            <a:endParaRPr lang="en-US" sz="1400" b="1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08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3" name="Picture 2" descr="A pie chart with numbers and a few words&#10;&#10;Description automatically generated">
            <a:extLst>
              <a:ext uri="{FF2B5EF4-FFF2-40B4-BE49-F238E27FC236}">
                <a16:creationId xmlns:a16="http://schemas.microsoft.com/office/drawing/2014/main" id="{3C20E119-67A9-A956-C3D6-D0B429E4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" y="0"/>
            <a:ext cx="12142223" cy="70112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042CDE-FEE7-07FE-8836-E111ED06B004}"/>
              </a:ext>
            </a:extLst>
          </p:cNvPr>
          <p:cNvSpPr txBox="1">
            <a:spLocks/>
          </p:cNvSpPr>
          <p:nvPr/>
        </p:nvSpPr>
        <p:spPr>
          <a:xfrm>
            <a:off x="60789" y="101467"/>
            <a:ext cx="407400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2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Dėl GTC mokslo darbuotojų veiklos įvertinimo rezultatų</a:t>
            </a:r>
            <a:endParaRPr lang="lt-LT" sz="1200" b="1">
              <a:solidFill>
                <a:schemeClr val="tx1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64D478-0505-B784-6102-B220436FE57F}"/>
              </a:ext>
            </a:extLst>
          </p:cNvPr>
          <p:cNvSpPr txBox="1">
            <a:spLocks/>
          </p:cNvSpPr>
          <p:nvPr/>
        </p:nvSpPr>
        <p:spPr>
          <a:xfrm>
            <a:off x="2570516" y="533608"/>
            <a:ext cx="6676258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600" b="1">
                <a:solidFill>
                  <a:srgbClr val="0070C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GTC MD pareigybinių lygių skaičius</a:t>
            </a:r>
            <a:endParaRPr lang="lt-LT" sz="1600" b="1">
              <a:solidFill>
                <a:srgbClr val="0070C0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1519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CF7D1-8E9E-400C-4F56-D378345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br>
              <a:rPr lang="en-US" sz="2600" b="1"/>
            </a:br>
            <a:endParaRPr lang="en-US" sz="2600" b="1">
              <a:effectLst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77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E37C51-79BF-9F8E-26A1-9880A005B163}"/>
              </a:ext>
            </a:extLst>
          </p:cNvPr>
          <p:cNvSpPr txBox="1">
            <a:spLocks/>
          </p:cNvSpPr>
          <p:nvPr/>
        </p:nvSpPr>
        <p:spPr>
          <a:xfrm>
            <a:off x="550291" y="242388"/>
            <a:ext cx="4074000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200" b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2. Dėl GTC mokslo darbuotojų veiklos įvertinimo rezultatų</a:t>
            </a:r>
            <a:endParaRPr lang="lt-LT" sz="1200" b="1">
              <a:solidFill>
                <a:schemeClr val="tx1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3FB3AB9-A881-762C-3D72-071B3CD0B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00943"/>
              </p:ext>
            </p:extLst>
          </p:nvPr>
        </p:nvGraphicFramePr>
        <p:xfrm>
          <a:off x="1742574" y="7726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90449A3-52AE-F19D-62A4-ADFAF46A1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384686"/>
              </p:ext>
            </p:extLst>
          </p:nvPr>
        </p:nvGraphicFramePr>
        <p:xfrm>
          <a:off x="6554846" y="3822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0E058B4-B326-B48B-E588-85AC7E15C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402402"/>
              </p:ext>
            </p:extLst>
          </p:nvPr>
        </p:nvGraphicFramePr>
        <p:xfrm>
          <a:off x="6554846" y="8281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58B7130-D8E6-A8A9-99E4-6B9DFA391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111598"/>
              </p:ext>
            </p:extLst>
          </p:nvPr>
        </p:nvGraphicFramePr>
        <p:xfrm>
          <a:off x="1878658" y="38284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0D569F5F-6710-34CD-C010-44A52A577167}"/>
              </a:ext>
            </a:extLst>
          </p:cNvPr>
          <p:cNvSpPr txBox="1">
            <a:spLocks/>
          </p:cNvSpPr>
          <p:nvPr/>
        </p:nvSpPr>
        <p:spPr>
          <a:xfrm>
            <a:off x="543585" y="495240"/>
            <a:ext cx="4080706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1200" b="1">
                <a:solidFill>
                  <a:srgbClr val="0070C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GTC MD įvertinimo balų pasiskirstymas</a:t>
            </a:r>
            <a:endParaRPr lang="lt-LT" sz="1200" b="1">
              <a:solidFill>
                <a:srgbClr val="0070C0"/>
              </a:solidFill>
              <a:latin typeface="Times"/>
              <a:ea typeface="Times New Roman" panose="02020603050405020304" pitchFamily="18" charset="0"/>
              <a:cs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ADE01-98A1-06F2-894A-34671EC01B65}"/>
              </a:ext>
            </a:extLst>
          </p:cNvPr>
          <p:cNvSpPr txBox="1"/>
          <p:nvPr/>
        </p:nvSpPr>
        <p:spPr>
          <a:xfrm>
            <a:off x="2951070" y="3426080"/>
            <a:ext cx="18711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rgbClr val="0070C0"/>
                </a:solidFill>
              </a:rPr>
              <a:t>Surinktų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balų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kiekis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BDD84-B107-3F06-DBD4-6F7AF29D694B}"/>
              </a:ext>
            </a:extLst>
          </p:cNvPr>
          <p:cNvSpPr txBox="1"/>
          <p:nvPr/>
        </p:nvSpPr>
        <p:spPr>
          <a:xfrm>
            <a:off x="7980270" y="3510746"/>
            <a:ext cx="18711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rgbClr val="0070C0"/>
                </a:solidFill>
              </a:rPr>
              <a:t>Surinktų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balų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kiekis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83AFD-354B-3CA2-5D2D-3ACB40BB261B}"/>
              </a:ext>
            </a:extLst>
          </p:cNvPr>
          <p:cNvSpPr txBox="1"/>
          <p:nvPr/>
        </p:nvSpPr>
        <p:spPr>
          <a:xfrm>
            <a:off x="3044203" y="6423279"/>
            <a:ext cx="18711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rgbClr val="0070C0"/>
                </a:solidFill>
              </a:rPr>
              <a:t>Surinktų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balų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kiekis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EA32F-AA66-3FB7-D573-ACDE878BBF8D}"/>
              </a:ext>
            </a:extLst>
          </p:cNvPr>
          <p:cNvSpPr txBox="1"/>
          <p:nvPr/>
        </p:nvSpPr>
        <p:spPr>
          <a:xfrm>
            <a:off x="8064936" y="6423280"/>
            <a:ext cx="18711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rgbClr val="0070C0"/>
                </a:solidFill>
              </a:rPr>
              <a:t>Surinktų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balų</a:t>
            </a:r>
            <a:r>
              <a:rPr lang="en-US" sz="1400">
                <a:solidFill>
                  <a:srgbClr val="0070C0"/>
                </a:solidFill>
              </a:rPr>
              <a:t> </a:t>
            </a:r>
            <a:r>
              <a:rPr lang="en-US" sz="1400" err="1">
                <a:solidFill>
                  <a:srgbClr val="0070C0"/>
                </a:solidFill>
              </a:rPr>
              <a:t>kiekis</a:t>
            </a:r>
          </a:p>
        </p:txBody>
      </p:sp>
    </p:spTree>
    <p:extLst>
      <p:ext uri="{BB962C8B-B14F-4D97-AF65-F5344CB8AC3E}">
        <p14:creationId xmlns:p14="http://schemas.microsoft.com/office/powerpoint/2010/main" val="19484908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45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Wisp</vt:lpstr>
      <vt:lpstr> Išplėstinis GTC administracijos posėdis</vt:lpstr>
      <vt:lpstr>PowerPoint Presentation</vt:lpstr>
      <vt:lpstr>Dėl aktualijų keičiant GTC teisinę formą</vt:lpstr>
      <vt:lpstr>PowerPoint Presentation</vt:lpstr>
      <vt:lpstr>2. Dėl GTC mokslo darbuotojų veiklos įvertinimo rezultatų</vt:lpstr>
      <vt:lpstr>PowerPoint Presentation</vt:lpstr>
      <vt:lpstr>Vertinimo laikotarpis:  2022-01-01 - 2023-12-31  Gauti 166 įvertinimai iš 22 laboratorijų.                    Vienam MD tenkantis balų vidurkis laboratorijose</vt:lpstr>
      <vt:lpstr>  </vt:lpstr>
      <vt:lpstr>  </vt:lpstr>
      <vt:lpstr>PowerPoint Presentation</vt:lpstr>
      <vt:lpstr>3. Dėl Botanikos mokslo krypties doktorantūros teisės ir teikimo palyginamajam vertinimui</vt:lpstr>
      <vt:lpstr>PowerPoint Presentation</vt:lpstr>
      <vt:lpstr>4. Dėl GTC Mobilumo skatinimo fondo veiklos nuostatų parengimo darbo grupės narių sudėties ir Mobilumo fondo valdybos veiklos bei sudėties</vt:lpstr>
      <vt:lpstr>PowerPoint Presentation</vt:lpstr>
      <vt:lpstr>PowerPoint Presentation</vt:lpstr>
      <vt:lpstr>PowerPoint Presentation</vt:lpstr>
      <vt:lpstr>5. Dėl GTC doktorantūros vykdymo eigos</vt:lpstr>
      <vt:lpstr>PowerPoint Presentation</vt:lpstr>
      <vt:lpstr>PowerPoint Presentation</vt:lpstr>
      <vt:lpstr>PowerPoint Presentation</vt:lpstr>
      <vt:lpstr>6. Dėl informacijos apie paramą dvejopos paskirties potencialą turintiems moksliniams tyrimams ir eksperimentinei plėtrai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 Dėl GTC leidybos veiklų</vt:lpstr>
      <vt:lpstr>PowerPoint Presentation</vt:lpstr>
      <vt:lpstr>PowerPoint Presentation</vt:lpstr>
      <vt:lpstr>PowerPoint Presentation</vt:lpstr>
      <vt:lpstr>8. Anonsai </vt:lpstr>
      <vt:lpstr>Kvietimas sužinoti apie galimybes dalyvauti Eureka, Eurostars ir kitose priemonėse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  Kiti klausimai</vt:lpstr>
      <vt:lpstr>Projektų paraiškų registras: https://forms.office.com/e/6d4uyNBCuG </vt:lpstr>
      <vt:lpstr>Ačiū už dėmesį!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Išplėstinis administracijos posėdis</dc:title>
  <dc:creator>Simona Četvergaitė-Marcinkevičienė</dc:creator>
  <cp:revision>1</cp:revision>
  <cp:lastPrinted>2023-01-13T14:02:02Z</cp:lastPrinted>
  <dcterms:created xsi:type="dcterms:W3CDTF">2022-06-06T11:45:33Z</dcterms:created>
  <dcterms:modified xsi:type="dcterms:W3CDTF">2024-04-09T08:41:21Z</dcterms:modified>
</cp:coreProperties>
</file>