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85" r:id="rId2"/>
    <p:sldMasterId id="2147483740" r:id="rId3"/>
    <p:sldMasterId id="2147483739" r:id="rId4"/>
    <p:sldMasterId id="2147483648" r:id="rId5"/>
  </p:sldMasterIdLst>
  <p:notesMasterIdLst>
    <p:notesMasterId r:id="rId91"/>
  </p:notesMasterIdLst>
  <p:sldIdLst>
    <p:sldId id="256" r:id="rId6"/>
    <p:sldId id="257" r:id="rId7"/>
    <p:sldId id="580" r:id="rId8"/>
    <p:sldId id="608" r:id="rId9"/>
    <p:sldId id="656" r:id="rId10"/>
    <p:sldId id="641" r:id="rId11"/>
    <p:sldId id="642" r:id="rId12"/>
    <p:sldId id="586" r:id="rId13"/>
    <p:sldId id="610" r:id="rId14"/>
    <p:sldId id="611" r:id="rId15"/>
    <p:sldId id="671" r:id="rId16"/>
    <p:sldId id="567" r:id="rId17"/>
    <p:sldId id="566" r:id="rId18"/>
    <p:sldId id="521" r:id="rId19"/>
    <p:sldId id="655" r:id="rId20"/>
    <p:sldId id="525" r:id="rId21"/>
    <p:sldId id="643" r:id="rId22"/>
    <p:sldId id="568" r:id="rId23"/>
    <p:sldId id="639" r:id="rId24"/>
    <p:sldId id="640" r:id="rId25"/>
    <p:sldId id="658" r:id="rId26"/>
    <p:sldId id="535" r:id="rId27"/>
    <p:sldId id="612" r:id="rId28"/>
    <p:sldId id="531" r:id="rId29"/>
    <p:sldId id="261" r:id="rId30"/>
    <p:sldId id="613" r:id="rId31"/>
    <p:sldId id="635" r:id="rId32"/>
    <p:sldId id="524" r:id="rId33"/>
    <p:sldId id="633" r:id="rId34"/>
    <p:sldId id="634" r:id="rId35"/>
    <p:sldId id="616" r:id="rId36"/>
    <p:sldId id="667" r:id="rId37"/>
    <p:sldId id="263" r:id="rId38"/>
    <p:sldId id="668" r:id="rId39"/>
    <p:sldId id="669" r:id="rId40"/>
    <p:sldId id="265" r:id="rId41"/>
    <p:sldId id="264" r:id="rId42"/>
    <p:sldId id="266" r:id="rId43"/>
    <p:sldId id="670" r:id="rId44"/>
    <p:sldId id="618" r:id="rId45"/>
    <p:sldId id="629" r:id="rId46"/>
    <p:sldId id="620" r:id="rId47"/>
    <p:sldId id="267" r:id="rId48"/>
    <p:sldId id="311" r:id="rId49"/>
    <p:sldId id="299" r:id="rId50"/>
    <p:sldId id="307" r:id="rId51"/>
    <p:sldId id="310" r:id="rId52"/>
    <p:sldId id="533" r:id="rId53"/>
    <p:sldId id="623" r:id="rId54"/>
    <p:sldId id="258" r:id="rId55"/>
    <p:sldId id="624" r:id="rId56"/>
    <p:sldId id="259" r:id="rId57"/>
    <p:sldId id="260" r:id="rId58"/>
    <p:sldId id="625" r:id="rId59"/>
    <p:sldId id="622" r:id="rId60"/>
    <p:sldId id="602" r:id="rId61"/>
    <p:sldId id="617" r:id="rId62"/>
    <p:sldId id="660" r:id="rId63"/>
    <p:sldId id="661" r:id="rId64"/>
    <p:sldId id="662" r:id="rId65"/>
    <p:sldId id="663" r:id="rId66"/>
    <p:sldId id="664" r:id="rId67"/>
    <p:sldId id="665" r:id="rId68"/>
    <p:sldId id="666" r:id="rId69"/>
    <p:sldId id="582" r:id="rId70"/>
    <p:sldId id="614" r:id="rId71"/>
    <p:sldId id="619" r:id="rId72"/>
    <p:sldId id="621" r:id="rId73"/>
    <p:sldId id="626" r:id="rId74"/>
    <p:sldId id="628" r:id="rId75"/>
    <p:sldId id="653" r:id="rId76"/>
    <p:sldId id="630" r:id="rId77"/>
    <p:sldId id="657" r:id="rId78"/>
    <p:sldId id="636" r:id="rId79"/>
    <p:sldId id="648" r:id="rId80"/>
    <p:sldId id="649" r:id="rId81"/>
    <p:sldId id="650" r:id="rId82"/>
    <p:sldId id="269" r:id="rId83"/>
    <p:sldId id="651" r:id="rId84"/>
    <p:sldId id="270" r:id="rId85"/>
    <p:sldId id="271" r:id="rId86"/>
    <p:sldId id="637" r:id="rId87"/>
    <p:sldId id="654" r:id="rId88"/>
    <p:sldId id="638" r:id="rId89"/>
    <p:sldId id="268" r:id="rId90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" initials="R" lastIdx="1" clrIdx="0">
    <p:extLst>
      <p:ext uri="{19B8F6BF-5375-455C-9EA6-DF929625EA0E}">
        <p15:presenceInfo xmlns:p15="http://schemas.microsoft.com/office/powerpoint/2012/main" userId="Ro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E"/>
    <a:srgbClr val="C6E0B4"/>
    <a:srgbClr val="E2EFDA"/>
    <a:srgbClr val="F3F7EA"/>
    <a:srgbClr val="F0E8E7"/>
    <a:srgbClr val="FCFDFA"/>
    <a:srgbClr val="FAFBF6"/>
    <a:srgbClr val="F3F6E8"/>
    <a:srgbClr val="F6F9EF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8BB96-380E-9CD3-4440-5631B19E2A40}" v="122" dt="2024-05-06T07:31:12.522"/>
    <p1510:client id="{1A90F87B-A193-B66B-D42B-6E3F59928A85}" v="353" dt="2024-05-06T14:08:27.521"/>
    <p1510:client id="{27D03AF5-37EE-7754-7D69-4068E6D6625B}" v="112" dt="2024-05-07T07:22:45.590"/>
    <p1510:client id="{2D5AD549-EDA2-EDF5-2742-7D42E5C4FFFE}" v="1109" dt="2024-05-06T13:12:12.509"/>
    <p1510:client id="{33D91094-7C3B-7B4C-0157-F624491A01BE}" v="6" dt="2024-05-07T05:45:01.413"/>
    <p1510:client id="{353DD25B-0C33-CE71-E50D-9896CDFF41F9}" v="14" dt="2024-05-07T06:51:52.148"/>
    <p1510:client id="{52FF96D3-5C0E-B523-72C2-62ACCB9F13E1}" v="530" dt="2024-05-06T13:04:42.996"/>
    <p1510:client id="{552ED14F-D88E-F54E-1E3C-7975A6CF11C6}" v="72" dt="2024-05-07T05:41:31.642"/>
    <p1510:client id="{738BBB08-ADA1-3E28-240E-0E9B002B5893}" v="503" dt="2024-05-06T13:06:45.775"/>
    <p1510:client id="{75F4AA43-1F76-489A-A4DE-8D2106E175C4}" v="4" dt="2024-05-07T05:38:11.804"/>
    <p1510:client id="{82781F41-0ED9-E715-2233-CD8495C8B297}" v="40" dt="2024-05-06T11:13:03.521"/>
    <p1510:client id="{852D2FC7-17C5-A03B-B56C-13E2BBB08103}" v="13" dt="2024-05-06T10:05:24.032"/>
    <p1510:client id="{AD55AC3A-BB63-A8A6-A272-48C32BC1B093}" v="116" dt="2024-05-07T05:01:38.500"/>
    <p1510:client id="{B35FD60A-9150-C544-8B0F-3FD9B60BEAB7}" v="413" dt="2024-05-07T06:11:35.115"/>
    <p1510:client id="{B743388B-CF3B-B77A-1A6D-D405AA32D355}" v="36" dt="2024-05-07T06:31:15.852"/>
    <p1510:client id="{F1B69868-395A-C382-966D-35915A83E01A}" v="60" dt="2024-05-06T10:35:26.771"/>
    <p1510:client id="{F3EFFDAE-D612-81B6-B2C0-BAFF99A8ECC8}" v="133" dt="2024-05-07T06:07:39.003"/>
    <p1510:client id="{FA952B14-F262-F25C-DF9C-1C9D77341767}" v="468" dt="2024-05-06T09:50:40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5F085-AA95-416D-A10F-0CA41FD32FF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BC8EE1-D033-4486-BC56-007261132DB3}">
      <dgm:prSet custT="1"/>
      <dgm:spPr/>
      <dgm:t>
        <a:bodyPr/>
        <a:lstStyle/>
        <a:p>
          <a:pPr rtl="0"/>
          <a:r>
            <a:rPr lang="en-US" sz="1600" b="1"/>
            <a:t>1972 (</a:t>
          </a:r>
          <a:r>
            <a:rPr lang="en-US" sz="1600" b="1">
              <a:latin typeface="Gill Sans Nova"/>
            </a:rPr>
            <a:t>1973–19</a:t>
          </a:r>
          <a:r>
            <a:rPr lang="lt-LT" sz="1600" b="1"/>
            <a:t>7</a:t>
          </a:r>
          <a:r>
            <a:rPr lang="en-US" sz="1600" b="1"/>
            <a:t>5)</a:t>
          </a:r>
          <a:r>
            <a:rPr lang="lt-LT" sz="1600" b="1"/>
            <a:t> m</a:t>
          </a:r>
          <a:r>
            <a:rPr lang="lt-LT" sz="1600" b="1">
              <a:latin typeface="Gill Sans Nova"/>
            </a:rPr>
            <a:t>. </a:t>
          </a:r>
          <a:r>
            <a:rPr lang="lt-LT" sz="1600"/>
            <a:t>Zoologijos ir parazitologijos institute įkurta</a:t>
          </a:r>
          <a:r>
            <a:rPr lang="lt-LT" sz="1600">
              <a:latin typeface="Gill Sans Nova"/>
            </a:rPr>
            <a:t> </a:t>
          </a:r>
          <a:r>
            <a:rPr lang="lt-LT" sz="1600"/>
            <a:t> Eksperimentinė </a:t>
          </a:r>
          <a:r>
            <a:rPr lang="lt-LT" sz="1600">
              <a:latin typeface="Gill Sans Nova"/>
            </a:rPr>
            <a:t>akvariuminė</a:t>
          </a:r>
          <a:endParaRPr lang="en-US" sz="1600"/>
        </a:p>
      </dgm:t>
    </dgm:pt>
    <dgm:pt modelId="{8B54CC9E-A77D-452C-B528-E7CC47835C3D}" type="parTrans" cxnId="{BAA59208-406F-412E-965C-31AEFF16F75C}">
      <dgm:prSet/>
      <dgm:spPr/>
      <dgm:t>
        <a:bodyPr/>
        <a:lstStyle/>
        <a:p>
          <a:endParaRPr lang="en-US"/>
        </a:p>
      </dgm:t>
    </dgm:pt>
    <dgm:pt modelId="{8F1053A9-8453-4DBC-993B-FB1137E233F7}" type="sibTrans" cxnId="{BAA59208-406F-412E-965C-31AEFF16F75C}">
      <dgm:prSet/>
      <dgm:spPr/>
      <dgm:t>
        <a:bodyPr/>
        <a:lstStyle/>
        <a:p>
          <a:endParaRPr lang="en-US"/>
        </a:p>
      </dgm:t>
    </dgm:pt>
    <dgm:pt modelId="{08A4C2B8-CBE1-48D4-9FE5-1A6BD579FDF7}">
      <dgm:prSet custT="1"/>
      <dgm:spPr/>
      <dgm:t>
        <a:bodyPr/>
        <a:lstStyle/>
        <a:p>
          <a:pPr rtl="0"/>
          <a:r>
            <a:rPr lang="lt-LT" sz="1600"/>
            <a:t>Statula </a:t>
          </a:r>
          <a:r>
            <a:rPr lang="lt-LT" sz="1600" b="1"/>
            <a:t>ŽUVIAI už jos indėlį į mokslą ir visas patirtas kančias</a:t>
          </a:r>
          <a:r>
            <a:rPr lang="lt-LT" sz="1600" b="1">
              <a:latin typeface="Gill Sans Nova"/>
            </a:rPr>
            <a:t> </a:t>
          </a:r>
          <a:endParaRPr lang="en-US" sz="1600" b="1"/>
        </a:p>
      </dgm:t>
    </dgm:pt>
    <dgm:pt modelId="{9D689096-25FE-4B1E-A031-FD313D723A00}" type="parTrans" cxnId="{0F227A8D-BC55-4E98-8435-531F0887268E}">
      <dgm:prSet/>
      <dgm:spPr/>
      <dgm:t>
        <a:bodyPr/>
        <a:lstStyle/>
        <a:p>
          <a:endParaRPr lang="en-US"/>
        </a:p>
      </dgm:t>
    </dgm:pt>
    <dgm:pt modelId="{910D66EA-25B4-4FF9-A645-F298D428D06A}" type="sibTrans" cxnId="{0F227A8D-BC55-4E98-8435-531F0887268E}">
      <dgm:prSet/>
      <dgm:spPr/>
      <dgm:t>
        <a:bodyPr/>
        <a:lstStyle/>
        <a:p>
          <a:endParaRPr lang="en-US"/>
        </a:p>
      </dgm:t>
    </dgm:pt>
    <dgm:pt modelId="{0AB77AE7-B796-4FFA-B86C-9DEEEF2314DF}" type="pres">
      <dgm:prSet presAssocID="{20D5F085-AA95-416D-A10F-0CA41FD32FFB}" presName="cycle" presStyleCnt="0">
        <dgm:presLayoutVars>
          <dgm:dir/>
          <dgm:resizeHandles val="exact"/>
        </dgm:presLayoutVars>
      </dgm:prSet>
      <dgm:spPr/>
    </dgm:pt>
    <dgm:pt modelId="{42B50AF0-0188-4EC4-93BA-F60672C01CE4}" type="pres">
      <dgm:prSet presAssocID="{1BBC8EE1-D033-4486-BC56-007261132DB3}" presName="node" presStyleLbl="node1" presStyleIdx="0" presStyleCnt="2" custRadScaleRad="101364" custRadScaleInc="-1666">
        <dgm:presLayoutVars>
          <dgm:bulletEnabled val="1"/>
        </dgm:presLayoutVars>
      </dgm:prSet>
      <dgm:spPr/>
    </dgm:pt>
    <dgm:pt modelId="{025C3629-A67A-4907-AC9B-5FCC199792CB}" type="pres">
      <dgm:prSet presAssocID="{1BBC8EE1-D033-4486-BC56-007261132DB3}" presName="spNode" presStyleCnt="0"/>
      <dgm:spPr/>
    </dgm:pt>
    <dgm:pt modelId="{0E771B9B-A29E-494F-B0B0-E6603A8285DE}" type="pres">
      <dgm:prSet presAssocID="{8F1053A9-8453-4DBC-993B-FB1137E233F7}" presName="sibTrans" presStyleLbl="sibTrans1D1" presStyleIdx="0" presStyleCnt="2"/>
      <dgm:spPr/>
    </dgm:pt>
    <dgm:pt modelId="{0D9CC5C2-EF52-4AFD-8794-DEAC370A4834}" type="pres">
      <dgm:prSet presAssocID="{08A4C2B8-CBE1-48D4-9FE5-1A6BD579FDF7}" presName="node" presStyleLbl="node1" presStyleIdx="1" presStyleCnt="2">
        <dgm:presLayoutVars>
          <dgm:bulletEnabled val="1"/>
        </dgm:presLayoutVars>
      </dgm:prSet>
      <dgm:spPr/>
    </dgm:pt>
    <dgm:pt modelId="{57970813-B94C-4BBB-AADF-6BB988838C6F}" type="pres">
      <dgm:prSet presAssocID="{08A4C2B8-CBE1-48D4-9FE5-1A6BD579FDF7}" presName="spNode" presStyleCnt="0"/>
      <dgm:spPr/>
    </dgm:pt>
    <dgm:pt modelId="{93D8D204-9004-4E1D-B1A9-1C0DCD292CFC}" type="pres">
      <dgm:prSet presAssocID="{910D66EA-25B4-4FF9-A645-F298D428D06A}" presName="sibTrans" presStyleLbl="sibTrans1D1" presStyleIdx="1" presStyleCnt="2"/>
      <dgm:spPr/>
    </dgm:pt>
  </dgm:ptLst>
  <dgm:cxnLst>
    <dgm:cxn modelId="{BAA59208-406F-412E-965C-31AEFF16F75C}" srcId="{20D5F085-AA95-416D-A10F-0CA41FD32FFB}" destId="{1BBC8EE1-D033-4486-BC56-007261132DB3}" srcOrd="0" destOrd="0" parTransId="{8B54CC9E-A77D-452C-B528-E7CC47835C3D}" sibTransId="{8F1053A9-8453-4DBC-993B-FB1137E233F7}"/>
    <dgm:cxn modelId="{ADC73035-25E3-48E9-8E77-BADD2048C701}" type="presOf" srcId="{08A4C2B8-CBE1-48D4-9FE5-1A6BD579FDF7}" destId="{0D9CC5C2-EF52-4AFD-8794-DEAC370A4834}" srcOrd="0" destOrd="0" presId="urn:microsoft.com/office/officeart/2005/8/layout/cycle6"/>
    <dgm:cxn modelId="{9AFD3B66-3C04-4AAA-A468-65B687D55677}" type="presOf" srcId="{8F1053A9-8453-4DBC-993B-FB1137E233F7}" destId="{0E771B9B-A29E-494F-B0B0-E6603A8285DE}" srcOrd="0" destOrd="0" presId="urn:microsoft.com/office/officeart/2005/8/layout/cycle6"/>
    <dgm:cxn modelId="{DF14A84B-D4F0-4859-ACA6-47A15BBB227C}" type="presOf" srcId="{1BBC8EE1-D033-4486-BC56-007261132DB3}" destId="{42B50AF0-0188-4EC4-93BA-F60672C01CE4}" srcOrd="0" destOrd="0" presId="urn:microsoft.com/office/officeart/2005/8/layout/cycle6"/>
    <dgm:cxn modelId="{1E6E0A70-2D28-48C8-9AED-6C607EE51BC1}" type="presOf" srcId="{20D5F085-AA95-416D-A10F-0CA41FD32FFB}" destId="{0AB77AE7-B796-4FFA-B86C-9DEEEF2314DF}" srcOrd="0" destOrd="0" presId="urn:microsoft.com/office/officeart/2005/8/layout/cycle6"/>
    <dgm:cxn modelId="{0F227A8D-BC55-4E98-8435-531F0887268E}" srcId="{20D5F085-AA95-416D-A10F-0CA41FD32FFB}" destId="{08A4C2B8-CBE1-48D4-9FE5-1A6BD579FDF7}" srcOrd="1" destOrd="0" parTransId="{9D689096-25FE-4B1E-A031-FD313D723A00}" sibTransId="{910D66EA-25B4-4FF9-A645-F298D428D06A}"/>
    <dgm:cxn modelId="{B37743CE-8F7C-49F0-B498-05F25A082A5B}" type="presOf" srcId="{910D66EA-25B4-4FF9-A645-F298D428D06A}" destId="{93D8D204-9004-4E1D-B1A9-1C0DCD292CFC}" srcOrd="0" destOrd="0" presId="urn:microsoft.com/office/officeart/2005/8/layout/cycle6"/>
    <dgm:cxn modelId="{3A1D3BE6-B221-4702-819A-A1D8DED4F93C}" type="presParOf" srcId="{0AB77AE7-B796-4FFA-B86C-9DEEEF2314DF}" destId="{42B50AF0-0188-4EC4-93BA-F60672C01CE4}" srcOrd="0" destOrd="0" presId="urn:microsoft.com/office/officeart/2005/8/layout/cycle6"/>
    <dgm:cxn modelId="{8A4BE3A7-78C4-42F3-8848-B78A92075FCF}" type="presParOf" srcId="{0AB77AE7-B796-4FFA-B86C-9DEEEF2314DF}" destId="{025C3629-A67A-4907-AC9B-5FCC199792CB}" srcOrd="1" destOrd="0" presId="urn:microsoft.com/office/officeart/2005/8/layout/cycle6"/>
    <dgm:cxn modelId="{9CE0FBAC-5FBB-4968-A9F4-D917762D74D5}" type="presParOf" srcId="{0AB77AE7-B796-4FFA-B86C-9DEEEF2314DF}" destId="{0E771B9B-A29E-494F-B0B0-E6603A8285DE}" srcOrd="2" destOrd="0" presId="urn:microsoft.com/office/officeart/2005/8/layout/cycle6"/>
    <dgm:cxn modelId="{314F93D6-B933-4D7A-AE97-B9BEC4975F1E}" type="presParOf" srcId="{0AB77AE7-B796-4FFA-B86C-9DEEEF2314DF}" destId="{0D9CC5C2-EF52-4AFD-8794-DEAC370A4834}" srcOrd="3" destOrd="0" presId="urn:microsoft.com/office/officeart/2005/8/layout/cycle6"/>
    <dgm:cxn modelId="{E1AFA77F-D406-4E99-B35F-C111CC7812EF}" type="presParOf" srcId="{0AB77AE7-B796-4FFA-B86C-9DEEEF2314DF}" destId="{57970813-B94C-4BBB-AADF-6BB988838C6F}" srcOrd="4" destOrd="0" presId="urn:microsoft.com/office/officeart/2005/8/layout/cycle6"/>
    <dgm:cxn modelId="{D58C6B78-EEEE-46BD-998D-CEB4F6B9474E}" type="presParOf" srcId="{0AB77AE7-B796-4FFA-B86C-9DEEEF2314DF}" destId="{93D8D204-9004-4E1D-B1A9-1C0DCD292CFC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50AF0-0188-4EC4-93BA-F60672C01CE4}">
      <dsp:nvSpPr>
        <dsp:cNvPr id="0" name=""/>
        <dsp:cNvSpPr/>
      </dsp:nvSpPr>
      <dsp:spPr>
        <a:xfrm>
          <a:off x="436976" y="903069"/>
          <a:ext cx="2537037" cy="1649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1972 (</a:t>
          </a:r>
          <a:r>
            <a:rPr lang="en-US" sz="1600" b="1" kern="1200">
              <a:latin typeface="Gill Sans Nova"/>
            </a:rPr>
            <a:t>1973–19</a:t>
          </a:r>
          <a:r>
            <a:rPr lang="lt-LT" sz="1600" b="1" kern="1200"/>
            <a:t>7</a:t>
          </a:r>
          <a:r>
            <a:rPr lang="en-US" sz="1600" b="1" kern="1200"/>
            <a:t>5)</a:t>
          </a:r>
          <a:r>
            <a:rPr lang="lt-LT" sz="1600" b="1" kern="1200"/>
            <a:t> m</a:t>
          </a:r>
          <a:r>
            <a:rPr lang="lt-LT" sz="1600" b="1" kern="1200">
              <a:latin typeface="Gill Sans Nova"/>
            </a:rPr>
            <a:t>. </a:t>
          </a:r>
          <a:r>
            <a:rPr lang="lt-LT" sz="1600" kern="1200"/>
            <a:t>Zoologijos ir parazitologijos institute įkurta</a:t>
          </a:r>
          <a:r>
            <a:rPr lang="lt-LT" sz="1600" kern="1200">
              <a:latin typeface="Gill Sans Nova"/>
            </a:rPr>
            <a:t> </a:t>
          </a:r>
          <a:r>
            <a:rPr lang="lt-LT" sz="1600" kern="1200"/>
            <a:t> Eksperimentinė </a:t>
          </a:r>
          <a:r>
            <a:rPr lang="lt-LT" sz="1600" kern="1200">
              <a:latin typeface="Gill Sans Nova"/>
            </a:rPr>
            <a:t>akvariuminė</a:t>
          </a:r>
          <a:endParaRPr lang="en-US" sz="1600" kern="1200"/>
        </a:p>
      </dsp:txBody>
      <dsp:txXfrm>
        <a:off x="517477" y="983570"/>
        <a:ext cx="2376035" cy="1488072"/>
      </dsp:txXfrm>
    </dsp:sp>
    <dsp:sp modelId="{0E771B9B-A29E-494F-B0B0-E6603A8285DE}">
      <dsp:nvSpPr>
        <dsp:cNvPr id="0" name=""/>
        <dsp:cNvSpPr/>
      </dsp:nvSpPr>
      <dsp:spPr>
        <a:xfrm>
          <a:off x="1712496" y="288242"/>
          <a:ext cx="2796314" cy="2796314"/>
        </a:xfrm>
        <a:custGeom>
          <a:avLst/>
          <a:gdLst/>
          <a:ahLst/>
          <a:cxnLst/>
          <a:rect l="0" t="0" r="0" b="0"/>
          <a:pathLst>
            <a:path>
              <a:moveTo>
                <a:pt x="253076" y="595889"/>
              </a:moveTo>
              <a:arcTo wR="1398157" hR="1398157" stAng="12900955" swAng="652415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9CC5C2-EF52-4AFD-8794-DEAC370A4834}">
      <dsp:nvSpPr>
        <dsp:cNvPr id="0" name=""/>
        <dsp:cNvSpPr/>
      </dsp:nvSpPr>
      <dsp:spPr>
        <a:xfrm>
          <a:off x="3252146" y="878345"/>
          <a:ext cx="2537037" cy="1649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/>
            <a:t>Statula </a:t>
          </a:r>
          <a:r>
            <a:rPr lang="lt-LT" sz="1600" b="1" kern="1200"/>
            <a:t>ŽUVIAI už jos indėlį į mokslą ir visas patirtas kančias</a:t>
          </a:r>
          <a:r>
            <a:rPr lang="lt-LT" sz="1600" b="1" kern="1200">
              <a:latin typeface="Gill Sans Nova"/>
            </a:rPr>
            <a:t> </a:t>
          </a:r>
          <a:endParaRPr lang="en-US" sz="1600" b="1" kern="1200"/>
        </a:p>
      </dsp:txBody>
      <dsp:txXfrm>
        <a:off x="3332647" y="958846"/>
        <a:ext cx="2376035" cy="1488072"/>
      </dsp:txXfrm>
    </dsp:sp>
    <dsp:sp modelId="{93D8D204-9004-4E1D-B1A9-1C0DCD292CFC}">
      <dsp:nvSpPr>
        <dsp:cNvPr id="0" name=""/>
        <dsp:cNvSpPr/>
      </dsp:nvSpPr>
      <dsp:spPr>
        <a:xfrm>
          <a:off x="1712668" y="320965"/>
          <a:ext cx="2796314" cy="2796314"/>
        </a:xfrm>
        <a:custGeom>
          <a:avLst/>
          <a:gdLst/>
          <a:ahLst/>
          <a:cxnLst/>
          <a:rect l="0" t="0" r="0" b="0"/>
          <a:pathLst>
            <a:path>
              <a:moveTo>
                <a:pt x="2525753" y="2224819"/>
              </a:moveTo>
              <a:arcTo wR="1398157" hR="1398157" stAng="2174752" swAng="63754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C9F28-55F4-4533-8435-1078F97B1C7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88EE-D2A6-4982-88F3-F3ED576A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24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Kur atsiranda </a:t>
            </a:r>
            <a:r>
              <a:rPr lang="lt-LT" err="1"/>
              <a:t>bioinformatika</a:t>
            </a:r>
            <a:endParaRPr lang="lt-LT"/>
          </a:p>
          <a:p>
            <a:r>
              <a:rPr lang="en-US" err="1"/>
              <a:t>Apklausos</a:t>
            </a:r>
            <a:r>
              <a:rPr lang="en-US"/>
              <a:t> </a:t>
            </a:r>
            <a:r>
              <a:rPr lang="en-US" err="1"/>
              <a:t>i</a:t>
            </a:r>
            <a:r>
              <a:rPr lang="lt-LT" err="1"/>
              <a:t>švados</a:t>
            </a:r>
            <a:r>
              <a:rPr lang="lt-LT"/>
              <a:t> apibendrinimas</a:t>
            </a:r>
          </a:p>
          <a:p>
            <a:r>
              <a:rPr lang="lt-LT"/>
              <a:t>Vieta mokslininko, laboratorijos ar institucijos kasdieniam gyvenime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BF573-E8B2-44B7-B1E6-D109D34D74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68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BF573-E8B2-44B7-B1E6-D109D34D74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33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22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73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34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8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55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82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4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Siekdami didinti mokslinių tyrimų </a:t>
            </a:r>
            <a:r>
              <a:rPr lang="lt-LT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pajėgumus</a:t>
            </a:r>
            <a:r>
              <a:rPr lang="lt-LT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įgūdžių tobulinimo galimybes Gamtos tyrimų centre (GTC), svarstome galimybę rudenį organizuoti </a:t>
            </a:r>
            <a:r>
              <a:rPr lang="lt-LT" sz="1200" b="1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lt-LT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statistikos kursus skirtus</a:t>
            </a:r>
            <a:r>
              <a:rPr lang="lt-LT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lt-LT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visiems mokslininkams ir doktorantams</a:t>
            </a:r>
            <a:r>
              <a:rPr lang="lt-LT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31BF8-EA5A-034F-933A-8673FE53B57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8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Monument to the Laboratory fish</a:t>
            </a:r>
            <a:r>
              <a:rPr lang="lt-LT"/>
              <a:t>???</a:t>
            </a:r>
          </a:p>
          <a:p>
            <a:r>
              <a:rPr lang="en-US"/>
              <a:t>https://listverse.com/2018/02/10/10-weird-and-wonderful-animal-monuments/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1751D-E57E-444B-B22B-6D3C0F814A9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1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1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24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2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14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9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/>
              <a:t>Paminėti, kad finansavimo </a:t>
            </a:r>
            <a:r>
              <a:rPr lang="lt-LT" err="1"/>
              <a:t>baigimiesiems</a:t>
            </a:r>
            <a:r>
              <a:rPr lang="lt-LT"/>
              <a:t> darbams nebus.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6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58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35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26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5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7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9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729692-30D6-3348-F66A-3A530941ED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04452" y="0"/>
            <a:ext cx="6387547" cy="6858000"/>
          </a:xfr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r>
              <a:rPr lang="en-LT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161223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AB76E51B-B578-00F6-D782-3D10BFCDF8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85" y="894689"/>
            <a:ext cx="2534311" cy="253431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 Picture here</a:t>
            </a:r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973C2B00-F5D1-7F69-FB07-04EB113DBB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3285" y="894689"/>
            <a:ext cx="2534311" cy="253431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 Picture here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172DB9B6-E573-2843-6B72-3F95A56BD85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6485" y="894689"/>
            <a:ext cx="2534311" cy="253431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 Picture here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6175568-68AF-57A8-9A57-277BC9554B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49685" y="894689"/>
            <a:ext cx="2534311" cy="253431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90041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D1AC67B-671B-B590-8CFF-E892B5742A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97813" y="0"/>
            <a:ext cx="4294187" cy="6858000"/>
          </a:xfr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E2BE6DA-0C5B-97EE-A7AE-264A70128DB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46849" y="680871"/>
            <a:ext cx="3250724" cy="3250724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225374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09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3E2D087-4073-6FA2-18D9-DF57BAC735D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55746" y="1506547"/>
            <a:ext cx="8903694" cy="4551441"/>
          </a:xfr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r>
              <a:rPr lang="en-LT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003601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5E6ED28-F0EC-8052-12CE-0CAF29E7C9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19375" y="850730"/>
            <a:ext cx="7442390" cy="5162720"/>
          </a:xfr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r>
              <a:rPr lang="en-LT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853715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C3CEBCD-6D54-74E5-08AF-02D04BE778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539" y="1485899"/>
            <a:ext cx="8861600" cy="4729163"/>
          </a:xfr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br>
              <a:rPr lang="en-LT"/>
            </a:br>
            <a:br>
              <a:rPr lang="en-LT"/>
            </a:br>
            <a:br>
              <a:rPr lang="en-LT"/>
            </a:br>
            <a:br>
              <a:rPr lang="en-LT"/>
            </a:br>
            <a:r>
              <a:rPr lang="en-LT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030697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46B8B4-1B51-35AB-92C9-794736143D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15302" y="601010"/>
            <a:ext cx="3771108" cy="384240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FCFCCBA-AB15-CFFE-2BC1-F9C8F3B967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03935" y="3010767"/>
            <a:ext cx="3185990" cy="3246223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997272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38E4502A-93BB-9323-AAD9-5563CDB506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13028" y="-500513"/>
            <a:ext cx="3185990" cy="324622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5B2B49E-5DA7-C615-D3C3-10CAD873B6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13028" y="1855825"/>
            <a:ext cx="3185990" cy="3246223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A25BA32-6967-F841-52EC-C42052ADDF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3028" y="4106656"/>
            <a:ext cx="3185990" cy="324622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Intro Regular" panose="02000000000000000000" pitchFamily="2" charset="77"/>
              </a:defRPr>
            </a:lvl1pPr>
          </a:lstStyle>
          <a:p>
            <a:r>
              <a:rPr lang="en-LT"/>
              <a:t>Insert</a:t>
            </a:r>
            <a:br>
              <a:rPr lang="en-LT"/>
            </a:br>
            <a:r>
              <a:rPr lang="en-LT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3866772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D182-3B5B-2D68-DCBA-3D094AEA3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59BD1-3FCB-7659-6AFB-97FBB797C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71920-FB52-B66A-BD18-E50E9D2C9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CC298-571D-28DA-A43E-669EF847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40FB9-0754-FD8B-74A0-7E8BEC3E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60134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2F41B-53F5-605C-0CB2-9F0F24A5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4BD77-15B4-6DCC-A9DB-DBF764E99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4B6B-4B0F-8E88-F223-656877F8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63830-EE18-74DA-503F-2A264570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A13A6-C909-3650-E016-FBE2D0CE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4666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0580-0A01-4000-5DDE-0EAAC8EA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10A05-3235-B44E-7332-464D1F6A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CC31E-0881-C319-4E82-3384E243C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5478B-6B8B-61E8-3ABF-F9625C52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F38D2-A5FA-80B3-1E86-8F685A60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59906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9CA55-CE85-F92D-B416-E3B7E951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0D63A-B633-6F4D-AC4B-90E1C76B4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37B7A6-287B-6F85-A7CD-1AD0B213B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ED978-72D1-C52F-B307-D10E218D1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5EC03-FB6E-2081-7E69-E6588702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41648-F19A-2B06-0610-B0627AB3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74005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2945B-3A06-0F17-01BF-1BE0298E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B0849-0133-C52D-8718-E5E84256F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9B67E-9028-DDFA-50A0-5438CE512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0ECCA-5FFA-A65C-92CB-8719272F9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749CB-D13B-4B7F-16AF-C7DC62B36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3EB2-70FB-CB0E-F565-0A1FD7435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24B336-A2AA-EECC-68F6-007B96DDE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2B6AF3-0DA9-2084-0BDB-EB2A5581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509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16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AF436-D1FE-2D93-C7C2-42B977E1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28D93-322C-9BDC-9DD7-B0F6F074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5E986-6C1F-049C-8E3C-153BC79D5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24912-DEF8-2DD8-B1CD-36BE42D0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23218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57513-975D-1AEB-F7D1-8D2452BB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278AA-FCE6-699B-8FE8-73DE02DA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4680-5AA5-F1BF-49AC-21D9A1A9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73229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7CFA-CFC3-CECB-8057-0D5704B1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E29EE-B519-81C5-3254-551B0922C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6BE1-413E-5AAA-0AAF-A982F5A1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56499-A78F-A40F-1A27-522B1A43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55047-CE1E-F64B-27C9-EA8838CCB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59D51-030E-DE5C-33E1-C6E3B8DA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16609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66CE-489C-0454-0674-A643F7CA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7BA8CB-C329-3E37-08DB-B610F4EA2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44146-FAF7-A607-0996-8FF0AF092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C11CF-ADAA-DBAF-6763-72B44617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58EB-02E7-21CB-4AEB-27A7489B8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23B9A-5257-232B-FF57-D529DB47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079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DD2B-7702-A18B-4184-AED1581D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3E97-13BF-E9CD-E050-2D4EB4792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E586D-3E1E-81F4-A767-63D54AA2D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E466-BCEF-9927-2E94-1BEAED7C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8682D-7283-83C4-6BD3-777BC02C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744533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0E94A9-ED69-3027-F1BC-080DC8916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D4BA1-BE46-B51B-0D34-3BD2AB903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6FF0-09BC-0DF8-3982-FBE741F7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55AF3-C19F-C687-8BF1-9F3ACDAEF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51268-0AA2-675C-7384-53BDC40E0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04469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ACA685-89F3-90E9-F34E-CC1335107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DCB3F44-D143-2A5E-987A-7D15543C7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1658E61-6AF9-BF68-C109-9AC91597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89278B7-7A96-8F65-5808-40679C89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2F69C98-1810-D459-D69D-1D96B8D57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714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4D19D45-C5A7-16F2-30E0-803E344F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A253339-416C-DCF2-5D37-A4F0262C1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93E3AFE-E036-BE33-4E7B-C3E24296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1273451-F0F9-2675-81C3-EDE020322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C33BCBE-F211-5C7C-44A0-A8E0B7E2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4170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DE5E1ED-F911-C299-6699-B6ECB5442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6DFE2C84-ACAF-41DD-6E41-ADD87BF8F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362B4FD-3438-1AC7-9340-921E036E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776E269-8EF4-4BED-DAA1-FF979F07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6497FA3-32A4-89FF-2A8C-C806AD269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78178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6D7617F-D247-D353-1A3D-9A81DFB2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5E364CE-ACF4-D493-3F70-06423155F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BFE7719-2825-CC7B-3900-CD052E734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3528BA5-5669-BA4C-8826-14CFC915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AF33599-3502-F279-1031-22D987AF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9DC457E-9A17-3992-1220-D64D0B1A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2048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1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90F3CFC-ECBC-131F-CCD0-18762C830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9F32BDE-FA6F-98E7-80A0-BD228FEDB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9634C31-2E2E-1F38-0B01-522E004D6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D8B13E9-EC59-586F-88A9-E752693C3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53D0863-E5A4-C577-6080-A5FC64A31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6E36CF5E-2E58-CCD1-A3E6-3F44F4D0F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075B7A77-2B53-80DE-15CD-041D2FCF9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6105BC05-789D-D892-0F8E-F209F2EB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981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D9DDB7-828B-612A-9CDD-A5F6EE95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0795A9E6-B87C-28DC-E48F-51279DEE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DFE4182F-0587-E452-45F3-3CF5C261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2BBEAE2-1187-29FD-8AC4-09981ED1D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0365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A7D85C52-8385-D669-B01C-F610D7AD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48DFA353-7646-D8A7-2E04-43BEB1E10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FE810E1-D158-AF4F-46F6-32D85F8C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6911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B1579F3-D230-E8A3-1BE5-31838B3D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BCEF990-F8C7-F048-6952-61B9ADCE4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8DF4E20-93AD-2A61-38B8-4F7AB8CA3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06125C6-D516-DB6C-31B3-80A968551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3ED1E763-5DEC-A406-E365-97AA19FE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84463B7-D5E2-25F4-3EC9-809D5074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96727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CC6D3E-1178-DD29-59D1-D7A9C3D9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F236E9BE-B40E-A0D8-9CF4-F4B0B4B055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8001E04-D81F-09BE-DDFD-B62AF76DB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C30887F-30FE-55B1-04E1-50327BD0B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D41408B-AB5C-560C-758E-DC19B5B6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1EF799B-FAB6-051E-51A0-845662E3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52578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CF69492-B422-5631-3161-6F28BDC8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999C111-FE28-C059-930A-2E1B28A04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6A3155F-1821-0EB2-EF48-3AB87DA5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509C0D4-0787-436A-0C06-A51DF2826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4A7C7F4-93E8-24E8-5E68-CECF7840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0344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F0B07A2F-097C-00F6-D046-FF2D3BAD8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29FCECE-715A-BD75-6125-C38E3D30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0D36570-F2CE-C259-42C8-95DC5DF9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A79B217-3CDD-2F38-9FBE-CAE7F949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1700E89-7883-7471-D09D-F5C8252E1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5300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24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25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3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008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13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66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680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9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12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12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043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190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A78E-C0E8-0AA9-B385-4AA37F262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019DC-1A28-D759-0A08-34DB8DE9C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C438-8359-9694-45FB-09D509C5C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35A2-2C05-49E7-BA92-32860923B897}" type="datetime1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7796A-3C51-7728-26D1-716479AF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511C9-5260-556F-7C98-73E739A6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6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58BE8-F2F4-BC47-137F-A96A609E8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26781-FE67-F8B2-FC0F-F8E12ABBA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9C643-E665-5DE5-9BD1-236B83A2E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87F4-47E0-43A8-A5E9-377B28FE4B46}" type="datetime1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5BA9-633A-5AA4-45D2-013F348FB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EDB6F-98C9-6A9F-F7F5-339C7B70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9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5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C933-1E02-8406-2EA4-7264BC02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EBDDC-AE56-9950-82FA-473398188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6BE8C-C849-BCC9-C866-D7C60E63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1C24D-84E1-476A-8312-3A4FA3ED928A}" type="datetime1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55741-6B7E-A22E-209E-7C0C3D7FB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A6AF-C5AA-F105-2B55-26498C6A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59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EDE2-470E-172E-D735-BA4C0033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69A67-CDAD-9FBC-8E94-225988C4C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502D2-83CD-2D2C-A452-12011365E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A6823-7206-1EF6-666C-34C42284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21F9-5588-4A94-B10A-AA9D58EBA76D}" type="datetime1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8AEAB-16D7-E553-4E20-DFA9CC119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EAAC-377C-9961-4E64-2D1CB9F2B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939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C15D-E7EB-82FA-BF09-CDB8B282E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B3D33-CF63-4A51-875D-6A1A0C720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50E213-2E81-9A56-02C3-D6FEB633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0DA53D-91DC-39AC-B17F-DE160A581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92C7B-49AB-C5AB-7084-3AAEB858C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3A3A1-1E38-707D-BC50-5C8FC18E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55DC-AD27-4616-9F79-8F47137DE4DF}" type="datetime1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BC016C-505F-61D7-6067-6E9292D7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C50EF-9939-7EB9-E474-A2CA1563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EED7-C433-4620-894A-69638E18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1309AF-014E-4954-1AFC-B31E7195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6C4BD-1EB2-4778-AB90-52D4275060C7}" type="datetime1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5EBD5-79E5-AFBD-86C7-5B3CD2B0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D84CD-3FB2-2DCA-DE59-4E6B605F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0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9FEDE-FC23-8025-FBE1-95EA1963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4787-B822-473C-BD49-891AB0B04471}" type="datetime1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A0949-624B-C4A2-F84C-1641699F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45F95-EEB0-ED51-06C0-5C4ACA77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5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EF9B-B70A-1693-097E-AF77729E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0A1DF-8314-ACEE-1370-F95F35A21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6123F-4F8D-C75E-C5C2-351470F87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BD45D-A68F-F22B-F979-09CC8B2F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D41F-5B57-49FB-A24B-BD6C053A8952}" type="datetime1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F4612-EE44-EE2A-F4FC-8AA001408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5C97A-BB6E-16DA-A35B-2F879B39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1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5DAC-4859-F5EB-2178-C7F81F32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9F88B8-D94D-4491-5428-E92F95CDD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D3251-C3F2-CBF7-3B0E-86DDA4232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09C5E-1FD8-EBB3-04D3-2E06C467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B2016-DEBB-4480-A8CD-76EC281C30B7}" type="datetime1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3766F-2FF1-41F5-DB55-618668DA6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C38D0-2F30-1237-1800-95EB39DB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8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81C9-50B8-BB97-A7BC-D34CDE2E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DAB0F-23DA-4D58-A0B2-637CBFE8D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EF185-F556-1356-E67A-B5F3D61D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40135-19D8-4E19-9953-3B0541AB8E92}" type="datetime1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90ACD-1C57-878D-9DC3-8F59BFF7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ADF81-22BC-0E06-1A9D-9C300B122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73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8ED0-BD09-3923-788C-B9E883347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7D560-54E0-19EE-E9F4-AC17F1DFB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5EBDF-43A4-348F-49CF-6FFF5A99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79EDB-36EC-40D9-A543-86363F261A23}" type="datetime1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72185-4BCD-8593-1779-F501A49B3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6E76-1779-182B-3358-3B31742C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8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8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4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EE6D6-1A2B-47FD-825F-A983F168FB9E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E9F69-7789-894E-6999-727E5B1C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60E89-514C-52E3-B90B-5EDB4A55A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06095-08C2-109B-2F46-715956F56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4E4B0-A492-244B-A6A5-FA6FB7C763D9}" type="datetimeFigureOut">
              <a:rPr lang="en-LT" smtClean="0"/>
              <a:t>05/07/2024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9CFED-FB62-AFB1-5311-66B2AD047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33D59-8796-2E63-1D3D-C1AEFAB90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489F6-02A4-4449-874D-B33BD8B50A9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84666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8232DC56-854E-EF0F-61EF-D5BAEC75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FA20DF3-9B90-E3AC-F517-AD6671729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777E510-1D5F-A2AA-BCD9-1F6890C39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3375-6402-4B2A-8AB5-D60F6A93E2AC}" type="datetimeFigureOut">
              <a:rPr lang="lt-LT" smtClean="0"/>
              <a:t>2024-05-07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1618D0B2-B56C-D3AF-CF8A-D4C389A1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70E97E3-7B9F-BC84-29E9-E8572B910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617BE8-14B0-4188-A971-D2F9A14BAB9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593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82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29" r:id="rId7"/>
    <p:sldLayoutId id="2147483730" r:id="rId8"/>
    <p:sldLayoutId id="2147483737" r:id="rId9"/>
    <p:sldLayoutId id="2147483728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1E0DD-5594-C3F3-CB69-5AF1CCCD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FB54A-7B23-3D4E-C245-020CABD9A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595DF-504D-34AA-2E18-06227126C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D74B1-FF86-4AB7-B5ED-503FB861D868}" type="datetime1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04475-BB29-A8AF-9DDB-364130BBF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986B1-3E21-8F91-8010-8503C3B65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243312-0C68-43FA-ACCD-4EA8FFCD4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7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tostyrimai.lt/priemimas-i-studija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micseducation.hee.nhs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orms.office.com/e/6d4uyNBCuG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julija.baniukevic@gamtc.l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oposhorizontas.lt/parneriu-paieska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lmt.lrv.lt/lt/veiklos-sritys/mokslo-finansavimas/mokslo-ir-verslo-bendradarbiavimo-priemones/eureka-tinklo-mtep-projektai/" TargetMode="External"/><Relationship Id="rId2" Type="http://schemas.openxmlformats.org/officeDocument/2006/relationships/hyperlink" Target="https://intelektine.l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-services.cost.eu/user/login" TargetMode="External"/><Relationship Id="rId4" Type="http://schemas.openxmlformats.org/officeDocument/2006/relationships/hyperlink" Target="https://www.cost.eu/uploads/2023/10/COST_Open_Call_Announcement.pdf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00ns.eu/what-we-do" TargetMode="External"/><Relationship Id="rId7" Type="http://schemas.openxmlformats.org/officeDocument/2006/relationships/hyperlink" Target="https://forms.office.com/e/eBpXwteRE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oshorizontas.lt/wp-content/uploads/2024/04/Hop-On-nuotolinis-seminaras-Geguzes-10-d-1.pdf" TargetMode="External"/><Relationship Id="rId5" Type="http://schemas.openxmlformats.org/officeDocument/2006/relationships/hyperlink" Target="https://forms.office.com/e/tTFBbxehAK?origin=lprLink" TargetMode="External"/><Relationship Id="rId4" Type="http://schemas.openxmlformats.org/officeDocument/2006/relationships/hyperlink" Target="https://www.nati00ns.eu/form/northern-europe-form-2024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info/funding-tenders/opportunities/portal/screen/opportunities/calls-for-proposals?status=31094501,31094502&amp;frameworkProgramme=43108390&amp;programmePart=43121563&amp;callIdentifier=HORIZON-JU-CBE-2024&amp;order=DESC&amp;pageNumber=1&amp;pageSize=50&amp;sortBy=startDate" TargetMode="External"/><Relationship Id="rId3" Type="http://schemas.openxmlformats.org/officeDocument/2006/relationships/hyperlink" Target="https://horizoneuropencpportal.eu/eu-missions" TargetMode="External"/><Relationship Id="rId7" Type="http://schemas.openxmlformats.org/officeDocument/2006/relationships/hyperlink" Target="https://europoshorizontas.lt/wp-content/uploads/2024/04/2024-05_23-CBE-JU-info-diena-Vilniuje_LT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office.com/pages/responsepage.aspx?id=zgrnY82qG0KoOIC3YWzxhMHhAfpN5c9OgxqJMG_EohFUNTFFMjE3WDFVOTFJSklLTTYxVTc1U0dHWi4u&amp;origin=lprLink" TargetMode="External"/><Relationship Id="rId5" Type="http://schemas.openxmlformats.org/officeDocument/2006/relationships/hyperlink" Target="https://missions-horizon-europe-brokerage-2024.b2match.io/" TargetMode="External"/><Relationship Id="rId10" Type="http://schemas.openxmlformats.org/officeDocument/2006/relationships/hyperlink" Target="https://www.cbe.europa.eu/networking-platform" TargetMode="External"/><Relationship Id="rId4" Type="http://schemas.openxmlformats.org/officeDocument/2006/relationships/hyperlink" Target="https://ec.europa.eu/info/funding-tenders/opportunities/portal/screen/opportunities/calls-for-proposals?order=DESC&amp;pageNumber=2&amp;pageSize=50&amp;sortBy=startDate&amp;status=31094501,31094502&amp;frameworkProgramme=43108390" TargetMode="External"/><Relationship Id="rId9" Type="http://schemas.openxmlformats.org/officeDocument/2006/relationships/hyperlink" Target="https://www.cbe.europa.eu/system/files/2023-12/CBE%20JU%20AWP%202024_0.pdf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krantai.ku.lt/" TargetMode="External"/><Relationship Id="rId3" Type="http://schemas.openxmlformats.org/officeDocument/2006/relationships/hyperlink" Target="https://forms.office.com/e/tUFXjtwVf9" TargetMode="External"/><Relationship Id="rId7" Type="http://schemas.openxmlformats.org/officeDocument/2006/relationships/hyperlink" Target="http://www.krantai.ku.lt/" TargetMode="External"/><Relationship Id="rId2" Type="http://schemas.openxmlformats.org/officeDocument/2006/relationships/hyperlink" Target="https://www.lma.lt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mmc.lt/data/public/uploads/2024/03/2024_sdi_zydejimo_svente.pdf" TargetMode="External"/><Relationship Id="rId5" Type="http://schemas.openxmlformats.org/officeDocument/2006/relationships/hyperlink" Target="https://am.lrv.lt/lt/naujienos/parengtas-pazangos-priemones-issaugoti-biologine-ivairove-apraso-projektas-kvieciame-dalyvauti-jo-pristatyme/" TargetMode="External"/><Relationship Id="rId4" Type="http://schemas.openxmlformats.org/officeDocument/2006/relationships/hyperlink" Target="https://teams.microsoft.com/l/meetup-join/19%3ameeting_MmVjZDgzZWMtNmJhNS00NmE1LThjZWYtMTE5OGFjZWExMzIx%40thread.v2/0?context=%7b%22Tid%22%3a%22e03eb613-32cb-40ef-80d6-69bf050fd798%22%2c%22Oid%22%3a%22b6cddc9e-0959-4b23-ba2d-8fa91357cd7d%22%7d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.facebook.com/l.php?u=https%3A%2F%2Fsaih.lt%2F%3Ffbclid%3DIwAR3LPz_vu3rXatUKU-vQ29sYF7_ojPNEiitwqfAIPqFAWOTe6EmT-J4x_Cg&amp;h=AT2DKp4K14Va8qpULAsrwcSul9G9RiaoTlARV58KZCKLtV2zOnE4SV62tA_ZyoKFkjIJUTaCXMg0STugfLhjAlIfCeaqKWf9qfffknE66DBVZYHxZyK7881UURI9LUntiK_B&amp;__tn__=-UK-R&amp;c%5b0%5d=AT2gpZQuNPEDTnbVFfkEhbdLngXZjnVl0kXXx8hAuom2ACQqcf2CD-O8315s8Wx5nisHCq_OsuE-XTRrWEmlH7gEVTjvEsqEw9iDjtpi1Z5nDqMqkoFP7APaAG8nh8zJ1gSGtcRpcQgV0Jifs7cFUohV-PERCKl6DEGM-1kFiXCdKETgbZ3RLe2WDt8FpewDbX5iC9XY9oFA" TargetMode="External"/><Relationship Id="rId2" Type="http://schemas.openxmlformats.org/officeDocument/2006/relationships/hyperlink" Target="https://agrovizija.lt/?fbclid=IwAR2dUUn_6ZQ6PbOpQYsWnzVO1p-EvdFt3d1qFEaKKD6tPPciEkdoP4oNdj4_aem_AR7lCWKCUtu1iP20X1M1m8jLjEOXY3vgcxDomSlmVwpZ7-wuJUKEu7BxYnElGQjN_sfWzDsc7aCZ2HmP15BzBTc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b.me/e/e2W9O71XH" TargetMode="External"/><Relationship Id="rId4" Type="http://schemas.openxmlformats.org/officeDocument/2006/relationships/hyperlink" Target="https://isft.info/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Relationship Id="rId9" Type="http://schemas.openxmlformats.org/officeDocument/2006/relationships/image" Target="../media/image64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8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7.jpeg"/><Relationship Id="rId4" Type="http://schemas.openxmlformats.org/officeDocument/2006/relationships/diagramData" Target="../diagrams/data1.xml"/><Relationship Id="rId9" Type="http://schemas.openxmlformats.org/officeDocument/2006/relationships/image" Target="../media/image6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tostyrimai.lt/Skulptura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tostyrimai.lt/skulptura-zuvis-gamtos-ir-mokslo-rysio-simbolis/" TargetMode="External"/><Relationship Id="rId1" Type="http://schemas.openxmlformats.org/officeDocument/2006/relationships/slideLayout" Target="../slideLayouts/slideLayout4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romualdas.buzinskas@gamtc.lt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2000">
              <a:schemeClr val="accent5">
                <a:lumMod val="40000"/>
                <a:lumOff val="60000"/>
              </a:schemeClr>
            </a:gs>
            <a:gs pos="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AAE2-2EFA-AC2C-E93B-98AD1F73A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7149" y="810928"/>
            <a:ext cx="4344307" cy="4169749"/>
          </a:xfrm>
        </p:spPr>
        <p:txBody>
          <a:bodyPr>
            <a:normAutofit/>
          </a:bodyPr>
          <a:lstStyle/>
          <a:p>
            <a:br>
              <a:rPr lang="lt-LT" sz="4800">
                <a:latin typeface="Times New Roman"/>
                <a:cs typeface="Times New Roman"/>
              </a:rPr>
            </a:br>
            <a:r>
              <a:rPr lang="lt-LT" sz="4800">
                <a:latin typeface="Times New Roman"/>
                <a:cs typeface="Times New Roman"/>
              </a:rPr>
              <a:t>Išplėstinis GTC  </a:t>
            </a:r>
            <a:br>
              <a:rPr lang="lt-LT" sz="4800">
                <a:latin typeface="Times New Roman"/>
                <a:cs typeface="Times New Roman"/>
              </a:rPr>
            </a:br>
            <a:r>
              <a:rPr lang="lt-LT" sz="4800">
                <a:latin typeface="Times New Roman"/>
                <a:cs typeface="Times New Roman"/>
              </a:rPr>
              <a:t>administracijos posėdis</a:t>
            </a:r>
            <a:endParaRPr lang="en-US" sz="4800"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3FD4F-BC6B-DA2C-3E12-EB29F72D2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739" y="5131511"/>
            <a:ext cx="3710018" cy="915561"/>
          </a:xfrm>
        </p:spPr>
        <p:txBody>
          <a:bodyPr>
            <a:normAutofit lnSpcReduction="10000"/>
          </a:bodyPr>
          <a:lstStyle/>
          <a:p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m. gegužės 7 d.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0278039-03E7-7A3E-F638-CD85F41B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75" y="1545583"/>
            <a:ext cx="4509716" cy="43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A6A00677-21E7-E073-79D8-7C0C38AE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07" y="4534"/>
            <a:ext cx="6708526" cy="683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2AC38A1D-2687-84AC-7775-E08BEDFF1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972" y="1671"/>
            <a:ext cx="6221392" cy="3477441"/>
          </a:xfrm>
          <a:prstGeom prst="rect">
            <a:avLst/>
          </a:prstGeom>
        </p:spPr>
      </p:pic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685D2363-932A-17DD-FB1D-2A0A36FD1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7" y="3355217"/>
            <a:ext cx="6096000" cy="343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4738C-69B1-9569-5028-AF610A48F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113" y="3275967"/>
            <a:ext cx="2436454" cy="3449255"/>
          </a:xfrm>
          <a:prstGeom prst="rect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1D9E1561-4A31-53CA-718C-110F6A676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106" y="3154433"/>
            <a:ext cx="2546196" cy="35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5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625" y="3110397"/>
            <a:ext cx="6982690" cy="42849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lvl="1" algn="l">
              <a:lnSpc>
                <a:spcPct val="105000"/>
              </a:lnSpc>
              <a:spcAft>
                <a:spcPts val="600"/>
              </a:spcAft>
            </a:pPr>
            <a:r>
              <a:rPr lang="lt-LT" sz="2000" b="1">
                <a:solidFill>
                  <a:schemeClr val="tx1"/>
                </a:solidFill>
                <a:latin typeface="Arial Nova"/>
                <a:cs typeface="Segoe UI"/>
              </a:rPr>
              <a:t>4. Dėl ilgalaikio turto pirkimo planų 2024 m.</a:t>
            </a:r>
            <a:r>
              <a:rPr lang="lt-LT" sz="2000" b="1">
                <a:solidFill>
                  <a:schemeClr val="tx1"/>
                </a:solidFill>
                <a:latin typeface="Arial Nova"/>
                <a:cs typeface="Calibri"/>
              </a:rPr>
              <a:t>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Times"/>
              </a:rPr>
              <a:t> </a:t>
            </a:r>
            <a:endParaRPr lang="en-US" sz="2000">
              <a:solidFill>
                <a:schemeClr val="tx1"/>
              </a:solidFill>
              <a:latin typeface="Arial Nova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187629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9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Lentelė 3">
            <a:extLst>
              <a:ext uri="{FF2B5EF4-FFF2-40B4-BE49-F238E27FC236}">
                <a16:creationId xmlns:a16="http://schemas.microsoft.com/office/drawing/2014/main" id="{EDAE4B5D-725F-D338-3127-01DE284DD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04463"/>
              </p:ext>
            </p:extLst>
          </p:nvPr>
        </p:nvGraphicFramePr>
        <p:xfrm>
          <a:off x="2038349" y="3341814"/>
          <a:ext cx="8115301" cy="17437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25035">
                  <a:extLst>
                    <a:ext uri="{9D8B030D-6E8A-4147-A177-3AD203B41FA5}">
                      <a16:colId xmlns:a16="http://schemas.microsoft.com/office/drawing/2014/main" val="3262302520"/>
                    </a:ext>
                  </a:extLst>
                </a:gridCol>
                <a:gridCol w="4350208">
                  <a:extLst>
                    <a:ext uri="{9D8B030D-6E8A-4147-A177-3AD203B41FA5}">
                      <a16:colId xmlns:a16="http://schemas.microsoft.com/office/drawing/2014/main" val="237937893"/>
                    </a:ext>
                  </a:extLst>
                </a:gridCol>
                <a:gridCol w="1132072">
                  <a:extLst>
                    <a:ext uri="{9D8B030D-6E8A-4147-A177-3AD203B41FA5}">
                      <a16:colId xmlns:a16="http://schemas.microsoft.com/office/drawing/2014/main" val="1730109082"/>
                    </a:ext>
                  </a:extLst>
                </a:gridCol>
                <a:gridCol w="1907986">
                  <a:extLst>
                    <a:ext uri="{9D8B030D-6E8A-4147-A177-3AD203B41FA5}">
                      <a16:colId xmlns:a16="http://schemas.microsoft.com/office/drawing/2014/main" val="1941326793"/>
                    </a:ext>
                  </a:extLst>
                </a:gridCol>
              </a:tblGrid>
              <a:tr h="17437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0" kern="12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kern="1200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681460"/>
                  </a:ext>
                </a:extLst>
              </a:tr>
            </a:tbl>
          </a:graphicData>
        </a:graphic>
      </p:graphicFrame>
      <p:graphicFrame>
        <p:nvGraphicFramePr>
          <p:cNvPr id="6" name="Lentelė 5">
            <a:extLst>
              <a:ext uri="{FF2B5EF4-FFF2-40B4-BE49-F238E27FC236}">
                <a16:creationId xmlns:a16="http://schemas.microsoft.com/office/drawing/2014/main" id="{C2ED0E64-9511-EE4E-4924-B64C59BBF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550156"/>
              </p:ext>
            </p:extLst>
          </p:nvPr>
        </p:nvGraphicFramePr>
        <p:xfrm>
          <a:off x="2038349" y="3341814"/>
          <a:ext cx="8115298" cy="274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36275">
                  <a:extLst>
                    <a:ext uri="{9D8B030D-6E8A-4147-A177-3AD203B41FA5}">
                      <a16:colId xmlns:a16="http://schemas.microsoft.com/office/drawing/2014/main" val="1780063000"/>
                    </a:ext>
                  </a:extLst>
                </a:gridCol>
                <a:gridCol w="3817651">
                  <a:extLst>
                    <a:ext uri="{9D8B030D-6E8A-4147-A177-3AD203B41FA5}">
                      <a16:colId xmlns:a16="http://schemas.microsoft.com/office/drawing/2014/main" val="356198617"/>
                    </a:ext>
                  </a:extLst>
                </a:gridCol>
                <a:gridCol w="993482">
                  <a:extLst>
                    <a:ext uri="{9D8B030D-6E8A-4147-A177-3AD203B41FA5}">
                      <a16:colId xmlns:a16="http://schemas.microsoft.com/office/drawing/2014/main" val="2993325288"/>
                    </a:ext>
                  </a:extLst>
                </a:gridCol>
                <a:gridCol w="993482">
                  <a:extLst>
                    <a:ext uri="{9D8B030D-6E8A-4147-A177-3AD203B41FA5}">
                      <a16:colId xmlns:a16="http://schemas.microsoft.com/office/drawing/2014/main" val="391353694"/>
                    </a:ext>
                  </a:extLst>
                </a:gridCol>
                <a:gridCol w="1674408">
                  <a:extLst>
                    <a:ext uri="{9D8B030D-6E8A-4147-A177-3AD203B41FA5}">
                      <a16:colId xmlns:a16="http://schemas.microsoft.com/office/drawing/2014/main" val="4108094458"/>
                    </a:ext>
                  </a:extLst>
                </a:gridCol>
              </a:tblGrid>
              <a:tr h="17437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0" i="0" kern="12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502062"/>
                  </a:ext>
                </a:extLst>
              </a:tr>
            </a:tbl>
          </a:graphicData>
        </a:graphic>
      </p:graphicFrame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DE935818-9223-5776-B1CD-4EB37C1C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055" y="85953"/>
            <a:ext cx="5142531" cy="66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4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027" y="3198040"/>
            <a:ext cx="3776051" cy="400110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Times New Roman"/>
              </a:rPr>
              <a:t>5. 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darbo drausmės GTC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83FB1-3F90-486F-7915-36B777BEA57D}"/>
              </a:ext>
            </a:extLst>
          </p:cNvPr>
          <p:cNvSpPr txBox="1"/>
          <p:nvPr/>
        </p:nvSpPr>
        <p:spPr>
          <a:xfrm>
            <a:off x="2603325" y="1950928"/>
            <a:ext cx="9012476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Darbo laikas nuo 8.00 iki 16.30 su pietų pertrauka 12.00–12.30.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Darbas 1,5 etato.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Nebuvimas darbe.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Priežastis darbui nuotoliu. 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Kabinetų užimtumas.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Darbas savaitgaliais.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Svečių atsivedimas.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Leidimai įeiti į pastatą.</a:t>
            </a:r>
            <a:endParaRPr lang="en-US" sz="2400">
              <a:latin typeface="Arial Nova"/>
            </a:endParaRPr>
          </a:p>
          <a:p>
            <a:pPr marL="285750" indent="-285750">
              <a:buFont typeface="Arial"/>
              <a:buChar char="•"/>
            </a:pPr>
            <a:r>
              <a:rPr lang="lt" sz="2400">
                <a:latin typeface="Arial Nova"/>
                <a:ea typeface="+mn-lt"/>
                <a:cs typeface="+mn-lt"/>
              </a:rPr>
              <a:t>Korteles visada turėti su savimi ir visada pasižymėti.</a:t>
            </a:r>
            <a:endParaRPr lang="en-US" sz="2400">
              <a:latin typeface="Arial Nova"/>
            </a:endParaRPr>
          </a:p>
          <a:p>
            <a:pPr algn="l"/>
            <a:endParaRPr lang="en-US" sz="240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45709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194" y="3287105"/>
            <a:ext cx="8182421" cy="400110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Times New Roman"/>
              </a:rPr>
              <a:t>6. 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doktorantūros eigos ir doktorantų įdarbinimo galimybių GTC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57A768-D540-109C-D804-AFD80F459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631325"/>
              </p:ext>
            </p:extLst>
          </p:nvPr>
        </p:nvGraphicFramePr>
        <p:xfrm>
          <a:off x="1499809" y="1548190"/>
          <a:ext cx="9932996" cy="25256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79756">
                  <a:extLst>
                    <a:ext uri="{9D8B030D-6E8A-4147-A177-3AD203B41FA5}">
                      <a16:colId xmlns:a16="http://schemas.microsoft.com/office/drawing/2014/main" val="2294038933"/>
                    </a:ext>
                  </a:extLst>
                </a:gridCol>
                <a:gridCol w="4553240">
                  <a:extLst>
                    <a:ext uri="{9D8B030D-6E8A-4147-A177-3AD203B41FA5}">
                      <a16:colId xmlns:a16="http://schemas.microsoft.com/office/drawing/2014/main" val="1462295641"/>
                    </a:ext>
                  </a:extLst>
                </a:gridCol>
              </a:tblGrid>
              <a:tr h="662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2800" b="1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Priėmimo procedūros GTC</a:t>
                      </a:r>
                      <a:endParaRPr lang="lt-LT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Datos </a:t>
                      </a:r>
                      <a:r>
                        <a:rPr lang="en-US" sz="2800" b="1" err="1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ir</a:t>
                      </a: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terminai</a:t>
                      </a:r>
                      <a:endParaRPr lang="en-US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658309"/>
                  </a:ext>
                </a:extLst>
              </a:tr>
              <a:tr h="465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2800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Dokumentų priėmimas</a:t>
                      </a:r>
                      <a:endParaRPr lang="lt-LT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2024-05-02 – 2024-06-28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2867498"/>
                  </a:ext>
                </a:extLst>
              </a:tr>
              <a:tr h="465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err="1">
                          <a:effectLst/>
                          <a:latin typeface="Arial Nova"/>
                          <a:ea typeface="Calibri"/>
                          <a:cs typeface="Times New Roman"/>
                        </a:rPr>
                        <a:t>Motyvaciniai</a:t>
                      </a:r>
                      <a:r>
                        <a:rPr lang="en-US" sz="2800">
                          <a:effectLst/>
                          <a:latin typeface="Arial Nov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err="1">
                          <a:effectLst/>
                          <a:latin typeface="Arial Nova"/>
                          <a:ea typeface="Calibri"/>
                          <a:cs typeface="Times New Roman"/>
                        </a:rPr>
                        <a:t>pokalbiai</a:t>
                      </a:r>
                      <a:endParaRPr lang="en-US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2024-07-01 – 2024-07-08</a:t>
                      </a:r>
                      <a:endParaRPr lang="en-US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6256"/>
                  </a:ext>
                </a:extLst>
              </a:tr>
              <a:tr h="465790">
                <a:tc>
                  <a:txBody>
                    <a:bodyPr/>
                    <a:lstStyle/>
                    <a:p>
                      <a:pPr lvl="0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lt-LT" sz="28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Studijų sutarčių pasirašymas</a:t>
                      </a:r>
                      <a:endParaRPr lang="en-US" sz="2800">
                        <a:latin typeface="Arial Nov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4999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2024-07-29</a:t>
                      </a:r>
                      <a:endParaRPr lang="en-US" sz="2800">
                        <a:latin typeface="Arial Nov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1493565"/>
                  </a:ext>
                </a:extLst>
              </a:tr>
              <a:tr h="465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2800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Mokslo metų pradžia</a:t>
                      </a:r>
                      <a:endParaRPr lang="lt-LT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 Nova"/>
                          <a:ea typeface="Calibri"/>
                          <a:cs typeface="Times New Roman"/>
                        </a:rPr>
                        <a:t>2024-10-01</a:t>
                      </a:r>
                      <a:endParaRPr lang="en-US" sz="2800">
                        <a:effectLst/>
                        <a:latin typeface="Arial Nov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4657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B5BD14-AAF7-495C-2E24-6D2A575F4C5B}"/>
              </a:ext>
            </a:extLst>
          </p:cNvPr>
          <p:cNvSpPr txBox="1"/>
          <p:nvPr/>
        </p:nvSpPr>
        <p:spPr>
          <a:xfrm>
            <a:off x="1527095" y="247179"/>
            <a:ext cx="980086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err="1">
                <a:latin typeface="Arial Nova"/>
                <a:cs typeface="Times New Roman"/>
              </a:rPr>
              <a:t>Priėmimas</a:t>
            </a:r>
            <a:r>
              <a:rPr lang="en-US" sz="3200" b="1">
                <a:latin typeface="Arial Nova"/>
                <a:cs typeface="Times New Roman"/>
              </a:rPr>
              <a:t> į </a:t>
            </a:r>
            <a:r>
              <a:rPr lang="en-US" sz="3200" b="1" err="1">
                <a:latin typeface="Arial Nova"/>
                <a:cs typeface="Times New Roman"/>
              </a:rPr>
              <a:t>doktorantūros</a:t>
            </a:r>
            <a:r>
              <a:rPr lang="en-US" sz="3200" b="1">
                <a:latin typeface="Arial Nova"/>
                <a:cs typeface="Times New Roman"/>
              </a:rPr>
              <a:t> </a:t>
            </a:r>
            <a:r>
              <a:rPr lang="en-US" sz="3200" b="1" err="1">
                <a:latin typeface="Arial Nova"/>
                <a:cs typeface="Times New Roman"/>
              </a:rPr>
              <a:t>studijas</a:t>
            </a:r>
            <a:r>
              <a:rPr lang="en-US" sz="3200" b="1">
                <a:latin typeface="Arial Nova"/>
                <a:cs typeface="Times New Roman"/>
              </a:rPr>
              <a:t> 2024 m.</a:t>
            </a:r>
          </a:p>
          <a:p>
            <a:pPr algn="ctr"/>
            <a:r>
              <a:rPr lang="en-US" sz="3200" b="1">
                <a:latin typeface="Arial Nova"/>
                <a:cs typeface="Times New Roman"/>
              </a:rPr>
              <a:t>PAGRINDINIS PRIĖMIMAS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F0C01-9E82-0448-2B9E-41FD4AAEC72E}"/>
              </a:ext>
            </a:extLst>
          </p:cNvPr>
          <p:cNvSpPr txBox="1"/>
          <p:nvPr/>
        </p:nvSpPr>
        <p:spPr>
          <a:xfrm>
            <a:off x="727023" y="4471391"/>
            <a:ext cx="114624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>
                <a:latin typeface="Arial Nova"/>
                <a:cs typeface="Times New Roman"/>
              </a:rPr>
              <a:t>PAPILDOMAS PRIĖMIMAS PLANUOJAMAS RUGSĖJO MĖN.</a:t>
            </a:r>
            <a:endParaRPr lang="en-US" sz="2800" i="1">
              <a:latin typeface="Arial Nov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AB112D-7B29-EECC-2A63-1798F394485F}"/>
              </a:ext>
            </a:extLst>
          </p:cNvPr>
          <p:cNvSpPr txBox="1"/>
          <p:nvPr/>
        </p:nvSpPr>
        <p:spPr>
          <a:xfrm>
            <a:off x="2550826" y="5136629"/>
            <a:ext cx="8164641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>
              <a:latin typeface="Arial Nova"/>
              <a:cs typeface="Times New Roman"/>
            </a:endParaRPr>
          </a:p>
          <a:p>
            <a:pPr algn="ctr"/>
            <a:endParaRPr lang="en-US" sz="2000" b="1">
              <a:latin typeface="Arial Nova"/>
              <a:ea typeface="+mn-lt"/>
              <a:cs typeface="Times New Roman"/>
            </a:endParaRPr>
          </a:p>
          <a:p>
            <a:pPr algn="ctr"/>
            <a:endParaRPr lang="en-US">
              <a:latin typeface="Arial Nova"/>
              <a:ea typeface="+mn-lt"/>
              <a:cs typeface="+mn-lt"/>
            </a:endParaRPr>
          </a:p>
          <a:p>
            <a:pPr algn="ctr"/>
            <a:endParaRPr lang="en-US">
              <a:latin typeface="Arial Nova"/>
              <a:ea typeface="+mn-lt"/>
              <a:cs typeface="+mn-lt"/>
            </a:endParaRPr>
          </a:p>
          <a:p>
            <a:pPr algn="ctr"/>
            <a:r>
              <a:rPr lang="en-US" sz="2000" i="1">
                <a:latin typeface="Arial Nova"/>
                <a:ea typeface="+mn-lt"/>
                <a:cs typeface="+mn-lt"/>
                <a:hlinkClick r:id="rId3"/>
              </a:rPr>
              <a:t>https://gamtostyrimai.lt/priemimas-i-studijas/</a:t>
            </a:r>
            <a:endParaRPr lang="en-US" i="1">
              <a:latin typeface="Arial Nova"/>
              <a:ea typeface="+mn-lt"/>
              <a:cs typeface="Times New Roman"/>
            </a:endParaRPr>
          </a:p>
          <a:p>
            <a:pPr algn="ctr"/>
            <a:endParaRPr lang="en-US" sz="2000" i="1">
              <a:latin typeface="Arial Nova"/>
              <a:cs typeface="Times New Roman"/>
            </a:endParaRPr>
          </a:p>
        </p:txBody>
      </p:sp>
      <p:pic>
        <p:nvPicPr>
          <p:cNvPr id="6" name="Picture 5" descr="A qr code with a dinosaur&#10;&#10;Description automatically generated">
            <a:extLst>
              <a:ext uri="{FF2B5EF4-FFF2-40B4-BE49-F238E27FC236}">
                <a16:creationId xmlns:a16="http://schemas.microsoft.com/office/drawing/2014/main" id="{7F645990-DA4F-27A8-0DB9-9C6D4BE0B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169" y="5133350"/>
            <a:ext cx="1300711" cy="12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5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D2F5-EE75-95E9-F6E7-35970719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1B63BA-7D29-F9E6-42B2-30253A34B16E}"/>
              </a:ext>
            </a:extLst>
          </p:cNvPr>
          <p:cNvSpPr txBox="1"/>
          <p:nvPr/>
        </p:nvSpPr>
        <p:spPr>
          <a:xfrm>
            <a:off x="2299569" y="1710847"/>
            <a:ext cx="918575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" sz="2000" b="1">
                <a:latin typeface="Arial Nova"/>
                <a:ea typeface="+mn-lt"/>
                <a:cs typeface="+mn-lt"/>
              </a:rPr>
              <a:t>Dėl doktorantų įdarbinimo</a:t>
            </a:r>
            <a:endParaRPr lang="en-US" sz="2000">
              <a:latin typeface="Arial Nova"/>
            </a:endParaRPr>
          </a:p>
          <a:p>
            <a:pPr algn="just"/>
            <a:endParaRPr lang="lt" sz="2000" b="1">
              <a:latin typeface="Arial Nova"/>
              <a:ea typeface="+mn-lt"/>
              <a:cs typeface="+mn-lt"/>
            </a:endParaRPr>
          </a:p>
          <a:p>
            <a:pPr algn="just"/>
            <a:r>
              <a:rPr lang="lt" sz="2000">
                <a:latin typeface="Arial Nova"/>
                <a:ea typeface="+mn-lt"/>
                <a:cs typeface="+mn-lt"/>
              </a:rPr>
              <a:t>Norint laiku ir sėkmingai paruošti ir apginti daktaro disertaciją, prie jos reikia dirbti 24/7/365. Darbui prie daktaro disertacijos turi būti skiriama ne mažiau kaip 8 val. per dieną.</a:t>
            </a:r>
            <a:endParaRPr lang="en-US" sz="2000">
              <a:latin typeface="Arial Nov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E5CC8-3F25-5653-EB1C-61C06AF46B66}"/>
              </a:ext>
            </a:extLst>
          </p:cNvPr>
          <p:cNvSpPr txBox="1"/>
          <p:nvPr/>
        </p:nvSpPr>
        <p:spPr>
          <a:xfrm>
            <a:off x="2301657" y="3654468"/>
            <a:ext cx="917844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lt" sz="2000">
              <a:latin typeface="Arial Nova"/>
              <a:cs typeface="Segoe UI"/>
            </a:endParaRPr>
          </a:p>
          <a:p>
            <a:pPr algn="just"/>
            <a:r>
              <a:rPr lang="lt" sz="2000" b="1">
                <a:latin typeface="Arial Nova"/>
                <a:cs typeface="Segoe UI"/>
              </a:rPr>
              <a:t>Projektai</a:t>
            </a:r>
            <a:endParaRPr lang="en-US" sz="2000">
              <a:latin typeface="Arial Nova"/>
              <a:cs typeface="Segoe UI"/>
            </a:endParaRPr>
          </a:p>
          <a:p>
            <a:pPr algn="just"/>
            <a:endParaRPr lang="lt" sz="2000" b="1">
              <a:latin typeface="Arial Nova"/>
              <a:cs typeface="Segoe UI"/>
            </a:endParaRPr>
          </a:p>
          <a:p>
            <a:pPr algn="just"/>
            <a:r>
              <a:rPr lang="lt" sz="2000">
                <a:latin typeface="Arial Nova"/>
                <a:cs typeface="Segoe UI"/>
              </a:rPr>
              <a:t>Sprendimą dėl doktoranto įdarbinimo projekte mokslinio vadovo ir laboratorijos siūlymu priima direktorius. Projekto vykdymui gali būti įdarbinti tik tie doktorantai, kurie neatsilieka nuo doktorantūros plano. </a:t>
            </a:r>
            <a:endParaRPr lang="en-US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9344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D2F5-EE75-95E9-F6E7-35970719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9272D1-CDC6-FB3B-3845-96A16D1AFBA2}"/>
              </a:ext>
            </a:extLst>
          </p:cNvPr>
          <p:cNvSpPr txBox="1"/>
          <p:nvPr/>
        </p:nvSpPr>
        <p:spPr>
          <a:xfrm>
            <a:off x="2267210" y="454068"/>
            <a:ext cx="9140868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" sz="2000" b="1">
                <a:latin typeface="Arial Nova"/>
                <a:ea typeface="+mn-lt"/>
                <a:cs typeface="+mn-lt"/>
              </a:rPr>
              <a:t>Biudžetas</a:t>
            </a:r>
            <a:endParaRPr lang="en-US" sz="2000">
              <a:latin typeface="Arial Nova"/>
            </a:endParaRPr>
          </a:p>
          <a:p>
            <a:pPr algn="just"/>
            <a:endParaRPr lang="lt" sz="2000" b="1">
              <a:latin typeface="Arial Nova"/>
              <a:ea typeface="+mn-lt"/>
              <a:cs typeface="+mn-lt"/>
            </a:endParaRPr>
          </a:p>
          <a:p>
            <a:pPr algn="just"/>
            <a:r>
              <a:rPr lang="lt" sz="2000">
                <a:latin typeface="Arial Nova"/>
                <a:ea typeface="+mn-lt"/>
                <a:cs typeface="+mn-lt"/>
              </a:rPr>
              <a:t>Pirmų metų doktorantai nedarbinami.</a:t>
            </a:r>
            <a:endParaRPr lang="en-US" sz="2000">
              <a:latin typeface="Arial Nova"/>
              <a:ea typeface="+mn-lt"/>
              <a:cs typeface="+mn-lt"/>
            </a:endParaRPr>
          </a:p>
          <a:p>
            <a:pPr algn="just"/>
            <a:endParaRPr lang="lt" sz="2000">
              <a:latin typeface="Arial Nova"/>
              <a:ea typeface="+mn-lt"/>
              <a:cs typeface="+mn-lt"/>
            </a:endParaRPr>
          </a:p>
          <a:p>
            <a:pPr algn="just"/>
            <a:r>
              <a:rPr lang="lt" sz="2000">
                <a:latin typeface="Arial Nova"/>
                <a:ea typeface="+mn-lt"/>
                <a:cs typeface="+mn-lt"/>
              </a:rPr>
              <a:t>Gali būti darbinami ne anksčiau kaip po sėkmingo atsiskaitymo už pirmus doktorantūros metus. Daktaro disertacijos planas turi būti visiškai įvykdytas. Gali būti darbinami tik išskirtinius pasiekimus parodę doktorantai.</a:t>
            </a:r>
            <a:endParaRPr lang="en-US" sz="2000">
              <a:latin typeface="Arial Nova"/>
              <a:ea typeface="+mn-lt"/>
              <a:cs typeface="+mn-lt"/>
            </a:endParaRPr>
          </a:p>
          <a:p>
            <a:pPr algn="just"/>
            <a:endParaRPr lang="lt" sz="2000">
              <a:latin typeface="Arial Nova"/>
              <a:ea typeface="+mn-lt"/>
              <a:cs typeface="+mn-lt"/>
            </a:endParaRPr>
          </a:p>
          <a:p>
            <a:pPr algn="just"/>
            <a:r>
              <a:rPr lang="lt" sz="2000">
                <a:latin typeface="Arial Nova"/>
                <a:ea typeface="+mn-lt"/>
                <a:cs typeface="+mn-lt"/>
              </a:rPr>
              <a:t>Darbinama tik tuo atveju, jei laboratorijos vadovas parodo, kad doktorantui bus duodama užduotis, nesusijusi su doktorantūros tematika, o mokslinis vadovas garantuoja, kad papildomas darbo krūvis nesutrukdys doktorantūros plano vykdymui. Įdarbintas doktorantas turi atsiskaityti už gautą užduotį.</a:t>
            </a:r>
            <a:endParaRPr lang="en-US" sz="2000">
              <a:latin typeface="Arial Nova"/>
              <a:ea typeface="+mn-lt"/>
              <a:cs typeface="+mn-lt"/>
            </a:endParaRPr>
          </a:p>
          <a:p>
            <a:pPr algn="just"/>
            <a:endParaRPr lang="lt" sz="2000">
              <a:latin typeface="Arial Nova"/>
              <a:ea typeface="+mn-lt"/>
              <a:cs typeface="+mn-lt"/>
            </a:endParaRPr>
          </a:p>
          <a:p>
            <a:pPr algn="just"/>
            <a:r>
              <a:rPr lang="lt" sz="2000">
                <a:latin typeface="Arial Nova"/>
                <a:ea typeface="+mn-lt"/>
                <a:cs typeface="+mn-lt"/>
              </a:rPr>
              <a:t>Darbinama ne daugiau kaip 0,5 etato ir ne ilgiau kaip 1 m. laikotarpiui. Gali būti pratęsiama, jei atsiskaitymo metu komisija padaro išvadą, jog papildomas darbo krūvis nesutrukdė doktorantūros plano vykdymui. Jei yra nors koks atsilikimas nuo doktorantūros plano, doktorantas negali būti toliau darbinamas. </a:t>
            </a:r>
            <a:endParaRPr lang="lt" sz="200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1140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2BFB-4952-E6AE-3006-D8E50C115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775" y="354922"/>
            <a:ext cx="3762193" cy="4973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t-LT" sz="2800" b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Posėdžio klausimai:</a:t>
            </a:r>
          </a:p>
          <a:p>
            <a:pPr marL="0" algn="just">
              <a:lnSpc>
                <a:spcPct val="115000"/>
              </a:lnSpc>
              <a:spcBef>
                <a:spcPts val="0"/>
              </a:spcBef>
              <a:buAutoNum type="alphaLcParenR"/>
            </a:pPr>
            <a:endParaRPr lang="lt-LT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lt-LT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lt-LT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67CE9-BBD3-B8C7-E2A4-9EBDEC25CCD3}"/>
              </a:ext>
            </a:extLst>
          </p:cNvPr>
          <p:cNvSpPr txBox="1"/>
          <p:nvPr/>
        </p:nvSpPr>
        <p:spPr>
          <a:xfrm>
            <a:off x="1558667" y="736728"/>
            <a:ext cx="10366659" cy="5940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lt-LT" sz="12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" sz="1600">
                <a:latin typeface="Arial Nova"/>
                <a:cs typeface="Segoe UI"/>
              </a:rPr>
              <a:t>Dėl pasirengimo konferencijai </a:t>
            </a:r>
            <a:r>
              <a:rPr lang="lt" sz="1600" i="1">
                <a:latin typeface="Arial Nova"/>
                <a:cs typeface="Segoe UI"/>
              </a:rPr>
              <a:t>Gamtos tyrimai visuomenės progresui: fundamentinės žinios taikomųjų sprendimų plėtrai</a:t>
            </a:r>
            <a:r>
              <a:rPr lang="lt" sz="1600">
                <a:latin typeface="Arial Nova"/>
                <a:cs typeface="Segoe UI"/>
              </a:rPr>
              <a:t> (konferencijos programos sudarymas, paslaugų ir priemonių įsigijimas bei nuoma, informacijos apie konferenciją viešinimas (tekstai informaciniams resursams, kvietimai).</a:t>
            </a:r>
          </a:p>
          <a:p>
            <a:pPr marL="342900" indent="-342900" algn="just">
              <a:buAutoNum type="arabicPeriod"/>
            </a:pPr>
            <a:r>
              <a:rPr lang="lt" sz="1600">
                <a:latin typeface="Arial Nova"/>
                <a:cs typeface="Segoe UI"/>
              </a:rPr>
              <a:t>Dėl GTC 2023 m. veiklos ataskaitos ir informacinės medžiagos apie instituciją (lankstinukų) parengimo</a:t>
            </a:r>
            <a:r>
              <a:rPr lang="lt" sz="1600">
                <a:latin typeface="Arial Nova"/>
                <a:ea typeface="+mn-lt"/>
                <a:cs typeface="Segoe UI"/>
              </a:rPr>
              <a:t>.</a:t>
            </a:r>
            <a:r>
              <a:rPr lang="lt" sz="1600">
                <a:latin typeface="Arial Nova"/>
                <a:ea typeface="+mn-lt"/>
                <a:cs typeface="+mn-lt"/>
              </a:rPr>
              <a:t> </a:t>
            </a:r>
            <a:endParaRPr lang="lt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Mobilumo skatinimo fondo valdybos sukūrimo ir Mobilumo skatinimo fondo lėšų formavimo ir skirstymo tvarkos aprašo parengimo.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ilgalaikio turto pirkimo planų 2024 m. 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darbo drausmės GTC.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doktorantūros eigos ir doktorantų įdarbinimo galimybių GTC.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naujai išrinktų Ankstyvosios karjeros tyrėjų komiteto narių pristatymo.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" sz="1600">
                <a:latin typeface="Arial Nova"/>
                <a:ea typeface="+mn-lt"/>
                <a:cs typeface="+mn-lt"/>
              </a:rPr>
              <a:t>Dėl Lietuvos Respublikos Vyriausybės 2024 m. kovo 6 d. nutarimo Nr. 171 įgyvendinimo.</a:t>
            </a: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GTC serverio ir duomenų saugyklos veiklų optimizavimo.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</a:t>
            </a:r>
            <a:r>
              <a:rPr lang="lt-LT" sz="1600" err="1">
                <a:latin typeface="Arial Nova"/>
                <a:cs typeface="Segoe UI"/>
              </a:rPr>
              <a:t>Bioinformatikos</a:t>
            </a:r>
            <a:r>
              <a:rPr lang="lt-LT" sz="1600">
                <a:latin typeface="Arial Nova"/>
                <a:cs typeface="Segoe UI"/>
              </a:rPr>
              <a:t> skyriaus veiklos pristatymo.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Lietuvos Respublikos viešųjų pirkimų įstatymo pasikeitimų.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</a:t>
            </a:r>
            <a:r>
              <a:rPr lang="lt-LT" sz="1600" err="1">
                <a:latin typeface="Arial Nova"/>
                <a:cs typeface="Segoe UI"/>
              </a:rPr>
              <a:t>Go</a:t>
            </a:r>
            <a:r>
              <a:rPr lang="lt-LT" sz="1600">
                <a:latin typeface="Arial Nova"/>
                <a:cs typeface="Segoe UI"/>
              </a:rPr>
              <a:t> Vilnius galimybių pristatymo.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Dėl įstojimo į </a:t>
            </a:r>
            <a:r>
              <a:rPr lang="lt-LT" sz="1600" i="1" err="1">
                <a:latin typeface="Arial Nova"/>
                <a:cs typeface="Segoe UI"/>
              </a:rPr>
              <a:t>Submariner</a:t>
            </a:r>
            <a:r>
              <a:rPr lang="lt-LT" sz="1600">
                <a:latin typeface="Arial Nova"/>
                <a:cs typeface="Segoe UI"/>
              </a:rPr>
              <a:t> tinklą.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Anonsai.</a:t>
            </a:r>
            <a:endParaRPr lang="en-US" sz="1600">
              <a:latin typeface="Arial Nova"/>
              <a:cs typeface="Segoe UI"/>
            </a:endParaRPr>
          </a:p>
          <a:p>
            <a:pPr marL="342900" indent="-342900" algn="just">
              <a:buAutoNum type="arabicPeriod"/>
            </a:pPr>
            <a:r>
              <a:rPr lang="lt-LT" sz="1600">
                <a:latin typeface="Arial Nova"/>
                <a:cs typeface="Segoe UI"/>
              </a:rPr>
              <a:t>Kiti klausimai:</a:t>
            </a:r>
            <a:endParaRPr lang="en-US" sz="1600">
              <a:latin typeface="Arial Nova"/>
              <a:cs typeface="Segoe UI"/>
            </a:endParaRPr>
          </a:p>
          <a:p>
            <a:pPr marL="685800" lvl="1" indent="-228600" algn="just">
              <a:spcBef>
                <a:spcPct val="0"/>
              </a:spcBef>
              <a:buAutoNum type="alphaLcParenR"/>
            </a:pPr>
            <a:r>
              <a:rPr lang="lt-LT" sz="1600">
                <a:latin typeface="Arial Nova"/>
                <a:cs typeface="Segoe UI"/>
              </a:rPr>
              <a:t>Dėl informacijos apie R statistikos kursus.</a:t>
            </a:r>
            <a:endParaRPr lang="en-US" sz="1600">
              <a:latin typeface="Arial Nova"/>
              <a:cs typeface="Segoe UI"/>
            </a:endParaRPr>
          </a:p>
          <a:p>
            <a:pPr marL="685800" lvl="1" indent="-228600" algn="just">
              <a:spcBef>
                <a:spcPct val="0"/>
              </a:spcBef>
              <a:buAutoNum type="alphaLcParenR"/>
            </a:pPr>
            <a:r>
              <a:rPr lang="lt-LT" sz="1600">
                <a:latin typeface="Arial Nova"/>
                <a:cs typeface="Segoe UI"/>
              </a:rPr>
              <a:t>Dėl knygų mainų lentynos.</a:t>
            </a:r>
            <a:endParaRPr lang="en-US" sz="1600">
              <a:latin typeface="Arial Nova"/>
              <a:cs typeface="Segoe UI"/>
            </a:endParaRPr>
          </a:p>
          <a:p>
            <a:pPr marL="685800" lvl="1" indent="-228600" algn="just">
              <a:spcBef>
                <a:spcPct val="0"/>
              </a:spcBef>
              <a:buAutoNum type="alphaLcParenR"/>
            </a:pPr>
            <a:r>
              <a:rPr lang="lt-LT" sz="1600">
                <a:latin typeface="Arial Nova"/>
                <a:cs typeface="Segoe UI"/>
              </a:rPr>
              <a:t>Dėl aukojimo skulptūrai „Žuvis“.</a:t>
            </a:r>
            <a:endParaRPr lang="en-US" sz="1600">
              <a:latin typeface="Arial Nova"/>
              <a:cs typeface="Segoe UI"/>
            </a:endParaRPr>
          </a:p>
          <a:p>
            <a:pPr marL="685800" lvl="1" indent="-228600" algn="just">
              <a:spcBef>
                <a:spcPct val="0"/>
              </a:spcBef>
              <a:buAutoNum type="alphaLcParenR"/>
            </a:pPr>
            <a:r>
              <a:rPr lang="lt-LT" sz="1600">
                <a:latin typeface="Arial Nova"/>
                <a:cs typeface="Segoe UI"/>
              </a:rPr>
              <a:t>Dėl parengiamojo kambario įrengimo cokoliniame aukšte.</a:t>
            </a:r>
            <a:endParaRPr lang="en-US" sz="1600">
              <a:latin typeface="Arial Nova"/>
              <a:cs typeface="Segoe UI"/>
            </a:endParaRPr>
          </a:p>
          <a:p>
            <a:pPr marL="685800" lvl="1" indent="-228600" algn="just">
              <a:spcBef>
                <a:spcPct val="0"/>
              </a:spcBef>
              <a:buAutoNum type="alphaLcParenR"/>
            </a:pPr>
            <a:r>
              <a:rPr lang="lt-LT" sz="1600">
                <a:latin typeface="Arial Nova"/>
                <a:cs typeface="Segoe UI"/>
              </a:rPr>
              <a:t>Dėl </a:t>
            </a:r>
            <a:r>
              <a:rPr lang="lt-LT" sz="1600" i="1" err="1">
                <a:latin typeface="Arial Nova"/>
                <a:cs typeface="Segoe UI"/>
              </a:rPr>
              <a:t>ScienceDirect</a:t>
            </a:r>
            <a:r>
              <a:rPr lang="lt-LT" sz="1600">
                <a:latin typeface="Arial Nova"/>
                <a:cs typeface="Segoe UI"/>
              </a:rPr>
              <a:t> duomenų bazės naudojimo.</a:t>
            </a:r>
            <a:endParaRPr lang="en-US" sz="1600">
              <a:latin typeface="Arial Nov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9738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D2F5-EE75-95E9-F6E7-35970719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E44CB3-D2A5-69F5-EA9D-8B0F70DDC980}"/>
              </a:ext>
            </a:extLst>
          </p:cNvPr>
          <p:cNvSpPr txBox="1"/>
          <p:nvPr/>
        </p:nvSpPr>
        <p:spPr>
          <a:xfrm>
            <a:off x="2183703" y="957197"/>
            <a:ext cx="9082414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" sz="2000" b="1">
                <a:latin typeface="Arial Nova"/>
                <a:ea typeface="+mn-lt"/>
                <a:cs typeface="+mn-lt"/>
              </a:rPr>
              <a:t>Įdarbinimas pasibaigus studijų laikotarpiui (po 4 m.)</a:t>
            </a:r>
            <a:endParaRPr lang="en-US" sz="2000">
              <a:latin typeface="Arial Nova"/>
            </a:endParaRPr>
          </a:p>
          <a:p>
            <a:pPr algn="just"/>
            <a:endParaRPr lang="lt" sz="2000" b="1">
              <a:latin typeface="Arial Nova"/>
              <a:ea typeface="+mn-lt"/>
              <a:cs typeface="+mn-lt"/>
            </a:endParaRPr>
          </a:p>
          <a:p>
            <a:pPr algn="just"/>
            <a:r>
              <a:rPr lang="lt" sz="2000">
                <a:latin typeface="Arial Nova"/>
                <a:ea typeface="+mn-lt"/>
                <a:cs typeface="+mn-lt"/>
              </a:rPr>
              <a:t>Gali būti įdarbinami tik tie, kurie yra įvykdę doktorantūros planą ir turi visas reikiamas publikacijas (išspausdintas arba bent priimtas („</a:t>
            </a:r>
            <a:r>
              <a:rPr lang="lt" sz="2000" err="1">
                <a:latin typeface="Arial Nova"/>
                <a:ea typeface="+mn-lt"/>
                <a:cs typeface="+mn-lt"/>
              </a:rPr>
              <a:t>accepted</a:t>
            </a:r>
            <a:r>
              <a:rPr lang="lt" sz="2000">
                <a:latin typeface="Arial Nova"/>
                <a:ea typeface="+mn-lt"/>
                <a:cs typeface="+mn-lt"/>
              </a:rPr>
              <a:t>“)) ir yra vadovo garantija, kad daktaro disertacija bus ginama ne vėliau kaip metai po doktorantūros pabaigos. Darbinama ne ilgesniam kaip 1 m. laikotarpiui. Užduotis turi būti nesusijusi su doktorantūros tematika. Gali būti įdarbinami tik tie, kurie doktorantūros studijų laikotarpiu nedirbo papildomo darbo.</a:t>
            </a:r>
            <a:endParaRPr lang="en-US" sz="2000">
              <a:latin typeface="Arial Nova"/>
            </a:endParaRPr>
          </a:p>
          <a:p>
            <a:pPr algn="just"/>
            <a:endParaRPr lang="en-US" sz="2400">
              <a:latin typeface="Arial Nov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D7AA4A-9DA9-16BF-D98E-90D7C0D3DCA1}"/>
              </a:ext>
            </a:extLst>
          </p:cNvPr>
          <p:cNvSpPr txBox="1"/>
          <p:nvPr/>
        </p:nvSpPr>
        <p:spPr>
          <a:xfrm>
            <a:off x="2185791" y="4506238"/>
            <a:ext cx="921915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" sz="2000" b="1">
                <a:latin typeface="Arial Nova"/>
                <a:cs typeface="Segoe UI"/>
              </a:rPr>
              <a:t>Tie doktorantai, kurie dirbo iki įstojant į doktorantūrą</a:t>
            </a:r>
            <a:endParaRPr lang="en-US" sz="2000">
              <a:latin typeface="Arial Nova"/>
              <a:cs typeface="Segoe UI"/>
            </a:endParaRPr>
          </a:p>
          <a:p>
            <a:pPr algn="just"/>
            <a:endParaRPr lang="lt" sz="2000" b="1">
              <a:latin typeface="Arial Nova"/>
              <a:cs typeface="Segoe UI"/>
            </a:endParaRPr>
          </a:p>
          <a:p>
            <a:pPr algn="just"/>
            <a:r>
              <a:rPr lang="lt" sz="2000">
                <a:latin typeface="Arial Nova"/>
                <a:cs typeface="Segoe UI"/>
              </a:rPr>
              <a:t>Jiems rekomenduojama susikoncentruoti tik prie doktorantūros plano vykdymo ir nutraukti kitus darbus. </a:t>
            </a:r>
            <a:endParaRPr lang="en-US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5945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AB112-F770-4585-F9AE-F496CA6EF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310" y="191380"/>
            <a:ext cx="2948360" cy="6056334"/>
          </a:xfrm>
          <a:prstGeom prst="rect">
            <a:avLst/>
          </a:prstGeom>
        </p:spPr>
      </p:pic>
      <p:pic>
        <p:nvPicPr>
          <p:cNvPr id="3" name="Picture 2" descr="A screenshot of a white sheet with black text&#10;&#10;Description automatically generated">
            <a:extLst>
              <a:ext uri="{FF2B5EF4-FFF2-40B4-BE49-F238E27FC236}">
                <a16:creationId xmlns:a16="http://schemas.microsoft.com/office/drawing/2014/main" id="{6BA98619-9093-14CD-B522-307A3E131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325" y="190402"/>
            <a:ext cx="1359108" cy="6004142"/>
          </a:xfrm>
          <a:prstGeom prst="rect">
            <a:avLst/>
          </a:prstGeo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869AC4B9-4AA2-E5EC-8B16-53C35A249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032" y="3221213"/>
            <a:ext cx="5177425" cy="63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0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477" y="2403895"/>
            <a:ext cx="7154118" cy="14106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Times New Roman"/>
              </a:rPr>
              <a:t>7. 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naujai išrinktų Ankstyvosios karjeros tyrėjų komiteto narių pristatymo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1D0ABD5F-CFE4-5C42-BCB4-5F6BACB8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935" y="212543"/>
            <a:ext cx="918238" cy="1247389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6A19540-D017-354A-892D-2FDBA8085C56}"/>
              </a:ext>
            </a:extLst>
          </p:cNvPr>
          <p:cNvSpPr/>
          <p:nvPr/>
        </p:nvSpPr>
        <p:spPr>
          <a:xfrm>
            <a:off x="6682835" y="3288623"/>
            <a:ext cx="10889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 kern="1200">
                <a:latin typeface="Arial Nova"/>
                <a:cs typeface="Calibri"/>
              </a:rPr>
              <a:t>Dr. Lukas </a:t>
            </a:r>
            <a:r>
              <a:rPr lang="lt-LT" sz="1200" err="1">
                <a:latin typeface="Arial Nova"/>
                <a:cs typeface="Calibri"/>
              </a:rPr>
              <a:t>Petrulaitis</a:t>
            </a:r>
            <a:endParaRPr lang="lt-LT" sz="1200">
              <a:latin typeface="Arial Nov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8E37E-354A-B44C-8366-D301630671CC}"/>
              </a:ext>
            </a:extLst>
          </p:cNvPr>
          <p:cNvSpPr txBox="1"/>
          <p:nvPr/>
        </p:nvSpPr>
        <p:spPr>
          <a:xfrm>
            <a:off x="6122643" y="145703"/>
            <a:ext cx="62679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3200" b="1" u="sng">
                <a:solidFill>
                  <a:srgbClr val="1F3864"/>
                </a:solidFill>
                <a:latin typeface="Calibri Light"/>
                <a:cs typeface="Calibri Light"/>
              </a:rPr>
              <a:t>EI</a:t>
            </a:r>
          </a:p>
        </p:txBody>
      </p:sp>
      <p:pic>
        <p:nvPicPr>
          <p:cNvPr id="7" name="Picture 6" descr="A person with blonde hair wearing a colorful shirt&#10;&#10;Description automatically generated">
            <a:extLst>
              <a:ext uri="{FF2B5EF4-FFF2-40B4-BE49-F238E27FC236}">
                <a16:creationId xmlns:a16="http://schemas.microsoft.com/office/drawing/2014/main" id="{05E0EE12-C8C9-D943-A50D-8E9ED9AF2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0" b="339"/>
          <a:stretch/>
        </p:blipFill>
        <p:spPr>
          <a:xfrm>
            <a:off x="6774745" y="2057121"/>
            <a:ext cx="923478" cy="1247924"/>
          </a:xfrm>
          <a:prstGeom prst="rect">
            <a:avLst/>
          </a:prstGeom>
        </p:spPr>
      </p:pic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33B6BCF2-E16C-994C-A643-B005AAEF2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713" y="2061262"/>
            <a:ext cx="913417" cy="1243783"/>
          </a:xfrm>
          <a:prstGeom prst="rect">
            <a:avLst/>
          </a:prstGeom>
        </p:spPr>
      </p:pic>
      <p:pic>
        <p:nvPicPr>
          <p:cNvPr id="12" name="Picture 11" descr="A person with a beard and a hat&#10;&#10;Description automatically generated">
            <a:extLst>
              <a:ext uri="{FF2B5EF4-FFF2-40B4-BE49-F238E27FC236}">
                <a16:creationId xmlns:a16="http://schemas.microsoft.com/office/drawing/2014/main" id="{198A79DE-0472-C948-9AD2-9A1944A2C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307" y="217527"/>
            <a:ext cx="923826" cy="1249192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D4BB32E7-0B68-0249-8574-A0D2DB895CD5}"/>
              </a:ext>
            </a:extLst>
          </p:cNvPr>
          <p:cNvSpPr/>
          <p:nvPr/>
        </p:nvSpPr>
        <p:spPr>
          <a:xfrm>
            <a:off x="8498979" y="3288624"/>
            <a:ext cx="158996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>
                <a:latin typeface="Arial Nova"/>
                <a:cs typeface="Calibri"/>
              </a:rPr>
              <a:t>Doktorantė</a:t>
            </a:r>
            <a:r>
              <a:rPr lang="lt-LT" sz="1200" kern="1200">
                <a:latin typeface="Arial Nova"/>
                <a:cs typeface="Calibri"/>
              </a:rPr>
              <a:t> </a:t>
            </a:r>
            <a:r>
              <a:rPr lang="lt-LT" sz="1200">
                <a:latin typeface="Arial Nova"/>
                <a:cs typeface="Calibri"/>
              </a:rPr>
              <a:t>Olga </a:t>
            </a:r>
            <a:r>
              <a:rPr lang="lt-LT" sz="1200" kern="1200" err="1">
                <a:latin typeface="Arial Nova"/>
                <a:cs typeface="Calibri"/>
              </a:rPr>
              <a:t>Demina</a:t>
            </a:r>
            <a:endParaRPr lang="lt-LT" sz="1200">
              <a:latin typeface="Arial Nova"/>
              <a:cs typeface="Calibri"/>
            </a:endParaRPr>
          </a:p>
        </p:txBody>
      </p:sp>
      <p:pic>
        <p:nvPicPr>
          <p:cNvPr id="14" name="Picture 13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7F91C2A0-2726-C64C-8295-DC196A083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539" y="219781"/>
            <a:ext cx="930585" cy="1246938"/>
          </a:xfrm>
          <a:prstGeom prst="rect">
            <a:avLst/>
          </a:prstGeom>
        </p:spPr>
      </p:pic>
      <p:pic>
        <p:nvPicPr>
          <p:cNvPr id="15" name="Picture 14" descr="A person with a backpack&#10;&#10;Description automatically generated">
            <a:extLst>
              <a:ext uri="{FF2B5EF4-FFF2-40B4-BE49-F238E27FC236}">
                <a16:creationId xmlns:a16="http://schemas.microsoft.com/office/drawing/2014/main" id="{F60FDF5C-4888-684B-9065-2CFD4BFEF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499" y="218627"/>
            <a:ext cx="990070" cy="1278033"/>
          </a:xfrm>
          <a:prstGeom prst="rect">
            <a:avLst/>
          </a:prstGeom>
        </p:spPr>
      </p:pic>
      <p:pic>
        <p:nvPicPr>
          <p:cNvPr id="16" name="Picture 15" descr="A person wearing glasses and a scarf smiling&#10;&#10;Description automatically generated">
            <a:extLst>
              <a:ext uri="{FF2B5EF4-FFF2-40B4-BE49-F238E27FC236}">
                <a16:creationId xmlns:a16="http://schemas.microsoft.com/office/drawing/2014/main" id="{E4E0F885-86C0-2940-88CD-4126A788F6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654" t="1994" r="386"/>
          <a:stretch/>
        </p:blipFill>
        <p:spPr>
          <a:xfrm>
            <a:off x="10954490" y="220429"/>
            <a:ext cx="919002" cy="1276231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A2485AB7-7E90-B945-878C-87BAEBEF2377}"/>
              </a:ext>
            </a:extLst>
          </p:cNvPr>
          <p:cNvSpPr/>
          <p:nvPr/>
        </p:nvSpPr>
        <p:spPr>
          <a:xfrm>
            <a:off x="6764999" y="1431891"/>
            <a:ext cx="10889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 kern="1200">
                <a:latin typeface="Arial Nova"/>
                <a:cs typeface="Calibri"/>
              </a:rPr>
              <a:t>Dr. </a:t>
            </a:r>
            <a:r>
              <a:rPr lang="lt-LT" sz="1200" err="1">
                <a:latin typeface="Arial Nova"/>
                <a:cs typeface="Calibri"/>
              </a:rPr>
              <a:t>Nathan</a:t>
            </a:r>
            <a:r>
              <a:rPr lang="lt-LT" sz="1200">
                <a:latin typeface="Arial Nova"/>
                <a:cs typeface="Calibri"/>
              </a:rPr>
              <a:t> J. </a:t>
            </a:r>
            <a:r>
              <a:rPr lang="lt-LT" sz="1200" err="1">
                <a:latin typeface="Arial Nova"/>
                <a:cs typeface="Calibri"/>
              </a:rPr>
              <a:t>Baker</a:t>
            </a:r>
            <a:endParaRPr lang="lt-LT" sz="2000">
              <a:latin typeface="Arial Nova"/>
              <a:cs typeface="Calibri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CB649AA4-8C6B-7C4D-8B44-B0FC58693849}"/>
              </a:ext>
            </a:extLst>
          </p:cNvPr>
          <p:cNvSpPr/>
          <p:nvPr/>
        </p:nvSpPr>
        <p:spPr>
          <a:xfrm>
            <a:off x="8868698" y="1427418"/>
            <a:ext cx="10889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 kern="1200">
                <a:latin typeface="Arial Nova"/>
                <a:cs typeface="Calibri"/>
              </a:rPr>
              <a:t>Dr. </a:t>
            </a:r>
            <a:r>
              <a:rPr lang="lt-LT" sz="1200" err="1">
                <a:latin typeface="Arial Nova"/>
                <a:cs typeface="Calibri"/>
              </a:rPr>
              <a:t>Carolina</a:t>
            </a:r>
            <a:r>
              <a:rPr lang="lt-LT" sz="1200">
                <a:latin typeface="Arial Nova"/>
                <a:cs typeface="Calibri"/>
              </a:rPr>
              <a:t> R. F. </a:t>
            </a:r>
            <a:r>
              <a:rPr lang="lt-LT" sz="1200" err="1">
                <a:latin typeface="Arial Nova"/>
                <a:cs typeface="Calibri"/>
              </a:rPr>
              <a:t>Chagas</a:t>
            </a:r>
            <a:endParaRPr lang="lt-LT" sz="2000" err="1">
              <a:latin typeface="Arial Nova"/>
              <a:cs typeface="Calibri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2304FA32-5386-2C41-8AB4-AF90119C39A9}"/>
              </a:ext>
            </a:extLst>
          </p:cNvPr>
          <p:cNvSpPr/>
          <p:nvPr/>
        </p:nvSpPr>
        <p:spPr>
          <a:xfrm>
            <a:off x="10873125" y="1459932"/>
            <a:ext cx="1278038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>
                <a:latin typeface="Arial Nova"/>
                <a:cs typeface="Calibri"/>
              </a:rPr>
              <a:t>Doktorantė Kristina </a:t>
            </a:r>
            <a:r>
              <a:rPr lang="lt-LT" sz="1200" err="1">
                <a:latin typeface="Arial Nova"/>
                <a:cs typeface="Calibri"/>
              </a:rPr>
              <a:t>Valavičiūtė</a:t>
            </a:r>
            <a:r>
              <a:rPr lang="lt-LT" sz="1200">
                <a:latin typeface="Arial Nova"/>
                <a:cs typeface="Calibri"/>
              </a:rPr>
              <a:t>-Pocienė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EAB8F937-B78F-D34E-8D3B-E1CF22ED7EA4}"/>
              </a:ext>
            </a:extLst>
          </p:cNvPr>
          <p:cNvSpPr/>
          <p:nvPr/>
        </p:nvSpPr>
        <p:spPr>
          <a:xfrm>
            <a:off x="7790133" y="1450864"/>
            <a:ext cx="108896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 kern="1200">
                <a:latin typeface="Arial Nova"/>
                <a:cs typeface="Calibri"/>
              </a:rPr>
              <a:t>Dr. </a:t>
            </a:r>
            <a:r>
              <a:rPr lang="lt-LT" sz="1200">
                <a:latin typeface="Arial Nova"/>
                <a:cs typeface="Calibri"/>
              </a:rPr>
              <a:t>Gintaras </a:t>
            </a:r>
            <a:r>
              <a:rPr lang="lt-LT" sz="1200" err="1">
                <a:latin typeface="Arial Nova"/>
                <a:cs typeface="Calibri"/>
              </a:rPr>
              <a:t>Malmiga</a:t>
            </a:r>
            <a:endParaRPr lang="lt-LT" sz="2000">
              <a:latin typeface="Arial Nova"/>
              <a:cs typeface="Calibri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34C78E74-991F-9E45-8B45-C17A01E904B1}"/>
              </a:ext>
            </a:extLst>
          </p:cNvPr>
          <p:cNvSpPr/>
          <p:nvPr/>
        </p:nvSpPr>
        <p:spPr>
          <a:xfrm>
            <a:off x="9863635" y="1427418"/>
            <a:ext cx="110352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1200">
                <a:latin typeface="Arial Nova"/>
                <a:cs typeface="Calibri"/>
              </a:rPr>
              <a:t>Dr. Denis </a:t>
            </a:r>
            <a:r>
              <a:rPr lang="lt-LT" sz="1200" err="1">
                <a:latin typeface="Arial Nova"/>
                <a:cs typeface="Calibri"/>
              </a:rPr>
              <a:t>Copila</a:t>
            </a:r>
            <a:r>
              <a:rPr lang="lt-LT" sz="1200" err="1">
                <a:latin typeface="Arial Nova"/>
                <a:ea typeface="+mn-lt"/>
                <a:cs typeface="+mn-lt"/>
              </a:rPr>
              <a:t>ş-Ciocianu</a:t>
            </a:r>
            <a:endParaRPr lang="lt-LT" sz="1200">
              <a:latin typeface="Arial Nov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3582C9-5104-5649-B576-2E31F7C1376A}"/>
              </a:ext>
            </a:extLst>
          </p:cNvPr>
          <p:cNvSpPr txBox="1"/>
          <p:nvPr/>
        </p:nvSpPr>
        <p:spPr>
          <a:xfrm>
            <a:off x="6195057" y="1962715"/>
            <a:ext cx="62679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3200" b="1" u="sng">
                <a:solidFill>
                  <a:srgbClr val="1F3864"/>
                </a:solidFill>
                <a:latin typeface="Calibri Light"/>
                <a:cs typeface="Calibri Light"/>
              </a:rPr>
              <a:t>BI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0018FE-07F9-B640-B6C9-16284DBEE52F}"/>
              </a:ext>
            </a:extLst>
          </p:cNvPr>
          <p:cNvSpPr txBox="1"/>
          <p:nvPr/>
        </p:nvSpPr>
        <p:spPr>
          <a:xfrm>
            <a:off x="7771803" y="1961539"/>
            <a:ext cx="11426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278892">
              <a:spcAft>
                <a:spcPts val="600"/>
              </a:spcAft>
            </a:pPr>
            <a:r>
              <a:rPr lang="lt-LT" sz="3200" b="1" u="sng">
                <a:solidFill>
                  <a:srgbClr val="1F3864"/>
                </a:solidFill>
                <a:latin typeface="Calibri Light"/>
                <a:cs typeface="Calibri Light"/>
              </a:rPr>
              <a:t>GGI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00F280-049C-2E4F-9F39-81268F6E1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871" y="948224"/>
            <a:ext cx="5908366" cy="45176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61427DF-91F4-8D44-AD31-D28A17803E31}"/>
              </a:ext>
            </a:extLst>
          </p:cNvPr>
          <p:cNvSpPr txBox="1"/>
          <p:nvPr/>
        </p:nvSpPr>
        <p:spPr>
          <a:xfrm>
            <a:off x="1988624" y="5706425"/>
            <a:ext cx="4107444" cy="6463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>
                <a:latin typeface="Arial Nova"/>
              </a:rPr>
              <a:t>Balandžio 24 d. įvyko Ankstyvosios karjeros tyrėjų komiteto narių rinkimai</a:t>
            </a:r>
          </a:p>
        </p:txBody>
      </p:sp>
    </p:spTree>
    <p:extLst>
      <p:ext uri="{BB962C8B-B14F-4D97-AF65-F5344CB8AC3E}">
        <p14:creationId xmlns:p14="http://schemas.microsoft.com/office/powerpoint/2010/main" val="542601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2620377"/>
            <a:ext cx="7925410" cy="106579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cs typeface="Segoe UI"/>
              </a:rPr>
              <a:t>8. </a:t>
            </a:r>
            <a:r>
              <a:rPr lang="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Lietuvos Respublikos Vyriausybės 2024 m. kovo 6 d. nutarimo Nr. 171 įgyvendinimo</a:t>
            </a:r>
            <a:endParaRPr lang="en-US" sz="2000" b="1">
              <a:solidFill>
                <a:schemeClr val="tx1"/>
              </a:solidFill>
              <a:latin typeface="Arial Nova"/>
              <a:cs typeface="Segoe UI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3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F83DBF-EF4E-72B0-B6C3-FA1E51FE33FA}"/>
              </a:ext>
            </a:extLst>
          </p:cNvPr>
          <p:cNvSpPr txBox="1"/>
          <p:nvPr/>
        </p:nvSpPr>
        <p:spPr>
          <a:xfrm>
            <a:off x="1786004" y="578285"/>
            <a:ext cx="9910173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" sz="2400">
                <a:latin typeface="Arial Nova"/>
                <a:ea typeface="+mn-lt"/>
                <a:cs typeface="+mn-lt"/>
              </a:rPr>
              <a:t>Lietuvos Respublikos Vyriausybė 2024 m. kovo 6 d. priėmė nutarimą Nr. 171 „Dėl Lietuvos Respublikos Vyriausybės 2016 m. gegužės 11 d. nutarimo Nr. 475 „Dėl kompetentingų institucijų, atsakingų už Europos Parlamento ir Tarybos Reglamento (ES) Nr. 1143/2014 taikymą, paskyrimo“ pakeitimo“.</a:t>
            </a:r>
            <a:endParaRPr lang="en-US" sz="2400">
              <a:latin typeface="Arial Nova"/>
            </a:endParaRPr>
          </a:p>
          <a:p>
            <a:pPr algn="just"/>
            <a:endParaRPr lang="en-US" sz="2400">
              <a:latin typeface="Arial Nova"/>
            </a:endParaRPr>
          </a:p>
          <a:p>
            <a:pPr algn="just"/>
            <a:r>
              <a:rPr lang="lt" sz="2400">
                <a:latin typeface="Arial Nova"/>
                <a:ea typeface="+mn-lt"/>
                <a:cs typeface="+mn-lt"/>
              </a:rPr>
              <a:t>Šio nutarimo 12 punktas: „Paskirti Gamtos tyrimų centrą atsakingą už mokslinių konsultacijų teikimą ir dalyvavimą Mokslo forume, kaip numatyta Reglamento (ES) Nr. 1143/2014 28 straipsnyje.“</a:t>
            </a:r>
            <a:endParaRPr lang="en-US" sz="2400">
              <a:latin typeface="Arial Nova"/>
            </a:endParaRPr>
          </a:p>
          <a:p>
            <a:pPr algn="just"/>
            <a:endParaRPr lang="en-US" sz="2400">
              <a:latin typeface="Arial Nova"/>
            </a:endParaRPr>
          </a:p>
          <a:p>
            <a:pPr algn="just"/>
            <a:r>
              <a:rPr lang="lt" sz="2400">
                <a:latin typeface="Arial Nova"/>
                <a:ea typeface="+mn-lt"/>
                <a:cs typeface="+mn-lt"/>
              </a:rPr>
              <a:t>Numatyta sudaryti kompetentingų ekspertų darbo grupę, kuriai bus pavesta atlikti nutarimo 12 punkte numatytas funkcijas.</a:t>
            </a:r>
            <a:endParaRPr lang="en-US" sz="2400">
              <a:latin typeface="Arial Nova"/>
            </a:endParaRPr>
          </a:p>
          <a:p>
            <a:pPr algn="just"/>
            <a:endParaRPr lang="en-US" sz="2400">
              <a:latin typeface="Arial Nova"/>
            </a:endParaRPr>
          </a:p>
          <a:p>
            <a:pPr algn="just"/>
            <a:r>
              <a:rPr lang="lt" sz="2400">
                <a:latin typeface="Arial Nova"/>
                <a:ea typeface="+mn-lt"/>
                <a:cs typeface="+mn-lt"/>
              </a:rPr>
              <a:t>Kontaktiniu asmeniu paskirtas dr. Lukas </a:t>
            </a:r>
            <a:r>
              <a:rPr lang="lt" sz="2400" err="1">
                <a:latin typeface="Arial Nova"/>
                <a:ea typeface="+mn-lt"/>
                <a:cs typeface="+mn-lt"/>
              </a:rPr>
              <a:t>Petrulaitis</a:t>
            </a:r>
            <a:r>
              <a:rPr lang="lt" sz="2400">
                <a:latin typeface="Arial Nova"/>
                <a:ea typeface="+mn-lt"/>
                <a:cs typeface="+mn-lt"/>
              </a:rPr>
              <a:t>.</a:t>
            </a:r>
            <a:endParaRPr lang="en-US" sz="2400" err="1">
              <a:latin typeface="Arial Nova"/>
            </a:endParaRPr>
          </a:p>
          <a:p>
            <a:endParaRPr lang="en-US" sz="2400"/>
          </a:p>
          <a:p>
            <a:pPr algn="l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952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Segoe UI"/>
              </a:rPr>
              <a:t>9. 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GTC serverio ir duomenų saugyklos veiklų optimizavimo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Calibri" panose="020F0502020204030204" pitchFamily="34" charset="0"/>
              <a:cs typeface="Segoe UI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48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computer hardware system&#10;&#10;Description automatically generated">
            <a:extLst>
              <a:ext uri="{FF2B5EF4-FFF2-40B4-BE49-F238E27FC236}">
                <a16:creationId xmlns:a16="http://schemas.microsoft.com/office/drawing/2014/main" id="{F6F0660C-37BE-2E3D-8279-9DF69F06E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8" r="2" b="3864"/>
          <a:stretch/>
        </p:blipFill>
        <p:spPr>
          <a:xfrm>
            <a:off x="2083705" y="2377818"/>
            <a:ext cx="9389946" cy="4120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C69544-BE3B-764D-5CEA-25126BA75AD4}"/>
              </a:ext>
            </a:extLst>
          </p:cNvPr>
          <p:cNvSpPr txBox="1"/>
          <p:nvPr/>
        </p:nvSpPr>
        <p:spPr>
          <a:xfrm>
            <a:off x="2083498" y="653441"/>
            <a:ext cx="9392431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sz="2200" b="1">
                <a:solidFill>
                  <a:srgbClr val="262626"/>
                </a:solidFill>
                <a:latin typeface="Times New Roman"/>
                <a:cs typeface="Segoe UI"/>
              </a:rPr>
              <a:t>Dėl GTC serverio </a:t>
            </a:r>
            <a:endParaRPr lang="en-US" sz="2200">
              <a:latin typeface="Times New Roman"/>
              <a:cs typeface="Segoe UI"/>
            </a:endParaRPr>
          </a:p>
          <a:p>
            <a:pPr algn="just"/>
            <a:endParaRPr lang="en-US" sz="2200">
              <a:solidFill>
                <a:srgbClr val="000000"/>
              </a:solidFill>
              <a:latin typeface="Times New Roman"/>
              <a:cs typeface="Segoe UI"/>
            </a:endParaRPr>
          </a:p>
          <a:p>
            <a:pPr algn="just"/>
            <a:r>
              <a:rPr lang="lt-LT" sz="2200">
                <a:solidFill>
                  <a:srgbClr val="262626"/>
                </a:solidFill>
                <a:latin typeface="Times New Roman"/>
                <a:cs typeface="Segoe UI"/>
              </a:rPr>
              <a:t>Centro patalpose </a:t>
            </a:r>
            <a:r>
              <a:rPr lang="lt-LT" sz="2200" err="1">
                <a:solidFill>
                  <a:srgbClr val="262626"/>
                </a:solidFill>
                <a:latin typeface="Times New Roman"/>
                <a:cs typeface="Segoe UI"/>
              </a:rPr>
              <a:t>ekspoatuojamas</a:t>
            </a:r>
            <a:r>
              <a:rPr lang="lt-LT" sz="2200">
                <a:solidFill>
                  <a:srgbClr val="262626"/>
                </a:solidFill>
                <a:latin typeface="Times New Roman"/>
                <a:cs typeface="Segoe UI"/>
              </a:rPr>
              <a:t> serveris su saugyklomis. Įrenginiai naudojami veiklos informacinėms sistemoms (IS), didelės apimties skaičiavimams, bylų saugojimui. Serveryje įkurtos tikslingos paskirties virtualios mašinos (OS).</a:t>
            </a:r>
          </a:p>
        </p:txBody>
      </p:sp>
    </p:spTree>
    <p:extLst>
      <p:ext uri="{BB962C8B-B14F-4D97-AF65-F5344CB8AC3E}">
        <p14:creationId xmlns:p14="http://schemas.microsoft.com/office/powerpoint/2010/main" val="377638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186" y="1042519"/>
            <a:ext cx="3778870" cy="3943250"/>
          </a:xfrm>
        </p:spPr>
        <p:txBody>
          <a:bodyPr>
            <a:normAutofit/>
          </a:bodyPr>
          <a:lstStyle/>
          <a:p>
            <a:pPr algn="r">
              <a:spcAft>
                <a:spcPts val="800"/>
              </a:spcAft>
            </a:pPr>
            <a:r>
              <a:rPr lang="lt-LT" sz="4800" kern="100">
                <a:solidFill>
                  <a:schemeClr val="tx1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Virtualių mašinų</a:t>
            </a:r>
            <a:r>
              <a:rPr lang="lt-LT" sz="4800" kern="100">
                <a:solidFill>
                  <a:schemeClr val="tx1"/>
                </a:solidFill>
                <a:latin typeface="Times New Roman"/>
                <a:ea typeface="Aptos" panose="020B0004020202020204" pitchFamily="34" charset="0"/>
                <a:cs typeface="Times New Roman"/>
              </a:rPr>
              <a:t> (VM) </a:t>
            </a:r>
            <a:r>
              <a:rPr lang="lt-LT" sz="4800" kern="100">
                <a:solidFill>
                  <a:schemeClr val="tx1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sąrašas ir aprašymas</a:t>
            </a:r>
            <a:endParaRPr lang="en-US" sz="48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E316A0-09A0-F319-5B1E-338EE1EFA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103138"/>
              </p:ext>
            </p:extLst>
          </p:nvPr>
        </p:nvGraphicFramePr>
        <p:xfrm>
          <a:off x="5587993" y="451374"/>
          <a:ext cx="6238821" cy="5943598"/>
        </p:xfrm>
        <a:graphic>
          <a:graphicData uri="http://schemas.openxmlformats.org/drawingml/2006/table">
            <a:tbl>
              <a:tblPr firstRow="1" firstCol="1" bandRow="1">
                <a:solidFill>
                  <a:schemeClr val="tx1">
                    <a:lumMod val="65000"/>
                    <a:lumOff val="35000"/>
                  </a:schemeClr>
                </a:solidFill>
                <a:tableStyleId>{5C22544A-7EE6-4342-B048-85BDC9FD1C3A}</a:tableStyleId>
              </a:tblPr>
              <a:tblGrid>
                <a:gridCol w="1175612">
                  <a:extLst>
                    <a:ext uri="{9D8B030D-6E8A-4147-A177-3AD203B41FA5}">
                      <a16:colId xmlns:a16="http://schemas.microsoft.com/office/drawing/2014/main" val="1640978082"/>
                    </a:ext>
                  </a:extLst>
                </a:gridCol>
                <a:gridCol w="5063209">
                  <a:extLst>
                    <a:ext uri="{9D8B030D-6E8A-4147-A177-3AD203B41FA5}">
                      <a16:colId xmlns:a16="http://schemas.microsoft.com/office/drawing/2014/main" val="4117594023"/>
                    </a:ext>
                  </a:extLst>
                </a:gridCol>
              </a:tblGrid>
              <a:tr h="9384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all" spc="6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Eil. </a:t>
                      </a:r>
                      <a:r>
                        <a:rPr lang="lt-LT" sz="2000" b="1" kern="0" cap="all" spc="6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nr.</a:t>
                      </a:r>
                      <a:endParaRPr lang="lt-LT" sz="2000" b="1" kern="100" cap="all" spc="60">
                        <a:solidFill>
                          <a:schemeClr val="tx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86931" marR="86931" marT="86931" marB="8693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all" spc="6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Aprašymas</a:t>
                      </a:r>
                      <a:endParaRPr lang="lt-LT" sz="2000" b="1" kern="100" cap="all" spc="60">
                        <a:solidFill>
                          <a:schemeClr val="tx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86931" marR="86931" marT="86931" marB="8693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2452687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Fizinė tarnybinė stotis 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889674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1.1.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Domeno vardų sistemos valdymo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899906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1.2.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Atsarginių kopijų valdymo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228778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1.3.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Temperatūrų dirvos paviršiuje IS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753925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1.4.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Interneto svetainės </a:t>
                      </a:r>
                      <a:r>
                        <a:rPr lang="lt-LT" sz="2000" kern="0" cap="none" spc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gamtostyrimai.lt</a:t>
                      </a: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628"/>
                  </a:ext>
                </a:extLst>
              </a:tr>
              <a:tr h="9033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1.5.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Interneto svetainės apie </a:t>
                      </a:r>
                      <a:r>
                        <a:rPr lang="lt-LT" sz="2000" kern="0" cap="none" spc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helmintus</a:t>
                      </a: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 / </a:t>
                      </a:r>
                      <a:r>
                        <a:rPr lang="lt-LT" sz="2000" kern="0" cap="none" spc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trematodus</a:t>
                      </a: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512780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1.6.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Archyvinių ir veiklos IS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993430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1.7.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Didelio pajėgumo skaičiavimų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073037"/>
                  </a:ext>
                </a:extLst>
              </a:tr>
              <a:tr h="51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1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1.8.</a:t>
                      </a:r>
                      <a:endParaRPr lang="lt-LT" sz="2000" b="1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kern="0" cap="none" spc="0">
                          <a:solidFill>
                            <a:schemeClr val="bg1"/>
                          </a:solidFill>
                          <a:effectLst/>
                          <a:latin typeface="Times New Roman"/>
                          <a:cs typeface="Times New Roman"/>
                        </a:rPr>
                        <a:t>Veiklos IS VM</a:t>
                      </a:r>
                      <a:endParaRPr lang="lt-LT" sz="2000" kern="100" cap="none" spc="0">
                        <a:solidFill>
                          <a:schemeClr val="bg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132009" marR="99007" marT="66005" marB="57954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505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015" y="1889868"/>
            <a:ext cx="3596346" cy="4595725"/>
          </a:xfrm>
        </p:spPr>
        <p:txBody>
          <a:bodyPr anchor="t">
            <a:normAutofit/>
          </a:bodyPr>
          <a:lstStyle/>
          <a:p>
            <a:pPr algn="r">
              <a:spcAft>
                <a:spcPts val="800"/>
              </a:spcAft>
            </a:pPr>
            <a:r>
              <a:rPr lang="lt-LT" sz="4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Prie serverio prijungtų saugyklų padėtis</a:t>
            </a:r>
            <a:br>
              <a:rPr lang="lt-LT" sz="5000" kern="10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5000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30E877-479E-9AF2-4F3F-87A34D8469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54729"/>
              </p:ext>
            </p:extLst>
          </p:nvPr>
        </p:nvGraphicFramePr>
        <p:xfrm>
          <a:off x="5617028" y="457200"/>
          <a:ext cx="6192532" cy="60368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1180">
                  <a:extLst>
                    <a:ext uri="{9D8B030D-6E8A-4147-A177-3AD203B41FA5}">
                      <a16:colId xmlns:a16="http://schemas.microsoft.com/office/drawing/2014/main" val="1608641291"/>
                    </a:ext>
                  </a:extLst>
                </a:gridCol>
                <a:gridCol w="1801090">
                  <a:extLst>
                    <a:ext uri="{9D8B030D-6E8A-4147-A177-3AD203B41FA5}">
                      <a16:colId xmlns:a16="http://schemas.microsoft.com/office/drawing/2014/main" val="1623977994"/>
                    </a:ext>
                  </a:extLst>
                </a:gridCol>
                <a:gridCol w="2260262">
                  <a:extLst>
                    <a:ext uri="{9D8B030D-6E8A-4147-A177-3AD203B41FA5}">
                      <a16:colId xmlns:a16="http://schemas.microsoft.com/office/drawing/2014/main" val="418940450"/>
                    </a:ext>
                  </a:extLst>
                </a:gridCol>
              </a:tblGrid>
              <a:tr h="31188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0" kern="0">
                          <a:effectLst/>
                          <a:latin typeface="Times New Roman"/>
                          <a:cs typeface="Times New Roman"/>
                        </a:rPr>
                        <a:t>Saugykla1</a:t>
                      </a:r>
                      <a:endParaRPr lang="lt-LT" sz="2000" b="0" kern="100"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94281" marR="942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10 TB iš 16 TB užimti</a:t>
                      </a:r>
                      <a:endParaRPr lang="lt-LT" sz="20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94281" marR="9428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Padalinių ir atsarginių kopijų saugykla</a:t>
                      </a:r>
                      <a:endParaRPr lang="lt-LT" sz="20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94281" marR="94281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4045"/>
                  </a:ext>
                </a:extLst>
              </a:tr>
              <a:tr h="291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0" kern="0">
                          <a:effectLst/>
                          <a:latin typeface="Times New Roman"/>
                          <a:cs typeface="Times New Roman"/>
                        </a:rPr>
                        <a:t>Saugykla2</a:t>
                      </a:r>
                      <a:endParaRPr lang="lt-LT" sz="2000" b="0" kern="100"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94281" marR="9428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20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5 TB iš 51 TB užimti</a:t>
                      </a:r>
                      <a:endParaRPr lang="lt-LT" sz="20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Aptos" panose="020B0004020202020204" pitchFamily="34" charset="0"/>
                        <a:cs typeface="Times New Roman"/>
                      </a:endParaRPr>
                    </a:p>
                  </a:txBody>
                  <a:tcPr marL="94281" marR="94281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2000" b="0" i="0" u="none" strike="noStrike" kern="0" noProof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Padalinių ir atsarginių kopijų saugykla</a:t>
                      </a:r>
                      <a:endParaRPr lang="en-US" i="0" u="none" strike="noStrike" noProof="0">
                        <a:latin typeface="Times New Roman"/>
                      </a:endParaRPr>
                    </a:p>
                  </a:txBody>
                  <a:tcPr marL="94281" marR="94281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97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258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440" y="2231313"/>
            <a:ext cx="7073469" cy="2343353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457200" indent="-457200" algn="just">
              <a:buAutoNum type="arabicPeriod"/>
            </a:pPr>
            <a:r>
              <a:rPr lang="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pasirengimo konferencijai </a:t>
            </a:r>
            <a:r>
              <a:rPr lang="lt" sz="2000" b="1" i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Gamtos tyrimai visuomenės progresui: fundamentinės žinios taikomųjų sprendimų plėtrai</a:t>
            </a:r>
            <a:r>
              <a:rPr lang="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 (konferencijos programos sudarymas, paslaugų ir priemonių įsigijimas bei nuoma, informacijos apie konferenciją viešinimas (tekstai informaciniams resursams, kvietimai)</a:t>
            </a:r>
            <a:endParaRPr lang="en-US" sz="2000" b="1" i="1">
              <a:solidFill>
                <a:schemeClr val="tx1"/>
              </a:solidFill>
              <a:latin typeface="Arial Nova"/>
              <a:cs typeface="Segoe UI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4" y="2088161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3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2E63F9-863C-3B95-AA82-15516EAFA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287609"/>
              </p:ext>
            </p:extLst>
          </p:nvPr>
        </p:nvGraphicFramePr>
        <p:xfrm>
          <a:off x="7910763" y="350921"/>
          <a:ext cx="3761762" cy="633994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52081">
                  <a:extLst>
                    <a:ext uri="{9D8B030D-6E8A-4147-A177-3AD203B41FA5}">
                      <a16:colId xmlns:a16="http://schemas.microsoft.com/office/drawing/2014/main" val="3903393447"/>
                    </a:ext>
                  </a:extLst>
                </a:gridCol>
                <a:gridCol w="2323597">
                  <a:extLst>
                    <a:ext uri="{9D8B030D-6E8A-4147-A177-3AD203B41FA5}">
                      <a16:colId xmlns:a16="http://schemas.microsoft.com/office/drawing/2014/main" val="326542862"/>
                    </a:ext>
                  </a:extLst>
                </a:gridCol>
                <a:gridCol w="986084">
                  <a:extLst>
                    <a:ext uri="{9D8B030D-6E8A-4147-A177-3AD203B41FA5}">
                      <a16:colId xmlns:a16="http://schemas.microsoft.com/office/drawing/2014/main" val="1910769417"/>
                    </a:ext>
                  </a:extLst>
                </a:gridCol>
              </a:tblGrid>
              <a:tr h="557173">
                <a:tc>
                  <a:txBody>
                    <a:bodyPr/>
                    <a:lstStyle/>
                    <a:p>
                      <a:pPr algn="ctr"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Eil. Nr.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Aprašymas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Siūloma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8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79477"/>
                  </a:ext>
                </a:extLst>
              </a:tr>
              <a:tr h="479428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Fizinė TS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8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217872"/>
                  </a:ext>
                </a:extLst>
              </a:tr>
              <a:tr h="673791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1.1.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Domeno vardų sistemos valdymo TS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600" b="0" i="0" u="none" strike="noStrike" noProof="0">
                          <a:solidFill>
                            <a:srgbClr val="000000"/>
                          </a:solidFill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Naudoti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95277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1.2.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Atsarginių kopijų valdymas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600" b="0" i="0" u="none" strike="noStrike" noProof="0">
                          <a:solidFill>
                            <a:srgbClr val="000000"/>
                          </a:solidFill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Naudoti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580821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 strike="sngStrike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1.3.</a:t>
                      </a:r>
                      <a:endParaRPr lang="lt-LT" sz="1600" b="1">
                        <a:solidFill>
                          <a:srgbClr val="FFFFFF"/>
                        </a:solidFill>
                        <a:effectLst/>
                        <a:highlight>
                          <a:srgbClr val="A5301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 strike="sng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Temperatūrų dirvos paviršiuje TS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 strike="sng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Iškelta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201395"/>
                  </a:ext>
                </a:extLst>
              </a:tr>
              <a:tr h="894068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1.4.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 strike="no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Interneto svetainės </a:t>
                      </a:r>
                      <a:r>
                        <a:rPr lang="lt-LT" sz="1600" strike="noStrike" err="1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gamtostyrimai.lt</a:t>
                      </a:r>
                      <a:r>
                        <a:rPr lang="lt-LT" sz="1600" strike="no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 TS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 strike="no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Naudoti - planuojamas iškėlimas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37999"/>
                  </a:ext>
                </a:extLst>
              </a:tr>
              <a:tr h="699706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 strike="sngStrike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1.5.</a:t>
                      </a:r>
                      <a:endParaRPr lang="lt-LT" sz="1600" b="1">
                        <a:solidFill>
                          <a:srgbClr val="FFFFFF"/>
                        </a:solidFill>
                        <a:effectLst/>
                        <a:highlight>
                          <a:srgbClr val="A5301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 strike="sng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Interneto svetainės apie </a:t>
                      </a:r>
                      <a:r>
                        <a:rPr lang="lt-LT" sz="1600" strike="sngStrike" err="1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trematodus</a:t>
                      </a:r>
                      <a:r>
                        <a:rPr lang="lt-LT" sz="1600" strike="sngStrike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 TS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600" b="0" i="0" u="none" strike="sngStrike" noProof="0">
                          <a:solidFill>
                            <a:srgbClr val="000000"/>
                          </a:solidFill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Siūloma iškelti</a:t>
                      </a:r>
                      <a:endParaRPr lang="en-US" b="0" i="0" u="none" noProof="0">
                        <a:solidFill>
                          <a:srgbClr val="000000"/>
                        </a:solidFill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665849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1.6.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Buhalterinės, DVS IS TS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600" b="0" i="0" u="none" strike="noStrike" noProof="0">
                          <a:solidFill>
                            <a:srgbClr val="000000"/>
                          </a:solidFill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Naudoti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38722"/>
                  </a:ext>
                </a:extLst>
              </a:tr>
              <a:tr h="790409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1.7.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Didelio pajėgumo skaičiavimų TS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Naudoti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52378"/>
                  </a:ext>
                </a:extLst>
              </a:tr>
              <a:tr h="323937">
                <a:tc>
                  <a:txBody>
                    <a:bodyPr/>
                    <a:lstStyle/>
                    <a:p>
                      <a:pPr fontAlgn="base"/>
                      <a:r>
                        <a:rPr lang="lt-LT" sz="1600" b="1">
                          <a:solidFill>
                            <a:srgbClr val="FFFFFF"/>
                          </a:solidFill>
                          <a:effectLst/>
                          <a:highlight>
                            <a:srgbClr val="A53010"/>
                          </a:highlight>
                          <a:latin typeface="Times New Roman"/>
                        </a:rPr>
                        <a:t>1.8.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lt-LT" sz="1600"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Buhalterinės IS TS</a:t>
                      </a: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lt-LT" sz="1600" b="0" i="0" u="none" strike="noStrike" noProof="0">
                          <a:solidFill>
                            <a:srgbClr val="000000"/>
                          </a:solidFill>
                          <a:effectLst/>
                          <a:highlight>
                            <a:srgbClr val="D1DDB0"/>
                          </a:highlight>
                          <a:latin typeface="Times New Roman"/>
                        </a:rPr>
                        <a:t>Naudoti</a:t>
                      </a:r>
                      <a:endParaRPr lang="lt-LT" sz="1600">
                        <a:effectLst/>
                        <a:highlight>
                          <a:srgbClr val="D1DDB0"/>
                        </a:highlight>
                        <a:latin typeface="Times New Roman"/>
                      </a:endParaRPr>
                    </a:p>
                  </a:txBody>
                  <a:tcPr marL="39129" marR="39129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D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5918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88AEC11-6FD3-4CC3-A87F-568ECD71C55B}"/>
              </a:ext>
            </a:extLst>
          </p:cNvPr>
          <p:cNvSpPr>
            <a:spLocks noGrp="1"/>
          </p:cNvSpPr>
          <p:nvPr/>
        </p:nvSpPr>
        <p:spPr>
          <a:xfrm>
            <a:off x="2480648" y="598652"/>
            <a:ext cx="3754507" cy="158431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800"/>
              </a:spcAft>
            </a:pPr>
            <a:r>
              <a:rPr lang="en-US" altLang="lt-LT" sz="4800" b="1">
                <a:solidFill>
                  <a:schemeClr val="tx1"/>
                </a:solidFill>
                <a:latin typeface="Times New Roman"/>
                <a:cs typeface="Times New Roman"/>
              </a:rPr>
              <a:t>   </a:t>
            </a:r>
            <a:br>
              <a:rPr lang="en-US" sz="2200" kern="1200">
                <a:effectLst/>
              </a:rPr>
            </a:br>
            <a:br>
              <a:rPr lang="en-US" sz="2200" kern="1200">
                <a:effectLst/>
              </a:rPr>
            </a:br>
            <a:endParaRPr lang="en-US" sz="2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048378-0BC4-4E46-E3B8-E28CE6401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09" y="1001408"/>
            <a:ext cx="5078904" cy="5427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ts val="600"/>
              </a:spcAft>
            </a:pPr>
            <a:r>
              <a:rPr lang="lt-LT" sz="2400" b="1">
                <a:latin typeface="Times New Roman"/>
                <a:ea typeface="+mj-ea"/>
                <a:cs typeface="Times New Roman"/>
              </a:rPr>
              <a:t>Pasiūlymai</a:t>
            </a:r>
            <a:r>
              <a:rPr lang="lt-LT" sz="2400" b="1" kern="1200">
                <a:effectLst/>
                <a:latin typeface="Times New Roman"/>
                <a:ea typeface="+mj-ea"/>
                <a:cs typeface="Times New Roman"/>
              </a:rPr>
              <a:t> optimizuoti </a:t>
            </a:r>
            <a:r>
              <a:rPr lang="lt-LT" sz="2400" b="1">
                <a:latin typeface="Times New Roman"/>
                <a:ea typeface="+mj-ea"/>
                <a:cs typeface="Times New Roman"/>
              </a:rPr>
              <a:t>serverio resursus:</a:t>
            </a:r>
            <a:endParaRPr lang="lt-LT" sz="2400" b="1" i="0" u="none" strike="noStrike" cap="none" normalizeH="0" baseline="0">
              <a:ln>
                <a:noFill/>
              </a:ln>
              <a:effectLst/>
              <a:latin typeface="Times New Roman"/>
              <a:cs typeface="Times New Roman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lt-LT" sz="2000">
                <a:latin typeface="Times New Roman"/>
                <a:cs typeface="Times New Roman"/>
              </a:rPr>
              <a:t>1. Svetainę apie </a:t>
            </a:r>
            <a:r>
              <a:rPr lang="lt-LT" sz="2000" err="1">
                <a:latin typeface="Times New Roman"/>
                <a:cs typeface="Times New Roman"/>
              </a:rPr>
              <a:t>tramatodus</a:t>
            </a:r>
            <a:r>
              <a:rPr lang="lt-LT" sz="2000">
                <a:latin typeface="Times New Roman"/>
                <a:cs typeface="Times New Roman"/>
              </a:rPr>
              <a:t> / </a:t>
            </a:r>
            <a:r>
              <a:rPr lang="lt-LT" sz="2000" err="1">
                <a:latin typeface="Times New Roman"/>
                <a:cs typeface="Times New Roman"/>
              </a:rPr>
              <a:t>helmintus</a:t>
            </a:r>
            <a:r>
              <a:rPr lang="lt-LT" sz="2000">
                <a:latin typeface="Times New Roman"/>
                <a:cs typeface="Times New Roman"/>
              </a:rPr>
              <a:t> siūloma perkelti į pagrindinės svetainės aplinką.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endParaRPr lang="lt-LT" sz="2000">
              <a:latin typeface="Times New Roman"/>
              <a:cs typeface="Times New Roman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lt-LT" sz="2000">
                <a:latin typeface="Times New Roman"/>
                <a:cs typeface="Times New Roman"/>
              </a:rPr>
              <a:t>2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.Išvesti</a:t>
            </a:r>
            <a:r>
              <a:rPr lang="lt-LT" sz="2000">
                <a:latin typeface="Times New Roman"/>
                <a:cs typeface="Times New Roman"/>
              </a:rPr>
              <a:t> 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seną</a:t>
            </a:r>
            <a:r>
              <a:rPr lang="lt-LT" sz="2000">
                <a:latin typeface="Times New Roman"/>
                <a:cs typeface="Times New Roman"/>
              </a:rPr>
              <a:t> 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(2010 m.)</a:t>
            </a:r>
            <a:r>
              <a:rPr lang="lt-LT" sz="2000">
                <a:latin typeface="Times New Roman"/>
                <a:cs typeface="Times New Roman"/>
              </a:rPr>
              <a:t> 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tarnybinę</a:t>
            </a:r>
            <a:r>
              <a:rPr lang="lt-LT" sz="2000">
                <a:latin typeface="Times New Roman"/>
                <a:cs typeface="Times New Roman"/>
              </a:rPr>
              <a:t> 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stotį</a:t>
            </a:r>
            <a:r>
              <a:rPr lang="lt-LT" sz="2000">
                <a:latin typeface="Times New Roman"/>
                <a:cs typeface="Times New Roman"/>
              </a:rPr>
              <a:t>  ESETMNG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,</a:t>
            </a:r>
            <a:r>
              <a:rPr lang="lt-LT" sz="2000">
                <a:latin typeface="Times New Roman"/>
                <a:cs typeface="Times New Roman"/>
              </a:rPr>
              <a:t> 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naudotą</a:t>
            </a:r>
            <a:r>
              <a:rPr lang="lt-LT" sz="2000">
                <a:latin typeface="Times New Roman"/>
                <a:cs typeface="Times New Roman"/>
              </a:rPr>
              <a:t> senai antivirusinei sistemai valdyti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.</a:t>
            </a:r>
            <a:r>
              <a:rPr lang="lt-LT" sz="2000">
                <a:latin typeface="Times New Roman"/>
                <a:cs typeface="Times New Roman"/>
              </a:rPr>
              <a:t> Eksploatavimas </a:t>
            </a:r>
            <a:r>
              <a:rPr kumimoji="0" lang="lt-LT" sz="2000" b="0" i="0" u="none" strike="noStrike" cap="none" normalizeH="0" baseline="0">
                <a:ln>
                  <a:noFill/>
                </a:ln>
                <a:effectLst/>
                <a:latin typeface="Times New Roman"/>
                <a:cs typeface="Times New Roman"/>
              </a:rPr>
              <a:t>netikslingas</a:t>
            </a:r>
            <a:r>
              <a:rPr lang="lt-LT" sz="2000">
                <a:latin typeface="Times New Roman"/>
                <a:cs typeface="Times New Roman"/>
              </a:rPr>
              <a:t>, nes VM įdiegta nepalaikomoje OS Windows </a:t>
            </a:r>
            <a:r>
              <a:rPr lang="lt-LT" sz="2000" err="1">
                <a:latin typeface="Times New Roman"/>
                <a:cs typeface="Times New Roman"/>
              </a:rPr>
              <a:t>server</a:t>
            </a:r>
            <a:r>
              <a:rPr lang="lt-LT" sz="2000">
                <a:latin typeface="Times New Roman"/>
                <a:cs typeface="Times New Roman"/>
              </a:rPr>
              <a:t> 2008. Techninė įranga pasenusi.</a:t>
            </a:r>
            <a:endParaRPr lang="lt-LT" sz="2000" b="0" i="0" u="none" strike="noStrike" cap="none" normalizeH="0" baseline="0">
              <a:ln>
                <a:noFill/>
              </a:ln>
              <a:effectLst/>
              <a:latin typeface="Times New Roman"/>
              <a:cs typeface="Times New Roman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endParaRPr lang="lt-LT" sz="2000">
              <a:latin typeface="Times New Roman"/>
              <a:cs typeface="Times New Roman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lt-LT" sz="2000">
                <a:latin typeface="Times New Roman"/>
                <a:cs typeface="Times New Roman"/>
              </a:rPr>
              <a:t>3.Naudoti MS SharePoint(</a:t>
            </a:r>
            <a:r>
              <a:rPr lang="lt-LT" sz="2000" err="1">
                <a:latin typeface="Times New Roman"/>
                <a:cs typeface="Times New Roman"/>
              </a:rPr>
              <a:t>Teams</a:t>
            </a:r>
            <a:r>
              <a:rPr lang="lt-LT" sz="2000">
                <a:latin typeface="Times New Roman"/>
                <a:cs typeface="Times New Roman"/>
              </a:rPr>
              <a:t>) nutolusio serverio saugyklą padaliniuose ir darbo grupėse.</a:t>
            </a:r>
            <a:endParaRPr lang="lt-LT"/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lt-LT" sz="2000">
              <a:latin typeface="Times New Roman"/>
              <a:cs typeface="Times New Roman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endParaRPr lang="lt-LT" sz="2000">
              <a:latin typeface="Times New Roman"/>
              <a:cs typeface="Times New Roman"/>
            </a:endParaRP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endParaRPr lang="lt-LT"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2856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Segoe UI"/>
              </a:rPr>
              <a:t>10. 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</a:t>
            </a:r>
            <a:r>
              <a:rPr lang="lt-LT" sz="2000" b="1" err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Bioinformatikos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 skyriaus veiklos pristatymo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Calibri" panose="020F0502020204030204" pitchFamily="34" charset="0"/>
              <a:cs typeface="Segoe UI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96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FDC23-5830-4CD6-3E31-E873DA43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0" y="1080000"/>
            <a:ext cx="4320000" cy="432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F13AE-91DE-8A24-162D-419AF877CC70}"/>
              </a:ext>
            </a:extLst>
          </p:cNvPr>
          <p:cNvSpPr txBox="1"/>
          <p:nvPr/>
        </p:nvSpPr>
        <p:spPr>
          <a:xfrm>
            <a:off x="3960000" y="5220000"/>
            <a:ext cx="4320000" cy="864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2400" b="1">
                <a:solidFill>
                  <a:srgbClr val="40C92D"/>
                </a:solidFill>
              </a:rPr>
              <a:t>BIOINFORMATIKOS </a:t>
            </a:r>
            <a:r>
              <a:rPr lang="lt-LT" sz="2400" b="1">
                <a:solidFill>
                  <a:srgbClr val="40C92D"/>
                </a:solidFill>
              </a:rPr>
              <a:t>SKYRIUS</a:t>
            </a:r>
          </a:p>
          <a:p>
            <a:pPr algn="ctr"/>
            <a:r>
              <a:rPr lang="lt-LT" sz="2800">
                <a:solidFill>
                  <a:srgbClr val="3A8AAF"/>
                </a:solidFill>
              </a:rPr>
              <a:t>Gamtos tyrimų centras</a:t>
            </a:r>
            <a:endParaRPr lang="en-US" sz="2800">
              <a:solidFill>
                <a:srgbClr val="3A8AA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85D807-BA34-BEB5-6FF1-FF67AF465E03}"/>
              </a:ext>
            </a:extLst>
          </p:cNvPr>
          <p:cNvSpPr txBox="1"/>
          <p:nvPr/>
        </p:nvSpPr>
        <p:spPr>
          <a:xfrm>
            <a:off x="5004000" y="6480000"/>
            <a:ext cx="2160000" cy="216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1400">
                <a:solidFill>
                  <a:srgbClr val="001220"/>
                </a:solidFill>
              </a:rPr>
              <a:t>2024-05-07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C2680-BDBB-3738-6B3B-AFFF787F4B29}"/>
              </a:ext>
            </a:extLst>
          </p:cNvPr>
          <p:cNvSpPr txBox="1"/>
          <p:nvPr/>
        </p:nvSpPr>
        <p:spPr>
          <a:xfrm>
            <a:off x="1" y="216000"/>
            <a:ext cx="12192000" cy="540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lt-LT" sz="2400" err="1">
                <a:solidFill>
                  <a:srgbClr val="001220"/>
                </a:solidFill>
              </a:rPr>
              <a:t>Bioinformatikos</a:t>
            </a:r>
            <a:r>
              <a:rPr lang="lt-LT" sz="2400">
                <a:solidFill>
                  <a:srgbClr val="001220"/>
                </a:solidFill>
              </a:rPr>
              <a:t> skyriaus veiklos pristatymas</a:t>
            </a:r>
            <a:endParaRPr lang="en-US" sz="2400">
              <a:solidFill>
                <a:srgbClr val="001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38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224F52-319F-B454-3790-D73234C23241}"/>
              </a:ext>
            </a:extLst>
          </p:cNvPr>
          <p:cNvSpPr txBox="1"/>
          <p:nvPr/>
        </p:nvSpPr>
        <p:spPr>
          <a:xfrm>
            <a:off x="144000" y="6552000"/>
            <a:ext cx="2772000" cy="216000"/>
          </a:xfrm>
          <a:prstGeom prst="rect">
            <a:avLst/>
          </a:prstGeom>
          <a:noFill/>
        </p:spPr>
        <p:txBody>
          <a:bodyPr wrap="square" lIns="36000" tIns="36000" rIns="36000" bIns="36000" anchor="ctr">
            <a:noAutofit/>
          </a:bodyPr>
          <a:lstStyle/>
          <a:p>
            <a:r>
              <a:rPr lang="lt-LT" sz="800">
                <a:solidFill>
                  <a:schemeClr val="tx1">
                    <a:lumMod val="75000"/>
                    <a:lumOff val="25000"/>
                  </a:schemeClr>
                </a:solidFill>
              </a:rPr>
              <a:t>Adaptuota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sz="800">
                <a:solidFill>
                  <a:schemeClr val="tx1">
                    <a:lumMod val="75000"/>
                    <a:lumOff val="25000"/>
                  </a:schemeClr>
                </a:solidFill>
              </a:rPr>
              <a:t>pagal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sz="8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800" u="sng">
                <a:solidFill>
                  <a:schemeClr val="tx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www.genomicseducation.hee.nhs.uk/</a:t>
            </a:r>
            <a:r>
              <a:rPr lang="lt-LT" sz="800" u="sng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800" u="sng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18EF97-9CE2-9BCA-91D8-7ECEDD2FBEA3}"/>
              </a:ext>
            </a:extLst>
          </p:cNvPr>
          <p:cNvGrpSpPr/>
          <p:nvPr/>
        </p:nvGrpSpPr>
        <p:grpSpPr>
          <a:xfrm>
            <a:off x="144000" y="72000"/>
            <a:ext cx="11880000" cy="864000"/>
            <a:chOff x="144000" y="144000"/>
            <a:chExt cx="11880000" cy="864000"/>
          </a:xfrm>
        </p:grpSpPr>
        <p:pic>
          <p:nvPicPr>
            <p:cNvPr id="6" name="Picture 6" descr="Bioinformatics - Free medical icons">
              <a:extLst>
                <a:ext uri="{FF2B5EF4-FFF2-40B4-BE49-F238E27FC236}">
                  <a16:creationId xmlns:a16="http://schemas.microsoft.com/office/drawing/2014/main" id="{B97AE474-27AB-995B-C67D-025E7F6A87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144000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0BEF0D-B7AB-721C-5ABA-A284983607E6}"/>
                </a:ext>
              </a:extLst>
            </p:cNvPr>
            <p:cNvSpPr txBox="1"/>
            <p:nvPr/>
          </p:nvSpPr>
          <p:spPr>
            <a:xfrm>
              <a:off x="1080000" y="144000"/>
              <a:ext cx="10944000" cy="79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r>
                <a:rPr lang="lt-LT" sz="3700">
                  <a:solidFill>
                    <a:srgbClr val="5B6E83"/>
                  </a:solidFill>
                </a:rPr>
                <a:t>Kas yra bioinformatika ir kam jos reikia?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1BA849-0069-E101-F047-AD2B48E8D8C2}"/>
              </a:ext>
            </a:extLst>
          </p:cNvPr>
          <p:cNvGrpSpPr/>
          <p:nvPr/>
        </p:nvGrpSpPr>
        <p:grpSpPr>
          <a:xfrm>
            <a:off x="4920334" y="1440000"/>
            <a:ext cx="7153090" cy="4142850"/>
            <a:chOff x="4920334" y="1440000"/>
            <a:chExt cx="7153090" cy="414285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0AC8BA-332B-BC0C-1658-669B4DD8875B}"/>
                </a:ext>
              </a:extLst>
            </p:cNvPr>
            <p:cNvSpPr txBox="1"/>
            <p:nvPr/>
          </p:nvSpPr>
          <p:spPr>
            <a:xfrm>
              <a:off x="5305424" y="1440000"/>
              <a:ext cx="6768000" cy="183600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noAutofit/>
            </a:bodyPr>
            <a:lstStyle/>
            <a:p>
              <a:pPr algn="r"/>
              <a:r>
                <a:rPr lang="lt-LT" sz="1400" b="1" i="1">
                  <a:solidFill>
                    <a:schemeClr val="bg1">
                      <a:lumMod val="65000"/>
                    </a:schemeClr>
                  </a:solidFill>
                </a:rPr>
                <a:t>Parengta pagal </a:t>
              </a:r>
              <a:r>
                <a:rPr lang="en-US" sz="1400" b="1" i="1">
                  <a:solidFill>
                    <a:schemeClr val="bg1">
                      <a:lumMod val="65000"/>
                    </a:schemeClr>
                  </a:solidFill>
                </a:rPr>
                <a:t>2022</a:t>
              </a:r>
              <a:r>
                <a:rPr lang="lt-LT" sz="1400" b="1" i="1">
                  <a:solidFill>
                    <a:schemeClr val="bg1">
                      <a:lumMod val="65000"/>
                    </a:schemeClr>
                  </a:solidFill>
                </a:rPr>
                <a:t> spalio mėn. apklausos rezultatus</a:t>
              </a:r>
            </a:p>
            <a:p>
              <a:r>
                <a:rPr lang="lt-LT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Bioinformatikos kompetencijų poreikis</a:t>
              </a:r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GTC</a:t>
              </a:r>
              <a:r>
                <a:rPr lang="lt-LT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  <a:p>
              <a:endParaRPr lang="lt-LT" sz="800">
                <a:solidFill>
                  <a:srgbClr val="1F5DA8"/>
                </a:solidFill>
              </a:endParaRPr>
            </a:p>
            <a:p>
              <a:pPr marL="638175" indent="-457200">
                <a:buAutoNum type="arabicPeriod"/>
              </a:pPr>
              <a:r>
                <a:rPr lang="lt-LT" sz="2400">
                  <a:solidFill>
                    <a:srgbClr val="1F5DA8"/>
                  </a:solidFill>
                </a:rPr>
                <a:t>Duomenų analizė negali būti automatizuota</a:t>
              </a:r>
              <a:r>
                <a:rPr lang="en-US" sz="2400">
                  <a:solidFill>
                    <a:srgbClr val="1F5DA8"/>
                  </a:solidFill>
                </a:rPr>
                <a:t>.</a:t>
              </a:r>
            </a:p>
            <a:p>
              <a:pPr marL="638175" indent="-457200">
                <a:buAutoNum type="arabicPeriod"/>
              </a:pPr>
              <a:endParaRPr lang="lt-LT" sz="800">
                <a:solidFill>
                  <a:srgbClr val="1F5DA8"/>
                </a:solidFill>
              </a:endParaRPr>
            </a:p>
            <a:p>
              <a:pPr marL="638175" indent="-457200">
                <a:buAutoNum type="arabicPeriod"/>
              </a:pPr>
              <a:r>
                <a:rPr lang="lt-LT" sz="2400">
                  <a:solidFill>
                    <a:srgbClr val="1F5DA8"/>
                  </a:solidFill>
                </a:rPr>
                <a:t>Analitinio darbo efektyvumas gali būti didinamas.</a:t>
              </a:r>
              <a:endParaRPr lang="en-US" sz="2400">
                <a:solidFill>
                  <a:srgbClr val="1F5DA8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B0AB6C-EA99-282D-81A8-6606F1827719}"/>
                </a:ext>
              </a:extLst>
            </p:cNvPr>
            <p:cNvGrpSpPr/>
            <p:nvPr/>
          </p:nvGrpSpPr>
          <p:grpSpPr>
            <a:xfrm>
              <a:off x="4920334" y="4790850"/>
              <a:ext cx="6804000" cy="792000"/>
              <a:chOff x="4921859" y="5580800"/>
              <a:chExt cx="6804000" cy="79200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07B95BE-0564-D627-4298-3ABEB4483A42}"/>
                  </a:ext>
                </a:extLst>
              </p:cNvPr>
              <p:cNvSpPr/>
              <p:nvPr/>
            </p:nvSpPr>
            <p:spPr>
              <a:xfrm>
                <a:off x="5173859" y="5580800"/>
                <a:ext cx="6552000" cy="79200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40C92D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4A5592A-8FA9-AFBF-6E05-FF9E5131E967}"/>
                  </a:ext>
                </a:extLst>
              </p:cNvPr>
              <p:cNvGrpSpPr/>
              <p:nvPr/>
            </p:nvGrpSpPr>
            <p:grpSpPr>
              <a:xfrm>
                <a:off x="4921859" y="5616800"/>
                <a:ext cx="6696000" cy="720000"/>
                <a:chOff x="5645759" y="5489800"/>
                <a:chExt cx="6696000" cy="720000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DE4FFF8-57E5-EC5D-DE64-B43DDE5EB6EE}"/>
                    </a:ext>
                  </a:extLst>
                </p:cNvPr>
                <p:cNvSpPr txBox="1"/>
                <p:nvPr/>
              </p:nvSpPr>
              <p:spPr>
                <a:xfrm>
                  <a:off x="5645759" y="5489800"/>
                  <a:ext cx="1872000" cy="720000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noAutofit/>
                </a:bodyPr>
                <a:lstStyle/>
                <a:p>
                  <a:pPr algn="ctr"/>
                  <a:r>
                    <a:rPr lang="lt-LT" sz="2200" b="1"/>
                    <a:t>Hipotezė</a:t>
                  </a:r>
                  <a:endParaRPr lang="en-US" sz="2200" b="1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91DC36E-E036-77EE-E912-8553556EE54B}"/>
                    </a:ext>
                  </a:extLst>
                </p:cNvPr>
                <p:cNvSpPr txBox="1"/>
                <p:nvPr/>
              </p:nvSpPr>
              <p:spPr>
                <a:xfrm>
                  <a:off x="7949759" y="5489800"/>
                  <a:ext cx="1872000" cy="720000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noAutofit/>
                </a:bodyPr>
                <a:lstStyle/>
                <a:p>
                  <a:pPr algn="ctr"/>
                  <a:r>
                    <a:rPr lang="lt-LT" sz="2200" b="1"/>
                    <a:t>Informacija/</a:t>
                  </a:r>
                </a:p>
                <a:p>
                  <a:pPr algn="ctr"/>
                  <a:r>
                    <a:rPr lang="lt-LT" sz="2200" b="1"/>
                    <a:t>duomenys</a:t>
                  </a:r>
                  <a:endParaRPr lang="en-US" sz="2200" b="1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81E6CF1-49B6-650D-B575-8A9D2D0AE202}"/>
                    </a:ext>
                  </a:extLst>
                </p:cNvPr>
                <p:cNvSpPr txBox="1"/>
                <p:nvPr/>
              </p:nvSpPr>
              <p:spPr>
                <a:xfrm>
                  <a:off x="10469759" y="5489800"/>
                  <a:ext cx="1872000" cy="720000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anchor="ctr">
                  <a:noAutofit/>
                </a:bodyPr>
                <a:lstStyle/>
                <a:p>
                  <a:pPr algn="ctr"/>
                  <a:r>
                    <a:rPr lang="lt-LT" sz="2200" b="1"/>
                    <a:t>Interpretacija</a:t>
                  </a:r>
                  <a:endParaRPr lang="en-US" sz="2200" b="1"/>
                </a:p>
              </p:txBody>
            </p:sp>
            <p:sp>
              <p:nvSpPr>
                <p:cNvPr id="21" name="Arrow: Right 20">
                  <a:extLst>
                    <a:ext uri="{FF2B5EF4-FFF2-40B4-BE49-F238E27FC236}">
                      <a16:creationId xmlns:a16="http://schemas.microsoft.com/office/drawing/2014/main" id="{07498AEC-AC32-023E-4D2E-7E1BDCFB9A34}"/>
                    </a:ext>
                  </a:extLst>
                </p:cNvPr>
                <p:cNvSpPr/>
                <p:nvPr/>
              </p:nvSpPr>
              <p:spPr>
                <a:xfrm>
                  <a:off x="7272000" y="5760000"/>
                  <a:ext cx="540000" cy="180000"/>
                </a:xfrm>
                <a:prstGeom prst="rightArrow">
                  <a:avLst/>
                </a:prstGeom>
                <a:solidFill>
                  <a:srgbClr val="40C92D"/>
                </a:solidFill>
                <a:ln>
                  <a:solidFill>
                    <a:srgbClr val="40C92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Arrow: Right 21">
                  <a:extLst>
                    <a:ext uri="{FF2B5EF4-FFF2-40B4-BE49-F238E27FC236}">
                      <a16:creationId xmlns:a16="http://schemas.microsoft.com/office/drawing/2014/main" id="{50D89B75-B14C-2326-23D3-21622A2C3B0D}"/>
                    </a:ext>
                  </a:extLst>
                </p:cNvPr>
                <p:cNvSpPr/>
                <p:nvPr/>
              </p:nvSpPr>
              <p:spPr>
                <a:xfrm>
                  <a:off x="9828000" y="5760000"/>
                  <a:ext cx="540000" cy="180000"/>
                </a:xfrm>
                <a:prstGeom prst="rightArrow">
                  <a:avLst/>
                </a:prstGeom>
                <a:solidFill>
                  <a:srgbClr val="40C92D"/>
                </a:solidFill>
                <a:ln>
                  <a:solidFill>
                    <a:srgbClr val="40C92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57EED6-6AB2-A085-266F-F7B5CC896CBE}"/>
              </a:ext>
            </a:extLst>
          </p:cNvPr>
          <p:cNvGrpSpPr/>
          <p:nvPr/>
        </p:nvGrpSpPr>
        <p:grpSpPr>
          <a:xfrm>
            <a:off x="752880" y="1149150"/>
            <a:ext cx="3816000" cy="4253700"/>
            <a:chOff x="468000" y="1290300"/>
            <a:chExt cx="3816000" cy="4253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486B7F-6D1C-C106-2E14-C13A49465F84}"/>
                </a:ext>
              </a:extLst>
            </p:cNvPr>
            <p:cNvSpPr txBox="1"/>
            <p:nvPr/>
          </p:nvSpPr>
          <p:spPr>
            <a:xfrm>
              <a:off x="2700000" y="3312000"/>
              <a:ext cx="1584000" cy="720000"/>
            </a:xfrm>
            <a:prstGeom prst="rect">
              <a:avLst/>
            </a:prstGeom>
            <a:noFill/>
          </p:spPr>
          <p:txBody>
            <a:bodyPr wrap="square" lIns="36000" tIns="36000" rIns="36000" bIns="36000" anchor="ctr">
              <a:noAutofit/>
            </a:bodyPr>
            <a:lstStyle/>
            <a:p>
              <a:pPr algn="ctr"/>
              <a:r>
                <a:rPr lang="lt-LT" sz="2000">
                  <a:solidFill>
                    <a:srgbClr val="1F5DA8"/>
                  </a:solidFill>
                </a:rPr>
                <a:t>Informatika</a:t>
              </a:r>
              <a:endParaRPr lang="en-US" sz="2000">
                <a:solidFill>
                  <a:srgbClr val="1F5DA8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87BDCA-BD25-6985-67E5-6A9B2E8F3073}"/>
                </a:ext>
              </a:extLst>
            </p:cNvPr>
            <p:cNvSpPr txBox="1"/>
            <p:nvPr/>
          </p:nvSpPr>
          <p:spPr>
            <a:xfrm>
              <a:off x="1584000" y="1728000"/>
              <a:ext cx="1584000" cy="720000"/>
            </a:xfrm>
            <a:prstGeom prst="rect">
              <a:avLst/>
            </a:prstGeom>
            <a:noFill/>
          </p:spPr>
          <p:txBody>
            <a:bodyPr wrap="square" lIns="36000" tIns="36000" rIns="36000" bIns="36000" anchor="ctr">
              <a:noAutofit/>
            </a:bodyPr>
            <a:lstStyle/>
            <a:p>
              <a:pPr algn="ctr"/>
              <a:r>
                <a:rPr lang="lt-LT" sz="2000">
                  <a:solidFill>
                    <a:srgbClr val="1F5DA8"/>
                  </a:solidFill>
                </a:rPr>
                <a:t>Biologija/</a:t>
              </a:r>
            </a:p>
            <a:p>
              <a:pPr algn="ctr"/>
              <a:r>
                <a:rPr lang="lt-LT" sz="2000">
                  <a:solidFill>
                    <a:srgbClr val="1F5DA8"/>
                  </a:solidFill>
                </a:rPr>
                <a:t>Ekologija</a:t>
              </a:r>
              <a:endParaRPr lang="en-US" sz="2000">
                <a:solidFill>
                  <a:srgbClr val="1F5DA8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0F33D9-228F-E23F-3738-B5EDBBB6C0C5}"/>
                </a:ext>
              </a:extLst>
            </p:cNvPr>
            <p:cNvSpPr txBox="1"/>
            <p:nvPr/>
          </p:nvSpPr>
          <p:spPr>
            <a:xfrm>
              <a:off x="468000" y="3312000"/>
              <a:ext cx="1584000" cy="720000"/>
            </a:xfrm>
            <a:prstGeom prst="rect">
              <a:avLst/>
            </a:prstGeom>
            <a:noFill/>
          </p:spPr>
          <p:txBody>
            <a:bodyPr wrap="square" lIns="36000" tIns="36000" rIns="36000" bIns="36000" anchor="ctr">
              <a:noAutofit/>
            </a:bodyPr>
            <a:lstStyle/>
            <a:p>
              <a:pPr algn="ctr"/>
              <a:r>
                <a:rPr lang="lt-LT" sz="2000">
                  <a:solidFill>
                    <a:srgbClr val="1F5DA8"/>
                  </a:solidFill>
                </a:rPr>
                <a:t>Statistika</a:t>
              </a:r>
              <a:endParaRPr lang="en-US" sz="2000">
                <a:solidFill>
                  <a:srgbClr val="1F5DA8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C97C5F-FAC0-4662-F20B-50B8812963EF}"/>
                </a:ext>
              </a:extLst>
            </p:cNvPr>
            <p:cNvGrpSpPr/>
            <p:nvPr/>
          </p:nvGrpSpPr>
          <p:grpSpPr>
            <a:xfrm>
              <a:off x="526319" y="1290300"/>
              <a:ext cx="3744242" cy="3461700"/>
              <a:chOff x="557758" y="2115000"/>
              <a:chExt cx="3744242" cy="3461700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0ABD480-0AE9-1F96-2BA3-256BB69F42C4}"/>
                  </a:ext>
                </a:extLst>
              </p:cNvPr>
              <p:cNvSpPr/>
              <p:nvPr/>
            </p:nvSpPr>
            <p:spPr>
              <a:xfrm>
                <a:off x="2174081" y="3762364"/>
                <a:ext cx="512013" cy="518669"/>
              </a:xfrm>
              <a:custGeom>
                <a:avLst/>
                <a:gdLst>
                  <a:gd name="connsiteX0" fmla="*/ 247650 w 512013"/>
                  <a:gd name="connsiteY0" fmla="*/ 4774 h 518669"/>
                  <a:gd name="connsiteX1" fmla="*/ 242888 w 512013"/>
                  <a:gd name="connsiteY1" fmla="*/ 16680 h 518669"/>
                  <a:gd name="connsiteX2" fmla="*/ 235744 w 512013"/>
                  <a:gd name="connsiteY2" fmla="*/ 23824 h 518669"/>
                  <a:gd name="connsiteX3" fmla="*/ 200025 w 512013"/>
                  <a:gd name="connsiteY3" fmla="*/ 57161 h 518669"/>
                  <a:gd name="connsiteX4" fmla="*/ 185738 w 512013"/>
                  <a:gd name="connsiteY4" fmla="*/ 69067 h 518669"/>
                  <a:gd name="connsiteX5" fmla="*/ 176213 w 512013"/>
                  <a:gd name="connsiteY5" fmla="*/ 78592 h 518669"/>
                  <a:gd name="connsiteX6" fmla="*/ 164307 w 512013"/>
                  <a:gd name="connsiteY6" fmla="*/ 88117 h 518669"/>
                  <a:gd name="connsiteX7" fmla="*/ 147638 w 512013"/>
                  <a:gd name="connsiteY7" fmla="*/ 111930 h 518669"/>
                  <a:gd name="connsiteX8" fmla="*/ 130969 w 512013"/>
                  <a:gd name="connsiteY8" fmla="*/ 133361 h 518669"/>
                  <a:gd name="connsiteX9" fmla="*/ 126207 w 512013"/>
                  <a:gd name="connsiteY9" fmla="*/ 145267 h 518669"/>
                  <a:gd name="connsiteX10" fmla="*/ 119063 w 512013"/>
                  <a:gd name="connsiteY10" fmla="*/ 157174 h 518669"/>
                  <a:gd name="connsiteX11" fmla="*/ 107157 w 512013"/>
                  <a:gd name="connsiteY11" fmla="*/ 180986 h 518669"/>
                  <a:gd name="connsiteX12" fmla="*/ 95250 w 512013"/>
                  <a:gd name="connsiteY12" fmla="*/ 192892 h 518669"/>
                  <a:gd name="connsiteX13" fmla="*/ 85725 w 512013"/>
                  <a:gd name="connsiteY13" fmla="*/ 207180 h 518669"/>
                  <a:gd name="connsiteX14" fmla="*/ 66675 w 512013"/>
                  <a:gd name="connsiteY14" fmla="*/ 235755 h 518669"/>
                  <a:gd name="connsiteX15" fmla="*/ 54769 w 512013"/>
                  <a:gd name="connsiteY15" fmla="*/ 261949 h 518669"/>
                  <a:gd name="connsiteX16" fmla="*/ 50007 w 512013"/>
                  <a:gd name="connsiteY16" fmla="*/ 278617 h 518669"/>
                  <a:gd name="connsiteX17" fmla="*/ 42863 w 512013"/>
                  <a:gd name="connsiteY17" fmla="*/ 300049 h 518669"/>
                  <a:gd name="connsiteX18" fmla="*/ 33338 w 512013"/>
                  <a:gd name="connsiteY18" fmla="*/ 331005 h 518669"/>
                  <a:gd name="connsiteX19" fmla="*/ 23813 w 512013"/>
                  <a:gd name="connsiteY19" fmla="*/ 359580 h 518669"/>
                  <a:gd name="connsiteX20" fmla="*/ 19050 w 512013"/>
                  <a:gd name="connsiteY20" fmla="*/ 376249 h 518669"/>
                  <a:gd name="connsiteX21" fmla="*/ 9525 w 512013"/>
                  <a:gd name="connsiteY21" fmla="*/ 392917 h 518669"/>
                  <a:gd name="connsiteX22" fmla="*/ 4763 w 512013"/>
                  <a:gd name="connsiteY22" fmla="*/ 404824 h 518669"/>
                  <a:gd name="connsiteX23" fmla="*/ 4763 w 512013"/>
                  <a:gd name="connsiteY23" fmla="*/ 450067 h 518669"/>
                  <a:gd name="connsiteX24" fmla="*/ 0 w 512013"/>
                  <a:gd name="connsiteY24" fmla="*/ 476261 h 518669"/>
                  <a:gd name="connsiteX25" fmla="*/ 23813 w 512013"/>
                  <a:gd name="connsiteY25" fmla="*/ 481024 h 518669"/>
                  <a:gd name="connsiteX26" fmla="*/ 64294 w 512013"/>
                  <a:gd name="connsiteY26" fmla="*/ 490549 h 518669"/>
                  <a:gd name="connsiteX27" fmla="*/ 104775 w 512013"/>
                  <a:gd name="connsiteY27" fmla="*/ 492930 h 518669"/>
                  <a:gd name="connsiteX28" fmla="*/ 183357 w 512013"/>
                  <a:gd name="connsiteY28" fmla="*/ 502455 h 518669"/>
                  <a:gd name="connsiteX29" fmla="*/ 207169 w 512013"/>
                  <a:gd name="connsiteY29" fmla="*/ 507217 h 518669"/>
                  <a:gd name="connsiteX30" fmla="*/ 233363 w 512013"/>
                  <a:gd name="connsiteY30" fmla="*/ 509599 h 518669"/>
                  <a:gd name="connsiteX31" fmla="*/ 259557 w 512013"/>
                  <a:gd name="connsiteY31" fmla="*/ 516742 h 518669"/>
                  <a:gd name="connsiteX32" fmla="*/ 392907 w 512013"/>
                  <a:gd name="connsiteY32" fmla="*/ 509599 h 518669"/>
                  <a:gd name="connsiteX33" fmla="*/ 400050 w 512013"/>
                  <a:gd name="connsiteY33" fmla="*/ 504836 h 518669"/>
                  <a:gd name="connsiteX34" fmla="*/ 407194 w 512013"/>
                  <a:gd name="connsiteY34" fmla="*/ 502455 h 518669"/>
                  <a:gd name="connsiteX35" fmla="*/ 454819 w 512013"/>
                  <a:gd name="connsiteY35" fmla="*/ 500074 h 518669"/>
                  <a:gd name="connsiteX36" fmla="*/ 485775 w 512013"/>
                  <a:gd name="connsiteY36" fmla="*/ 492930 h 518669"/>
                  <a:gd name="connsiteX37" fmla="*/ 507207 w 512013"/>
                  <a:gd name="connsiteY37" fmla="*/ 483405 h 518669"/>
                  <a:gd name="connsiteX38" fmla="*/ 511969 w 512013"/>
                  <a:gd name="connsiteY38" fmla="*/ 466736 h 518669"/>
                  <a:gd name="connsiteX39" fmla="*/ 492919 w 512013"/>
                  <a:gd name="connsiteY39" fmla="*/ 445305 h 518669"/>
                  <a:gd name="connsiteX40" fmla="*/ 483394 w 512013"/>
                  <a:gd name="connsiteY40" fmla="*/ 421492 h 518669"/>
                  <a:gd name="connsiteX41" fmla="*/ 481013 w 512013"/>
                  <a:gd name="connsiteY41" fmla="*/ 402442 h 518669"/>
                  <a:gd name="connsiteX42" fmla="*/ 478632 w 512013"/>
                  <a:gd name="connsiteY42" fmla="*/ 395299 h 518669"/>
                  <a:gd name="connsiteX43" fmla="*/ 473869 w 512013"/>
                  <a:gd name="connsiteY43" fmla="*/ 378630 h 518669"/>
                  <a:gd name="connsiteX44" fmla="*/ 469107 w 512013"/>
                  <a:gd name="connsiteY44" fmla="*/ 366724 h 518669"/>
                  <a:gd name="connsiteX45" fmla="*/ 461963 w 512013"/>
                  <a:gd name="connsiteY45" fmla="*/ 357199 h 518669"/>
                  <a:gd name="connsiteX46" fmla="*/ 457200 w 512013"/>
                  <a:gd name="connsiteY46" fmla="*/ 342911 h 518669"/>
                  <a:gd name="connsiteX47" fmla="*/ 452438 w 512013"/>
                  <a:gd name="connsiteY47" fmla="*/ 331005 h 518669"/>
                  <a:gd name="connsiteX48" fmla="*/ 442913 w 512013"/>
                  <a:gd name="connsiteY48" fmla="*/ 309574 h 518669"/>
                  <a:gd name="connsiteX49" fmla="*/ 435769 w 512013"/>
                  <a:gd name="connsiteY49" fmla="*/ 292905 h 518669"/>
                  <a:gd name="connsiteX50" fmla="*/ 433388 w 512013"/>
                  <a:gd name="connsiteY50" fmla="*/ 285761 h 518669"/>
                  <a:gd name="connsiteX51" fmla="*/ 428625 w 512013"/>
                  <a:gd name="connsiteY51" fmla="*/ 273855 h 518669"/>
                  <a:gd name="connsiteX52" fmla="*/ 416719 w 512013"/>
                  <a:gd name="connsiteY52" fmla="*/ 247661 h 518669"/>
                  <a:gd name="connsiteX53" fmla="*/ 414338 w 512013"/>
                  <a:gd name="connsiteY53" fmla="*/ 240517 h 518669"/>
                  <a:gd name="connsiteX54" fmla="*/ 400050 w 512013"/>
                  <a:gd name="connsiteY54" fmla="*/ 219086 h 518669"/>
                  <a:gd name="connsiteX55" fmla="*/ 390525 w 512013"/>
                  <a:gd name="connsiteY55" fmla="*/ 197655 h 518669"/>
                  <a:gd name="connsiteX56" fmla="*/ 388144 w 512013"/>
                  <a:gd name="connsiteY56" fmla="*/ 190511 h 518669"/>
                  <a:gd name="connsiteX57" fmla="*/ 371475 w 512013"/>
                  <a:gd name="connsiteY57" fmla="*/ 169080 h 518669"/>
                  <a:gd name="connsiteX58" fmla="*/ 364332 w 512013"/>
                  <a:gd name="connsiteY58" fmla="*/ 157174 h 518669"/>
                  <a:gd name="connsiteX59" fmla="*/ 357188 w 512013"/>
                  <a:gd name="connsiteY59" fmla="*/ 150030 h 518669"/>
                  <a:gd name="connsiteX60" fmla="*/ 352425 w 512013"/>
                  <a:gd name="connsiteY60" fmla="*/ 140505 h 518669"/>
                  <a:gd name="connsiteX61" fmla="*/ 350044 w 512013"/>
                  <a:gd name="connsiteY61" fmla="*/ 133361 h 518669"/>
                  <a:gd name="connsiteX62" fmla="*/ 342900 w 512013"/>
                  <a:gd name="connsiteY62" fmla="*/ 126217 h 518669"/>
                  <a:gd name="connsiteX63" fmla="*/ 335757 w 512013"/>
                  <a:gd name="connsiteY63" fmla="*/ 107167 h 518669"/>
                  <a:gd name="connsiteX64" fmla="*/ 330994 w 512013"/>
                  <a:gd name="connsiteY64" fmla="*/ 97642 h 518669"/>
                  <a:gd name="connsiteX65" fmla="*/ 326232 w 512013"/>
                  <a:gd name="connsiteY65" fmla="*/ 85736 h 518669"/>
                  <a:gd name="connsiteX66" fmla="*/ 323850 w 512013"/>
                  <a:gd name="connsiteY66" fmla="*/ 78592 h 518669"/>
                  <a:gd name="connsiteX67" fmla="*/ 319088 w 512013"/>
                  <a:gd name="connsiteY67" fmla="*/ 71449 h 518669"/>
                  <a:gd name="connsiteX68" fmla="*/ 309563 w 512013"/>
                  <a:gd name="connsiteY68" fmla="*/ 52399 h 518669"/>
                  <a:gd name="connsiteX69" fmla="*/ 302419 w 512013"/>
                  <a:gd name="connsiteY69" fmla="*/ 45255 h 518669"/>
                  <a:gd name="connsiteX70" fmla="*/ 285750 w 512013"/>
                  <a:gd name="connsiteY70" fmla="*/ 28586 h 518669"/>
                  <a:gd name="connsiteX71" fmla="*/ 266700 w 512013"/>
                  <a:gd name="connsiteY71" fmla="*/ 11917 h 518669"/>
                  <a:gd name="connsiteX72" fmla="*/ 252413 w 512013"/>
                  <a:gd name="connsiteY72" fmla="*/ 11 h 518669"/>
                  <a:gd name="connsiteX73" fmla="*/ 247650 w 512013"/>
                  <a:gd name="connsiteY73" fmla="*/ 4774 h 51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512013" h="518669">
                    <a:moveTo>
                      <a:pt x="247650" y="4774"/>
                    </a:moveTo>
                    <a:cubicBezTo>
                      <a:pt x="246063" y="7552"/>
                      <a:pt x="245153" y="13055"/>
                      <a:pt x="242888" y="16680"/>
                    </a:cubicBezTo>
                    <a:cubicBezTo>
                      <a:pt x="241103" y="19536"/>
                      <a:pt x="237936" y="21267"/>
                      <a:pt x="235744" y="23824"/>
                    </a:cubicBezTo>
                    <a:cubicBezTo>
                      <a:pt x="213869" y="49344"/>
                      <a:pt x="254427" y="11826"/>
                      <a:pt x="200025" y="57161"/>
                    </a:cubicBezTo>
                    <a:cubicBezTo>
                      <a:pt x="195263" y="61130"/>
                      <a:pt x="190121" y="64684"/>
                      <a:pt x="185738" y="69067"/>
                    </a:cubicBezTo>
                    <a:cubicBezTo>
                      <a:pt x="182563" y="72242"/>
                      <a:pt x="179569" y="75609"/>
                      <a:pt x="176213" y="78592"/>
                    </a:cubicBezTo>
                    <a:cubicBezTo>
                      <a:pt x="172414" y="81969"/>
                      <a:pt x="167901" y="84523"/>
                      <a:pt x="164307" y="88117"/>
                    </a:cubicBezTo>
                    <a:cubicBezTo>
                      <a:pt x="151835" y="100589"/>
                      <a:pt x="157448" y="98442"/>
                      <a:pt x="147638" y="111930"/>
                    </a:cubicBezTo>
                    <a:cubicBezTo>
                      <a:pt x="144268" y="116564"/>
                      <a:pt x="134384" y="126531"/>
                      <a:pt x="130969" y="133361"/>
                    </a:cubicBezTo>
                    <a:cubicBezTo>
                      <a:pt x="129057" y="137184"/>
                      <a:pt x="128118" y="141444"/>
                      <a:pt x="126207" y="145267"/>
                    </a:cubicBezTo>
                    <a:cubicBezTo>
                      <a:pt x="124137" y="149407"/>
                      <a:pt x="121241" y="153090"/>
                      <a:pt x="119063" y="157174"/>
                    </a:cubicBezTo>
                    <a:cubicBezTo>
                      <a:pt x="114887" y="165004"/>
                      <a:pt x="112080" y="173602"/>
                      <a:pt x="107157" y="180986"/>
                    </a:cubicBezTo>
                    <a:cubicBezTo>
                      <a:pt x="104044" y="185656"/>
                      <a:pt x="98804" y="188548"/>
                      <a:pt x="95250" y="192892"/>
                    </a:cubicBezTo>
                    <a:cubicBezTo>
                      <a:pt x="91625" y="197322"/>
                      <a:pt x="88670" y="202272"/>
                      <a:pt x="85725" y="207180"/>
                    </a:cubicBezTo>
                    <a:cubicBezTo>
                      <a:pt x="69476" y="234263"/>
                      <a:pt x="80713" y="221717"/>
                      <a:pt x="66675" y="235755"/>
                    </a:cubicBezTo>
                    <a:cubicBezTo>
                      <a:pt x="60747" y="259470"/>
                      <a:pt x="69819" y="226832"/>
                      <a:pt x="54769" y="261949"/>
                    </a:cubicBezTo>
                    <a:cubicBezTo>
                      <a:pt x="52493" y="267260"/>
                      <a:pt x="51730" y="273102"/>
                      <a:pt x="50007" y="278617"/>
                    </a:cubicBezTo>
                    <a:cubicBezTo>
                      <a:pt x="47761" y="285805"/>
                      <a:pt x="44780" y="292767"/>
                      <a:pt x="42863" y="300049"/>
                    </a:cubicBezTo>
                    <a:cubicBezTo>
                      <a:pt x="34761" y="330834"/>
                      <a:pt x="43572" y="315652"/>
                      <a:pt x="33338" y="331005"/>
                    </a:cubicBezTo>
                    <a:cubicBezTo>
                      <a:pt x="28594" y="359473"/>
                      <a:pt x="34757" y="331126"/>
                      <a:pt x="23813" y="359580"/>
                    </a:cubicBezTo>
                    <a:cubicBezTo>
                      <a:pt x="21738" y="364974"/>
                      <a:pt x="21326" y="370938"/>
                      <a:pt x="19050" y="376249"/>
                    </a:cubicBezTo>
                    <a:cubicBezTo>
                      <a:pt x="16529" y="382131"/>
                      <a:pt x="12387" y="387193"/>
                      <a:pt x="9525" y="392917"/>
                    </a:cubicBezTo>
                    <a:cubicBezTo>
                      <a:pt x="7613" y="396740"/>
                      <a:pt x="6350" y="400855"/>
                      <a:pt x="4763" y="404824"/>
                    </a:cubicBezTo>
                    <a:cubicBezTo>
                      <a:pt x="-641" y="442657"/>
                      <a:pt x="4763" y="395969"/>
                      <a:pt x="4763" y="450067"/>
                    </a:cubicBezTo>
                    <a:cubicBezTo>
                      <a:pt x="4763" y="453121"/>
                      <a:pt x="776" y="472384"/>
                      <a:pt x="0" y="476261"/>
                    </a:cubicBezTo>
                    <a:cubicBezTo>
                      <a:pt x="7938" y="477849"/>
                      <a:pt x="15938" y="479149"/>
                      <a:pt x="23813" y="481024"/>
                    </a:cubicBezTo>
                    <a:cubicBezTo>
                      <a:pt x="38765" y="484584"/>
                      <a:pt x="49563" y="489268"/>
                      <a:pt x="64294" y="490549"/>
                    </a:cubicBezTo>
                    <a:cubicBezTo>
                      <a:pt x="77760" y="491720"/>
                      <a:pt x="91281" y="492136"/>
                      <a:pt x="104775" y="492930"/>
                    </a:cubicBezTo>
                    <a:cubicBezTo>
                      <a:pt x="172401" y="507422"/>
                      <a:pt x="100823" y="493918"/>
                      <a:pt x="183357" y="502455"/>
                    </a:cubicBezTo>
                    <a:cubicBezTo>
                      <a:pt x="191409" y="503288"/>
                      <a:pt x="199156" y="506072"/>
                      <a:pt x="207169" y="507217"/>
                    </a:cubicBezTo>
                    <a:cubicBezTo>
                      <a:pt x="215848" y="508457"/>
                      <a:pt x="224632" y="508805"/>
                      <a:pt x="233363" y="509599"/>
                    </a:cubicBezTo>
                    <a:cubicBezTo>
                      <a:pt x="242094" y="511980"/>
                      <a:pt x="250512" y="516425"/>
                      <a:pt x="259557" y="516742"/>
                    </a:cubicBezTo>
                    <a:cubicBezTo>
                      <a:pt x="348752" y="519871"/>
                      <a:pt x="339585" y="520262"/>
                      <a:pt x="392907" y="509599"/>
                    </a:cubicBezTo>
                    <a:cubicBezTo>
                      <a:pt x="395288" y="508011"/>
                      <a:pt x="397490" y="506116"/>
                      <a:pt x="400050" y="504836"/>
                    </a:cubicBezTo>
                    <a:cubicBezTo>
                      <a:pt x="402295" y="503713"/>
                      <a:pt x="404693" y="502672"/>
                      <a:pt x="407194" y="502455"/>
                    </a:cubicBezTo>
                    <a:cubicBezTo>
                      <a:pt x="423029" y="501078"/>
                      <a:pt x="438944" y="500868"/>
                      <a:pt x="454819" y="500074"/>
                    </a:cubicBezTo>
                    <a:cubicBezTo>
                      <a:pt x="499316" y="485241"/>
                      <a:pt x="436317" y="505295"/>
                      <a:pt x="485775" y="492930"/>
                    </a:cubicBezTo>
                    <a:cubicBezTo>
                      <a:pt x="491853" y="491410"/>
                      <a:pt x="501435" y="486291"/>
                      <a:pt x="507207" y="483405"/>
                    </a:cubicBezTo>
                    <a:cubicBezTo>
                      <a:pt x="507913" y="481287"/>
                      <a:pt x="512513" y="468095"/>
                      <a:pt x="511969" y="466736"/>
                    </a:cubicBezTo>
                    <a:cubicBezTo>
                      <a:pt x="510094" y="462049"/>
                      <a:pt x="497826" y="450212"/>
                      <a:pt x="492919" y="445305"/>
                    </a:cubicBezTo>
                    <a:cubicBezTo>
                      <a:pt x="489744" y="437367"/>
                      <a:pt x="484454" y="429975"/>
                      <a:pt x="483394" y="421492"/>
                    </a:cubicBezTo>
                    <a:cubicBezTo>
                      <a:pt x="482600" y="415142"/>
                      <a:pt x="482158" y="408738"/>
                      <a:pt x="481013" y="402442"/>
                    </a:cubicBezTo>
                    <a:cubicBezTo>
                      <a:pt x="480564" y="399973"/>
                      <a:pt x="479322" y="397712"/>
                      <a:pt x="478632" y="395299"/>
                    </a:cubicBezTo>
                    <a:cubicBezTo>
                      <a:pt x="475631" y="384798"/>
                      <a:pt x="477292" y="387760"/>
                      <a:pt x="473869" y="378630"/>
                    </a:cubicBezTo>
                    <a:cubicBezTo>
                      <a:pt x="472368" y="374628"/>
                      <a:pt x="471183" y="370460"/>
                      <a:pt x="469107" y="366724"/>
                    </a:cubicBezTo>
                    <a:cubicBezTo>
                      <a:pt x="467180" y="363255"/>
                      <a:pt x="464344" y="360374"/>
                      <a:pt x="461963" y="357199"/>
                    </a:cubicBezTo>
                    <a:cubicBezTo>
                      <a:pt x="460375" y="352436"/>
                      <a:pt x="458916" y="347629"/>
                      <a:pt x="457200" y="342911"/>
                    </a:cubicBezTo>
                    <a:cubicBezTo>
                      <a:pt x="455739" y="338894"/>
                      <a:pt x="453666" y="335099"/>
                      <a:pt x="452438" y="331005"/>
                    </a:cubicBezTo>
                    <a:cubicBezTo>
                      <a:pt x="446646" y="311697"/>
                      <a:pt x="455067" y="325779"/>
                      <a:pt x="442913" y="309574"/>
                    </a:cubicBezTo>
                    <a:cubicBezTo>
                      <a:pt x="437957" y="289749"/>
                      <a:pt x="443992" y="309351"/>
                      <a:pt x="435769" y="292905"/>
                    </a:cubicBezTo>
                    <a:cubicBezTo>
                      <a:pt x="434646" y="290660"/>
                      <a:pt x="434269" y="288111"/>
                      <a:pt x="433388" y="285761"/>
                    </a:cubicBezTo>
                    <a:cubicBezTo>
                      <a:pt x="431887" y="281759"/>
                      <a:pt x="430537" y="277678"/>
                      <a:pt x="428625" y="273855"/>
                    </a:cubicBezTo>
                    <a:cubicBezTo>
                      <a:pt x="415660" y="247925"/>
                      <a:pt x="426460" y="276883"/>
                      <a:pt x="416719" y="247661"/>
                    </a:cubicBezTo>
                    <a:cubicBezTo>
                      <a:pt x="415925" y="245280"/>
                      <a:pt x="415730" y="242606"/>
                      <a:pt x="414338" y="240517"/>
                    </a:cubicBezTo>
                    <a:lnTo>
                      <a:pt x="400050" y="219086"/>
                    </a:lnTo>
                    <a:cubicBezTo>
                      <a:pt x="394383" y="202084"/>
                      <a:pt x="398073" y="208976"/>
                      <a:pt x="390525" y="197655"/>
                    </a:cubicBezTo>
                    <a:cubicBezTo>
                      <a:pt x="389731" y="195274"/>
                      <a:pt x="389266" y="192756"/>
                      <a:pt x="388144" y="190511"/>
                    </a:cubicBezTo>
                    <a:cubicBezTo>
                      <a:pt x="384726" y="183673"/>
                      <a:pt x="374855" y="173728"/>
                      <a:pt x="371475" y="169080"/>
                    </a:cubicBezTo>
                    <a:cubicBezTo>
                      <a:pt x="368753" y="165337"/>
                      <a:pt x="367109" y="160877"/>
                      <a:pt x="364332" y="157174"/>
                    </a:cubicBezTo>
                    <a:cubicBezTo>
                      <a:pt x="362311" y="154480"/>
                      <a:pt x="359146" y="152770"/>
                      <a:pt x="357188" y="150030"/>
                    </a:cubicBezTo>
                    <a:cubicBezTo>
                      <a:pt x="355125" y="147141"/>
                      <a:pt x="353823" y="143768"/>
                      <a:pt x="352425" y="140505"/>
                    </a:cubicBezTo>
                    <a:cubicBezTo>
                      <a:pt x="351436" y="138198"/>
                      <a:pt x="351436" y="135450"/>
                      <a:pt x="350044" y="133361"/>
                    </a:cubicBezTo>
                    <a:cubicBezTo>
                      <a:pt x="348176" y="130559"/>
                      <a:pt x="345281" y="128598"/>
                      <a:pt x="342900" y="126217"/>
                    </a:cubicBezTo>
                    <a:cubicBezTo>
                      <a:pt x="340283" y="118367"/>
                      <a:pt x="339550" y="115702"/>
                      <a:pt x="335757" y="107167"/>
                    </a:cubicBezTo>
                    <a:cubicBezTo>
                      <a:pt x="334315" y="103923"/>
                      <a:pt x="332436" y="100886"/>
                      <a:pt x="330994" y="97642"/>
                    </a:cubicBezTo>
                    <a:cubicBezTo>
                      <a:pt x="329258" y="93736"/>
                      <a:pt x="327733" y="89738"/>
                      <a:pt x="326232" y="85736"/>
                    </a:cubicBezTo>
                    <a:cubicBezTo>
                      <a:pt x="325351" y="83386"/>
                      <a:pt x="324973" y="80837"/>
                      <a:pt x="323850" y="78592"/>
                    </a:cubicBezTo>
                    <a:cubicBezTo>
                      <a:pt x="322570" y="76033"/>
                      <a:pt x="320675" y="73830"/>
                      <a:pt x="319088" y="71449"/>
                    </a:cubicBezTo>
                    <a:cubicBezTo>
                      <a:pt x="316158" y="62658"/>
                      <a:pt x="316312" y="61397"/>
                      <a:pt x="309563" y="52399"/>
                    </a:cubicBezTo>
                    <a:cubicBezTo>
                      <a:pt x="307542" y="49705"/>
                      <a:pt x="304800" y="47636"/>
                      <a:pt x="302419" y="45255"/>
                    </a:cubicBezTo>
                    <a:cubicBezTo>
                      <a:pt x="297472" y="30413"/>
                      <a:pt x="303850" y="44675"/>
                      <a:pt x="285750" y="28586"/>
                    </a:cubicBezTo>
                    <a:cubicBezTo>
                      <a:pt x="260566" y="6200"/>
                      <a:pt x="299813" y="31784"/>
                      <a:pt x="266700" y="11917"/>
                    </a:cubicBezTo>
                    <a:cubicBezTo>
                      <a:pt x="259377" y="2152"/>
                      <a:pt x="262483" y="2528"/>
                      <a:pt x="252413" y="11"/>
                    </a:cubicBezTo>
                    <a:cubicBezTo>
                      <a:pt x="251643" y="-181"/>
                      <a:pt x="249237" y="1996"/>
                      <a:pt x="247650" y="4774"/>
                    </a:cubicBezTo>
                    <a:close/>
                  </a:path>
                </a:pathLst>
              </a:custGeom>
              <a:solidFill>
                <a:srgbClr val="40C92D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DB98862-2A85-2CA9-7855-2F5C71AF8816}"/>
                  </a:ext>
                </a:extLst>
              </p:cNvPr>
              <p:cNvSpPr/>
              <p:nvPr/>
            </p:nvSpPr>
            <p:spPr>
              <a:xfrm>
                <a:off x="557758" y="3404400"/>
                <a:ext cx="2160000" cy="2160000"/>
              </a:xfrm>
              <a:prstGeom prst="ellipse">
                <a:avLst/>
              </a:prstGeom>
              <a:noFill/>
              <a:ln w="63500">
                <a:solidFill>
                  <a:srgbClr val="1F5DA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3FF1035-AE3B-0713-05AD-5B4116C732F5}"/>
                  </a:ext>
                </a:extLst>
              </p:cNvPr>
              <p:cNvSpPr/>
              <p:nvPr/>
            </p:nvSpPr>
            <p:spPr>
              <a:xfrm>
                <a:off x="2142000" y="3416700"/>
                <a:ext cx="2160000" cy="2160000"/>
              </a:xfrm>
              <a:prstGeom prst="ellipse">
                <a:avLst/>
              </a:prstGeom>
              <a:noFill/>
              <a:ln w="63500">
                <a:solidFill>
                  <a:srgbClr val="1F5DA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1B842A-CC6E-807C-97F3-0167F8279DE3}"/>
                  </a:ext>
                </a:extLst>
              </p:cNvPr>
              <p:cNvSpPr/>
              <p:nvPr/>
            </p:nvSpPr>
            <p:spPr>
              <a:xfrm>
                <a:off x="1346879" y="2115000"/>
                <a:ext cx="2160000" cy="2160000"/>
              </a:xfrm>
              <a:prstGeom prst="ellipse">
                <a:avLst/>
              </a:prstGeom>
              <a:noFill/>
              <a:ln w="63500">
                <a:solidFill>
                  <a:srgbClr val="1F5DA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B4D1C-CB2A-F297-691F-6A667B8BFE26}"/>
                </a:ext>
              </a:extLst>
            </p:cNvPr>
            <p:cNvSpPr txBox="1"/>
            <p:nvPr/>
          </p:nvSpPr>
          <p:spPr>
            <a:xfrm>
              <a:off x="864000" y="5112000"/>
              <a:ext cx="306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anchor="ctr">
              <a:noAutofit/>
            </a:bodyPr>
            <a:lstStyle/>
            <a:p>
              <a:pPr algn="ctr"/>
              <a:r>
                <a:rPr lang="lt-LT" sz="2800" b="1">
                  <a:solidFill>
                    <a:srgbClr val="40C92D"/>
                  </a:solidFill>
                </a:rPr>
                <a:t>BIOINFORMATIKA</a:t>
              </a:r>
              <a:endParaRPr lang="en-US" sz="2800" b="1">
                <a:solidFill>
                  <a:srgbClr val="40C92D"/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750C7D-D747-D31B-99E5-49744ACCBE2C}"/>
                </a:ext>
              </a:extLst>
            </p:cNvPr>
            <p:cNvCxnSpPr>
              <a:stCxn id="11" idx="4"/>
              <a:endCxn id="13" idx="0"/>
            </p:cNvCxnSpPr>
            <p:nvPr/>
          </p:nvCxnSpPr>
          <p:spPr>
            <a:xfrm flipH="1">
              <a:off x="2394000" y="3450300"/>
              <a:ext cx="1440" cy="1661700"/>
            </a:xfrm>
            <a:prstGeom prst="straightConnector1">
              <a:avLst/>
            </a:prstGeom>
            <a:ln w="50800">
              <a:solidFill>
                <a:srgbClr val="40C92D"/>
              </a:solidFill>
              <a:headEnd type="triangle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B74EBC-AAF0-F864-42E0-582D66D740F1}"/>
              </a:ext>
            </a:extLst>
          </p:cNvPr>
          <p:cNvGrpSpPr/>
          <p:nvPr/>
        </p:nvGrpSpPr>
        <p:grpSpPr>
          <a:xfrm>
            <a:off x="144000" y="1054100"/>
            <a:ext cx="11880000" cy="5803900"/>
            <a:chOff x="144000" y="1054100"/>
            <a:chExt cx="11880000" cy="58039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5C3D81-1AD6-312D-6479-4127CDD14C50}"/>
                </a:ext>
              </a:extLst>
            </p:cNvPr>
            <p:cNvSpPr/>
            <p:nvPr/>
          </p:nvSpPr>
          <p:spPr>
            <a:xfrm>
              <a:off x="144000" y="1054100"/>
              <a:ext cx="11880000" cy="580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17AB1E-357D-ABEB-D392-668B094C924E}"/>
                </a:ext>
              </a:extLst>
            </p:cNvPr>
            <p:cNvSpPr txBox="1"/>
            <p:nvPr/>
          </p:nvSpPr>
          <p:spPr>
            <a:xfrm>
              <a:off x="571500" y="2500332"/>
              <a:ext cx="11152834" cy="2070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t">
              <a:noAutofit/>
            </a:bodyPr>
            <a:lstStyle/>
            <a:p>
              <a:pPr algn="ctr"/>
              <a:r>
                <a:rPr lang="lt-LT" sz="2400" b="1">
                  <a:solidFill>
                    <a:srgbClr val="002060"/>
                  </a:solidFill>
                </a:rPr>
                <a:t>Spartinti mokslinius tyrimus ir eksperimentinę plėtrą, stiprinant </a:t>
              </a:r>
              <a:r>
                <a:rPr lang="lt-LT" sz="2400" b="1" err="1">
                  <a:solidFill>
                    <a:srgbClr val="002060"/>
                  </a:solidFill>
                </a:rPr>
                <a:t>bioinformatikos</a:t>
              </a:r>
              <a:r>
                <a:rPr lang="lt-LT" sz="2400" b="1">
                  <a:solidFill>
                    <a:srgbClr val="002060"/>
                  </a:solidFill>
                </a:rPr>
                <a:t> ir duomenų analizės pajėgumus, </a:t>
              </a:r>
            </a:p>
            <a:p>
              <a:pPr algn="ctr"/>
              <a:endParaRPr lang="lt-LT" sz="2400" b="1">
                <a:solidFill>
                  <a:srgbClr val="002060"/>
                </a:solidFill>
              </a:endParaRPr>
            </a:p>
            <a:p>
              <a:pPr algn="ctr"/>
              <a:r>
                <a:rPr lang="lt-LT" sz="2400" b="1">
                  <a:solidFill>
                    <a:srgbClr val="002060"/>
                  </a:solidFill>
                </a:rPr>
                <a:t>taip įgalinant GTC tyrėjus taikyti didelio našumo omikos technologijas biologinių sistemų struktūrai, funkcijai ir evoliucijai tirti.</a:t>
              </a:r>
              <a:endParaRPr lang="en-US" sz="2400" b="1">
                <a:solidFill>
                  <a:srgbClr val="002060"/>
                </a:solidFill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A14340-F26E-9CA5-47C8-36E30A42A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000" y="216000"/>
            <a:ext cx="720000" cy="216000"/>
          </a:xfrm>
        </p:spPr>
        <p:txBody>
          <a:bodyPr lIns="36000" tIns="36000" rIns="36000" bIns="36000"/>
          <a:lstStyle/>
          <a:p>
            <a:fld id="{BE243312-0C68-43FA-ACCD-4EA8FFCD43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6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F1BC8F-82EB-4A6E-E5D9-F3A1E4973C69}"/>
              </a:ext>
            </a:extLst>
          </p:cNvPr>
          <p:cNvGrpSpPr/>
          <p:nvPr/>
        </p:nvGrpSpPr>
        <p:grpSpPr>
          <a:xfrm>
            <a:off x="144000" y="72000"/>
            <a:ext cx="11880000" cy="864000"/>
            <a:chOff x="144000" y="144000"/>
            <a:chExt cx="11880000" cy="864000"/>
          </a:xfrm>
        </p:grpSpPr>
        <p:pic>
          <p:nvPicPr>
            <p:cNvPr id="3" name="Picture 6" descr="Bioinformatics - Free medical icons">
              <a:extLst>
                <a:ext uri="{FF2B5EF4-FFF2-40B4-BE49-F238E27FC236}">
                  <a16:creationId xmlns:a16="http://schemas.microsoft.com/office/drawing/2014/main" id="{EC6F1DF2-E0AC-6179-7E66-9C8A97079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144000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6AD39C-4DEE-6599-FD6E-9B1A9CE5BC47}"/>
                </a:ext>
              </a:extLst>
            </p:cNvPr>
            <p:cNvSpPr txBox="1"/>
            <p:nvPr/>
          </p:nvSpPr>
          <p:spPr>
            <a:xfrm>
              <a:off x="1080000" y="144000"/>
              <a:ext cx="10944000" cy="79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r>
                <a:rPr lang="en-US" sz="3700">
                  <a:solidFill>
                    <a:srgbClr val="5B6E83"/>
                  </a:solidFill>
                </a:rPr>
                <a:t>GTC </a:t>
              </a:r>
              <a:r>
                <a:rPr lang="lt-LT" sz="3700">
                  <a:solidFill>
                    <a:srgbClr val="5B6E83"/>
                  </a:solidFill>
                </a:rPr>
                <a:t>Bioinformatikos</a:t>
              </a:r>
              <a:r>
                <a:rPr lang="en-US" sz="3700">
                  <a:solidFill>
                    <a:srgbClr val="5B6E83"/>
                  </a:solidFill>
                </a:rPr>
                <a:t> </a:t>
              </a:r>
              <a:r>
                <a:rPr lang="lt-LT" sz="3700">
                  <a:solidFill>
                    <a:srgbClr val="5B6E83"/>
                  </a:solidFill>
                </a:rPr>
                <a:t>skyrius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3DE3D8D-DE93-AE5C-E150-97B2F05BD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000" y="1080000"/>
            <a:ext cx="2160000" cy="2160000"/>
          </a:xfrm>
          <a:prstGeom prst="flowChartConnector">
            <a:avLst/>
          </a:prstGeom>
          <a:ln w="25400">
            <a:solidFill>
              <a:srgbClr val="D49F0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63F18-D35B-3D91-D635-9D162071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000" y="1080000"/>
            <a:ext cx="2160000" cy="2160000"/>
          </a:xfrm>
          <a:prstGeom prst="flowChartConnector">
            <a:avLst/>
          </a:prstGeom>
          <a:ln w="25400">
            <a:solidFill>
              <a:srgbClr val="D49F0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5C1420-5A95-5B4C-772E-7F001EA0C3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4538" r="7962" b="31249"/>
          <a:stretch/>
        </p:blipFill>
        <p:spPr>
          <a:xfrm>
            <a:off x="1296000" y="1080000"/>
            <a:ext cx="2160000" cy="2160000"/>
          </a:xfrm>
          <a:prstGeom prst="ellipse">
            <a:avLst/>
          </a:prstGeom>
          <a:ln w="25400" cap="rnd">
            <a:solidFill>
              <a:srgbClr val="D49F0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B957EF-F7EA-CDE5-2586-4E3F3CEF0C4E}"/>
              </a:ext>
            </a:extLst>
          </p:cNvPr>
          <p:cNvSpPr txBox="1"/>
          <p:nvPr/>
        </p:nvSpPr>
        <p:spPr>
          <a:xfrm>
            <a:off x="1296000" y="3456000"/>
            <a:ext cx="2160000" cy="360000"/>
          </a:xfrm>
          <a:prstGeom prst="rect">
            <a:avLst/>
          </a:prstGeom>
          <a:noFill/>
        </p:spPr>
        <p:txBody>
          <a:bodyPr wrap="none" lIns="36000" tIns="36000" rIns="36000" bIns="36000" rtlCol="0" anchor="t">
            <a:noAutofit/>
          </a:bodyPr>
          <a:lstStyle/>
          <a:p>
            <a:pPr algn="ctr"/>
            <a:r>
              <a:rPr lang="en-US" sz="2200" b="1">
                <a:solidFill>
                  <a:srgbClr val="001B54"/>
                </a:solidFill>
              </a:rPr>
              <a:t>Sigitas </a:t>
            </a:r>
            <a:r>
              <a:rPr lang="lt-LT" sz="2200" b="1">
                <a:solidFill>
                  <a:srgbClr val="001B54"/>
                </a:solidFill>
              </a:rPr>
              <a:t>Šulčius</a:t>
            </a:r>
          </a:p>
          <a:p>
            <a:pPr algn="ctr"/>
            <a:endParaRPr lang="lt-LT" sz="2200" b="1">
              <a:solidFill>
                <a:srgbClr val="001B54"/>
              </a:solidFill>
            </a:endParaRPr>
          </a:p>
          <a:p>
            <a:pPr algn="ctr"/>
            <a:r>
              <a:rPr lang="lt-LT" sz="2200">
                <a:solidFill>
                  <a:srgbClr val="001B54"/>
                </a:solidFill>
              </a:rPr>
              <a:t>Papildoma</a:t>
            </a:r>
            <a:r>
              <a:rPr lang="en-US" sz="2200">
                <a:solidFill>
                  <a:srgbClr val="001B54"/>
                </a:solidFill>
              </a:rPr>
              <a:t> </a:t>
            </a:r>
            <a:r>
              <a:rPr lang="lt-LT" sz="2200">
                <a:solidFill>
                  <a:srgbClr val="001B54"/>
                </a:solidFill>
              </a:rPr>
              <a:t>f-</a:t>
            </a:r>
            <a:r>
              <a:rPr lang="lt-LT" sz="2200" err="1">
                <a:solidFill>
                  <a:srgbClr val="001B54"/>
                </a:solidFill>
              </a:rPr>
              <a:t>cija</a:t>
            </a:r>
            <a:endParaRPr lang="lt-LT" sz="2200">
              <a:solidFill>
                <a:srgbClr val="001B54"/>
              </a:solidFill>
            </a:endParaRPr>
          </a:p>
          <a:p>
            <a:pPr algn="ctr"/>
            <a:endParaRPr lang="lt-LT" sz="2200" b="1">
              <a:solidFill>
                <a:srgbClr val="001B54"/>
              </a:solidFill>
            </a:endParaRPr>
          </a:p>
          <a:p>
            <a:pPr algn="ctr"/>
            <a:endParaRPr lang="lt-LT" sz="2200" b="1">
              <a:solidFill>
                <a:srgbClr val="001B54"/>
              </a:solidFill>
            </a:endParaRPr>
          </a:p>
          <a:p>
            <a:r>
              <a:rPr lang="lt-LT" sz="2200">
                <a:solidFill>
                  <a:srgbClr val="001B54"/>
                </a:solidFill>
              </a:rPr>
              <a:t>(Meta)genomika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2604D-2C35-E0A6-DEC4-7B59CA1B51BB}"/>
              </a:ext>
            </a:extLst>
          </p:cNvPr>
          <p:cNvSpPr txBox="1"/>
          <p:nvPr/>
        </p:nvSpPr>
        <p:spPr>
          <a:xfrm>
            <a:off x="4896000" y="3456000"/>
            <a:ext cx="2160000" cy="360000"/>
          </a:xfrm>
          <a:prstGeom prst="rect">
            <a:avLst/>
          </a:prstGeom>
          <a:noFill/>
        </p:spPr>
        <p:txBody>
          <a:bodyPr wrap="none" lIns="36000" tIns="36000" rIns="36000" bIns="36000" rtlCol="0" anchor="t">
            <a:noAutofit/>
          </a:bodyPr>
          <a:lstStyle/>
          <a:p>
            <a:pPr algn="ctr"/>
            <a:r>
              <a:rPr lang="en-US" sz="2200" b="1">
                <a:solidFill>
                  <a:srgbClr val="001B54"/>
                </a:solidFill>
              </a:rPr>
              <a:t>Gediminas Alzbutas</a:t>
            </a:r>
            <a:endParaRPr lang="lt-LT" sz="2200" b="1">
              <a:solidFill>
                <a:srgbClr val="001B54"/>
              </a:solidFill>
            </a:endParaRPr>
          </a:p>
          <a:p>
            <a:pPr algn="ctr"/>
            <a:endParaRPr lang="en-US" sz="2200" b="1">
              <a:solidFill>
                <a:srgbClr val="001B54"/>
              </a:solidFill>
            </a:endParaRPr>
          </a:p>
          <a:p>
            <a:pPr algn="ctr"/>
            <a:r>
              <a:rPr lang="lt-LT" sz="2200">
                <a:solidFill>
                  <a:srgbClr val="001B54"/>
                </a:solidFill>
              </a:rPr>
              <a:t>Bioinformatikas</a:t>
            </a:r>
            <a:r>
              <a:rPr lang="en-US" sz="2200">
                <a:solidFill>
                  <a:srgbClr val="001B54"/>
                </a:solidFill>
              </a:rPr>
              <a:t> 4 val.</a:t>
            </a:r>
          </a:p>
          <a:p>
            <a:pPr algn="ctr"/>
            <a:r>
              <a:rPr lang="en-US" sz="2200">
                <a:solidFill>
                  <a:srgbClr val="001B54"/>
                </a:solidFill>
              </a:rPr>
              <a:t>IS </a:t>
            </a:r>
            <a:r>
              <a:rPr lang="lt-LT" sz="2200">
                <a:solidFill>
                  <a:srgbClr val="001B54"/>
                </a:solidFill>
              </a:rPr>
              <a:t>specialistas</a:t>
            </a:r>
            <a:r>
              <a:rPr lang="en-US" sz="2200">
                <a:solidFill>
                  <a:srgbClr val="001B54"/>
                </a:solidFill>
              </a:rPr>
              <a:t> 4 val.</a:t>
            </a:r>
            <a:endParaRPr lang="lt-LT" sz="2200">
              <a:solidFill>
                <a:srgbClr val="001B54"/>
              </a:solidFill>
            </a:endParaRPr>
          </a:p>
          <a:p>
            <a:pPr algn="ctr"/>
            <a:endParaRPr lang="lt-LT" sz="2200">
              <a:solidFill>
                <a:srgbClr val="001B54"/>
              </a:solidFill>
            </a:endParaRPr>
          </a:p>
          <a:p>
            <a:r>
              <a:rPr lang="lt-LT" sz="2200">
                <a:solidFill>
                  <a:srgbClr val="001B54"/>
                </a:solidFill>
              </a:rPr>
              <a:t>(Meta)genomika</a:t>
            </a:r>
          </a:p>
          <a:p>
            <a:r>
              <a:rPr lang="lt-LT" sz="2200">
                <a:solidFill>
                  <a:srgbClr val="001B54"/>
                </a:solidFill>
              </a:rPr>
              <a:t>(Meta)transkriptomika</a:t>
            </a:r>
          </a:p>
          <a:p>
            <a:r>
              <a:rPr lang="lt-LT" sz="2200">
                <a:solidFill>
                  <a:srgbClr val="001B54"/>
                </a:solidFill>
              </a:rPr>
              <a:t>Proteomika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F8A73-CC59-A115-9EC6-F46798416CE4}"/>
              </a:ext>
            </a:extLst>
          </p:cNvPr>
          <p:cNvSpPr txBox="1"/>
          <p:nvPr/>
        </p:nvSpPr>
        <p:spPr>
          <a:xfrm>
            <a:off x="8496000" y="3456000"/>
            <a:ext cx="2160000" cy="360000"/>
          </a:xfrm>
          <a:prstGeom prst="rect">
            <a:avLst/>
          </a:prstGeom>
          <a:noFill/>
        </p:spPr>
        <p:txBody>
          <a:bodyPr wrap="none" lIns="36000" tIns="36000" rIns="36000" bIns="36000" rtlCol="0" anchor="t">
            <a:noAutofit/>
          </a:bodyPr>
          <a:lstStyle/>
          <a:p>
            <a:pPr algn="ctr"/>
            <a:r>
              <a:rPr lang="en-US" sz="2200" b="1">
                <a:solidFill>
                  <a:srgbClr val="001B54"/>
                </a:solidFill>
              </a:rPr>
              <a:t>Darius Kazlauskas</a:t>
            </a:r>
            <a:endParaRPr lang="lt-LT" sz="2200" b="1">
              <a:solidFill>
                <a:srgbClr val="001B54"/>
              </a:solidFill>
            </a:endParaRPr>
          </a:p>
          <a:p>
            <a:pPr algn="ctr"/>
            <a:endParaRPr lang="lt-LT" sz="2200" b="1">
              <a:solidFill>
                <a:srgbClr val="001B54"/>
              </a:solidFill>
            </a:endParaRPr>
          </a:p>
          <a:p>
            <a:pPr algn="ctr"/>
            <a:r>
              <a:rPr lang="lt-LT" sz="2200">
                <a:solidFill>
                  <a:srgbClr val="001B54"/>
                </a:solidFill>
              </a:rPr>
              <a:t>Bioinformatikas</a:t>
            </a:r>
            <a:r>
              <a:rPr lang="en-US" sz="2200">
                <a:solidFill>
                  <a:srgbClr val="001B54"/>
                </a:solidFill>
              </a:rPr>
              <a:t> 4 val.</a:t>
            </a:r>
          </a:p>
          <a:p>
            <a:pPr algn="ctr"/>
            <a:endParaRPr lang="lt-LT" sz="2200">
              <a:solidFill>
                <a:srgbClr val="001B54"/>
              </a:solidFill>
            </a:endParaRPr>
          </a:p>
          <a:p>
            <a:pPr algn="ctr"/>
            <a:endParaRPr lang="lt-LT" sz="2200" b="1">
              <a:solidFill>
                <a:srgbClr val="001B54"/>
              </a:solidFill>
            </a:endParaRPr>
          </a:p>
          <a:p>
            <a:r>
              <a:rPr lang="lt-LT" sz="2200">
                <a:solidFill>
                  <a:srgbClr val="001B54"/>
                </a:solidFill>
              </a:rPr>
              <a:t>Filogenetika/filogenomika</a:t>
            </a:r>
          </a:p>
          <a:p>
            <a:r>
              <a:rPr lang="lt-LT" sz="2200">
                <a:solidFill>
                  <a:srgbClr val="001B54"/>
                </a:solidFill>
              </a:rPr>
              <a:t>(RNR) Virusų genomika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7577EA7B-0806-3515-CA26-CC175C71C44D}"/>
              </a:ext>
            </a:extLst>
          </p:cNvPr>
          <p:cNvSpPr txBox="1">
            <a:spLocks/>
          </p:cNvSpPr>
          <p:nvPr/>
        </p:nvSpPr>
        <p:spPr>
          <a:xfrm>
            <a:off x="11376000" y="216000"/>
            <a:ext cx="720000" cy="2160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243312-0C68-43FA-ACCD-4EA8FFCD439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27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F1BC8F-82EB-4A6E-E5D9-F3A1E4973C69}"/>
              </a:ext>
            </a:extLst>
          </p:cNvPr>
          <p:cNvGrpSpPr/>
          <p:nvPr/>
        </p:nvGrpSpPr>
        <p:grpSpPr>
          <a:xfrm>
            <a:off x="144000" y="72000"/>
            <a:ext cx="11880000" cy="864000"/>
            <a:chOff x="144000" y="144000"/>
            <a:chExt cx="11880000" cy="864000"/>
          </a:xfrm>
        </p:grpSpPr>
        <p:pic>
          <p:nvPicPr>
            <p:cNvPr id="3" name="Picture 6" descr="Bioinformatics - Free medical icons">
              <a:extLst>
                <a:ext uri="{FF2B5EF4-FFF2-40B4-BE49-F238E27FC236}">
                  <a16:creationId xmlns:a16="http://schemas.microsoft.com/office/drawing/2014/main" id="{EC6F1DF2-E0AC-6179-7E66-9C8A97079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144000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6AD39C-4DEE-6599-FD6E-9B1A9CE5BC47}"/>
                </a:ext>
              </a:extLst>
            </p:cNvPr>
            <p:cNvSpPr txBox="1"/>
            <p:nvPr/>
          </p:nvSpPr>
          <p:spPr>
            <a:xfrm>
              <a:off x="1080000" y="144000"/>
              <a:ext cx="10944000" cy="79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r>
                <a:rPr lang="lt-LT" sz="3700">
                  <a:solidFill>
                    <a:srgbClr val="5B6E83"/>
                  </a:solidFill>
                </a:rPr>
                <a:t>Svarbiausi pirmų metų pasiekimai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1695D4-7B1A-3F64-203D-3AA275185746}"/>
              </a:ext>
            </a:extLst>
          </p:cNvPr>
          <p:cNvSpPr txBox="1"/>
          <p:nvPr/>
        </p:nvSpPr>
        <p:spPr>
          <a:xfrm>
            <a:off x="720000" y="1080000"/>
            <a:ext cx="10944000" cy="5473200"/>
          </a:xfrm>
          <a:prstGeom prst="rect">
            <a:avLst/>
          </a:prstGeom>
          <a:noFill/>
        </p:spPr>
        <p:txBody>
          <a:bodyPr wrap="square" lIns="36000" tIns="36000" rIns="36000" bIns="36000" anchor="t">
            <a:noAutofit/>
          </a:bodyPr>
          <a:lstStyle/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Skaičiavimo serverio (calc0</a:t>
            </a:r>
            <a:r>
              <a:rPr lang="en-US" sz="2400" b="1">
                <a:solidFill>
                  <a:srgbClr val="002060"/>
                </a:solidFill>
              </a:rPr>
              <a:t>1</a:t>
            </a:r>
            <a:r>
              <a:rPr lang="lt-LT" sz="2400" b="1">
                <a:solidFill>
                  <a:srgbClr val="002060"/>
                </a:solidFill>
              </a:rPr>
              <a:t>) parengimas darbui </a:t>
            </a:r>
            <a:r>
              <a:rPr lang="lt-L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(kartu su G. Samuoliu)</a:t>
            </a:r>
          </a:p>
          <a:p>
            <a:pPr marL="914400" lvl="1" indent="-457200">
              <a:buAutoNum type="arabicPeriod"/>
            </a:pP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Inventorizacija ir poreikių vertinimas</a:t>
            </a:r>
          </a:p>
          <a:p>
            <a:pPr marL="914400" lvl="1" indent="-457200">
              <a:buAutoNum type="arabicPeriod"/>
            </a:pP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Instaliavimas ir suderinimas</a:t>
            </a:r>
          </a:p>
          <a:p>
            <a:pPr marL="914400" lvl="1" indent="-457200">
              <a:buAutoNum type="arabicPeriod"/>
            </a:pP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Darbo aplinkos optimizavimas ir duomenų bazių diegimas</a:t>
            </a:r>
          </a:p>
          <a:p>
            <a:pPr marL="914400" lvl="1" indent="-457200">
              <a:buAutoNum type="arabicPeriod"/>
            </a:pPr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AutoNum type="arabicPeriod"/>
            </a:pPr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Serverio testavimas</a:t>
            </a:r>
            <a:endParaRPr lang="en-US" sz="2400" b="1">
              <a:solidFill>
                <a:srgbClr val="002060"/>
              </a:solidFill>
            </a:endParaRPr>
          </a:p>
          <a:p>
            <a:pPr marL="914400" lvl="1" indent="-457200">
              <a:buAutoNum type="arabicPeriod"/>
            </a:pP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Esamos galimybės</a:t>
            </a:r>
          </a:p>
          <a:p>
            <a:pPr marL="914400" lvl="1" indent="-457200">
              <a:buAutoNum type="arabicPeriod"/>
            </a:pP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Plėtros ir apimties poreikio vertinimas</a:t>
            </a:r>
          </a:p>
          <a:p>
            <a:pPr marL="457200" indent="-457200">
              <a:buAutoNum type="arabicPeriod"/>
            </a:pPr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sz="800" b="1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Vartotojų sukūrimas ir instrukcijų parengimas</a:t>
            </a:r>
          </a:p>
          <a:p>
            <a:pPr marL="914400" lvl="1" indent="-457200" defTabSz="973138">
              <a:buFontTx/>
              <a:buAutoNum type="arabicPeriod"/>
            </a:pPr>
            <a:r>
              <a:rPr lang="it-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P. B. </a:t>
            </a:r>
            <a:r>
              <a:rPr lang="it-IT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Šivckio</a:t>
            </a:r>
            <a:r>
              <a:rPr lang="it-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parazitologijos</a:t>
            </a:r>
            <a:r>
              <a:rPr lang="it-I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laboratorija</a:t>
            </a: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4.</a:t>
            </a: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Augalų patologijos laboratorija</a:t>
            </a:r>
          </a:p>
          <a:p>
            <a:pPr marL="914400" lvl="1" indent="-457200" defTabSz="973138">
              <a:buFontTx/>
              <a:buAutoNum type="arabicPeriod"/>
            </a:pPr>
            <a:r>
              <a:rPr lang="lt-LT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Hidrobiontų</a:t>
            </a: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evoliucinės ekologijos laboratorija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	5. </a:t>
            </a: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Genetikos laboratorija</a:t>
            </a:r>
          </a:p>
          <a:p>
            <a:pPr marL="914400" lvl="1" indent="-457200">
              <a:buAutoNum type="arabicPeriod"/>
            </a:pPr>
            <a:r>
              <a:rPr lang="lt-LT" sz="200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Algologijos</a:t>
            </a:r>
            <a:r>
              <a:rPr lang="lt-LT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ir mikroorganizmų ekologijos laboratorija</a:t>
            </a:r>
          </a:p>
          <a:p>
            <a:pPr marL="914400" lvl="1" indent="-457200">
              <a:buAutoNum type="arabicPeriod"/>
            </a:pPr>
            <a:endParaRPr lang="lt-LT" sz="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AutoNum type="arabicPeriod"/>
            </a:pPr>
            <a:endParaRPr lang="lt-LT" sz="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Pradėtos konsultacijos su GTC tyrėjais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40E549-7F76-3C81-C3AD-D6348756E01D}"/>
              </a:ext>
            </a:extLst>
          </p:cNvPr>
          <p:cNvGrpSpPr/>
          <p:nvPr/>
        </p:nvGrpSpPr>
        <p:grpSpPr>
          <a:xfrm>
            <a:off x="8256774" y="1564892"/>
            <a:ext cx="3935226" cy="1030878"/>
            <a:chOff x="8256774" y="1564892"/>
            <a:chExt cx="3935226" cy="10308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3B36DE2-6DC2-2661-7CA7-CA933B72ABF7}"/>
                </a:ext>
              </a:extLst>
            </p:cNvPr>
            <p:cNvGrpSpPr/>
            <p:nvPr/>
          </p:nvGrpSpPr>
          <p:grpSpPr>
            <a:xfrm>
              <a:off x="8256774" y="1564892"/>
              <a:ext cx="1661926" cy="1030878"/>
              <a:chOff x="8256774" y="1564892"/>
              <a:chExt cx="1661926" cy="1030878"/>
            </a:xfrm>
          </p:grpSpPr>
          <p:pic>
            <p:nvPicPr>
              <p:cNvPr id="7" name="Picture 6" descr="A computer monitor and tower&#10;&#10;Description automatically generated">
                <a:extLst>
                  <a:ext uri="{FF2B5EF4-FFF2-40B4-BE49-F238E27FC236}">
                    <a16:creationId xmlns:a16="http://schemas.microsoft.com/office/drawing/2014/main" id="{FE977AF0-242E-7B72-3573-4FA17793C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6774" y="1564892"/>
                <a:ext cx="1661926" cy="103087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FF692E-A43A-D40D-5567-A6D3169BEC50}"/>
                  </a:ext>
                </a:extLst>
              </p:cNvPr>
              <p:cNvSpPr txBox="1"/>
              <p:nvPr/>
            </p:nvSpPr>
            <p:spPr>
              <a:xfrm>
                <a:off x="8799811" y="1739110"/>
                <a:ext cx="1033164" cy="401546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>
                <a:noAutofit/>
              </a:bodyPr>
              <a:lstStyle/>
              <a:p>
                <a:r>
                  <a:rPr lang="en-US" sz="2000" i="1">
                    <a:solidFill>
                      <a:srgbClr val="5E5E5E"/>
                    </a:solidFill>
                    <a:latin typeface="OCR A Extended" panose="02010509020102010303" pitchFamily="50" charset="0"/>
                  </a:rPr>
                  <a:t>calc01</a:t>
                </a:r>
                <a:endParaRPr lang="lt-LT" sz="2000" i="1">
                  <a:solidFill>
                    <a:srgbClr val="5E5E5E"/>
                  </a:solidFill>
                  <a:latin typeface="OCR A Extended" panose="02010509020102010303" pitchFamily="50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8FA26F-0085-19CA-421C-572ED5D3E6CB}"/>
                </a:ext>
              </a:extLst>
            </p:cNvPr>
            <p:cNvSpPr txBox="1"/>
            <p:nvPr/>
          </p:nvSpPr>
          <p:spPr>
            <a:xfrm>
              <a:off x="10020711" y="1587482"/>
              <a:ext cx="2171289" cy="1008288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noAutofit/>
            </a:bodyPr>
            <a:lstStyle/>
            <a:p>
              <a:r>
                <a:rPr lang="en-US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RAM</a:t>
              </a:r>
              <a:r>
                <a:rPr lang="lt-LT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: </a:t>
              </a:r>
              <a:r>
                <a:rPr lang="en-US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155 GB</a:t>
              </a:r>
            </a:p>
            <a:p>
              <a:r>
                <a:rPr lang="lt-LT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CPU: </a:t>
              </a:r>
              <a:r>
                <a:rPr lang="en-US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96</a:t>
              </a:r>
              <a:r>
                <a:rPr lang="lt-LT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 </a:t>
              </a:r>
              <a:r>
                <a:rPr lang="lt-LT" sz="2000" b="1" err="1">
                  <a:solidFill>
                    <a:srgbClr val="1F5DA8"/>
                  </a:solidFill>
                  <a:latin typeface="OCR A Extended" panose="02010509020102010303" pitchFamily="50" charset="0"/>
                </a:rPr>
                <a:t>cores</a:t>
              </a:r>
              <a:endParaRPr lang="lt-LT" sz="2000" b="1">
                <a:solidFill>
                  <a:srgbClr val="1F5DA8"/>
                </a:solidFill>
                <a:latin typeface="OCR A Extended" panose="02010509020102010303" pitchFamily="50" charset="0"/>
              </a:endParaRPr>
            </a:p>
            <a:p>
              <a:r>
                <a:rPr lang="lt-LT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HDD: </a:t>
              </a:r>
              <a:r>
                <a:rPr lang="en-US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7</a:t>
              </a:r>
              <a:r>
                <a:rPr lang="lt-LT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.</a:t>
              </a:r>
              <a:r>
                <a:rPr lang="en-US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6</a:t>
              </a:r>
              <a:r>
                <a:rPr lang="lt-LT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 TB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68A550-521D-5D69-A6C1-C987185DE914}"/>
              </a:ext>
            </a:extLst>
          </p:cNvPr>
          <p:cNvGrpSpPr/>
          <p:nvPr/>
        </p:nvGrpSpPr>
        <p:grpSpPr>
          <a:xfrm>
            <a:off x="10033299" y="2562228"/>
            <a:ext cx="1990701" cy="1219173"/>
            <a:chOff x="10033299" y="2562228"/>
            <a:chExt cx="1990701" cy="12191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D85412-9FFC-BD27-69AD-50C2D8346496}"/>
                </a:ext>
              </a:extLst>
            </p:cNvPr>
            <p:cNvSpPr txBox="1"/>
            <p:nvPr/>
          </p:nvSpPr>
          <p:spPr>
            <a:xfrm>
              <a:off x="10033299" y="3076599"/>
              <a:ext cx="1990701" cy="704802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noAutofit/>
            </a:bodyPr>
            <a:lstStyle/>
            <a:p>
              <a:r>
                <a:rPr lang="en-US" sz="2000" b="1">
                  <a:solidFill>
                    <a:srgbClr val="1F5DA8"/>
                  </a:solidFill>
                  <a:latin typeface="OCR A Extended" panose="02010509020102010303" pitchFamily="50" charset="0"/>
                </a:rPr>
                <a:t>512 GB RAM</a:t>
              </a:r>
            </a:p>
            <a:p>
              <a:endParaRPr lang="en-US" sz="2000" b="1">
                <a:solidFill>
                  <a:srgbClr val="1F5DA8"/>
                </a:solidFill>
                <a:latin typeface="OCR A Extended" panose="02010509020102010303" pitchFamily="50" charset="0"/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B788B5F0-3F20-F4B6-582B-0511D81495D1}"/>
                </a:ext>
              </a:extLst>
            </p:cNvPr>
            <p:cNvSpPr/>
            <p:nvPr/>
          </p:nvSpPr>
          <p:spPr>
            <a:xfrm rot="5400000">
              <a:off x="10501463" y="2729414"/>
              <a:ext cx="514371" cy="180000"/>
            </a:xfrm>
            <a:prstGeom prst="rightArrow">
              <a:avLst/>
            </a:prstGeom>
            <a:solidFill>
              <a:srgbClr val="40C92D"/>
            </a:solidFill>
            <a:ln>
              <a:solidFill>
                <a:srgbClr val="40C92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Slide Number Placeholder 14">
            <a:extLst>
              <a:ext uri="{FF2B5EF4-FFF2-40B4-BE49-F238E27FC236}">
                <a16:creationId xmlns:a16="http://schemas.microsoft.com/office/drawing/2014/main" id="{4C8E608B-7AAF-75FC-6321-0A03C187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000" y="216000"/>
            <a:ext cx="720000" cy="216000"/>
          </a:xfrm>
        </p:spPr>
        <p:txBody>
          <a:bodyPr lIns="36000" tIns="36000" rIns="36000" bIns="36000"/>
          <a:lstStyle/>
          <a:p>
            <a:fld id="{BE243312-0C68-43FA-ACCD-4EA8FFCD43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F1BC8F-82EB-4A6E-E5D9-F3A1E4973C69}"/>
              </a:ext>
            </a:extLst>
          </p:cNvPr>
          <p:cNvGrpSpPr/>
          <p:nvPr/>
        </p:nvGrpSpPr>
        <p:grpSpPr>
          <a:xfrm>
            <a:off x="144000" y="72000"/>
            <a:ext cx="11880000" cy="864000"/>
            <a:chOff x="144000" y="144000"/>
            <a:chExt cx="11880000" cy="864000"/>
          </a:xfrm>
        </p:grpSpPr>
        <p:pic>
          <p:nvPicPr>
            <p:cNvPr id="3" name="Picture 6" descr="Bioinformatics - Free medical icons">
              <a:extLst>
                <a:ext uri="{FF2B5EF4-FFF2-40B4-BE49-F238E27FC236}">
                  <a16:creationId xmlns:a16="http://schemas.microsoft.com/office/drawing/2014/main" id="{EC6F1DF2-E0AC-6179-7E66-9C8A97079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144000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6AD39C-4DEE-6599-FD6E-9B1A9CE5BC47}"/>
                </a:ext>
              </a:extLst>
            </p:cNvPr>
            <p:cNvSpPr txBox="1"/>
            <p:nvPr/>
          </p:nvSpPr>
          <p:spPr>
            <a:xfrm>
              <a:off x="1080000" y="144000"/>
              <a:ext cx="10944000" cy="79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r>
                <a:rPr lang="lt-LT" sz="3700">
                  <a:solidFill>
                    <a:srgbClr val="5B6E83"/>
                  </a:solidFill>
                </a:rPr>
                <a:t>Vykdomi tęstiniai darbai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95626F-0AC9-D460-6D37-7A8208B2D847}"/>
              </a:ext>
            </a:extLst>
          </p:cNvPr>
          <p:cNvSpPr txBox="1"/>
          <p:nvPr/>
        </p:nvSpPr>
        <p:spPr>
          <a:xfrm>
            <a:off x="907890" y="1539287"/>
            <a:ext cx="10756110" cy="2832297"/>
          </a:xfrm>
          <a:prstGeom prst="rect">
            <a:avLst/>
          </a:prstGeom>
          <a:noFill/>
        </p:spPr>
        <p:txBody>
          <a:bodyPr wrap="square" lIns="36000" tIns="36000" rIns="36000" bIns="36000" anchor="t">
            <a:noAutofit/>
          </a:bodyPr>
          <a:lstStyle/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Duomenų failų ir skirtingų formatų manipuliavimas</a:t>
            </a:r>
            <a:endParaRPr lang="lt-LT" sz="2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AutoNum type="arabicPeriod"/>
            </a:pPr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Analizės algoritmų kuravimas, manipuliacijos ir optimizavimas</a:t>
            </a:r>
            <a:endParaRPr lang="en-US" sz="2400" b="1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sz="800" b="1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 err="1">
                <a:solidFill>
                  <a:srgbClr val="002060"/>
                </a:solidFill>
              </a:rPr>
              <a:t>Bioinformatinių</a:t>
            </a:r>
            <a:r>
              <a:rPr lang="lt-LT" sz="2400" b="1">
                <a:solidFill>
                  <a:srgbClr val="002060"/>
                </a:solidFill>
              </a:rPr>
              <a:t> metodų analizė, atrinkimas ir komplektacija</a:t>
            </a:r>
            <a:endParaRPr lang="lt-LT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AutoNum type="arabicPeriod"/>
            </a:pPr>
            <a:endParaRPr lang="lt-LT" sz="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>
              <a:buAutoNum type="arabicPeriod"/>
            </a:pPr>
            <a:endParaRPr lang="lt-LT" sz="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rgbClr val="002060"/>
                </a:solidFill>
              </a:rPr>
              <a:t>Duomenų bazių kuravimas</a:t>
            </a:r>
          </a:p>
          <a:p>
            <a:pPr marL="457200" indent="-457200">
              <a:buAutoNum type="arabicPeriod"/>
            </a:pPr>
            <a:endParaRPr lang="en-US" sz="800" b="1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lt-LT" sz="800" b="1">
              <a:solidFill>
                <a:srgbClr val="002060"/>
              </a:solidFill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F51C6865-6156-7833-89CE-067D6CF6F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000" y="216000"/>
            <a:ext cx="720000" cy="216000"/>
          </a:xfrm>
        </p:spPr>
        <p:txBody>
          <a:bodyPr lIns="36000" tIns="36000" rIns="36000" bIns="36000"/>
          <a:lstStyle/>
          <a:p>
            <a:fld id="{BE243312-0C68-43FA-ACCD-4EA8FFCD43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3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98B20D-72BA-0E3A-BA3F-CF8BE11629AB}"/>
              </a:ext>
            </a:extLst>
          </p:cNvPr>
          <p:cNvGrpSpPr/>
          <p:nvPr/>
        </p:nvGrpSpPr>
        <p:grpSpPr>
          <a:xfrm>
            <a:off x="144000" y="72000"/>
            <a:ext cx="11880000" cy="864000"/>
            <a:chOff x="144000" y="144000"/>
            <a:chExt cx="11880000" cy="864000"/>
          </a:xfrm>
        </p:grpSpPr>
        <p:pic>
          <p:nvPicPr>
            <p:cNvPr id="3" name="Picture 6" descr="Bioinformatics - Free medical icons">
              <a:extLst>
                <a:ext uri="{FF2B5EF4-FFF2-40B4-BE49-F238E27FC236}">
                  <a16:creationId xmlns:a16="http://schemas.microsoft.com/office/drawing/2014/main" id="{BD34D9EB-A562-BA30-976F-685C1227F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144000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0E940F-590F-32D4-6E2D-471B15383A9E}"/>
                </a:ext>
              </a:extLst>
            </p:cNvPr>
            <p:cNvSpPr txBox="1"/>
            <p:nvPr/>
          </p:nvSpPr>
          <p:spPr>
            <a:xfrm>
              <a:off x="1080000" y="144000"/>
              <a:ext cx="10944000" cy="79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r>
                <a:rPr lang="lt-LT" sz="3700">
                  <a:solidFill>
                    <a:srgbClr val="5B6E83"/>
                  </a:solidFill>
                </a:rPr>
                <a:t>2022–2026 m. MTEP programa: Biologinė įvairovė 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0383AA9-9F52-9963-DD28-40467F3E4416}"/>
              </a:ext>
            </a:extLst>
          </p:cNvPr>
          <p:cNvSpPr txBox="1"/>
          <p:nvPr/>
        </p:nvSpPr>
        <p:spPr>
          <a:xfrm>
            <a:off x="621400" y="1351100"/>
            <a:ext cx="10944000" cy="4042606"/>
          </a:xfrm>
          <a:prstGeom prst="rect">
            <a:avLst/>
          </a:prstGeom>
          <a:noFill/>
        </p:spPr>
        <p:txBody>
          <a:bodyPr wrap="square" lIns="36000" tIns="36000" rIns="36000" bIns="36000" anchor="t">
            <a:noAutofit/>
          </a:bodyPr>
          <a:lstStyle/>
          <a:p>
            <a:r>
              <a:rPr lang="lt-LT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Pagrindinis skyriaus uždavinys – įvertinti ryšį tarp mikroorganizmų genomų ir jų ekologinių nišų, siekiant tobulinti konceptualius </a:t>
            </a:r>
            <a:r>
              <a:rPr lang="lt-LT" sz="2400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sekoskaitos</a:t>
            </a:r>
            <a:r>
              <a:rPr lang="lt-LT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 duomenimis grįstus biologinės įvairovės ir ekosistemų funkcionavimo prognozavimo modelius.</a:t>
            </a:r>
          </a:p>
          <a:p>
            <a:endParaRPr lang="lt-LT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lt-LT" sz="2400">
                <a:solidFill>
                  <a:srgbClr val="002060"/>
                </a:solidFill>
              </a:rPr>
              <a:t>Klausimai:</a:t>
            </a:r>
          </a:p>
          <a:p>
            <a:endParaRPr lang="lt-LT" sz="800">
              <a:solidFill>
                <a:srgbClr val="1F5DA8"/>
              </a:solidFill>
            </a:endParaRPr>
          </a:p>
          <a:p>
            <a:pPr marL="638175" indent="-457200">
              <a:buAutoNum type="arabicPeriod"/>
            </a:pPr>
            <a:r>
              <a:rPr lang="lt-LT" sz="2400">
                <a:solidFill>
                  <a:srgbClr val="002060"/>
                </a:solidFill>
              </a:rPr>
              <a:t>Virusų įvairovės tyrimai aktualių vandens telkinių kertinėse rūšyse (S. </a:t>
            </a:r>
            <a:r>
              <a:rPr lang="lt-LT" sz="2400" err="1">
                <a:solidFill>
                  <a:srgbClr val="002060"/>
                </a:solidFill>
              </a:rPr>
              <a:t>Šulčius</a:t>
            </a:r>
            <a:r>
              <a:rPr lang="lt-LT" sz="2400">
                <a:solidFill>
                  <a:srgbClr val="002060"/>
                </a:solidFill>
              </a:rPr>
              <a:t>)</a:t>
            </a:r>
            <a:endParaRPr lang="en-US" sz="2400">
              <a:solidFill>
                <a:srgbClr val="002060"/>
              </a:solidFill>
            </a:endParaRPr>
          </a:p>
          <a:p>
            <a:pPr marL="638175" indent="-457200">
              <a:buAutoNum type="arabicPeriod"/>
            </a:pPr>
            <a:endParaRPr lang="lt-LT" sz="800">
              <a:solidFill>
                <a:srgbClr val="002060"/>
              </a:solidFill>
            </a:endParaRPr>
          </a:p>
          <a:p>
            <a:pPr marL="638175" indent="-457200">
              <a:buAutoNum type="arabicPeriod"/>
            </a:pPr>
            <a:r>
              <a:rPr lang="lt-LT" sz="2400">
                <a:solidFill>
                  <a:srgbClr val="002060"/>
                </a:solidFill>
              </a:rPr>
              <a:t>Žydėjimus sukeliančių </a:t>
            </a:r>
            <a:r>
              <a:rPr lang="lt-LT" sz="2400" err="1">
                <a:solidFill>
                  <a:srgbClr val="002060"/>
                </a:solidFill>
              </a:rPr>
              <a:t>melsvabakterių</a:t>
            </a:r>
            <a:r>
              <a:rPr lang="lt-LT" sz="2400">
                <a:solidFill>
                  <a:srgbClr val="002060"/>
                </a:solidFill>
              </a:rPr>
              <a:t> </a:t>
            </a:r>
            <a:r>
              <a:rPr lang="lt-LT" sz="2400" err="1">
                <a:solidFill>
                  <a:srgbClr val="002060"/>
                </a:solidFill>
              </a:rPr>
              <a:t>mikrobiomo</a:t>
            </a:r>
            <a:r>
              <a:rPr lang="lt-LT" sz="2400">
                <a:solidFill>
                  <a:srgbClr val="002060"/>
                </a:solidFill>
              </a:rPr>
              <a:t> tyrimai (G. </a:t>
            </a:r>
            <a:r>
              <a:rPr lang="lt-LT" sz="2400" err="1">
                <a:solidFill>
                  <a:srgbClr val="002060"/>
                </a:solidFill>
              </a:rPr>
              <a:t>Azlbutas</a:t>
            </a:r>
            <a:r>
              <a:rPr lang="lt-LT" sz="2400">
                <a:solidFill>
                  <a:srgbClr val="002060"/>
                </a:solidFill>
              </a:rPr>
              <a:t>)</a:t>
            </a:r>
          </a:p>
          <a:p>
            <a:pPr marL="638175" indent="-457200">
              <a:buAutoNum type="arabicPeriod"/>
            </a:pPr>
            <a:endParaRPr lang="lt-LT" sz="800">
              <a:solidFill>
                <a:srgbClr val="002060"/>
              </a:solidFill>
            </a:endParaRPr>
          </a:p>
          <a:p>
            <a:pPr marL="638175" indent="-457200">
              <a:buAutoNum type="arabicPeriod"/>
            </a:pPr>
            <a:r>
              <a:rPr lang="lt-LT" sz="2400">
                <a:solidFill>
                  <a:srgbClr val="002060"/>
                </a:solidFill>
              </a:rPr>
              <a:t>Karstiniuose ežeruose dominuojančių </a:t>
            </a:r>
            <a:r>
              <a:rPr lang="lt-LT" sz="2400" err="1">
                <a:solidFill>
                  <a:srgbClr val="002060"/>
                </a:solidFill>
              </a:rPr>
              <a:t>sierabakterių</a:t>
            </a:r>
            <a:r>
              <a:rPr lang="lt-LT" sz="2400">
                <a:solidFill>
                  <a:srgbClr val="002060"/>
                </a:solidFill>
              </a:rPr>
              <a:t> populiacijos įvairovės tyrimai (D. Kazlauskas)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79FCF0BE-FD84-5D3A-C6B3-7250EAA0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000" y="216000"/>
            <a:ext cx="720000" cy="216000"/>
          </a:xfrm>
        </p:spPr>
        <p:txBody>
          <a:bodyPr lIns="36000" tIns="36000" rIns="36000" bIns="36000"/>
          <a:lstStyle/>
          <a:p>
            <a:fld id="{BE243312-0C68-43FA-ACCD-4EA8FFCD43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5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F1BC8F-82EB-4A6E-E5D9-F3A1E4973C69}"/>
              </a:ext>
            </a:extLst>
          </p:cNvPr>
          <p:cNvGrpSpPr/>
          <p:nvPr/>
        </p:nvGrpSpPr>
        <p:grpSpPr>
          <a:xfrm>
            <a:off x="144000" y="72000"/>
            <a:ext cx="11880000" cy="864000"/>
            <a:chOff x="144000" y="144000"/>
            <a:chExt cx="11880000" cy="864000"/>
          </a:xfrm>
        </p:grpSpPr>
        <p:pic>
          <p:nvPicPr>
            <p:cNvPr id="3" name="Picture 6" descr="Bioinformatics - Free medical icons">
              <a:extLst>
                <a:ext uri="{FF2B5EF4-FFF2-40B4-BE49-F238E27FC236}">
                  <a16:creationId xmlns:a16="http://schemas.microsoft.com/office/drawing/2014/main" id="{EC6F1DF2-E0AC-6179-7E66-9C8A97079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00" y="144000"/>
              <a:ext cx="864000" cy="86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6AD39C-4DEE-6599-FD6E-9B1A9CE5BC47}"/>
                </a:ext>
              </a:extLst>
            </p:cNvPr>
            <p:cNvSpPr txBox="1"/>
            <p:nvPr/>
          </p:nvSpPr>
          <p:spPr>
            <a:xfrm>
              <a:off x="1080000" y="144000"/>
              <a:ext cx="10944000" cy="792000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noAutofit/>
            </a:bodyPr>
            <a:lstStyle/>
            <a:p>
              <a:r>
                <a:rPr lang="lt-LT" sz="3700">
                  <a:solidFill>
                    <a:srgbClr val="5B6E83"/>
                  </a:solidFill>
                </a:rPr>
                <a:t>Artimiausi darbai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41695D4-7B1A-3F64-203D-3AA275185746}"/>
              </a:ext>
            </a:extLst>
          </p:cNvPr>
          <p:cNvSpPr txBox="1"/>
          <p:nvPr/>
        </p:nvSpPr>
        <p:spPr>
          <a:xfrm>
            <a:off x="621400" y="1351100"/>
            <a:ext cx="10944000" cy="1747700"/>
          </a:xfrm>
          <a:prstGeom prst="rect">
            <a:avLst/>
          </a:prstGeom>
          <a:noFill/>
        </p:spPr>
        <p:txBody>
          <a:bodyPr wrap="square" lIns="36000" tIns="36000" rIns="36000" bIns="36000" anchor="t">
            <a:noAutofit/>
          </a:bodyPr>
          <a:lstStyle/>
          <a:p>
            <a:pPr marL="457200" indent="-457200">
              <a:buAutoNum type="arabicPeriod"/>
            </a:pPr>
            <a:r>
              <a:rPr lang="lt-LT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Skyriaus reglamento ir pareigybių aprašų parengimas  </a:t>
            </a:r>
            <a:r>
              <a:rPr lang="lt-L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(kartu su J. Šilinskaite)</a:t>
            </a:r>
          </a:p>
          <a:p>
            <a:pPr marL="914400" lvl="1" indent="-457200">
              <a:buAutoNum type="arabicPeriod"/>
            </a:pPr>
            <a:endParaRPr lang="lt-LT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Seminaras, skirtas pristatyti galimybes GTC tyrėjams</a:t>
            </a:r>
          </a:p>
          <a:p>
            <a:pPr marL="457200" indent="-457200">
              <a:buAutoNum type="arabicPeriod"/>
            </a:pPr>
            <a:endParaRPr lang="en-US" sz="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lt-LT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Duomenų perdavimas ir saugojimo sprendimai </a:t>
            </a:r>
            <a:r>
              <a:rPr lang="lt-L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(kartu su G. Samuoliu)</a:t>
            </a:r>
          </a:p>
          <a:p>
            <a:pPr marL="457200" indent="-457200">
              <a:buAutoNum type="arabicPeriod"/>
            </a:pPr>
            <a:endParaRPr lang="lt-LT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12DBC4E9-316A-E1AF-CEDB-C4DF95BA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76000" y="216000"/>
            <a:ext cx="720000" cy="216000"/>
          </a:xfrm>
        </p:spPr>
        <p:txBody>
          <a:bodyPr lIns="36000" tIns="36000" rIns="36000" bIns="36000"/>
          <a:lstStyle/>
          <a:p>
            <a:fld id="{BE243312-0C68-43FA-ACCD-4EA8FFCD439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6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3FFDA3-5FBD-0974-AD38-76FCEEEE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00" y="1080000"/>
            <a:ext cx="4320000" cy="43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2AD59-901D-CA39-7767-BC33211F3288}"/>
              </a:ext>
            </a:extLst>
          </p:cNvPr>
          <p:cNvSpPr txBox="1"/>
          <p:nvPr/>
        </p:nvSpPr>
        <p:spPr>
          <a:xfrm>
            <a:off x="3600000" y="5220000"/>
            <a:ext cx="5004000" cy="864000"/>
          </a:xfrm>
          <a:prstGeom prst="rect">
            <a:avLst/>
          </a:prstGeom>
          <a:noFill/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lang="en-US" sz="2400" b="1">
                <a:solidFill>
                  <a:srgbClr val="40C92D"/>
                </a:solidFill>
              </a:rPr>
              <a:t>DEPARTMENT OF BIOINFORMATICS</a:t>
            </a:r>
          </a:p>
          <a:p>
            <a:pPr algn="ctr"/>
            <a:r>
              <a:rPr lang="lt-LT" sz="2800" err="1">
                <a:solidFill>
                  <a:srgbClr val="3A8AAF"/>
                </a:solidFill>
              </a:rPr>
              <a:t>Nature</a:t>
            </a:r>
            <a:r>
              <a:rPr lang="lt-LT" sz="2800">
                <a:solidFill>
                  <a:srgbClr val="3A8AAF"/>
                </a:solidFill>
              </a:rPr>
              <a:t> </a:t>
            </a:r>
            <a:r>
              <a:rPr lang="lt-LT" sz="2800" err="1">
                <a:solidFill>
                  <a:srgbClr val="3A8AAF"/>
                </a:solidFill>
              </a:rPr>
              <a:t>Research</a:t>
            </a:r>
            <a:r>
              <a:rPr lang="lt-LT" sz="2800">
                <a:solidFill>
                  <a:srgbClr val="3A8AAF"/>
                </a:solidFill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46309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E4D0B-690A-FDCE-80E3-ACE7C25836AE}"/>
              </a:ext>
            </a:extLst>
          </p:cNvPr>
          <p:cNvSpPr txBox="1">
            <a:spLocks/>
          </p:cNvSpPr>
          <p:nvPr/>
        </p:nvSpPr>
        <p:spPr>
          <a:xfrm>
            <a:off x="1611912" y="644093"/>
            <a:ext cx="10170917" cy="20152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lt-LT">
                <a:solidFill>
                  <a:schemeClr val="tx1"/>
                </a:solidFill>
                <a:latin typeface="Arial Nova"/>
                <a:ea typeface="+mj-ea"/>
                <a:cs typeface="Segoe UI"/>
              </a:rPr>
              <a:t>Sudaryta ir paskelbta konferencijos programa.</a:t>
            </a:r>
            <a:endParaRPr lang="en-US">
              <a:ea typeface="+mj-ea"/>
            </a:endParaRPr>
          </a:p>
          <a:p>
            <a:pPr algn="just">
              <a:spcBef>
                <a:spcPts val="0"/>
              </a:spcBef>
            </a:pPr>
            <a:r>
              <a:rPr lang="lt-LT">
                <a:solidFill>
                  <a:schemeClr val="tx1"/>
                </a:solidFill>
                <a:latin typeface="Arial Nova"/>
                <a:ea typeface="+mj-ea"/>
                <a:cs typeface="Segoe UI"/>
              </a:rPr>
              <a:t>Atlikti paslaugų pirkimai.</a:t>
            </a:r>
            <a:endParaRPr lang="lt-LT">
              <a:solidFill>
                <a:schemeClr val="tx1"/>
              </a:solidFill>
              <a:latin typeface="Arial Nova"/>
              <a:ea typeface="+mj-ea"/>
            </a:endParaRPr>
          </a:p>
          <a:p>
            <a:pPr algn="just">
              <a:spcBef>
                <a:spcPts val="0"/>
              </a:spcBef>
            </a:pPr>
            <a:r>
              <a:rPr lang="lt-LT">
                <a:solidFill>
                  <a:schemeClr val="tx1"/>
                </a:solidFill>
                <a:latin typeface="Arial Nova"/>
                <a:ea typeface="+mj-ea"/>
                <a:cs typeface="Segoe UI"/>
              </a:rPr>
              <a:t>Vykdomas informacijos apie renginį viešinimas (sukurti ir platinami skelbimai bei kvietimai, tiksliniai straipsniai viešojoje erdvėje).</a:t>
            </a:r>
          </a:p>
          <a:p>
            <a:pPr algn="just">
              <a:spcBef>
                <a:spcPts val="0"/>
              </a:spcBef>
            </a:pPr>
            <a:endParaRPr lang="lt-LT">
              <a:solidFill>
                <a:schemeClr val="tx1"/>
              </a:solidFill>
              <a:latin typeface="Arial Nova"/>
              <a:ea typeface="+mj-ea"/>
              <a:cs typeface="Segoe UI"/>
            </a:endParaRPr>
          </a:p>
          <a:p>
            <a:pPr algn="just">
              <a:spcBef>
                <a:spcPts val="0"/>
              </a:spcBef>
            </a:pPr>
            <a:r>
              <a:rPr lang="lt-LT">
                <a:solidFill>
                  <a:schemeClr val="tx1"/>
                </a:solidFill>
                <a:latin typeface="Arial Nova"/>
                <a:ea typeface="+mj-ea"/>
                <a:cs typeface="Segoe UI"/>
              </a:rPr>
              <a:t>Mokslininkai ir doktorantai rengia įdomiausius pranešimus.</a:t>
            </a:r>
          </a:p>
        </p:txBody>
      </p:sp>
      <p:pic>
        <p:nvPicPr>
          <p:cNvPr id="5" name="Picture 4" descr="Gali būti vienas ar daugiau žmonių ir tekstas vaizdas">
            <a:extLst>
              <a:ext uri="{FF2B5EF4-FFF2-40B4-BE49-F238E27FC236}">
                <a16:creationId xmlns:a16="http://schemas.microsoft.com/office/drawing/2014/main" id="{18620073-3E1A-5EBE-8F4E-BAACE4D6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04" y="2787125"/>
            <a:ext cx="5657675" cy="4055631"/>
          </a:xfrm>
          <a:prstGeom prst="rect">
            <a:avLst/>
          </a:prstGeom>
        </p:spPr>
      </p:pic>
      <p:pic>
        <p:nvPicPr>
          <p:cNvPr id="7" name="Picture 6" descr="Gali būti žemėlapis and tekstas „12:00- Taminskas, Linkeviciere) sickliai isakingy raiskos pokyčiai &lt;.Arbaciauskas: biologiniai istekliai 13.00 amziuje Lożys, lietuvos natüraliy eknsistemy atkürima, issükiai Budrys: 13:00 paslaugy tvanumo 14:00 PIETOS, gamtinio 1400 1415 PRANESIMU SESIJA PATOGENU NEPALANKIỤ VEIKSNIU SKLAIDA Mikroskopiriy gryby 1430 artropogenizuotuose substratuose, vciklos Bridziuviene, Zvirgżdasi 1445 Mikroorganizmy sklaidos valdymas technologijos sisteminis poziüris siuolaikinds 13:00 Augaly syeikata- Cepukoit, Dolkus, Lygis, Kymanlienei Mizériene, Burokiené, Valiuras, 15:00- Prioritetiniy pavojingy aplinkai Ziżylê- :arsos medziagy patekimas, sklaida S:akèniene, R. 15:30 Brandudiniai objektai regione rizika ekosistemoms Skuralović, A. Mażeika, R. Petrosius, TARSOS Stenkevičiüte, Manusadiianas, Kazlauskierè,T Makaras,D. Montvydierè, Valskienè, Gylyte, Sauliute, DISKUSIJAIR STENDINIU FRANESIMU METU GTC DOKTORANTAI PRISTATYS PRANESIMUS www.gantostyrimai.ft“ grafika">
            <a:extLst>
              <a:ext uri="{FF2B5EF4-FFF2-40B4-BE49-F238E27FC236}">
                <a16:creationId xmlns:a16="http://schemas.microsoft.com/office/drawing/2014/main" id="{37AE320C-1046-FBAC-7AC2-53E6BC04E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609" y="2791132"/>
            <a:ext cx="2898528" cy="4065120"/>
          </a:xfrm>
          <a:prstGeom prst="rect">
            <a:avLst/>
          </a:prstGeom>
        </p:spPr>
      </p:pic>
      <p:pic>
        <p:nvPicPr>
          <p:cNvPr id="9" name="Picture 8" descr="Gali būti bilietas ir tekstas vaizdas">
            <a:extLst>
              <a:ext uri="{FF2B5EF4-FFF2-40B4-BE49-F238E27FC236}">
                <a16:creationId xmlns:a16="http://schemas.microsoft.com/office/drawing/2014/main" id="{586F2B0C-AD79-7DAD-ED81-6B8F8B2EE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407" y="2792587"/>
            <a:ext cx="2886433" cy="40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9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Segoe UI"/>
              </a:rPr>
              <a:t>11. 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Lietuvos Respublikos viešųjų pirkimų įstatymo pasikeitimų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D19D4E-F8FE-4A6F-9849-0CD7E4AA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9993"/>
          </a:xfrm>
        </p:spPr>
        <p:txBody>
          <a:bodyPr>
            <a:normAutofit fontScale="90000"/>
          </a:bodyPr>
          <a:lstStyle/>
          <a:p>
            <a:pPr algn="ctr"/>
            <a:r>
              <a:rPr lang="lt-LT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Lietuvos Respublikos viešųjų pirkimų įstatymo (VPĮ) pakeitimai nuo 2024-05-01</a:t>
            </a:r>
          </a:p>
        </p:txBody>
      </p:sp>
      <p:graphicFrame>
        <p:nvGraphicFramePr>
          <p:cNvPr id="4" name="Lentelė 4">
            <a:extLst>
              <a:ext uri="{FF2B5EF4-FFF2-40B4-BE49-F238E27FC236}">
                <a16:creationId xmlns:a16="http://schemas.microsoft.com/office/drawing/2014/main" id="{F99A35D4-B8E7-4A16-88A1-2542D82F05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0770482"/>
              </p:ext>
            </p:extLst>
          </p:nvPr>
        </p:nvGraphicFramePr>
        <p:xfrm>
          <a:off x="838199" y="1110527"/>
          <a:ext cx="10766989" cy="5689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51">
                  <a:extLst>
                    <a:ext uri="{9D8B030D-6E8A-4147-A177-3AD203B41FA5}">
                      <a16:colId xmlns:a16="http://schemas.microsoft.com/office/drawing/2014/main" val="2655995739"/>
                    </a:ext>
                  </a:extLst>
                </a:gridCol>
                <a:gridCol w="1069514">
                  <a:extLst>
                    <a:ext uri="{9D8B030D-6E8A-4147-A177-3AD203B41FA5}">
                      <a16:colId xmlns:a16="http://schemas.microsoft.com/office/drawing/2014/main" val="1664704015"/>
                    </a:ext>
                  </a:extLst>
                </a:gridCol>
                <a:gridCol w="3081654">
                  <a:extLst>
                    <a:ext uri="{9D8B030D-6E8A-4147-A177-3AD203B41FA5}">
                      <a16:colId xmlns:a16="http://schemas.microsoft.com/office/drawing/2014/main" val="248196209"/>
                    </a:ext>
                  </a:extLst>
                </a:gridCol>
                <a:gridCol w="2765168">
                  <a:extLst>
                    <a:ext uri="{9D8B030D-6E8A-4147-A177-3AD203B41FA5}">
                      <a16:colId xmlns:a16="http://schemas.microsoft.com/office/drawing/2014/main" val="4181381044"/>
                    </a:ext>
                  </a:extLst>
                </a:gridCol>
                <a:gridCol w="3451002">
                  <a:extLst>
                    <a:ext uri="{9D8B030D-6E8A-4147-A177-3AD203B41FA5}">
                      <a16:colId xmlns:a16="http://schemas.microsoft.com/office/drawing/2014/main" val="2643650048"/>
                    </a:ext>
                  </a:extLst>
                </a:gridCol>
              </a:tblGrid>
              <a:tr h="3263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Eil. Nr.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Pasikeitė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BUVO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Nuo 2024-05-01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Pastabos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125030"/>
                  </a:ext>
                </a:extLst>
              </a:tr>
              <a:tr h="24305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Sutartis žodžiu 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86 str. 7 d.)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4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supaprastinto pirkimo </a:t>
                      </a: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4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neviršijančias </a:t>
                      </a:r>
                      <a:r>
                        <a:rPr lang="lt-LT" sz="1400" b="1" spc="1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10 000 Eur be PVM.</a:t>
                      </a:r>
                    </a:p>
                    <a:p>
                      <a:pPr marL="228600" indent="-228600" algn="just">
                        <a:buAutoNum type="arabicParenR"/>
                      </a:pP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Prekėms ir paslaugoms</a:t>
                      </a:r>
                      <a:r>
                        <a:rPr lang="lt-LT" sz="1400" b="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skirtoms </a:t>
                      </a: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MTEP, – </a:t>
                      </a:r>
                      <a:r>
                        <a:rPr lang="lt-LT" sz="1400" b="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kai </a:t>
                      </a:r>
                      <a:r>
                        <a:rPr lang="lt-LT" sz="14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supaprastinto pirkimo </a:t>
                      </a: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4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neviršija </a:t>
                      </a:r>
                      <a:r>
                        <a:rPr lang="lt-LT" sz="1400" b="1" spc="1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15 000 Eur be PVM.</a:t>
                      </a:r>
                      <a:endParaRPr lang="lt-LT" sz="140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4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supaprastinto pirkimo </a:t>
                      </a:r>
                      <a:r>
                        <a:rPr lang="lt-LT" sz="14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4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neviršijančias </a:t>
                      </a:r>
                      <a:r>
                        <a:rPr lang="lt-LT" sz="1400" b="1" spc="1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15 000 Eur be PVM.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u="sng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Atlikus pirkimo procedūras, tiekėjų apklausos </a:t>
                      </a:r>
                      <a:r>
                        <a:rPr lang="lt-LT" sz="1400" u="sng"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pažyma (</a:t>
                      </a:r>
                      <a:r>
                        <a:rPr lang="lt-LT" sz="1400" b="1" u="sng"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TAP</a:t>
                      </a:r>
                      <a:r>
                        <a:rPr lang="lt-LT" sz="1400" u="sng"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) </a:t>
                      </a:r>
                      <a:r>
                        <a:rPr lang="en-US" sz="1400" u="sng" err="1"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pildoma</a:t>
                      </a:r>
                      <a:r>
                        <a:rPr lang="lt-LT" sz="1400"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kai: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lt-LT" sz="14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Sutartis sudaroma raštu (</a:t>
                      </a:r>
                      <a:r>
                        <a:rPr lang="lt-LT" sz="1400" b="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rekomenduojama dėl rizikos veiksnių</a:t>
                      </a:r>
                      <a:r>
                        <a:rPr lang="lt-LT" sz="14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);</a:t>
                      </a:r>
                      <a:endParaRPr lang="lt-LT" sz="14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lt-LT" sz="1400"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 sudarytos pirkimo sutarties vertė </a:t>
                      </a:r>
                      <a:r>
                        <a:rPr lang="en-US" sz="1400" b="1" err="1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nuo</a:t>
                      </a:r>
                      <a:r>
                        <a:rPr lang="lt-LT" sz="1400" b="1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5000 Eur (be PVM);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lt-LT" sz="14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atlikta skelbiama apklausa;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lt-LT" sz="1400" b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apklausiamas daugiau nei vienas tiekėjas.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3442605"/>
                  </a:ext>
                </a:extLst>
              </a:tr>
              <a:tr h="238677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MVP ribos 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5 str. 9 d.)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Nors mažos vertės pirkimu (MVP) gali būti laikomi pirkimai, kurių </a:t>
                      </a:r>
                      <a:r>
                        <a:rPr lang="lt-LT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vertė mažesnė kaip </a:t>
                      </a:r>
                      <a:r>
                        <a:rPr lang="lt-LT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70 000 Eur (be PVM) </a:t>
                      </a:r>
                      <a:r>
                        <a:rPr lang="lt-LT" sz="1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(perkant prekes ir paslaugas),</a:t>
                      </a:r>
                      <a:r>
                        <a:rPr lang="lt-LT" sz="1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</a:t>
                      </a:r>
                      <a:r>
                        <a:rPr lang="lt-LT" sz="1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bet atliekant ir s</a:t>
                      </a:r>
                      <a:r>
                        <a:rPr lang="lt-LT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upaprastintus atvirus konkursus (SAK), </a:t>
                      </a:r>
                      <a:r>
                        <a:rPr lang="lt-LT" sz="1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MVP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gali būti perkama mažiau kaip už </a:t>
                      </a:r>
                      <a:r>
                        <a:rPr lang="lt-LT" sz="1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58 000,00 Eur.</a:t>
                      </a:r>
                    </a:p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lt-LT" sz="1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Pvz.:</a:t>
                      </a:r>
                      <a:endParaRPr lang="en-US" sz="1400" b="1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just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000 (MVP) + 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000 (SAK) 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=  </a:t>
                      </a:r>
                      <a:endParaRPr lang="lt-LT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143 000 </a:t>
                      </a:r>
                      <a:r>
                        <a:rPr lang="en-US" sz="140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Eur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(tarptautinio pirkimo riba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Galima atlikti mažos vertės pirkimą (MVP) atskiroms pirkimo dalims, kurių </a:t>
                      </a:r>
                      <a:r>
                        <a:rPr lang="lt-LT" sz="1400" kern="120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bendra vertė yra mažesnė kaip </a:t>
                      </a:r>
                      <a:r>
                        <a:rPr lang="lt-LT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70 000 Eur (be PVM) </a:t>
                      </a:r>
                      <a:r>
                        <a:rPr lang="lt-LT" sz="1400" b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(</a:t>
                      </a:r>
                      <a:r>
                        <a:rPr lang="lt-LT" sz="140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to </a:t>
                      </a:r>
                      <a:r>
                        <a:rPr lang="lt-LT" sz="1400" kern="120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paties tipo prekių ar paslaugų sutartims).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- </a:t>
                      </a: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MVP sutarčių vertė iki 70 000 Eur be PVM; </a:t>
                      </a:r>
                      <a:endParaRPr lang="lt-LT" sz="1400">
                        <a:effectLst/>
                        <a:latin typeface="Times New 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- </a:t>
                      </a: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bendra supaprastintų pirkimų vertė nustatyta iki  </a:t>
                      </a:r>
                      <a:r>
                        <a:rPr lang="lt-LT" sz="1400" b="1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143 000 Eur be PVM </a:t>
                      </a:r>
                      <a:r>
                        <a:rPr lang="lt-LT" sz="1400" b="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(nuo 2024-01-01),</a:t>
                      </a:r>
                      <a:endParaRPr lang="lt-LT" sz="1400"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- </a:t>
                      </a: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t. y.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šiuo atveju SAK vertė bus </a:t>
                      </a:r>
                      <a:r>
                        <a:rPr lang="en-US" sz="1400" err="1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iki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</a:t>
                      </a:r>
                      <a:r>
                        <a:rPr lang="lt-LT" sz="1400"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73 000 Eur be PVM.</a:t>
                      </a:r>
                      <a:endParaRPr lang="en-US" sz="1400"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b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Pvz.:</a:t>
                      </a:r>
                      <a:endParaRPr lang="en-US" sz="1400" b="1">
                        <a:solidFill>
                          <a:srgbClr val="0070C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70 000 (MVP) + 73 000 (SAK) 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=  </a:t>
                      </a:r>
                      <a:endParaRPr lang="lt-LT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143 000 </a:t>
                      </a:r>
                      <a:r>
                        <a:rPr lang="en-US" sz="140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Eur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(tarptautinio pirkimo riba</a:t>
                      </a: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lt-LT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435247"/>
                  </a:ext>
                </a:extLst>
              </a:tr>
              <a:tr h="52537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lt-L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endParaRPr lang="lt-LT" sz="11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endParaRPr lang="lt-LT" sz="1100" b="1" spc="1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t-LT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866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498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31856"/>
            <a:ext cx="7925410" cy="554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rgbClr val="262626"/>
                </a:solidFill>
                <a:latin typeface="Arial Nova"/>
                <a:ea typeface="Calibri"/>
                <a:cs typeface="Segoe UI"/>
              </a:rPr>
              <a:t>12. </a:t>
            </a:r>
            <a:r>
              <a:rPr lang="lt-LT" sz="2000" b="1">
                <a:solidFill>
                  <a:srgbClr val="000000"/>
                </a:solidFill>
                <a:latin typeface="Arial Nova"/>
                <a:ea typeface="+mj-lt"/>
                <a:cs typeface="+mj-lt"/>
              </a:rPr>
              <a:t>Dėl </a:t>
            </a:r>
            <a:r>
              <a:rPr lang="lt-LT" sz="2000" b="1" err="1">
                <a:solidFill>
                  <a:srgbClr val="000000"/>
                </a:solidFill>
                <a:latin typeface="Arial Nova"/>
                <a:ea typeface="+mj-lt"/>
                <a:cs typeface="+mj-lt"/>
              </a:rPr>
              <a:t>Go</a:t>
            </a:r>
            <a:r>
              <a:rPr lang="lt-LT" sz="2000" b="1">
                <a:solidFill>
                  <a:srgbClr val="000000"/>
                </a:solidFill>
                <a:latin typeface="Arial Nova"/>
                <a:ea typeface="+mj-lt"/>
                <a:cs typeface="+mj-lt"/>
              </a:rPr>
              <a:t> Vilnius galimybių pristatymo</a:t>
            </a:r>
            <a:endParaRPr lang="lt-LT" sz="2000" b="1">
              <a:solidFill>
                <a:srgbClr val="000000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29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C4DD8F7C-4300-3342-38A3-2D7516E9FFF7}"/>
              </a:ext>
            </a:extLst>
          </p:cNvPr>
          <p:cNvSpPr/>
          <p:nvPr/>
        </p:nvSpPr>
        <p:spPr>
          <a:xfrm>
            <a:off x="7850917" y="-1006725"/>
            <a:ext cx="5900555" cy="5900555"/>
          </a:xfrm>
          <a:prstGeom prst="ellipse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B072E-C4ED-A369-A953-E3A6033E9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586" y="2707369"/>
            <a:ext cx="6852795" cy="1569706"/>
          </a:xfrm>
        </p:spPr>
        <p:txBody>
          <a:bodyPr>
            <a:normAutofit fontScale="90000"/>
          </a:bodyPr>
          <a:lstStyle/>
          <a:p>
            <a:pPr algn="l"/>
            <a:r>
              <a:rPr lang="lt-LT" sz="54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KONFERENCIJŲ BIURO PASLAUGOS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F72E13-0AC9-199F-526B-AC2742D27793}"/>
              </a:ext>
            </a:extLst>
          </p:cNvPr>
          <p:cNvSpPr txBox="1">
            <a:spLocks/>
          </p:cNvSpPr>
          <p:nvPr/>
        </p:nvSpPr>
        <p:spPr>
          <a:xfrm>
            <a:off x="1464586" y="3473668"/>
            <a:ext cx="6852795" cy="15697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LT" sz="2400">
                <a:ln w="19050">
                  <a:noFill/>
                </a:ln>
                <a:solidFill>
                  <a:srgbClr val="FF0006"/>
                </a:solidFill>
                <a:latin typeface="Intro Regular" panose="02000000000000000000" pitchFamily="2" charset="77"/>
              </a:rPr>
              <a:t>202</a:t>
            </a:r>
            <a:r>
              <a:rPr lang="lt-LT" sz="2400">
                <a:ln w="19050">
                  <a:noFill/>
                </a:ln>
                <a:solidFill>
                  <a:srgbClr val="FF0006"/>
                </a:solidFill>
                <a:latin typeface="Intro Regular" panose="02000000000000000000" pitchFamily="2" charset="77"/>
              </a:rPr>
              <a:t>4</a:t>
            </a:r>
            <a:endParaRPr lang="en-LT" sz="2400">
              <a:ln w="19050">
                <a:noFill/>
              </a:ln>
              <a:solidFill>
                <a:srgbClr val="FF0006"/>
              </a:solidFill>
              <a:latin typeface="Intro Regular" panose="02000000000000000000" pitchFamily="2" charset="77"/>
            </a:endParaRPr>
          </a:p>
        </p:txBody>
      </p:sp>
      <p:pic>
        <p:nvPicPr>
          <p:cNvPr id="5" name="Picture 4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id="{FC2B4398-2738-BA65-3381-0CD3638F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683" y="2853443"/>
            <a:ext cx="2217359" cy="2660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2F6FE5-66F1-73F8-FB56-347DCC315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80" y="2094113"/>
            <a:ext cx="1954427" cy="325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4DCE39-7C7A-FE20-EDF4-880603A80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180" y="6282252"/>
            <a:ext cx="1433555" cy="5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46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3BC8F83-8279-F6D1-0210-78BD28465476}"/>
              </a:ext>
            </a:extLst>
          </p:cNvPr>
          <p:cNvSpPr/>
          <p:nvPr/>
        </p:nvSpPr>
        <p:spPr>
          <a:xfrm>
            <a:off x="-1153217" y="710795"/>
            <a:ext cx="2535033" cy="2535033"/>
          </a:xfrm>
          <a:prstGeom prst="ellipse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F72E13-0AC9-199F-526B-AC2742D27793}"/>
              </a:ext>
            </a:extLst>
          </p:cNvPr>
          <p:cNvSpPr txBox="1">
            <a:spLocks/>
          </p:cNvSpPr>
          <p:nvPr/>
        </p:nvSpPr>
        <p:spPr>
          <a:xfrm>
            <a:off x="3019790" y="3724627"/>
            <a:ext cx="8194824" cy="463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Padeda išrinkti tinkamiausią vietą konferencijai</a:t>
            </a:r>
            <a:endParaRPr lang="en-LT" sz="2000">
              <a:ln w="19050">
                <a:noFill/>
              </a:ln>
              <a:latin typeface="Intro Regular" panose="02000000000000000000" pitchFamily="2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9FDE452-7FFC-DFD6-973B-FAE105995F6A}"/>
              </a:ext>
            </a:extLst>
          </p:cNvPr>
          <p:cNvSpPr/>
          <p:nvPr/>
        </p:nvSpPr>
        <p:spPr>
          <a:xfrm>
            <a:off x="9603973" y="3746006"/>
            <a:ext cx="6012742" cy="6217801"/>
          </a:xfrm>
          <a:prstGeom prst="ellipse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BB2DE1-9119-8049-09D2-550899479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463" y="6047824"/>
            <a:ext cx="1762840" cy="46322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ADAFB3A-BA6A-00EE-36A8-58801C114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958" y="1212853"/>
            <a:ext cx="702058" cy="457478"/>
          </a:xfrm>
        </p:spPr>
        <p:txBody>
          <a:bodyPr>
            <a:noAutofit/>
          </a:bodyPr>
          <a:lstStyle/>
          <a:p>
            <a:r>
              <a:rPr lang="en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B8F60-D149-7417-5662-7C563130CEC0}"/>
              </a:ext>
            </a:extLst>
          </p:cNvPr>
          <p:cNvSpPr txBox="1">
            <a:spLocks/>
          </p:cNvSpPr>
          <p:nvPr/>
        </p:nvSpPr>
        <p:spPr>
          <a:xfrm>
            <a:off x="3012145" y="950814"/>
            <a:ext cx="8872158" cy="841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>
                <a:ln w="19050">
                  <a:noFill/>
                </a:ln>
                <a:latin typeface="Intro Regular"/>
              </a:rPr>
              <a:t>Ruošia paraiškas konkursams (</a:t>
            </a:r>
            <a:r>
              <a:rPr lang="lt-LT" sz="2000" i="1" err="1">
                <a:ln w="19050">
                  <a:noFill/>
                </a:ln>
                <a:latin typeface="Intro Regular"/>
              </a:rPr>
              <a:t>bid‘ams</a:t>
            </a:r>
            <a:r>
              <a:rPr lang="lt-LT" sz="2000">
                <a:ln w="19050">
                  <a:noFill/>
                </a:ln>
                <a:latin typeface="Intro Regular"/>
              </a:rPr>
              <a:t>) pritraukti tarptautines </a:t>
            </a:r>
            <a:endParaRPr lang="en-US" sz="2000">
              <a:ln w="19050">
                <a:noFill/>
              </a:ln>
              <a:latin typeface="Intro Regular"/>
            </a:endParaRPr>
          </a:p>
          <a:p>
            <a:pPr algn="l"/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konferencijas į Vilnių</a:t>
            </a:r>
            <a:endParaRPr lang="en-LT" sz="2000">
              <a:ln w="19050">
                <a:noFill/>
              </a:ln>
              <a:latin typeface="Intro Regular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B39905-C40A-193B-BCC9-6D6117804A74}"/>
              </a:ext>
            </a:extLst>
          </p:cNvPr>
          <p:cNvSpPr txBox="1">
            <a:spLocks/>
          </p:cNvSpPr>
          <p:nvPr/>
        </p:nvSpPr>
        <p:spPr>
          <a:xfrm>
            <a:off x="2014958" y="1999409"/>
            <a:ext cx="702058" cy="457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0</a:t>
            </a:r>
            <a:r>
              <a:rPr lang="lt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2</a:t>
            </a:r>
            <a:endParaRPr lang="en-LT" sz="3200" b="1">
              <a:ln w="19050">
                <a:solidFill>
                  <a:srgbClr val="FF0006"/>
                </a:solidFill>
              </a:ln>
              <a:solidFill>
                <a:srgbClr val="EBE9E8"/>
              </a:solidFill>
              <a:latin typeface="Intro Bold" panose="02000000000000000000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74DAF7D-97A9-6BF8-4A72-5248FFAD9F7F}"/>
              </a:ext>
            </a:extLst>
          </p:cNvPr>
          <p:cNvSpPr txBox="1">
            <a:spLocks/>
          </p:cNvSpPr>
          <p:nvPr/>
        </p:nvSpPr>
        <p:spPr>
          <a:xfrm>
            <a:off x="3014586" y="2126138"/>
            <a:ext cx="8309971" cy="3822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Organizuoja pažintinius vizitus kviečiamos konferencijos atstovams iš užsienio</a:t>
            </a:r>
            <a:endParaRPr lang="en-LT" sz="2000">
              <a:ln w="19050">
                <a:noFill/>
              </a:ln>
              <a:latin typeface="Intro Regular" panose="02000000000000000000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4CC9C6-99C4-3060-652B-CD15BC717850}"/>
              </a:ext>
            </a:extLst>
          </p:cNvPr>
          <p:cNvSpPr txBox="1">
            <a:spLocks/>
          </p:cNvSpPr>
          <p:nvPr/>
        </p:nvSpPr>
        <p:spPr>
          <a:xfrm>
            <a:off x="2014958" y="2903649"/>
            <a:ext cx="702058" cy="457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0</a:t>
            </a:r>
            <a:r>
              <a:rPr lang="lt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3</a:t>
            </a:r>
            <a:endParaRPr lang="en-LT" sz="3200" b="1">
              <a:ln w="19050">
                <a:solidFill>
                  <a:srgbClr val="FF0006"/>
                </a:solidFill>
              </a:ln>
              <a:solidFill>
                <a:srgbClr val="EBE9E8"/>
              </a:solidFill>
              <a:latin typeface="Intro Bold" panose="02000000000000000000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CBC702-66D2-CC81-C26C-B8B705C66587}"/>
              </a:ext>
            </a:extLst>
          </p:cNvPr>
          <p:cNvSpPr txBox="1">
            <a:spLocks/>
          </p:cNvSpPr>
          <p:nvPr/>
        </p:nvSpPr>
        <p:spPr>
          <a:xfrm>
            <a:off x="2962653" y="5278265"/>
            <a:ext cx="6852795" cy="841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Suteikia </a:t>
            </a:r>
            <a:r>
              <a:rPr lang="lt-LT" sz="2000" err="1">
                <a:ln w="19050">
                  <a:noFill/>
                </a:ln>
                <a:latin typeface="Intro Regular" panose="02000000000000000000" pitchFamily="2" charset="77"/>
              </a:rPr>
              <a:t>dalomąją</a:t>
            </a:r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 medžiagą apie Vilnių turiningam konferencijos dalyvių laiko praleidimui</a:t>
            </a:r>
            <a:endParaRPr lang="en-LT" sz="2000">
              <a:ln w="19050">
                <a:noFill/>
              </a:ln>
              <a:latin typeface="Intro Regular" panose="02000000000000000000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E16084-96FC-85D8-76B9-B094778EFDBC}"/>
              </a:ext>
            </a:extLst>
          </p:cNvPr>
          <p:cNvSpPr txBox="1">
            <a:spLocks/>
          </p:cNvSpPr>
          <p:nvPr/>
        </p:nvSpPr>
        <p:spPr>
          <a:xfrm>
            <a:off x="2014958" y="3807889"/>
            <a:ext cx="702058" cy="457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0</a:t>
            </a:r>
            <a:r>
              <a:rPr lang="lt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4</a:t>
            </a:r>
            <a:endParaRPr lang="en-LT" sz="3200" b="1">
              <a:ln w="19050">
                <a:solidFill>
                  <a:srgbClr val="FF0006"/>
                </a:solidFill>
              </a:ln>
              <a:solidFill>
                <a:srgbClr val="EBE9E8"/>
              </a:solidFill>
              <a:latin typeface="Intro Bold" panose="02000000000000000000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DF227F-0C69-DC65-8269-873D9930670C}"/>
              </a:ext>
            </a:extLst>
          </p:cNvPr>
          <p:cNvSpPr txBox="1">
            <a:spLocks/>
          </p:cNvSpPr>
          <p:nvPr/>
        </p:nvSpPr>
        <p:spPr>
          <a:xfrm>
            <a:off x="3014587" y="4200166"/>
            <a:ext cx="7192371" cy="841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Padeda viešinti informaciją apie rengiamą konferenciją</a:t>
            </a:r>
            <a:endParaRPr lang="en-LT" sz="2000">
              <a:ln w="19050">
                <a:noFill/>
              </a:ln>
              <a:latin typeface="Intro Regular" panose="02000000000000000000" pitchFamily="2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458F951-50C0-4EDD-11D1-8D64644DAA67}"/>
              </a:ext>
            </a:extLst>
          </p:cNvPr>
          <p:cNvSpPr txBox="1">
            <a:spLocks/>
          </p:cNvSpPr>
          <p:nvPr/>
        </p:nvSpPr>
        <p:spPr>
          <a:xfrm>
            <a:off x="2014958" y="4651489"/>
            <a:ext cx="702058" cy="457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0</a:t>
            </a:r>
            <a:r>
              <a:rPr lang="lt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5</a:t>
            </a:r>
            <a:endParaRPr lang="en-LT" sz="3200" b="1">
              <a:ln w="19050">
                <a:solidFill>
                  <a:srgbClr val="FF0006"/>
                </a:solidFill>
              </a:ln>
              <a:solidFill>
                <a:srgbClr val="EBE9E8"/>
              </a:solidFill>
              <a:latin typeface="Intro Bold" panose="02000000000000000000" pitchFamily="2" charset="77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3F0507B-DD3C-A402-34A6-C9ED4BDE4C02}"/>
              </a:ext>
            </a:extLst>
          </p:cNvPr>
          <p:cNvSpPr txBox="1">
            <a:spLocks/>
          </p:cNvSpPr>
          <p:nvPr/>
        </p:nvSpPr>
        <p:spPr>
          <a:xfrm>
            <a:off x="3014587" y="2597042"/>
            <a:ext cx="8309970" cy="8414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lt-LT" sz="2000">
                <a:ln w="19050">
                  <a:noFill/>
                </a:ln>
                <a:latin typeface="Intro Regular" panose="02000000000000000000" pitchFamily="2" charset="77"/>
              </a:rPr>
              <a:t>Suteikia finansinę pagalbą organizuojant tarptautines konferencijas Vilniuje</a:t>
            </a:r>
            <a:endParaRPr lang="en-LT" sz="2000">
              <a:ln w="19050">
                <a:noFill/>
              </a:ln>
              <a:latin typeface="Intro Regular" panose="02000000000000000000" pitchFamily="2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F6E4A82-F34F-E3B1-E932-93E010039564}"/>
              </a:ext>
            </a:extLst>
          </p:cNvPr>
          <p:cNvSpPr txBox="1">
            <a:spLocks/>
          </p:cNvSpPr>
          <p:nvPr/>
        </p:nvSpPr>
        <p:spPr>
          <a:xfrm>
            <a:off x="2056507" y="5536465"/>
            <a:ext cx="702058" cy="4574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0</a:t>
            </a:r>
            <a:r>
              <a:rPr lang="lt-LT" sz="3200" b="1">
                <a:ln w="19050">
                  <a:solidFill>
                    <a:srgbClr val="FF0006"/>
                  </a:solidFill>
                </a:ln>
                <a:solidFill>
                  <a:srgbClr val="EBE9E8"/>
                </a:solidFill>
                <a:latin typeface="Intro Bold" panose="02000000000000000000" pitchFamily="2" charset="77"/>
              </a:rPr>
              <a:t>6</a:t>
            </a:r>
            <a:endParaRPr lang="en-LT" sz="3200" b="1">
              <a:ln w="19050">
                <a:solidFill>
                  <a:srgbClr val="FF0006"/>
                </a:solidFill>
              </a:ln>
              <a:solidFill>
                <a:srgbClr val="EBE9E8"/>
              </a:solidFill>
              <a:latin typeface="Intro Bold" panose="02000000000000000000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E03056E-78A8-4F7F-68C6-784368992BD7}"/>
              </a:ext>
            </a:extLst>
          </p:cNvPr>
          <p:cNvSpPr txBox="1">
            <a:spLocks/>
          </p:cNvSpPr>
          <p:nvPr/>
        </p:nvSpPr>
        <p:spPr>
          <a:xfrm>
            <a:off x="2014958" y="479020"/>
            <a:ext cx="6188075" cy="463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400" b="1">
                <a:ln w="19050">
                  <a:noFill/>
                </a:ln>
                <a:solidFill>
                  <a:srgbClr val="FF0006"/>
                </a:solidFill>
                <a:latin typeface="Intro Bold" panose="02000000000000000000" pitchFamily="2" charset="77"/>
              </a:rPr>
              <a:t>TEIKIAMOS PASLAUGOS:</a:t>
            </a:r>
            <a:endParaRPr lang="en-LT" sz="2400" b="1">
              <a:ln w="19050">
                <a:noFill/>
              </a:ln>
              <a:solidFill>
                <a:srgbClr val="FF0006"/>
              </a:solidFill>
              <a:latin typeface="Intro Bold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62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9" grpId="0"/>
      <p:bldP spid="11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3BC8F83-8279-F6D1-0210-78BD28465476}"/>
              </a:ext>
            </a:extLst>
          </p:cNvPr>
          <p:cNvSpPr/>
          <p:nvPr/>
        </p:nvSpPr>
        <p:spPr>
          <a:xfrm>
            <a:off x="-1267517" y="466001"/>
            <a:ext cx="2535033" cy="2535033"/>
          </a:xfrm>
          <a:prstGeom prst="ellipse">
            <a:avLst/>
          </a:prstGeom>
          <a:solidFill>
            <a:srgbClr val="EE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rgbClr val="FF0006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931DC6-D0F5-ACF9-BF24-51D9C24D3F36}"/>
              </a:ext>
            </a:extLst>
          </p:cNvPr>
          <p:cNvCxnSpPr>
            <a:cxnSpLocks/>
          </p:cNvCxnSpPr>
          <p:nvPr/>
        </p:nvCxnSpPr>
        <p:spPr>
          <a:xfrm>
            <a:off x="6095999" y="1938583"/>
            <a:ext cx="0" cy="458951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CADAFB3A-BA6A-00EE-36A8-58801C114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908" y="466001"/>
            <a:ext cx="9700183" cy="1569706"/>
          </a:xfrm>
        </p:spPr>
        <p:txBody>
          <a:bodyPr>
            <a:noAutofit/>
          </a:bodyPr>
          <a:lstStyle/>
          <a:p>
            <a:r>
              <a:rPr lang="lt-LT" sz="3600" b="1">
                <a:ln w="19050">
                  <a:noFill/>
                </a:ln>
                <a:solidFill>
                  <a:srgbClr val="FF0006"/>
                </a:solidFill>
                <a:latin typeface="Intro Bold" panose="02000000000000000000" pitchFamily="2" charset="77"/>
              </a:rPr>
              <a:t>TARPTAUTINIŲ KONFERENCIJŲ SKATINIMO PROGRAMA </a:t>
            </a:r>
            <a:endParaRPr lang="en-LT" sz="3600" b="1">
              <a:ln w="19050">
                <a:solidFill>
                  <a:srgbClr val="FF0006"/>
                </a:solidFill>
              </a:ln>
              <a:solidFill>
                <a:srgbClr val="EBE9E8"/>
              </a:solidFill>
              <a:latin typeface="Intro Bold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616ADB-1CE2-8049-5E43-9916EAA91819}"/>
              </a:ext>
            </a:extLst>
          </p:cNvPr>
          <p:cNvSpPr/>
          <p:nvPr/>
        </p:nvSpPr>
        <p:spPr>
          <a:xfrm>
            <a:off x="11133730" y="3294797"/>
            <a:ext cx="2116540" cy="2116540"/>
          </a:xfrm>
          <a:prstGeom prst="ellipse">
            <a:avLst/>
          </a:prstGeom>
          <a:noFill/>
          <a:ln>
            <a:solidFill>
              <a:srgbClr val="FF00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949684-80D6-D44B-F822-3A2A352BABDD}"/>
              </a:ext>
            </a:extLst>
          </p:cNvPr>
          <p:cNvSpPr txBox="1"/>
          <p:nvPr/>
        </p:nvSpPr>
        <p:spPr>
          <a:xfrm>
            <a:off x="2416404" y="2489291"/>
            <a:ext cx="77774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12750" hangingPunct="0">
              <a:spcBef>
                <a:spcPts val="1200"/>
              </a:spcBef>
              <a:buBlip>
                <a:blip r:embed="rId2"/>
              </a:buBlip>
            </a:pPr>
            <a:r>
              <a:rPr lang="lt-LT" kern="0">
                <a:latin typeface="Intro Regular" panose="02000000000000000000" pitchFamily="2" charset="77"/>
              </a:rPr>
              <a:t>Programa yra skirta visiems, kas planuoja ir organizuoja tarptautines mokslo ar verslo konferencijas </a:t>
            </a:r>
          </a:p>
          <a:p>
            <a:pPr marL="342900" indent="-342900" defTabSz="412750" hangingPunct="0">
              <a:spcBef>
                <a:spcPts val="1200"/>
              </a:spcBef>
              <a:buBlip>
                <a:blip r:embed="rId2"/>
              </a:buBlip>
            </a:pPr>
            <a:r>
              <a:rPr lang="lt-LT" kern="0">
                <a:latin typeface="Intro Regular" panose="02000000000000000000" pitchFamily="2" charset="77"/>
              </a:rPr>
              <a:t>Paraiškos priimamos ne mažiau nei 30 d. iki konferencijos pradžios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3142D-14E2-8F28-52D6-68A3A298CBA4}"/>
              </a:ext>
            </a:extLst>
          </p:cNvPr>
          <p:cNvSpPr txBox="1"/>
          <p:nvPr/>
        </p:nvSpPr>
        <p:spPr>
          <a:xfrm>
            <a:off x="2516580" y="4778218"/>
            <a:ext cx="781396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Konferencija vyksta mokamoje erdvėje Vilniuje;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Ne mažiau nei </a:t>
            </a:r>
            <a:r>
              <a:rPr lang="en-US">
                <a:solidFill>
                  <a:srgbClr val="000000"/>
                </a:solidFill>
                <a:latin typeface="Intro Regular"/>
              </a:rPr>
              <a:t>50 </a:t>
            </a: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dalyvių</a:t>
            </a:r>
            <a:r>
              <a:rPr lang="en-US">
                <a:solidFill>
                  <a:srgbClr val="000000"/>
                </a:solidFill>
                <a:latin typeface="Intro Regular"/>
              </a:rPr>
              <a:t>, </a:t>
            </a:r>
            <a:r>
              <a:rPr lang="en-US" err="1">
                <a:solidFill>
                  <a:srgbClr val="000000"/>
                </a:solidFill>
                <a:latin typeface="Intro Regular"/>
              </a:rPr>
              <a:t>i</a:t>
            </a: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š jų </a:t>
            </a:r>
            <a:r>
              <a:rPr lang="en-US">
                <a:solidFill>
                  <a:srgbClr val="000000"/>
                </a:solidFill>
                <a:latin typeface="Intro Regular"/>
              </a:rPr>
              <a:t>50 % u</a:t>
            </a:r>
            <a:r>
              <a:rPr lang="lt-LT" err="1">
                <a:solidFill>
                  <a:srgbClr val="000000"/>
                </a:solidFill>
                <a:latin typeface="Intro Regular" panose="02000000000000000000" pitchFamily="2" charset="77"/>
              </a:rPr>
              <a:t>žsieniečių</a:t>
            </a: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;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Trukmė ne mažiau nei 2 dienos;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solidFill>
                  <a:srgbClr val="000000"/>
                </a:solidFill>
                <a:latin typeface="Intro Regular" panose="02000000000000000000" pitchFamily="2" charset="77"/>
              </a:rPr>
              <a:t>Konferencijoje dalyvauja tik registruoti dalyviai.</a:t>
            </a:r>
            <a:br>
              <a:rPr lang="en-GB"/>
            </a:br>
            <a:endParaRPr lang="en-L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B41902-0FBF-A92B-DBB1-7DF4019C652B}"/>
              </a:ext>
            </a:extLst>
          </p:cNvPr>
          <p:cNvSpPr txBox="1">
            <a:spLocks/>
          </p:cNvSpPr>
          <p:nvPr/>
        </p:nvSpPr>
        <p:spPr>
          <a:xfrm>
            <a:off x="2347247" y="4122027"/>
            <a:ext cx="6927867" cy="463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2400" b="1">
                <a:ln w="19050">
                  <a:noFill/>
                </a:ln>
                <a:solidFill>
                  <a:srgbClr val="FF0006"/>
                </a:solidFill>
                <a:latin typeface="Intro Bold" panose="02000000000000000000" pitchFamily="2" charset="77"/>
              </a:rPr>
              <a:t>KOKIOS KONFERENCIJOS YRA TINKAMOS? </a:t>
            </a:r>
            <a:endParaRPr lang="en-LT" sz="2400" b="1">
              <a:ln w="19050">
                <a:noFill/>
              </a:ln>
              <a:solidFill>
                <a:srgbClr val="FF0006"/>
              </a:solidFill>
              <a:latin typeface="Intro Bold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614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4CE86F0-0636-7EA4-425C-3F69F6E347EA}"/>
              </a:ext>
            </a:extLst>
          </p:cNvPr>
          <p:cNvSpPr txBox="1"/>
          <p:nvPr/>
        </p:nvSpPr>
        <p:spPr>
          <a:xfrm>
            <a:off x="2241398" y="1714416"/>
            <a:ext cx="52959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lt-LT" sz="2000" b="0" i="0">
              <a:solidFill>
                <a:srgbClr val="414454"/>
              </a:solidFill>
              <a:effectLst/>
              <a:highlight>
                <a:srgbClr val="F3F4F5"/>
              </a:highlight>
              <a:latin typeface="Intro Regular" panose="02000000000000000000" pitchFamily="50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Patalpų ir įrangos nuomos; 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Dalyvių maitinimo; 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Transporto Vilniaus mieste; 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Konferencijos reklamos ir viešinimo; 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Pramoginio pobūdžio paslaugų; </a:t>
            </a:r>
          </a:p>
          <a:p>
            <a:pPr marL="285750" indent="-285750"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Konferencijos organizatoriaus paslaugų.</a:t>
            </a:r>
            <a:endParaRPr lang="en-LT" sz="2000">
              <a:latin typeface="Intro Regular" panose="02000000000000000000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B0B2C1-661E-3D41-4CBA-B4E15D641E9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63847" y="1425042"/>
            <a:ext cx="8111300" cy="463550"/>
          </a:xfrm>
        </p:spPr>
        <p:txBody>
          <a:bodyPr anchor="t" anchorCtr="0">
            <a:noAutofit/>
          </a:bodyPr>
          <a:lstStyle/>
          <a:p>
            <a:pPr algn="l"/>
            <a:r>
              <a:rPr lang="lt-LT" sz="2400" b="1">
                <a:ln w="19050">
                  <a:noFill/>
                </a:ln>
                <a:solidFill>
                  <a:srgbClr val="FF0006"/>
                </a:solidFill>
                <a:latin typeface="Intro Bold" panose="02000000000000000000" pitchFamily="2" charset="77"/>
              </a:rPr>
              <a:t>KOKIOS IŠLAIDOS GALI BŪTI KOMPENSUOJAMOS? </a:t>
            </a:r>
            <a:endParaRPr lang="en-LT" sz="2400" b="1">
              <a:ln w="19050">
                <a:noFill/>
              </a:ln>
              <a:solidFill>
                <a:srgbClr val="FF0006"/>
              </a:solidFill>
              <a:latin typeface="Intro Bold" panose="02000000000000000000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8D7368-DE2C-C8ED-173E-79533D838AAC}"/>
              </a:ext>
            </a:extLst>
          </p:cNvPr>
          <p:cNvSpPr/>
          <p:nvPr/>
        </p:nvSpPr>
        <p:spPr>
          <a:xfrm>
            <a:off x="-1267517" y="466001"/>
            <a:ext cx="2535033" cy="2535033"/>
          </a:xfrm>
          <a:prstGeom prst="ellipse">
            <a:avLst/>
          </a:prstGeom>
          <a:solidFill>
            <a:srgbClr val="EE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rgbClr val="FF0006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E0A8A8E-608E-024F-0DE4-D8549E6107FB}"/>
              </a:ext>
            </a:extLst>
          </p:cNvPr>
          <p:cNvSpPr/>
          <p:nvPr/>
        </p:nvSpPr>
        <p:spPr>
          <a:xfrm>
            <a:off x="11133730" y="3294797"/>
            <a:ext cx="2116540" cy="2116540"/>
          </a:xfrm>
          <a:prstGeom prst="ellipse">
            <a:avLst/>
          </a:prstGeom>
          <a:noFill/>
          <a:ln>
            <a:solidFill>
              <a:srgbClr val="FF00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3C44D-8BB3-89A2-941E-DF3CDF9D8680}"/>
              </a:ext>
            </a:extLst>
          </p:cNvPr>
          <p:cNvSpPr txBox="1">
            <a:spLocks/>
          </p:cNvSpPr>
          <p:nvPr/>
        </p:nvSpPr>
        <p:spPr>
          <a:xfrm>
            <a:off x="1983628" y="4080189"/>
            <a:ext cx="8951192" cy="463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t-LT" sz="2400" b="1">
                <a:ln w="19050">
                  <a:noFill/>
                </a:ln>
                <a:solidFill>
                  <a:srgbClr val="FF0006"/>
                </a:solidFill>
                <a:latin typeface="Intro Bold" panose="02000000000000000000" pitchFamily="2" charset="77"/>
              </a:rPr>
              <a:t>KOKIA YRA LĖŠŲ PANAUDOJIMO ĮRODYMŲ PROCEDŪRA?</a:t>
            </a:r>
            <a:endParaRPr lang="en-LT" sz="2400" b="1">
              <a:ln w="19050">
                <a:noFill/>
              </a:ln>
              <a:solidFill>
                <a:srgbClr val="FF0006"/>
              </a:solidFill>
              <a:latin typeface="Intro Bold" panose="02000000000000000000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6F172-667A-92A9-3885-FC94B90404DE}"/>
              </a:ext>
            </a:extLst>
          </p:cNvPr>
          <p:cNvSpPr txBox="1"/>
          <p:nvPr/>
        </p:nvSpPr>
        <p:spPr>
          <a:xfrm>
            <a:off x="2207268" y="4726823"/>
            <a:ext cx="816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412750" hangingPunct="0">
              <a:spcBef>
                <a:spcPts val="1200"/>
              </a:spcBef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Po konferencijos turi būti pateikta ataskaita ir ją lydintys dokumentai </a:t>
            </a:r>
            <a:r>
              <a:rPr lang="lt-LT" kern="0">
                <a:latin typeface="Intro Regular" panose="02000000000000000000" pitchFamily="2" charset="77"/>
              </a:rPr>
              <a:t> </a:t>
            </a:r>
          </a:p>
          <a:p>
            <a:pPr marL="342900" indent="-342900" defTabSz="412750" hangingPunct="0">
              <a:spcBef>
                <a:spcPts val="1200"/>
              </a:spcBef>
              <a:buBlip>
                <a:blip r:embed="rId2"/>
              </a:buBlip>
            </a:pPr>
            <a:r>
              <a:rPr lang="lt-LT">
                <a:latin typeface="Intro Regular" panose="02000000000000000000" pitchFamily="50" charset="0"/>
              </a:rPr>
              <a:t>Po ataskaitos pateikimo per 20 darbo dienų nustatoma galutinė kompensacijos suma.</a:t>
            </a:r>
            <a:r>
              <a:rPr lang="lt-LT" kern="0">
                <a:latin typeface="Intro Regular" panose="02000000000000000000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32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1616ADB-1CE2-8049-5E43-9916EAA91819}"/>
              </a:ext>
            </a:extLst>
          </p:cNvPr>
          <p:cNvSpPr/>
          <p:nvPr/>
        </p:nvSpPr>
        <p:spPr>
          <a:xfrm>
            <a:off x="5099103" y="6091782"/>
            <a:ext cx="1993793" cy="1993793"/>
          </a:xfrm>
          <a:prstGeom prst="ellipse">
            <a:avLst/>
          </a:prstGeom>
          <a:solidFill>
            <a:srgbClr val="FF00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8C71C7-7EB2-9A2C-E4FE-F60A1376D38B}"/>
              </a:ext>
            </a:extLst>
          </p:cNvPr>
          <p:cNvSpPr/>
          <p:nvPr/>
        </p:nvSpPr>
        <p:spPr>
          <a:xfrm>
            <a:off x="5544825" y="-572780"/>
            <a:ext cx="1145559" cy="1145559"/>
          </a:xfrm>
          <a:prstGeom prst="ellipse">
            <a:avLst/>
          </a:prstGeom>
          <a:noFill/>
          <a:ln>
            <a:solidFill>
              <a:srgbClr val="FF00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EC05DC-FEAB-5902-A70C-23C4AC3B0AFA}"/>
              </a:ext>
            </a:extLst>
          </p:cNvPr>
          <p:cNvSpPr txBox="1">
            <a:spLocks/>
          </p:cNvSpPr>
          <p:nvPr/>
        </p:nvSpPr>
        <p:spPr>
          <a:xfrm>
            <a:off x="2186226" y="1375205"/>
            <a:ext cx="7031185" cy="463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400" b="1">
                <a:ln w="19050">
                  <a:noFill/>
                </a:ln>
                <a:solidFill>
                  <a:srgbClr val="FF0006"/>
                </a:solidFill>
                <a:latin typeface="Intro Bold" panose="02000000000000000000" pitchFamily="2" charset="77"/>
              </a:rPr>
              <a:t>JEI KILTŲ KLAUSIMŲ, SUSISIEKITE</a:t>
            </a:r>
            <a:endParaRPr lang="en-LT" sz="2400" b="1">
              <a:ln w="19050">
                <a:noFill/>
              </a:ln>
              <a:solidFill>
                <a:srgbClr val="FF0006"/>
              </a:solidFill>
              <a:latin typeface="Intro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B63BF-A9FC-660D-3277-AA2AB2017229}"/>
              </a:ext>
            </a:extLst>
          </p:cNvPr>
          <p:cNvSpPr txBox="1"/>
          <p:nvPr/>
        </p:nvSpPr>
        <p:spPr>
          <a:xfrm>
            <a:off x="2416404" y="2140939"/>
            <a:ext cx="7777461" cy="27084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12750" hangingPunct="0">
              <a:spcBef>
                <a:spcPts val="1200"/>
              </a:spcBef>
            </a:pPr>
            <a:r>
              <a:rPr lang="lt-LT" sz="2000" b="1" kern="0">
                <a:latin typeface="Intro Regular" panose="02000000000000000000" pitchFamily="2" charset="77"/>
              </a:rPr>
              <a:t>PAULĖ TAMULIŪNAITĖ</a:t>
            </a:r>
          </a:p>
          <a:p>
            <a:pPr defTabSz="412750" hangingPunct="0">
              <a:spcBef>
                <a:spcPts val="1200"/>
              </a:spcBef>
            </a:pPr>
            <a:r>
              <a:rPr lang="lt-LT" sz="2000" kern="0">
                <a:latin typeface="Intro Regular" panose="02000000000000000000" pitchFamily="2" charset="77"/>
              </a:rPr>
              <a:t>Projektų vadovė</a:t>
            </a:r>
          </a:p>
          <a:p>
            <a:pPr defTabSz="412750" hangingPunct="0">
              <a:spcBef>
                <a:spcPts val="1200"/>
              </a:spcBef>
            </a:pPr>
            <a:r>
              <a:rPr lang="lt-LT" sz="2000" kern="0">
                <a:latin typeface="Intro Regular" panose="02000000000000000000" pitchFamily="2" charset="77"/>
              </a:rPr>
              <a:t>Konferencijų biuras</a:t>
            </a:r>
          </a:p>
          <a:p>
            <a:pPr defTabSz="412750" hangingPunct="0">
              <a:spcBef>
                <a:spcPts val="1200"/>
              </a:spcBef>
            </a:pPr>
            <a:r>
              <a:rPr lang="lt-LT" sz="2000" kern="0">
                <a:latin typeface="Intro Regular" panose="02000000000000000000" pitchFamily="2" charset="77"/>
              </a:rPr>
              <a:t>El. p. </a:t>
            </a:r>
            <a:r>
              <a:rPr lang="lt-LT" sz="2000" kern="0" err="1">
                <a:latin typeface="Intro Regular" panose="02000000000000000000" pitchFamily="2" charset="77"/>
              </a:rPr>
              <a:t>paule.tamuliunaite@govilnius.lt</a:t>
            </a:r>
            <a:endParaRPr lang="lt-LT" sz="2000" kern="0">
              <a:latin typeface="Intro Regular" panose="02000000000000000000" pitchFamily="2" charset="77"/>
            </a:endParaRPr>
          </a:p>
          <a:p>
            <a:pPr defTabSz="412750" hangingPunct="0">
              <a:spcBef>
                <a:spcPts val="1200"/>
              </a:spcBef>
            </a:pPr>
            <a:r>
              <a:rPr lang="lt-LT" sz="2000" kern="0">
                <a:latin typeface="Intro Regular" panose="02000000000000000000" pitchFamily="2" charset="77"/>
              </a:rPr>
              <a:t>Tel. +370 687 17 719</a:t>
            </a:r>
            <a:endParaRPr lang="en-US" sz="2000" kern="0">
              <a:latin typeface="Intro Regular"/>
            </a:endParaRPr>
          </a:p>
          <a:p>
            <a:pPr defTabSz="412750" hangingPunct="0">
              <a:spcBef>
                <a:spcPts val="1200"/>
              </a:spcBef>
            </a:pPr>
            <a:r>
              <a:rPr lang="en-US" sz="2000" kern="0">
                <a:latin typeface="Intro Regular"/>
              </a:rPr>
              <a:t>www.govilnius.lt</a:t>
            </a:r>
            <a:endParaRPr lang="lt-LT" sz="2000" kern="0">
              <a:latin typeface="Intro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3182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Times New Roman"/>
              </a:rPr>
              <a:t>13. 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Dėl įstojimo į </a:t>
            </a:r>
            <a:r>
              <a:rPr lang="lt-LT" sz="2000" b="1" i="1" err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Submariner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 tinklą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urinio vietos rezervavimo ženklas 4" descr="Paveikslėlis, kuriame yra tekstas, ekrano kopija, vanduo&#10;&#10;Automatiškai sugeneruotas aprašymas">
            <a:extLst>
              <a:ext uri="{FF2B5EF4-FFF2-40B4-BE49-F238E27FC236}">
                <a16:creationId xmlns:a16="http://schemas.microsoft.com/office/drawing/2014/main" id="{D92D2B17-8262-9A8B-7510-7B12BF6C5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197" y="643466"/>
            <a:ext cx="1081760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6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440" y="2348123"/>
            <a:ext cx="6940422" cy="13830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2. Dėl GTC 2023 m. veiklos ataskaitos ir informacinės medžiagos apie instituciją (lankstinukų) parengimo</a:t>
            </a:r>
            <a:r>
              <a:rPr lang="lt" sz="2000" b="1">
                <a:solidFill>
                  <a:schemeClr val="tx1"/>
                </a:solidFill>
                <a:latin typeface="Arial Nova"/>
                <a:cs typeface="Segoe UI"/>
              </a:rPr>
              <a:t> </a:t>
            </a: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4" y="2088161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4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tekstas, ekrano kopija, vanduo, dizainas&#10;&#10;Automatiškai sugeneruotas aprašymas">
            <a:extLst>
              <a:ext uri="{FF2B5EF4-FFF2-40B4-BE49-F238E27FC236}">
                <a16:creationId xmlns:a16="http://schemas.microsoft.com/office/drawing/2014/main" id="{DD4022CB-325E-37A6-D42C-C0993B06B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29886"/>
            <a:ext cx="10905066" cy="47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43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 descr="Paveikslėlis, kuriame yra tekstas, ekrano kopija, lėktuvas&#10;&#10;Automatiškai sugeneruotas aprašymas">
            <a:extLst>
              <a:ext uri="{FF2B5EF4-FFF2-40B4-BE49-F238E27FC236}">
                <a16:creationId xmlns:a16="http://schemas.microsoft.com/office/drawing/2014/main" id="{20AFB394-794F-0020-A14F-004326D7A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28150" b="1"/>
          <a:stretch/>
        </p:blipFill>
        <p:spPr>
          <a:xfrm>
            <a:off x="641180" y="814479"/>
            <a:ext cx="5129784" cy="5243102"/>
          </a:xfrm>
          <a:prstGeom prst="rect">
            <a:avLst/>
          </a:prstGeom>
        </p:spPr>
      </p:pic>
      <p:pic>
        <p:nvPicPr>
          <p:cNvPr id="6" name="Turinio vietos rezervavimo ženklas 4" descr="Paveikslėlis, kuriame yra tekstas, ekrano kopija, Šriftas, rankraštis&#10;&#10;Automatiškai sugeneruotas aprašymas">
            <a:extLst>
              <a:ext uri="{FF2B5EF4-FFF2-40B4-BE49-F238E27FC236}">
                <a16:creationId xmlns:a16="http://schemas.microsoft.com/office/drawing/2014/main" id="{66CF2F3E-7E66-6D47-1863-9CEEBD2B3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914" r="54155" b="-2"/>
          <a:stretch/>
        </p:blipFill>
        <p:spPr>
          <a:xfrm>
            <a:off x="6421034" y="2099754"/>
            <a:ext cx="5129784" cy="26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1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tekstas, ekrano kopija, Šriftas, skaičius&#10;&#10;Automatiškai sugeneruotas aprašymas">
            <a:extLst>
              <a:ext uri="{FF2B5EF4-FFF2-40B4-BE49-F238E27FC236}">
                <a16:creationId xmlns:a16="http://schemas.microsoft.com/office/drawing/2014/main" id="{124F8FE0-2ED4-1642-838D-BD7AF8DA8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613" y="643467"/>
            <a:ext cx="1036477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1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 descr="Paveikslėlis, kuriame yra tekstas, ekrano kopija, logotipas, grafinis dizainas&#10;&#10;Automatiškai sugeneruotas aprašymas">
            <a:extLst>
              <a:ext uri="{FF2B5EF4-FFF2-40B4-BE49-F238E27FC236}">
                <a16:creationId xmlns:a16="http://schemas.microsoft.com/office/drawing/2014/main" id="{72884B55-3741-1C05-1A43-C5849DC79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760" y="643467"/>
            <a:ext cx="91704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67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E0B44C9-D9CE-AA3C-13AE-97636D905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5015" y="643467"/>
            <a:ext cx="902196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5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14. 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Times New Roman"/>
              </a:rPr>
              <a:t>Projektų ir renginių anonsai 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57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 descr="Paveikslėlis, kuriame yra tekstas, ekrano kopija, animacija, Elektrinė mėlyna spalva&#10;&#10;Automatiškai sugeneruotas aprašymas">
            <a:extLst>
              <a:ext uri="{FF2B5EF4-FFF2-40B4-BE49-F238E27FC236}">
                <a16:creationId xmlns:a16="http://schemas.microsoft.com/office/drawing/2014/main" id="{D1DB2F58-6A09-F0C6-6F84-A0A8E40E7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979734" y="1888678"/>
            <a:ext cx="6294438" cy="3511550"/>
          </a:xfrm>
          <a:prstGeom prst="rect">
            <a:avLst/>
          </a:prstGeom>
        </p:spPr>
      </p:pic>
      <p:pic>
        <p:nvPicPr>
          <p:cNvPr id="9" name="Paveikslėlis 8" descr="Paveikslėlis, kuriame yra ekrano kopija, tekstas, grafinis dizainas, Grafika&#10;&#10;Automatiškai sugeneruotas aprašymas">
            <a:extLst>
              <a:ext uri="{FF2B5EF4-FFF2-40B4-BE49-F238E27FC236}">
                <a16:creationId xmlns:a16="http://schemas.microsoft.com/office/drawing/2014/main" id="{9BA3D1A2-EF0C-F4A7-32C3-AE212D3BE7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7" t="34473" r="23764" b="12491"/>
          <a:stretch/>
        </p:blipFill>
        <p:spPr>
          <a:xfrm>
            <a:off x="7360190" y="1888678"/>
            <a:ext cx="3511550" cy="351155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4C35F9D4-54DA-7802-1CB3-28C70573A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57" y="43100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Projektų</a:t>
            </a:r>
            <a:r>
              <a:rPr lang="en-US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paraiškų</a:t>
            </a:r>
            <a:r>
              <a:rPr lang="en-US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registras</a:t>
            </a:r>
            <a:r>
              <a:rPr lang="en-US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https://forms.office.com/e/6d4uyNBCuG</a:t>
            </a:r>
            <a:r>
              <a:rPr lang="en-US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C7B95-4742-D22E-B317-39101407ADB4}"/>
              </a:ext>
            </a:extLst>
          </p:cNvPr>
          <p:cNvSpPr txBox="1"/>
          <p:nvPr/>
        </p:nvSpPr>
        <p:spPr>
          <a:xfrm>
            <a:off x="1610557" y="5892950"/>
            <a:ext cx="93569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>
                <a:highlight>
                  <a:srgbClr val="FFFF00"/>
                </a:highlight>
                <a:latin typeface="Times New Roman"/>
                <a:cs typeface="Times New Roman"/>
              </a:rPr>
              <a:t>Prieinama GTC intranete skiltyje KVIETIMAI TEIKTI PARAIŠKAS</a:t>
            </a:r>
          </a:p>
        </p:txBody>
      </p:sp>
    </p:spTree>
    <p:extLst>
      <p:ext uri="{BB962C8B-B14F-4D97-AF65-F5344CB8AC3E}">
        <p14:creationId xmlns:p14="http://schemas.microsoft.com/office/powerpoint/2010/main" val="30232174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374E7-A737-1441-C535-1F83AA2BDB8A}"/>
              </a:ext>
            </a:extLst>
          </p:cNvPr>
          <p:cNvSpPr txBox="1"/>
          <p:nvPr/>
        </p:nvSpPr>
        <p:spPr>
          <a:xfrm>
            <a:off x="1675025" y="191767"/>
            <a:ext cx="10320330" cy="15992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lt-LT" sz="1800" u="sng">
              <a:solidFill>
                <a:srgbClr val="0070C0"/>
              </a:solidFill>
              <a:effectLst/>
              <a:latin typeface="Times New Roman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lt-L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t-LT" sz="1800" b="1" i="0" u="none" strike="noStrike" baseline="0">
                <a:solidFill>
                  <a:srgbClr val="1B2442"/>
                </a:solidFill>
                <a:latin typeface="Aileron Bold"/>
              </a:rPr>
              <a:t>GEGUŽĖS 8 D. </a:t>
            </a:r>
            <a:r>
              <a:rPr lang="lt-LT" b="1">
                <a:solidFill>
                  <a:srgbClr val="1B2442"/>
                </a:solidFill>
                <a:latin typeface="Aileron Bold"/>
              </a:rPr>
              <a:t>– </a:t>
            </a:r>
            <a:r>
              <a:rPr lang="lt-LT" sz="1800" b="1" i="0" u="none" strike="noStrike" baseline="0">
                <a:solidFill>
                  <a:srgbClr val="1B2442"/>
                </a:solidFill>
                <a:latin typeface="Aileron Bold"/>
              </a:rPr>
              <a:t>SPALIO 8 D. </a:t>
            </a:r>
            <a:r>
              <a:rPr lang="lt-LT" sz="1800" b="0" i="0" u="none" strike="noStrike" baseline="0">
                <a:solidFill>
                  <a:srgbClr val="1B2442"/>
                </a:solidFill>
                <a:latin typeface="Aileron"/>
              </a:rPr>
              <a:t>Misijos </a:t>
            </a:r>
            <a:r>
              <a:rPr lang="lt-LT" sz="1800" b="1" i="0" u="none" strike="noStrike" baseline="0">
                <a:solidFill>
                  <a:srgbClr val="1B2442"/>
                </a:solidFill>
                <a:latin typeface="Aileron Bold"/>
              </a:rPr>
              <a:t>kvietimai bus atviri teikti paraiškas </a:t>
            </a:r>
            <a:r>
              <a:rPr lang="lt-LT" sz="1800" b="0" i="0" u="none" strike="noStrike" baseline="0" err="1">
                <a:solidFill>
                  <a:srgbClr val="1B2443"/>
                </a:solidFill>
                <a:latin typeface="Aileron-Regular"/>
              </a:rPr>
              <a:t>Funding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Aileron-Regular"/>
              </a:rPr>
              <a:t> </a:t>
            </a:r>
            <a:r>
              <a:rPr lang="lt-LT" sz="1800" b="0" i="0" u="none" strike="noStrike" baseline="0" err="1">
                <a:solidFill>
                  <a:srgbClr val="1B2443"/>
                </a:solidFill>
                <a:latin typeface="Aileron-Regular"/>
              </a:rPr>
              <a:t>and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Aileron-Regular"/>
              </a:rPr>
              <a:t> </a:t>
            </a:r>
            <a:r>
              <a:rPr lang="lt-LT" sz="1800" b="0" i="0" u="none" strike="noStrike" baseline="0" err="1">
                <a:solidFill>
                  <a:srgbClr val="1B2443"/>
                </a:solidFill>
                <a:latin typeface="Aileron-Regular"/>
              </a:rPr>
              <a:t>Tenders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Aileron-Regular"/>
              </a:rPr>
              <a:t> portale.</a:t>
            </a:r>
            <a:endParaRPr lang="lt-L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/>
          </a:p>
          <a:p>
            <a:pPr algn="l"/>
            <a:endParaRPr lang="en-US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2A5CCC62-B97E-A5B6-F97C-C3BC3B620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05" y="1208727"/>
            <a:ext cx="9421453" cy="54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633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FB578B-BB6B-720B-84D3-19CC94DB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E4092E6-1260-A7A2-60B7-C40F60DA0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1DB4706-EED8-F462-0E34-9381CAF9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085" y="624110"/>
            <a:ext cx="10715457" cy="58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17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DB2B83-FE8B-D6D6-F558-75DAA7E55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17455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lt-LT"/>
              <a:t>Per šią savaitę r</a:t>
            </a:r>
            <a:r>
              <a:rPr lang="en-US" err="1"/>
              <a:t>enkama</a:t>
            </a:r>
            <a:r>
              <a:rPr lang="en-US"/>
              <a:t> </a:t>
            </a:r>
            <a:r>
              <a:rPr lang="en-US" err="1"/>
              <a:t>iniciatyvin</a:t>
            </a:r>
            <a:r>
              <a:rPr lang="lt-LT"/>
              <a:t>ė grupė dalyvauti Europinėje dirvožemio misijoje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E1EE1E9-4540-15B8-67A2-ACA6EB8B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278194"/>
            <a:ext cx="8915400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Jeigu aktualu, parašykite Julijai </a:t>
            </a:r>
            <a:r>
              <a:rPr lang="lt-LT" err="1"/>
              <a:t>Baniukevič</a:t>
            </a:r>
            <a:r>
              <a:rPr lang="lt-LT"/>
              <a:t> el. p. </a:t>
            </a:r>
            <a:r>
              <a:rPr lang="lt-LT">
                <a:hlinkClick r:id="rId2"/>
              </a:rPr>
              <a:t>julija.baniukevic</a:t>
            </a:r>
            <a:r>
              <a:rPr lang="en-US">
                <a:hlinkClick r:id="rId2"/>
              </a:rPr>
              <a:t>@gamtc.lt</a:t>
            </a:r>
            <a:endParaRPr lang="en-US"/>
          </a:p>
          <a:p>
            <a:r>
              <a:rPr lang="en-US" err="1"/>
              <a:t>Planuojamas</a:t>
            </a:r>
            <a:r>
              <a:rPr lang="en-US"/>
              <a:t> </a:t>
            </a:r>
            <a:r>
              <a:rPr lang="en-US" err="1"/>
              <a:t>detalus</a:t>
            </a:r>
            <a:r>
              <a:rPr lang="en-US"/>
              <a:t> </a:t>
            </a:r>
            <a:r>
              <a:rPr lang="en-US" err="1"/>
              <a:t>kvietim</a:t>
            </a:r>
            <a:r>
              <a:rPr lang="lt-LT"/>
              <a:t>ų nagrinėjimas dirvožemio tematika kitą savaitę, gegužės </a:t>
            </a:r>
            <a:r>
              <a:rPr lang="en-US"/>
              <a:t>15 </a:t>
            </a:r>
            <a:r>
              <a:rPr lang="en-US" err="1"/>
              <a:t>arba</a:t>
            </a:r>
            <a:r>
              <a:rPr lang="en-US"/>
              <a:t> 16 d., </a:t>
            </a:r>
            <a:r>
              <a:rPr lang="en-US" err="1"/>
              <a:t>su</a:t>
            </a:r>
            <a:r>
              <a:rPr lang="en-US"/>
              <a:t> NCP Jolanta </a:t>
            </a:r>
            <a:r>
              <a:rPr lang="en-US" err="1"/>
              <a:t>Revaitiene</a:t>
            </a:r>
            <a:r>
              <a:rPr lang="en-US"/>
              <a:t> </a:t>
            </a:r>
            <a:r>
              <a:rPr lang="en-US" err="1"/>
              <a:t>ir</a:t>
            </a:r>
            <a:r>
              <a:rPr lang="en-US"/>
              <a:t> </a:t>
            </a:r>
            <a:r>
              <a:rPr lang="en-US" err="1"/>
              <a:t>iniciatyvine</a:t>
            </a:r>
            <a:r>
              <a:rPr lang="en-US"/>
              <a:t> </a:t>
            </a:r>
            <a:r>
              <a:rPr lang="en-US" err="1"/>
              <a:t>grupe</a:t>
            </a:r>
            <a:r>
              <a:rPr lang="en-US"/>
              <a:t>.</a:t>
            </a:r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D10D3D4-2443-B4C0-E5EF-9BC73AC3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48" y="2690564"/>
            <a:ext cx="8721214" cy="41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3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71A7A05-9ABE-5005-69DE-31EAB79F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761" y="436220"/>
            <a:ext cx="8911687" cy="581521"/>
          </a:xfrm>
        </p:spPr>
        <p:txBody>
          <a:bodyPr>
            <a:normAutofit fontScale="90000"/>
          </a:bodyPr>
          <a:lstStyle/>
          <a:p>
            <a:r>
              <a:rPr lang="lt-LT">
                <a:latin typeface="Arial Nova"/>
              </a:rPr>
              <a:t>2023 m. GTC veiklos ataskaita</a:t>
            </a:r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FD966F06-0BD7-2255-C220-918E733CC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791" y="1393355"/>
            <a:ext cx="9132557" cy="51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1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632BC7F-18F3-4C8C-5B14-84D0DC66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1" name="Turinio vietos rezervavimo ženklas 10">
            <a:extLst>
              <a:ext uri="{FF2B5EF4-FFF2-40B4-BE49-F238E27FC236}">
                <a16:creationId xmlns:a16="http://schemas.microsoft.com/office/drawing/2014/main" id="{59F8F788-858C-852A-EE85-27D2B04E7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682580F6-AFA1-2C69-6349-65931BDC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51" y="245779"/>
            <a:ext cx="9801321" cy="6067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D0654E-5808-984C-7C48-9841E6BCA899}"/>
              </a:ext>
            </a:extLst>
          </p:cNvPr>
          <p:cNvSpPr txBox="1"/>
          <p:nvPr/>
        </p:nvSpPr>
        <p:spPr>
          <a:xfrm>
            <a:off x="2146251" y="6268623"/>
            <a:ext cx="9538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>
                <a:hlinkClick r:id="rId4"/>
              </a:rPr>
              <a:t>Daugiau informacijos: https://europoshorizontas.lt/parneriu-paieska/</a:t>
            </a:r>
            <a:r>
              <a:rPr lang="lt-L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234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6CD71B2-F2D3-81B4-5609-7FA8F528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928" y="-446"/>
            <a:ext cx="10581309" cy="1280890"/>
          </a:xfrm>
        </p:spPr>
        <p:txBody>
          <a:bodyPr>
            <a:normAutofit/>
          </a:bodyPr>
          <a:lstStyle/>
          <a:p>
            <a:r>
              <a:rPr lang="en-US" sz="2800" err="1"/>
              <a:t>Buvo</a:t>
            </a:r>
            <a:r>
              <a:rPr lang="en-US" sz="2800"/>
              <a:t> </a:t>
            </a:r>
            <a:r>
              <a:rPr lang="en-US" sz="2800" err="1"/>
              <a:t>pristatytos</a:t>
            </a:r>
            <a:r>
              <a:rPr lang="en-US" sz="2800"/>
              <a:t> </a:t>
            </a:r>
            <a:r>
              <a:rPr lang="en-US" sz="2800" err="1"/>
              <a:t>mokslo</a:t>
            </a:r>
            <a:r>
              <a:rPr lang="en-US" sz="2800"/>
              <a:t> </a:t>
            </a:r>
            <a:r>
              <a:rPr lang="en-US" sz="2800" err="1"/>
              <a:t>ir</a:t>
            </a:r>
            <a:r>
              <a:rPr lang="en-US" sz="2800"/>
              <a:t> </a:t>
            </a:r>
            <a:r>
              <a:rPr lang="en-US" sz="2800" err="1"/>
              <a:t>verslo</a:t>
            </a:r>
            <a:r>
              <a:rPr lang="en-US" sz="2800"/>
              <a:t> </a:t>
            </a:r>
            <a:r>
              <a:rPr lang="en-US" sz="2800" err="1"/>
              <a:t>bendradarbiavimo</a:t>
            </a:r>
            <a:r>
              <a:rPr lang="en-US" sz="2800"/>
              <a:t> </a:t>
            </a:r>
            <a:r>
              <a:rPr lang="en-US" sz="2800" err="1"/>
              <a:t>galimyb</a:t>
            </a:r>
            <a:r>
              <a:rPr lang="lt-LT" sz="2800"/>
              <a:t>ės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7EC61E5-523E-F361-F7AF-B4D616FC4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A6B244C-6559-19DB-3A50-AA61E36E4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28" y="946778"/>
            <a:ext cx="10411006" cy="54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001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9EA4FB2-9A52-DF05-01FA-B35C8B84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C4F2711-ABAA-6F82-5D16-5FF58547B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AB62DA7B-7783-E3F1-C6CB-B9BC449B7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95" y="544257"/>
            <a:ext cx="10181202" cy="55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554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4BCC1F1-A669-AA8C-CB2F-E5279663E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6438" y="506819"/>
            <a:ext cx="9797719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N</a:t>
            </a:r>
            <a:r>
              <a:rPr lang="lt-LT" sz="2400" b="0" i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emokamas</a:t>
            </a:r>
            <a:r>
              <a:rPr lang="lt-LT" sz="2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 konsultacijas teikia Valstybinis patentų biuras </a:t>
            </a:r>
            <a:r>
              <a:rPr lang="lt-LT" sz="2400" b="0" i="0">
                <a:solidFill>
                  <a:srgbClr val="091A5A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– </a:t>
            </a:r>
            <a:r>
              <a:rPr lang="lt-LT" sz="2400" b="0" i="0" u="sng">
                <a:solidFill>
                  <a:srgbClr val="467886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  <a:hlinkClick r:id="rId2"/>
              </a:rPr>
              <a:t> Intelektinė nuosavybė (intelektine.lt)</a:t>
            </a:r>
            <a:r>
              <a:rPr lang="lt-LT" sz="2400" b="0" i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lt-LT" sz="2400" b="0" i="0" u="sng">
                <a:solidFill>
                  <a:srgbClr val="467886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  <a:hlinkClick r:id="rId3"/>
              </a:rPr>
              <a:t>„Eureka“ tinko MTEP projektų</a:t>
            </a:r>
            <a:r>
              <a:rPr lang="lt-LT" sz="2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 priemonėje, vienas iš galimų rodiklių, kurie turi būti pasiekti per projekto įgyvendinimo laiką (36 mėn.) yra </a:t>
            </a:r>
            <a:r>
              <a:rPr lang="lt-LT" sz="2400" b="0" i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1 patento paraiška (tarptautinė). Atsiskaitoma teikiant kartu su baigiamąja ataskaita. </a:t>
            </a:r>
            <a:r>
              <a:rPr lang="lt-LT" sz="2400">
                <a:solidFill>
                  <a:srgbClr val="242424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</a:t>
            </a:r>
            <a:r>
              <a:rPr lang="lt-LT" sz="24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atentavimo</a:t>
            </a:r>
            <a:r>
              <a:rPr lang="lt-LT" sz="2400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 paslaugos, susijusios su finansuotu projektu, priskiriamos prie tinkamų finansuoti išlaidų kategorijos, tiesioginių išlaidų.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lt-LT" sz="2400" b="0" i="0">
              <a:solidFill>
                <a:srgbClr val="000000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r>
              <a:rPr lang="lt-LT"/>
              <a:t>Galiojantys kvietimai inovacijų kūrimo tematikoje: 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98BB8127-4A0E-9C0B-4862-57A1DBC89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483" y="4235346"/>
            <a:ext cx="6646542" cy="211583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DFA4114E-1732-5C98-C400-2DE3AF982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462" y="3999244"/>
            <a:ext cx="3464838" cy="22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227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374E7-A737-1441-C535-1F83AA2BDB8A}"/>
              </a:ext>
            </a:extLst>
          </p:cNvPr>
          <p:cNvSpPr txBox="1"/>
          <p:nvPr/>
        </p:nvSpPr>
        <p:spPr>
          <a:xfrm>
            <a:off x="1675025" y="-171090"/>
            <a:ext cx="10320330" cy="24302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lt-LT" sz="1800" u="sng">
              <a:solidFill>
                <a:srgbClr val="0070C0"/>
              </a:solidFill>
              <a:effectLst/>
              <a:latin typeface="Times New Roman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lt-L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t-LT" b="1">
                <a:solidFill>
                  <a:srgbClr val="1B2443"/>
                </a:solidFill>
                <a:latin typeface="Aileron-Bold"/>
              </a:rPr>
              <a:t>2023-08-28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Aileron-Bold"/>
              </a:rPr>
              <a:t> </a:t>
            </a:r>
            <a:r>
              <a:rPr lang="lt-LT" b="1">
                <a:solidFill>
                  <a:srgbClr val="1B2443"/>
                </a:solidFill>
                <a:latin typeface="Aileron-Bold"/>
              </a:rPr>
              <a:t>– 2026-04-30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Aileron-Bold"/>
              </a:rPr>
              <a:t> </a:t>
            </a:r>
            <a:r>
              <a:rPr lang="lt-LT">
                <a:solidFill>
                  <a:srgbClr val="1B2443"/>
                </a:solidFill>
                <a:latin typeface="Aileron-Bold"/>
              </a:rPr>
              <a:t>g</a:t>
            </a:r>
            <a:r>
              <a:rPr lang="lt-LT">
                <a:solidFill>
                  <a:srgbClr val="1B2443"/>
                </a:solidFill>
                <a:latin typeface="Aileron-Regular"/>
              </a:rPr>
              <a:t>alima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Aileron-Regular"/>
              </a:rPr>
              <a:t> teikti paraiškas gauti 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Aileron-Bold"/>
              </a:rPr>
              <a:t>paramą identifikuotiems startiniams MTEP projektams ir galimybių studijoms su institucijų kelrodžiais sėkmingam dalyvavimui </a:t>
            </a:r>
            <a:r>
              <a:rPr lang="pt-BR" sz="1800" b="1" i="0" u="none" strike="noStrike" baseline="0">
                <a:solidFill>
                  <a:srgbClr val="1B2443"/>
                </a:solidFill>
                <a:latin typeface="Aileron-Bold"/>
              </a:rPr>
              <a:t>„</a:t>
            </a:r>
            <a:r>
              <a:rPr lang="pt-BR" sz="1800" b="1" i="0" u="none" strike="noStrike" baseline="0" err="1">
                <a:solidFill>
                  <a:srgbClr val="1B2443"/>
                </a:solidFill>
                <a:latin typeface="Aileron-Bold"/>
              </a:rPr>
              <a:t>Europos</a:t>
            </a:r>
            <a:r>
              <a:rPr lang="pt-BR" sz="1800" b="1" i="0" u="none" strike="noStrike" baseline="0">
                <a:solidFill>
                  <a:srgbClr val="1B2443"/>
                </a:solidFill>
                <a:latin typeface="Aileron-Bold"/>
              </a:rPr>
              <a:t> horizonto“ </a:t>
            </a:r>
            <a:r>
              <a:rPr lang="pt-BR" sz="1800" b="1" i="0" u="none" strike="noStrike" baseline="0" err="1">
                <a:solidFill>
                  <a:srgbClr val="1B2443"/>
                </a:solidFill>
                <a:latin typeface="Aileron-Bold"/>
              </a:rPr>
              <a:t>programos</a:t>
            </a:r>
            <a:r>
              <a:rPr lang="pt-BR" sz="1800" b="1" i="0" u="none" strike="noStrike" baseline="0">
                <a:solidFill>
                  <a:srgbClr val="1B2443"/>
                </a:solidFill>
                <a:latin typeface="Aileron-Bold"/>
              </a:rPr>
              <a:t> </a:t>
            </a:r>
            <a:r>
              <a:rPr lang="pt-BR" sz="1800" b="1" i="0" u="none" strike="noStrike" baseline="0" err="1">
                <a:solidFill>
                  <a:srgbClr val="1B2443"/>
                </a:solidFill>
                <a:latin typeface="Aileron-Bold"/>
              </a:rPr>
              <a:t>kvietimuose</a:t>
            </a:r>
            <a:r>
              <a:rPr lang="pt-BR" sz="1800" b="1" i="0" u="none" strike="noStrike" baseline="0">
                <a:solidFill>
                  <a:srgbClr val="1B2443"/>
                </a:solidFill>
                <a:latin typeface="Aileron-Bold"/>
              </a:rPr>
              <a:t>. </a:t>
            </a:r>
            <a:r>
              <a:rPr lang="pt-BR" sz="1800" b="0" i="0" u="none" strike="noStrike" baseline="0" err="1">
                <a:solidFill>
                  <a:srgbClr val="1B2443"/>
                </a:solidFill>
                <a:latin typeface="Aileron-Regular"/>
              </a:rPr>
              <a:t>Priemonę</a:t>
            </a:r>
            <a:r>
              <a:rPr lang="pt-BR" sz="1800" b="0" i="0" u="none" strike="noStrike" baseline="0">
                <a:solidFill>
                  <a:srgbClr val="1B2443"/>
                </a:solidFill>
                <a:latin typeface="Aileron-Regular"/>
              </a:rPr>
              <a:t> </a:t>
            </a:r>
            <a:r>
              <a:rPr lang="pt-BR" sz="1800" b="0" i="0" u="none" strike="noStrike" baseline="0" err="1">
                <a:solidFill>
                  <a:srgbClr val="1B2443"/>
                </a:solidFill>
                <a:latin typeface="Aileron-Regular"/>
              </a:rPr>
              <a:t>kuruoja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Aileron-Regular"/>
              </a:rPr>
              <a:t> Centrinė projektų valdymo agentūra. Daugiau informacijos CPVA svetainėje.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algn="just"/>
            <a:endParaRPr lang="en-US"/>
          </a:p>
          <a:p>
            <a:pPr algn="l"/>
            <a:endParaRPr lang="en-US"/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28FD4C1D-73E1-19AF-968B-5D2F58D00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25" y="1717544"/>
            <a:ext cx="10045586" cy="3418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CE53F-A4C6-5643-1BC0-EC5A415B99EF}"/>
              </a:ext>
            </a:extLst>
          </p:cNvPr>
          <p:cNvSpPr txBox="1"/>
          <p:nvPr/>
        </p:nvSpPr>
        <p:spPr>
          <a:xfrm>
            <a:off x="1676400" y="5256590"/>
            <a:ext cx="1006081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>
                <a:latin typeface="Calibri"/>
                <a:cs typeface="Segoe UI"/>
              </a:rPr>
              <a:t>Europos bendradarbiavimo iniciatyva mokslo ir technologijų srityje COST kviečia teikti pasiūlymus tinklaveikos projektams – COST veikloms – įgyvendinti ketverių metų laikotarpiui. </a:t>
            </a:r>
            <a:r>
              <a:rPr lang="lt-LT" b="1">
                <a:latin typeface="Calibri"/>
                <a:cs typeface="Segoe UI"/>
              </a:rPr>
              <a:t>Paraiškos priimamos COST paraiškų teikimo sistemoje</a:t>
            </a:r>
            <a:r>
              <a:rPr lang="lt-LT">
                <a:latin typeface="Calibri"/>
                <a:cs typeface="Segoe UI"/>
              </a:rPr>
              <a:t> </a:t>
            </a:r>
            <a:r>
              <a:rPr lang="lt-LT" b="1">
                <a:latin typeface="Calibri"/>
                <a:cs typeface="Segoe UI"/>
              </a:rPr>
              <a:t>iki spalio 23 d. 12 val. (CET).</a:t>
            </a:r>
            <a:r>
              <a:rPr lang="en-US">
                <a:latin typeface="Calibri"/>
                <a:cs typeface="Segoe UI"/>
              </a:rPr>
              <a:t>​</a:t>
            </a:r>
          </a:p>
          <a:p>
            <a:pPr algn="just"/>
            <a:r>
              <a:rPr lang="lt-LT">
                <a:latin typeface="Calibri"/>
                <a:cs typeface="Segoe UI"/>
              </a:rPr>
              <a:t>Kvietimo sąlygos – </a:t>
            </a:r>
            <a:r>
              <a:rPr lang="lt-LT" b="1" u="sng">
                <a:solidFill>
                  <a:srgbClr val="FB4A18"/>
                </a:solidFill>
                <a:latin typeface="Calibri"/>
                <a:cs typeface="Segoe UI"/>
                <a:hlinkClick r:id="rId4"/>
              </a:rPr>
              <a:t>COST kvietime teikti paraiškas</a:t>
            </a:r>
            <a:r>
              <a:rPr lang="en-US">
                <a:latin typeface="Calibri"/>
                <a:cs typeface="Segoe UI"/>
              </a:rPr>
              <a:t>​</a:t>
            </a:r>
          </a:p>
          <a:p>
            <a:pPr algn="just"/>
            <a:r>
              <a:rPr lang="lt-LT">
                <a:latin typeface="Calibri"/>
                <a:cs typeface="Segoe UI"/>
              </a:rPr>
              <a:t>Paraiškos teikiamos </a:t>
            </a:r>
            <a:r>
              <a:rPr lang="lt-LT" b="1" u="sng">
                <a:solidFill>
                  <a:srgbClr val="FB4A18"/>
                </a:solidFill>
                <a:latin typeface="Calibri"/>
                <a:cs typeface="Segoe UI"/>
                <a:hlinkClick r:id="rId5"/>
              </a:rPr>
              <a:t>COST paraiškų teikimo sistemoje </a:t>
            </a:r>
            <a:r>
              <a:rPr lang="lt-LT">
                <a:latin typeface="Calibri"/>
                <a:cs typeface="Segoe UI"/>
              </a:rPr>
              <a:t>iki </a:t>
            </a:r>
            <a:r>
              <a:rPr lang="lt-LT" b="1">
                <a:latin typeface="Calibri"/>
                <a:cs typeface="Segoe UI"/>
              </a:rPr>
              <a:t>š. m. spalio 23 d. 12 val.</a:t>
            </a:r>
            <a:r>
              <a:rPr lang="lt-LT">
                <a:latin typeface="Calibri"/>
                <a:cs typeface="Segoe UI"/>
              </a:rPr>
              <a:t> (CET)</a:t>
            </a:r>
            <a:r>
              <a:rPr lang="en-US">
                <a:latin typeface="Calibri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758682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374E7-A737-1441-C535-1F83AA2BDB8A}"/>
              </a:ext>
            </a:extLst>
          </p:cNvPr>
          <p:cNvSpPr txBox="1"/>
          <p:nvPr/>
        </p:nvSpPr>
        <p:spPr>
          <a:xfrm>
            <a:off x="1675025" y="191767"/>
            <a:ext cx="10320330" cy="58817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lt-LT" sz="1800" u="sng">
              <a:solidFill>
                <a:srgbClr val="0070C0"/>
              </a:solidFill>
              <a:effectLst/>
              <a:latin typeface="Times New Roman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Gegužės 8 d. 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vyks </a:t>
            </a: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nuotolinis tinklaveikos renginys, skirtas Šiaurės Europos šalių partnerių paieškai Dirvožemio gyvųjų laboratorijų kūrimo projektams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. Renginį organizuoja projektas „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  <a:hlinkClick r:id="rId3"/>
              </a:rPr>
              <a:t>NATI00NS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“, įgyvendinamas Europos Sąjungos (ES) misijos „Sveikas dirvožemis ir maistas“ veiklose. Maloniai kviečiame 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  <a:hlinkClick r:id="rId4"/>
              </a:rPr>
              <a:t>registruotis</a:t>
            </a:r>
            <a:endParaRPr lang="lt-LT" sz="1800" kern="10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lt-L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Kviečiame dalyvauti informaciniame renginyje, skirtame pristatyti „Europos horizonto“ programos 6 veiksmų grupės „Maistas, </a:t>
            </a:r>
            <a:r>
              <a:rPr lang="lt-LT" sz="1800" b="1" kern="100" err="1">
                <a:effectLst/>
                <a:latin typeface="Calibri"/>
                <a:ea typeface="Calibri"/>
                <a:cs typeface="Times New Roman"/>
              </a:rPr>
              <a:t>bioekonomika</a:t>
            </a: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, gamtos ištekliai, žemės ūkis ir aplinka“ 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2024 m. papildomą kvietimą. Kvietimo temos susijusios su augalų apsaugos ir klimato aspektais</a:t>
            </a:r>
            <a:r>
              <a:rPr lang="lt-LT" kern="100">
                <a:latin typeface="Calibri"/>
                <a:ea typeface="Calibri"/>
                <a:cs typeface="Times New Roman"/>
              </a:rPr>
              <a:t>.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lt-LT" kern="100">
                <a:latin typeface="Calibri"/>
                <a:ea typeface="Calibri"/>
                <a:cs typeface="Times New Roman"/>
              </a:rPr>
              <a:t>Renginys 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vyks nuotoliniu būdu „MS </a:t>
            </a:r>
            <a:r>
              <a:rPr lang="lt-LT" sz="1800" kern="100" err="1">
                <a:effectLst/>
                <a:latin typeface="Calibri"/>
                <a:ea typeface="Calibri"/>
                <a:cs typeface="Times New Roman"/>
              </a:rPr>
              <a:t>Teams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“ platformoje </a:t>
            </a: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gegužės 9 d. 10:30–11:45 val. 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(Lietuvos laiku).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  <a:hlinkClick r:id="rId5"/>
              </a:rPr>
              <a:t>Registracija 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vyksta iki gegužės 7 d. 17.00 val.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Gegužės 10 d. 11 val. mokslo vadybininkai ir tyrėjai kviečiami dalyvauti „Europos horizonto“ programos pažangos sklaidos srities (angl. </a:t>
            </a:r>
            <a:r>
              <a:rPr lang="lt-LT" sz="1800" b="1" kern="100" err="1">
                <a:effectLst/>
                <a:latin typeface="Calibri"/>
                <a:ea typeface="Calibri"/>
                <a:cs typeface="Times New Roman"/>
              </a:rPr>
              <a:t>Widening</a:t>
            </a: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lt-LT" sz="1800" b="1" kern="100" err="1">
                <a:effectLst/>
                <a:latin typeface="Calibri"/>
                <a:ea typeface="Calibri"/>
                <a:cs typeface="Times New Roman"/>
              </a:rPr>
              <a:t>Participation</a:t>
            </a: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) nuotoliniame informaciniame renginyje „Priemonė „</a:t>
            </a:r>
            <a:r>
              <a:rPr lang="lt-LT" sz="1800" b="1" kern="100" err="1">
                <a:effectLst/>
                <a:latin typeface="Calibri"/>
                <a:ea typeface="Calibri"/>
                <a:cs typeface="Times New Roman"/>
              </a:rPr>
              <a:t>Hop-On</a:t>
            </a:r>
            <a:r>
              <a:rPr lang="lt-LT" sz="1800" b="1" kern="100">
                <a:effectLst/>
                <a:latin typeface="Calibri"/>
                <a:ea typeface="Calibri"/>
                <a:cs typeface="Times New Roman"/>
              </a:rPr>
              <a:t>“ – kelias į sėkmingą „Europos horizonto" projektą: dalyvių patirtis“.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 Renginys vyks „MS </a:t>
            </a:r>
            <a:r>
              <a:rPr lang="lt-LT" sz="1800" kern="100" err="1">
                <a:effectLst/>
                <a:latin typeface="Calibri"/>
                <a:ea typeface="Calibri"/>
                <a:cs typeface="Times New Roman"/>
              </a:rPr>
              <a:t>Teams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“ platformoje, trukmė – 2 val.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  <a:hlinkClick r:id="rId6"/>
              </a:rPr>
              <a:t>Renginio programa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.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/>
                <a:cs typeface="Times New Roman"/>
                <a:hlinkClick r:id="rId7"/>
              </a:rPr>
              <a:t>Registruotis</a:t>
            </a:r>
            <a:r>
              <a:rPr lang="lt-LT" sz="1800" kern="100">
                <a:effectLst/>
                <a:latin typeface="Calibri"/>
                <a:ea typeface="Calibri"/>
                <a:cs typeface="Times New Roman"/>
              </a:rPr>
              <a:t> maloniai prašome iki gegužės 8 d. 17 val.</a:t>
            </a:r>
          </a:p>
          <a:p>
            <a:pPr algn="just"/>
            <a:endParaRPr lang="en-US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688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374E7-A737-1441-C535-1F83AA2BDB8A}"/>
              </a:ext>
            </a:extLst>
          </p:cNvPr>
          <p:cNvSpPr txBox="1"/>
          <p:nvPr/>
        </p:nvSpPr>
        <p:spPr>
          <a:xfrm>
            <a:off x="1727494" y="274748"/>
            <a:ext cx="10320330" cy="67264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Gegužės </a:t>
            </a:r>
            <a:r>
              <a:rPr lang="lt-LT" b="1" kern="100">
                <a:latin typeface="Calibri"/>
                <a:ea typeface="Calibri" panose="020F0502020204030204" pitchFamily="34" charset="0"/>
                <a:cs typeface="Times New Roman"/>
              </a:rPr>
              <a:t>21–22</a:t>
            </a: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d. Europos Sąjungos (ES) misijų Nacionalinių kontaktinių asmenų tinklas </a:t>
            </a:r>
            <a:r>
              <a:rPr lang="lt-LT" sz="1800" b="1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3"/>
              </a:rPr>
              <a:t>NCP4Missions</a:t>
            </a: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 organizuoja nuotolinį partnerių paieškos renginį (angl. </a:t>
            </a:r>
            <a:r>
              <a:rPr lang="lt-LT" sz="1800" b="1" i="1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brokerage</a:t>
            </a:r>
            <a:r>
              <a:rPr lang="lt-LT" sz="1800" b="1" i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lt-LT" sz="1800" b="1" i="1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event</a:t>
            </a: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), skirtą ketinantiems dalyvauti 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4"/>
              </a:rPr>
              <a:t>2024 m. ES misijų kvietimuose teikti paraiškas</a:t>
            </a:r>
            <a:r>
              <a:rPr lang="lt-LT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. Renginio metu vyks plenarinė sesija ir nuotoliniai dvišaliai susitikimai su tomis pačiomis temomis besidominčiais partneriais. Išsamią informaciją ir registraciją rasite renginio 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5"/>
              </a:rPr>
              <a:t>svetainėje</a:t>
            </a:r>
            <a:endParaRPr lang="lt-LT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t-LT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Gegužės 23 d. 8:30–14:00 val. kviečiame dalyvauti Vilniuje vyksiančiame programos „Europos horizontas“ institucinės partnerystės CBE JU („</a:t>
            </a:r>
            <a:r>
              <a:rPr lang="lt-LT" sz="1800" b="1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Bio-based</a:t>
            </a: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lt-LT" sz="1800" b="1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Europe</a:t>
            </a: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lt-LT" sz="1800" b="1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Joint</a:t>
            </a:r>
            <a:r>
              <a:rPr lang="lt-LT" sz="1800" b="1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“) informaciniame-konsultaciniame renginyje.</a:t>
            </a:r>
            <a:r>
              <a:rPr lang="lt-LT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Maloniai kviečiame 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6"/>
              </a:rPr>
              <a:t>registruotis</a:t>
            </a:r>
            <a:r>
              <a:rPr lang="lt-LT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 iki gegužės 21 d. (imtinai). Renginys yra nemokamas, pranešimai bus skaitomi lietuvių ir anglų kalbomis.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7"/>
              </a:rPr>
              <a:t>Renginio programa</a:t>
            </a:r>
            <a:r>
              <a:rPr lang="lt-LT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. Paraiškas pagal CBE JU kvietimą galima teikti nuo š. m. balandžio 24 d. iki rugsėjo 18 d. Naudingos nuorodos: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8"/>
              </a:rPr>
              <a:t>CBE JU kvietimai</a:t>
            </a:r>
            <a:r>
              <a:rPr lang="lt-LT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;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9"/>
              </a:rPr>
              <a:t>CBE JU 2024 m. darbo programa</a:t>
            </a:r>
            <a:r>
              <a:rPr lang="lt-LT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; </a:t>
            </a:r>
            <a:r>
              <a:rPr lang="lt-LT" sz="1800" u="sng" kern="100">
                <a:solidFill>
                  <a:srgbClr val="0000FF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10"/>
              </a:rPr>
              <a:t>CBE JU tinklaveikos ir partnerių paieškos platforma</a:t>
            </a:r>
            <a:endParaRPr lang="lt-LT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l"/>
            <a:endParaRPr lang="lt-LT" sz="1800" b="1" i="0" u="none" strike="noStrike" baseline="0">
              <a:solidFill>
                <a:srgbClr val="1B2443"/>
              </a:solidFill>
              <a:latin typeface="Aileron-Bold"/>
            </a:endParaRPr>
          </a:p>
          <a:p>
            <a:pPr algn="just"/>
            <a:r>
              <a:rPr lang="lt-LT" b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Birželio 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7 </a:t>
            </a:r>
            <a:r>
              <a:rPr lang="lt-LT" b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d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. </a:t>
            </a:r>
            <a:r>
              <a:rPr lang="lt-LT" b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vyks </a:t>
            </a:r>
            <a:r>
              <a:rPr lang="lt-LT" b="1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Marie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t-LT" sz="1800" b="1" i="0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Skladowska-Curie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t-LT" sz="1800" b="1" i="0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Actions</a:t>
            </a:r>
            <a:r>
              <a:rPr lang="lt-LT" b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 doktorantūros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tinklų nuotolinis renginys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, skirtas 2024 m. kvietimo reikalavimams ir paraiškų pramoninėms ir jungtinėms doktorantūroms </a:t>
            </a:r>
            <a:r>
              <a:rPr lang="lt-LT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pristatyti</a:t>
            </a:r>
            <a:r>
              <a:rPr lang="lt-LT" sz="1800" b="0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lt-LT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 </a:t>
            </a:r>
            <a:endParaRPr lang="lt-LT" sz="1800" b="0" i="0" u="none" strike="noStrike" baseline="0">
              <a:solidFill>
                <a:srgbClr val="1B2443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lt-LT" sz="1800" b="0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Daugiau informacijos čia</a:t>
            </a:r>
            <a:r>
              <a:rPr lang="lt-LT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 </a:t>
            </a:r>
            <a:endParaRPr lang="en-US" sz="1800" b="0" i="0" u="none" strike="noStrike" baseline="0">
              <a:solidFill>
                <a:srgbClr val="1B2443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US" sz="1800" b="0" i="0" u="none" strike="noStrike" baseline="0">
              <a:solidFill>
                <a:srgbClr val="1B2443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lt-LT" b="1">
                <a:latin typeface="Calibri"/>
                <a:ea typeface="Calibri"/>
                <a:cs typeface="Calibri"/>
              </a:rPr>
              <a:t>Birželio mėn.</a:t>
            </a:r>
            <a:r>
              <a:rPr lang="lt-LT" b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 – </a:t>
            </a:r>
            <a:r>
              <a:rPr lang="lt-LT" sz="1800" b="1" i="0" u="none" strike="noStrike" baseline="0">
                <a:solidFill>
                  <a:srgbClr val="FF3131"/>
                </a:solidFill>
                <a:latin typeface="Calibri"/>
                <a:ea typeface="Calibri"/>
                <a:cs typeface="Calibri"/>
              </a:rPr>
              <a:t>BUS PATIKSLINTA</a:t>
            </a:r>
            <a:r>
              <a:rPr lang="en-US" b="1">
                <a:solidFill>
                  <a:srgbClr val="FF313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1800" b="1" i="0" u="none" strike="noStrike" baseline="0">
                <a:solidFill>
                  <a:srgbClr val="FF313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Planuojamas Izraelio ir Baltijos šalių tinklaveikos renginys,</a:t>
            </a:r>
            <a:r>
              <a:rPr lang="en-US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skirtas dalyvauti 2024 m. Europos horizonto kvietimuose</a:t>
            </a:r>
            <a:r>
              <a:rPr lang="en-US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t-LT" sz="1800" b="1" i="0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įvairiomis klimato tematikomis: </a:t>
            </a:r>
            <a:r>
              <a:rPr lang="lt-LT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Miestų ir regionų prisitaikymas</a:t>
            </a:r>
            <a:r>
              <a:rPr lang="en-US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prie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klimato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kaitos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Klimatui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neutralūs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miestai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Žalioji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energija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ir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i-FI" sz="1800" b="0" i="1" u="none" strike="noStrike" baseline="0" err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Tvari</a:t>
            </a:r>
            <a:r>
              <a:rPr lang="fi-FI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lt-LT" sz="1800" b="0" i="1" u="none" strike="noStrike" baseline="0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logistika</a:t>
            </a:r>
            <a:r>
              <a:rPr lang="lt-LT" i="1">
                <a:solidFill>
                  <a:srgbClr val="1B2443"/>
                </a:solidFill>
                <a:latin typeface="Calibri"/>
                <a:ea typeface="Calibri"/>
                <a:cs typeface="Calibri"/>
              </a:rPr>
              <a:t> </a:t>
            </a:r>
            <a:endParaRPr lang="en-US">
              <a:solidFill>
                <a:srgbClr val="1B2443"/>
              </a:solidFill>
              <a:latin typeface="Calibri"/>
              <a:ea typeface="Calibri"/>
              <a:cs typeface="Calibri"/>
            </a:endParaRPr>
          </a:p>
          <a:p>
            <a:pPr algn="l"/>
            <a:endParaRPr lang="lt-LT">
              <a:solidFill>
                <a:srgbClr val="1B2443"/>
              </a:solidFill>
              <a:latin typeface="Aileron-Regular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485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3BFAB-51D7-0F19-F153-99534AF6CF7D}"/>
              </a:ext>
            </a:extLst>
          </p:cNvPr>
          <p:cNvSpPr txBox="1"/>
          <p:nvPr/>
        </p:nvSpPr>
        <p:spPr>
          <a:xfrm>
            <a:off x="1675357" y="314193"/>
            <a:ext cx="10143993" cy="6924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Skelbiamas </a:t>
            </a:r>
            <a:r>
              <a:rPr lang="lt-LT" b="1">
                <a:latin typeface="Calibri"/>
                <a:ea typeface="Calibri"/>
                <a:cs typeface="Times New Roman"/>
              </a:rPr>
              <a:t>2024 m.</a:t>
            </a:r>
            <a:r>
              <a:rPr lang="lt-LT">
                <a:latin typeface="Calibri"/>
                <a:ea typeface="Calibri"/>
                <a:cs typeface="Times New Roman"/>
              </a:rPr>
              <a:t> </a:t>
            </a:r>
            <a:r>
              <a:rPr lang="lt-LT" b="1">
                <a:latin typeface="Calibri"/>
                <a:ea typeface="Calibri"/>
                <a:cs typeface="Times New Roman"/>
              </a:rPr>
              <a:t>LMA Jaunųjų mokslininkų stipendijų konkursas</a:t>
            </a:r>
            <a:r>
              <a:rPr lang="lt-LT">
                <a:latin typeface="Calibri"/>
                <a:ea typeface="Calibri"/>
                <a:cs typeface="Times New Roman"/>
              </a:rPr>
              <a:t>. 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Paraiškos priimamos 2024 m. balandžio 15 d. – gegužės 17 d.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Daugiau informacijos: </a:t>
            </a:r>
            <a:r>
              <a:rPr lang="lt-LT" b="1" u="sng">
                <a:latin typeface="Calibri"/>
                <a:ea typeface="Calibri"/>
                <a:cs typeface="Times New Roman"/>
                <a:hlinkClick r:id="rId2"/>
              </a:rPr>
              <a:t>https://www.lma.lt/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Š. m. gegužės 7 d., 13.00–16.00 val. </a:t>
            </a:r>
            <a:r>
              <a:rPr lang="lt-LT">
                <a:latin typeface="Calibri"/>
                <a:ea typeface="Calibri"/>
                <a:cs typeface="Times New Roman"/>
              </a:rPr>
              <a:t>nuotoliu</a:t>
            </a:r>
            <a:r>
              <a:rPr lang="lt-LT" b="1">
                <a:latin typeface="Calibri"/>
                <a:ea typeface="Calibri"/>
                <a:cs typeface="Times New Roman"/>
              </a:rPr>
              <a:t> </a:t>
            </a:r>
            <a:r>
              <a:rPr lang="lt-LT" err="1">
                <a:latin typeface="Calibri"/>
                <a:ea typeface="Calibri"/>
                <a:cs typeface="Times New Roman"/>
              </a:rPr>
              <a:t>Teams</a:t>
            </a:r>
            <a:r>
              <a:rPr lang="lt-LT">
                <a:latin typeface="Calibri"/>
                <a:ea typeface="Calibri"/>
                <a:cs typeface="Times New Roman"/>
              </a:rPr>
              <a:t> platformoje</a:t>
            </a:r>
            <a:r>
              <a:rPr lang="lt-LT" b="1">
                <a:latin typeface="Calibri"/>
                <a:ea typeface="Calibri"/>
                <a:cs typeface="Times New Roman"/>
              </a:rPr>
              <a:t> </a:t>
            </a:r>
            <a:r>
              <a:rPr lang="lt-LT">
                <a:latin typeface="Calibri"/>
                <a:ea typeface="Calibri"/>
                <a:cs typeface="Times New Roman"/>
              </a:rPr>
              <a:t>vyks </a:t>
            </a:r>
            <a:r>
              <a:rPr lang="lt-LT" b="1">
                <a:latin typeface="Calibri"/>
                <a:ea typeface="Calibri"/>
                <a:cs typeface="Times New Roman"/>
              </a:rPr>
              <a:t>2022–2030 m. plėtros programos valdytojos Lietuvos Respublikos aplinkos ministerijos aplinkos apsaugos ir klimato kaitos valdymo plėtros programos pažangos priemonės Nr. 02-001-06-08-01 „Išsaugoti biologinę įvairovę“ aprašo viešas pristatymas</a:t>
            </a:r>
            <a:r>
              <a:rPr lang="lt-LT">
                <a:latin typeface="Calibri"/>
                <a:ea typeface="Calibri"/>
                <a:cs typeface="Times New Roman"/>
              </a:rPr>
              <a:t>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Registracija </a:t>
            </a:r>
            <a:r>
              <a:rPr lang="lt-LT" b="1" u="sng">
                <a:latin typeface="Calibri"/>
                <a:ea typeface="Calibri"/>
                <a:cs typeface="Times New Roman"/>
                <a:hlinkClick r:id="rId3"/>
              </a:rPr>
              <a:t>čia</a:t>
            </a:r>
            <a:r>
              <a:rPr lang="lt-LT" u="sng">
                <a:latin typeface="Calibri"/>
                <a:ea typeface="Calibri"/>
                <a:cs typeface="Times New Roman"/>
                <a:hlinkClick r:id="rId4"/>
              </a:rPr>
              <a:t>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Prisijungimo nuoroda yra </a:t>
            </a:r>
            <a:r>
              <a:rPr lang="lt-LT" b="1" u="sng">
                <a:latin typeface="Calibri"/>
                <a:ea typeface="Calibri"/>
                <a:cs typeface="Times New Roman"/>
                <a:hlinkClick r:id="rId4"/>
              </a:rPr>
              <a:t>čia</a:t>
            </a:r>
            <a:r>
              <a:rPr lang="lt-LT" u="sng">
                <a:latin typeface="Calibri"/>
                <a:ea typeface="Calibri"/>
                <a:cs typeface="Times New Roman"/>
                <a:hlinkClick r:id="rId4"/>
              </a:rPr>
              <a:t>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Daugiau informacijos apie renginį: </a:t>
            </a:r>
            <a:r>
              <a:rPr lang="lt-LT" b="1" u="sng">
                <a:latin typeface="Calibri"/>
                <a:ea typeface="Calibri"/>
                <a:cs typeface="Times New Roman"/>
                <a:hlinkClick r:id="rId5"/>
              </a:rPr>
              <a:t>https://am.lrv.lt/lt/naujienos/parengtas-pazangos-priemones-issaugoti-biologine-ivairove-apraso-projektas-kvieciame-dalyvauti-jo-pristatyme/</a:t>
            </a:r>
            <a:r>
              <a:rPr lang="lt-LT">
                <a:latin typeface="Calibri"/>
                <a:ea typeface="Calibri"/>
                <a:cs typeface="Times New Roman"/>
              </a:rPr>
              <a:t> 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endParaRPr lang="lt-LT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Š. m. gegužės 14 d., 10.00 val.</a:t>
            </a:r>
            <a:r>
              <a:rPr lang="lt-LT">
                <a:latin typeface="Calibri"/>
                <a:ea typeface="Calibri"/>
                <a:cs typeface="Times New Roman"/>
              </a:rPr>
              <a:t> vyks konferencija-diskusija </a:t>
            </a:r>
            <a:r>
              <a:rPr lang="lt-LT" b="1">
                <a:latin typeface="Calibri"/>
                <a:ea typeface="Calibri"/>
                <a:cs typeface="Times New Roman"/>
              </a:rPr>
              <a:t>„Žaliasis kursas: būtinybė ir iššūkiai“</a:t>
            </a:r>
            <a:r>
              <a:rPr lang="lt-LT">
                <a:latin typeface="Calibri"/>
                <a:ea typeface="Calibri"/>
                <a:cs typeface="Times New Roman"/>
              </a:rPr>
              <a:t> ir sodų žydėjimo šventė LAMMC Sodininkystės ir daržininkystės institute (Kauno g. 30, Babtai, Kauno r.).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 u="sng">
                <a:latin typeface="Calibri"/>
                <a:ea typeface="Calibri"/>
                <a:cs typeface="Times New Roman"/>
                <a:hlinkClick r:id="rId6"/>
              </a:rPr>
              <a:t>Programa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Š. m. gegužės 15–17 d. </a:t>
            </a:r>
            <a:r>
              <a:rPr lang="lt-LT">
                <a:latin typeface="Calibri"/>
                <a:ea typeface="Calibri"/>
                <a:cs typeface="Times New Roman"/>
              </a:rPr>
              <a:t>Drevernoje vyks</a:t>
            </a:r>
            <a:r>
              <a:rPr lang="lt-LT" b="1">
                <a:latin typeface="Calibri"/>
                <a:ea typeface="Calibri"/>
                <a:cs typeface="Times New Roman"/>
              </a:rPr>
              <a:t> </a:t>
            </a:r>
            <a:r>
              <a:rPr lang="lt-LT">
                <a:latin typeface="Calibri"/>
                <a:ea typeface="Calibri"/>
                <a:cs typeface="Times New Roman"/>
              </a:rPr>
              <a:t>mokslinė-praktinė konferencija</a:t>
            </a:r>
            <a:r>
              <a:rPr lang="lt-LT" b="1">
                <a:latin typeface="Calibri"/>
                <a:ea typeface="Calibri"/>
                <a:cs typeface="Times New Roman"/>
              </a:rPr>
              <a:t> „Jūros ir krantų tyrimai“. </a:t>
            </a:r>
            <a:r>
              <a:rPr lang="lt-LT">
                <a:latin typeface="Calibri"/>
                <a:ea typeface="Calibri"/>
                <a:cs typeface="Times New Roman"/>
              </a:rPr>
              <a:t>Renginys vyks</a:t>
            </a:r>
            <a:r>
              <a:rPr lang="lt-LT" b="1">
                <a:latin typeface="Calibri"/>
                <a:ea typeface="Calibri"/>
                <a:cs typeface="Times New Roman"/>
              </a:rPr>
              <a:t> </a:t>
            </a:r>
            <a:r>
              <a:rPr lang="lt-LT">
                <a:latin typeface="Calibri"/>
                <a:ea typeface="Calibri"/>
                <a:cs typeface="Times New Roman"/>
              </a:rPr>
              <a:t>„Drevernos uoste“ (Pamario g. 12, Dreverna, Klaipėdos r.).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TEMOS: </a:t>
            </a:r>
            <a:r>
              <a:rPr lang="lt-LT">
                <a:latin typeface="Calibri"/>
                <a:ea typeface="Calibri"/>
                <a:cs typeface="Times New Roman"/>
              </a:rPr>
              <a:t>Jūros ir pakrančių aplinka; Mėlynoji (</a:t>
            </a:r>
            <a:r>
              <a:rPr lang="lt-LT" err="1">
                <a:latin typeface="Calibri"/>
                <a:ea typeface="Calibri"/>
                <a:cs typeface="Times New Roman"/>
              </a:rPr>
              <a:t>bio</a:t>
            </a:r>
            <a:r>
              <a:rPr lang="lt-LT">
                <a:latin typeface="Calibri"/>
                <a:ea typeface="Calibri"/>
                <a:cs typeface="Times New Roman"/>
              </a:rPr>
              <a:t>)ekonomika; Pažangi jūrinė pramonė; Regiono strateginis vystymas.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Registracija: </a:t>
            </a:r>
            <a:r>
              <a:rPr lang="lt-LT" b="1" u="sng">
                <a:latin typeface="Calibri"/>
                <a:ea typeface="Calibri"/>
                <a:cs typeface="Times New Roman"/>
                <a:hlinkClick r:id="rId7"/>
              </a:rPr>
              <a:t>www.krantai.ku.lt</a:t>
            </a:r>
            <a:endParaRPr lang="en-US">
              <a:solidFill>
                <a:srgbClr val="0563C1"/>
              </a:solidFill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Daugiau informacijos apie renginį: </a:t>
            </a:r>
            <a:r>
              <a:rPr lang="lt-LT" b="1" u="sng">
                <a:latin typeface="Calibri"/>
                <a:ea typeface="Calibri"/>
                <a:cs typeface="Times New Roman"/>
                <a:hlinkClick r:id="rId8"/>
              </a:rPr>
              <a:t>https://krantai.ku.lt</a:t>
            </a:r>
            <a:endParaRPr lang="en-US">
              <a:latin typeface="Calibri"/>
              <a:ea typeface="Calibri"/>
              <a:cs typeface="Segoe UI"/>
            </a:endParaRPr>
          </a:p>
          <a:p>
            <a:pPr algn="just"/>
            <a:endParaRPr lang="en-US" sz="1200">
              <a:solidFill>
                <a:srgbClr val="0563C1"/>
              </a:solidFill>
              <a:latin typeface="Times New Roman"/>
              <a:cs typeface="Times New Roman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72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88797E-0A16-6CC2-C6CA-848BED171CDD}"/>
              </a:ext>
            </a:extLst>
          </p:cNvPr>
          <p:cNvSpPr txBox="1"/>
          <p:nvPr/>
        </p:nvSpPr>
        <p:spPr>
          <a:xfrm>
            <a:off x="1646858" y="532124"/>
            <a:ext cx="10262759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Š. m. birželio 19–21 d.</a:t>
            </a:r>
            <a:r>
              <a:rPr lang="lt-LT">
                <a:latin typeface="Calibri"/>
                <a:ea typeface="Calibri"/>
                <a:cs typeface="Times New Roman"/>
              </a:rPr>
              <a:t> Akademijoje, Dotnuvos sen. Kėdainių r. vyks žemės ūkio technologijų ir inovacijų paroda </a:t>
            </a:r>
            <a:r>
              <a:rPr lang="lt-LT" b="1">
                <a:latin typeface="Calibri"/>
                <a:ea typeface="Calibri"/>
                <a:cs typeface="Times New Roman"/>
              </a:rPr>
              <a:t>„</a:t>
            </a:r>
            <a:r>
              <a:rPr lang="lt-LT" b="1" err="1">
                <a:latin typeface="Calibri"/>
                <a:ea typeface="Calibri"/>
                <a:cs typeface="Times New Roman"/>
              </a:rPr>
              <a:t>Agrovizija</a:t>
            </a:r>
            <a:r>
              <a:rPr lang="lt-LT" b="1">
                <a:latin typeface="Calibri"/>
                <a:ea typeface="Calibri"/>
                <a:cs typeface="Times New Roman"/>
              </a:rPr>
              <a:t>“</a:t>
            </a:r>
            <a:r>
              <a:rPr lang="lt-LT">
                <a:latin typeface="Calibri"/>
                <a:ea typeface="Calibri"/>
                <a:cs typeface="Times New Roman"/>
              </a:rPr>
              <a:t>. 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Daugiau informacijos apie renginį: </a:t>
            </a:r>
            <a:r>
              <a:rPr lang="lt-LT" b="1">
                <a:latin typeface="Calibri"/>
                <a:ea typeface="Calibri"/>
                <a:cs typeface="Times New Roman"/>
                <a:hlinkClick r:id="rId2"/>
              </a:rPr>
              <a:t>https://agrovizija.lt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Š. m. rugsėjo 16–18 d.</a:t>
            </a:r>
            <a:r>
              <a:rPr lang="lt-LT">
                <a:latin typeface="Calibri"/>
                <a:ea typeface="Calibri"/>
                <a:cs typeface="Times New Roman"/>
              </a:rPr>
              <a:t> Kaune vyks tarptautinė konferencija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„</a:t>
            </a:r>
            <a:r>
              <a:rPr lang="lt-LT" b="1" err="1">
                <a:latin typeface="Calibri"/>
                <a:ea typeface="Calibri"/>
                <a:cs typeface="Times New Roman"/>
              </a:rPr>
              <a:t>Scientific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Actualities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and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Innovations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in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Horticulture</a:t>
            </a:r>
            <a:r>
              <a:rPr lang="lt-LT" b="1">
                <a:latin typeface="Calibri"/>
                <a:ea typeface="Calibri"/>
                <a:cs typeface="Times New Roman"/>
              </a:rPr>
              <a:t> 2024. </a:t>
            </a:r>
            <a:r>
              <a:rPr lang="lt-LT" b="1" err="1">
                <a:latin typeface="Calibri"/>
                <a:ea typeface="Calibri"/>
                <a:cs typeface="Times New Roman"/>
              </a:rPr>
              <a:t>Horticultural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Value</a:t>
            </a:r>
            <a:r>
              <a:rPr lang="lt-LT" b="1">
                <a:latin typeface="Calibri"/>
                <a:ea typeface="Calibri"/>
                <a:cs typeface="Times New Roman"/>
              </a:rPr>
              <a:t> </a:t>
            </a:r>
            <a:r>
              <a:rPr lang="lt-LT" b="1" err="1">
                <a:latin typeface="Calibri"/>
                <a:ea typeface="Calibri"/>
                <a:cs typeface="Times New Roman"/>
              </a:rPr>
              <a:t>Networks</a:t>
            </a:r>
            <a:r>
              <a:rPr lang="lt-LT" b="1">
                <a:latin typeface="Calibri"/>
                <a:ea typeface="Calibri"/>
                <a:cs typeface="Times New Roman"/>
              </a:rPr>
              <a:t> (SAIH2024)“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TEMOS:</a:t>
            </a:r>
            <a:r>
              <a:rPr lang="lt-LT">
                <a:latin typeface="Calibri"/>
                <a:ea typeface="Calibri"/>
                <a:cs typeface="Segoe UI"/>
              </a:rPr>
              <a:t> </a:t>
            </a:r>
            <a:r>
              <a:rPr lang="lt-LT">
                <a:latin typeface="Calibri"/>
                <a:ea typeface="Calibri"/>
                <a:cs typeface="Times New Roman"/>
              </a:rPr>
              <a:t>Augalų fiziologija ir genetika sodininkystės strategijoms; Auginimo technologijos, pagrįstos augalų reakcija; Augalų apsauga ir produktų kokybė; Tvarus ūkininkavimas ir biologinė įvairovė.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Daugiau informacijos apie renginį: </a:t>
            </a:r>
            <a:r>
              <a:rPr lang="lt-LT" b="1">
                <a:latin typeface="Calibri"/>
                <a:ea typeface="Calibri"/>
                <a:cs typeface="Times New Roman"/>
                <a:hlinkClick r:id="rId3"/>
              </a:rPr>
              <a:t>https://saih.lt/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Š. m. rugsėjo 18–20 d.</a:t>
            </a:r>
            <a:r>
              <a:rPr lang="lt-LT">
                <a:latin typeface="Calibri"/>
                <a:ea typeface="Calibri"/>
                <a:cs typeface="Times New Roman"/>
              </a:rPr>
              <a:t> Druskininkuose vyks tarptautinis kongresas</a:t>
            </a:r>
            <a:r>
              <a:rPr lang="lt-LT" b="1">
                <a:latin typeface="Calibri"/>
                <a:ea typeface="Calibri"/>
                <a:cs typeface="Times New Roman"/>
              </a:rPr>
              <a:t> „Miškai ir jų poveikis sveikatai“. Pranešimų santraukas teikti iki 2024 m. gegužės 31 d.</a:t>
            </a:r>
            <a:r>
              <a:rPr lang="lt-LT">
                <a:latin typeface="Calibri"/>
                <a:ea typeface="Calibri"/>
                <a:cs typeface="Times New Roman"/>
              </a:rPr>
              <a:t> 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 b="1">
                <a:latin typeface="Calibri"/>
                <a:ea typeface="Calibri"/>
                <a:cs typeface="Times New Roman"/>
              </a:rPr>
              <a:t>Registracija iki birželio 30 d. </a:t>
            </a:r>
            <a:endParaRPr lang="en-US">
              <a:latin typeface="Calibri"/>
              <a:ea typeface="Calibri"/>
              <a:cs typeface="Times New Roman"/>
            </a:endParaRPr>
          </a:p>
          <a:p>
            <a:pPr algn="just"/>
            <a:r>
              <a:rPr lang="lt-LT">
                <a:latin typeface="Calibri"/>
                <a:ea typeface="Calibri"/>
                <a:cs typeface="Times New Roman"/>
              </a:rPr>
              <a:t>Daugiau informacijos apie renginį: </a:t>
            </a:r>
            <a:r>
              <a:rPr lang="lt-LT" b="1">
                <a:latin typeface="Calibri"/>
                <a:ea typeface="Calibri"/>
                <a:cs typeface="Times New Roman"/>
                <a:hlinkClick r:id="rId4"/>
              </a:rPr>
              <a:t>https://isft.info</a:t>
            </a:r>
            <a:r>
              <a:rPr lang="lt-LT">
                <a:latin typeface="Calibri"/>
                <a:ea typeface="Calibri"/>
                <a:cs typeface="Arial"/>
              </a:rPr>
              <a:t> </a:t>
            </a:r>
            <a:r>
              <a:rPr lang="lt-LT">
                <a:latin typeface="Calibri"/>
                <a:ea typeface="Calibri"/>
                <a:cs typeface="Times New Roman"/>
              </a:rPr>
              <a:t>ir</a:t>
            </a:r>
            <a:r>
              <a:rPr lang="lt-LT">
                <a:latin typeface="Calibri"/>
                <a:ea typeface="Calibri"/>
                <a:cs typeface="Arial"/>
              </a:rPr>
              <a:t> </a:t>
            </a:r>
            <a:r>
              <a:rPr lang="lt-LT" b="1">
                <a:latin typeface="Calibri"/>
                <a:ea typeface="Calibri"/>
                <a:cs typeface="Times New Roman"/>
                <a:hlinkClick r:id="rId5"/>
              </a:rPr>
              <a:t>https://fb.me/e/e2W9O71XH</a:t>
            </a:r>
            <a:r>
              <a:rPr lang="lt-LT">
                <a:latin typeface="Calibri"/>
                <a:ea typeface="Calibri"/>
                <a:cs typeface="Segoe UI"/>
              </a:rPr>
              <a:t> </a:t>
            </a:r>
            <a:endParaRPr lang="en-US">
              <a:latin typeface="Calibri"/>
              <a:ea typeface="Calibri"/>
              <a:cs typeface="Segoe UI"/>
            </a:endParaRPr>
          </a:p>
          <a:p>
            <a:pPr algn="just"/>
            <a:endParaRPr lang="en-US">
              <a:latin typeface="Calibri"/>
              <a:ea typeface="Calibri"/>
              <a:cs typeface="Times New Roman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88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15. Kiti klausimai</a:t>
            </a:r>
            <a:endParaRPr lang="lt-LT" sz="2000" b="1">
              <a:solidFill>
                <a:schemeClr val="tx1"/>
              </a:solidFill>
              <a:effectLst/>
              <a:latin typeface="Arial Nova"/>
              <a:ea typeface="+mj-lt"/>
              <a:cs typeface="+mj-lt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0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43C839-6A7F-7702-72A0-6D5DC944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713" y="344379"/>
            <a:ext cx="9743162" cy="897591"/>
          </a:xfrm>
        </p:spPr>
        <p:txBody>
          <a:bodyPr/>
          <a:lstStyle/>
          <a:p>
            <a:r>
              <a:rPr lang="lt-LT">
                <a:latin typeface="Arial Nova"/>
              </a:rPr>
              <a:t>Lankstinukas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C5FC869-B521-914E-3E60-D2630AA3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177" y="1239036"/>
            <a:ext cx="9659668" cy="54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37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a) Dėl informacijos apie R statistikos kursus</a:t>
            </a:r>
            <a:endParaRPr lang="en-US" sz="2000">
              <a:solidFill>
                <a:schemeClr val="tx1"/>
              </a:solidFill>
              <a:latin typeface="Arial Nova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76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960018-8C5C-3747-A3DA-762FA1376B3E}"/>
              </a:ext>
            </a:extLst>
          </p:cNvPr>
          <p:cNvSpPr txBox="1"/>
          <p:nvPr/>
        </p:nvSpPr>
        <p:spPr>
          <a:xfrm>
            <a:off x="3561946" y="633430"/>
            <a:ext cx="516404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u="sng">
                <a:latin typeface="Arial Nova"/>
              </a:rPr>
              <a:t>R STATISTIKOS KURSAI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41C688-257C-F2EE-C94D-7EE3D37A390E}"/>
              </a:ext>
            </a:extLst>
          </p:cNvPr>
          <p:cNvSpPr txBox="1"/>
          <p:nvPr/>
        </p:nvSpPr>
        <p:spPr>
          <a:xfrm>
            <a:off x="2048968" y="1617565"/>
            <a:ext cx="9466410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sz="2000">
                <a:latin typeface="Arial Nova"/>
                <a:cs typeface="Segoe UI"/>
              </a:rPr>
              <a:t>Balandžio 19–26 dienomis suorganizuota GTC tyrėjų elektroninė apklausa dėl R statistikos kursų.</a:t>
            </a:r>
            <a:endParaRPr lang="en-US" sz="2000">
              <a:latin typeface="Arial Nova"/>
              <a:cs typeface="Segoe UI"/>
            </a:endParaRPr>
          </a:p>
          <a:p>
            <a:pPr algn="just"/>
            <a:endParaRPr lang="lt-LT" sz="2000">
              <a:latin typeface="Arial Nova"/>
              <a:cs typeface="Segoe UI"/>
            </a:endParaRPr>
          </a:p>
          <a:p>
            <a:pPr marL="342900" indent="-342900" algn="just">
              <a:buFont typeface="Wingdings,Sans-Serif"/>
              <a:buChar char="Ø"/>
            </a:pPr>
            <a:r>
              <a:rPr lang="lt-LT" sz="2000">
                <a:latin typeface="Arial Nova"/>
                <a:cs typeface="Arial"/>
              </a:rPr>
              <a:t>Iš 80 apklausoje dalyvavusių GTC tyrėjų 75 norėtų tobulintis ar išmokti R statistikos; </a:t>
            </a:r>
            <a:endParaRPr lang="en-US" sz="2000">
              <a:latin typeface="Arial Nova"/>
              <a:cs typeface="Arial"/>
            </a:endParaRPr>
          </a:p>
          <a:p>
            <a:pPr marL="342900" indent="-342900" algn="just">
              <a:buFont typeface="Wingdings,Sans-Serif"/>
              <a:buChar char="Ø"/>
            </a:pPr>
            <a:endParaRPr lang="lt-LT" sz="2000">
              <a:latin typeface="Arial Nova"/>
              <a:cs typeface="Arial"/>
            </a:endParaRPr>
          </a:p>
          <a:p>
            <a:pPr marL="342900" indent="-342900" algn="just">
              <a:buFont typeface="Wingdings,Sans-Serif"/>
              <a:buChar char="Ø"/>
            </a:pPr>
            <a:r>
              <a:rPr lang="lt-LT" sz="2000">
                <a:latin typeface="Arial Nova"/>
                <a:cs typeface="Arial"/>
              </a:rPr>
              <a:t>Didžiausias poreikis R statistikos kursų pradedantiesiems; </a:t>
            </a:r>
            <a:endParaRPr lang="en-US" sz="2000">
              <a:latin typeface="Arial Nova"/>
              <a:cs typeface="Arial"/>
            </a:endParaRPr>
          </a:p>
          <a:p>
            <a:pPr marL="342900" indent="-342900" algn="just">
              <a:buFont typeface="Wingdings,Sans-Serif"/>
              <a:buChar char="Ø"/>
            </a:pPr>
            <a:endParaRPr lang="lt-LT" sz="2000">
              <a:latin typeface="Arial Nova"/>
              <a:cs typeface="Arial"/>
            </a:endParaRPr>
          </a:p>
          <a:p>
            <a:pPr marL="342900" indent="-342900" algn="just">
              <a:buFont typeface="Wingdings,Sans-Serif"/>
              <a:buChar char="Ø"/>
            </a:pPr>
            <a:r>
              <a:rPr lang="lt-LT" sz="2000">
                <a:latin typeface="Arial Nova"/>
                <a:cs typeface="Arial"/>
              </a:rPr>
              <a:t>Dauguma dalyvių (68 %) 30–50 metų tyrėjai;</a:t>
            </a:r>
            <a:endParaRPr lang="en-US" sz="2000">
              <a:latin typeface="Arial Nova"/>
              <a:cs typeface="Arial"/>
            </a:endParaRPr>
          </a:p>
          <a:p>
            <a:pPr marL="342900" indent="-342900" algn="just">
              <a:buFont typeface="Wingdings,Sans-Serif"/>
              <a:buChar char="Ø"/>
            </a:pPr>
            <a:endParaRPr lang="lt-LT" sz="2000">
              <a:latin typeface="Arial Nova"/>
              <a:cs typeface="Arial"/>
            </a:endParaRPr>
          </a:p>
          <a:p>
            <a:pPr marL="342900" indent="-342900" algn="just">
              <a:buFont typeface="Wingdings,Sans-Serif"/>
              <a:buChar char="Ø"/>
            </a:pPr>
            <a:r>
              <a:rPr lang="lt-LT" sz="2000">
                <a:latin typeface="Arial Nova"/>
                <a:cs typeface="Arial"/>
              </a:rPr>
              <a:t>Beveik pusė norinčių galėtų skirti 3–4 pilnas dienas tokiems kursams. </a:t>
            </a:r>
            <a:endParaRPr lang="en-US" sz="2000">
              <a:latin typeface="Arial Nova"/>
              <a:cs typeface="Arial"/>
            </a:endParaRPr>
          </a:p>
          <a:p>
            <a:pPr algn="just"/>
            <a:endParaRPr lang="lt-LT" sz="2000">
              <a:latin typeface="Arial Nova"/>
              <a:cs typeface="Segoe UI"/>
            </a:endParaRPr>
          </a:p>
          <a:p>
            <a:pPr algn="just"/>
            <a:r>
              <a:rPr lang="lt-LT" sz="2000">
                <a:latin typeface="Arial Nova"/>
                <a:cs typeface="Segoe UI"/>
              </a:rPr>
              <a:t>2024–2025 m. GTC organizacinė grupė planuoja dvejus pradedančiųjų ir vienus pažengusiųjų naudotojų kursus. Rudenį numatomi pirmieji tokie kursai.</a:t>
            </a:r>
            <a:endParaRPr lang="en-US" sz="200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1371011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b) Dėl knygų mainų lentynos</a:t>
            </a:r>
            <a:endParaRPr lang="en-US" sz="2000" b="1">
              <a:solidFill>
                <a:schemeClr val="tx1"/>
              </a:solidFill>
              <a:latin typeface="Arial Nova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606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ooden shelf with shelves&#10;&#10;Description automatically generated">
            <a:extLst>
              <a:ext uri="{FF2B5EF4-FFF2-40B4-BE49-F238E27FC236}">
                <a16:creationId xmlns:a16="http://schemas.microsoft.com/office/drawing/2014/main" id="{1CBFB5DF-D46B-8F3B-C4C9-C58262954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68588" y="1034899"/>
            <a:ext cx="5396895" cy="48036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5E34E3-E5C4-AE68-6AC2-D82F131A187D}"/>
              </a:ext>
            </a:extLst>
          </p:cNvPr>
          <p:cNvSpPr txBox="1"/>
          <p:nvPr/>
        </p:nvSpPr>
        <p:spPr>
          <a:xfrm>
            <a:off x="7108370" y="1426028"/>
            <a:ext cx="4252437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lt-LT" b="1">
                <a:latin typeface="Arial Nova"/>
                <a:ea typeface="+mn-lt"/>
                <a:cs typeface="+mn-lt"/>
              </a:rPr>
              <a:t>Pasiimk. Skaityk. Atnešk. Dalinkis.</a:t>
            </a:r>
            <a:endParaRPr lang="lt-LT" b="1">
              <a:latin typeface="Arial Nova"/>
            </a:endParaRPr>
          </a:p>
          <a:p>
            <a:pPr algn="just"/>
            <a:endParaRPr lang="lt-LT">
              <a:latin typeface="Arial Nova"/>
              <a:ea typeface="+mn-lt"/>
              <a:cs typeface="+mn-lt"/>
            </a:endParaRPr>
          </a:p>
          <a:p>
            <a:pPr algn="just"/>
            <a:r>
              <a:rPr lang="lt-LT">
                <a:latin typeface="Arial Nova"/>
                <a:ea typeface="+mn-lt"/>
                <a:cs typeface="+mn-lt"/>
              </a:rPr>
              <a:t>Paskirtis – keistis perskaitytomis ir mėgstamomis knygomis. </a:t>
            </a:r>
            <a:endParaRPr lang="lt-LT">
              <a:latin typeface="Arial Nova"/>
            </a:endParaRPr>
          </a:p>
          <a:p>
            <a:pPr algn="just"/>
            <a:endParaRPr lang="lt-LT">
              <a:latin typeface="Arial Nova"/>
              <a:ea typeface="+mn-lt"/>
              <a:cs typeface="+mn-lt"/>
            </a:endParaRPr>
          </a:p>
          <a:p>
            <a:pPr algn="just"/>
            <a:r>
              <a:rPr lang="lt-LT">
                <a:latin typeface="Arial Nova"/>
                <a:ea typeface="+mn-lt"/>
                <a:cs typeface="+mn-lt"/>
              </a:rPr>
              <a:t>Tikimės, kad knygų mainų projektas daugeliui suteiks ne tik skaitymo malonumą, bet ir galimybę dovanoti perskaitytas knygas kitiems.</a:t>
            </a:r>
            <a:endParaRPr lang="lt-LT">
              <a:latin typeface="Arial Nova"/>
            </a:endParaRPr>
          </a:p>
          <a:p>
            <a:pPr algn="just"/>
            <a:endParaRPr lang="lt-LT">
              <a:latin typeface="Arial Nova"/>
            </a:endParaRPr>
          </a:p>
          <a:p>
            <a:pPr algn="just"/>
            <a:r>
              <a:rPr lang="lt-LT">
                <a:latin typeface="Arial Nova"/>
              </a:rPr>
              <a:t>Knygų mainų lentyną rasite antro aukšto fojė.</a:t>
            </a:r>
          </a:p>
          <a:p>
            <a:endParaRPr lang="lt-LT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086618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c) Dėl aukojimo skulptūrai „Žuvis“</a:t>
            </a: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2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4CF648-5CB3-49E4-BE34-8A0598901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E559C-09DA-4586-86C9-F3C05D9A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2F38B79-0600-943B-5673-BCAC0D8007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694" y="596965"/>
            <a:ext cx="5059690" cy="4248115"/>
          </a:xfrm>
        </p:spPr>
        <p:txBody>
          <a:bodyPr>
            <a:normAutofit fontScale="90000"/>
          </a:bodyPr>
          <a:lstStyle/>
          <a:p>
            <a:r>
              <a:rPr lang="lt-LT" sz="3800" b="1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Idėjos</a:t>
            </a:r>
            <a:br>
              <a:rPr lang="lt-LT" sz="3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lt-LT" sz="3800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„</a:t>
            </a:r>
            <a:r>
              <a:rPr lang="lt-LT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Žuvies skulptūros pastatymo prie Akvariuminės</a:t>
            </a:r>
            <a:r>
              <a:rPr lang="en-US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en-US" sz="3800" err="1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pastato</a:t>
            </a:r>
            <a:r>
              <a:rPr lang="lt-LT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(Verkių g.</a:t>
            </a:r>
            <a:r>
              <a:rPr lang="en-US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lt-LT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9</a:t>
            </a:r>
            <a:r>
              <a:rPr lang="en-US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8</a:t>
            </a:r>
            <a:r>
              <a:rPr lang="lt-LT" sz="3800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)“</a:t>
            </a:r>
            <a:r>
              <a:rPr lang="lt-LT" sz="3800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lt-LT" sz="3800" b="1">
                <a:effectLst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pristatymas</a:t>
            </a:r>
            <a:br>
              <a:rPr lang="lt-LT" sz="3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br>
              <a:rPr lang="lt-LT" sz="38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lt-LT" sz="3800"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endParaRPr lang="lt-LT" sz="3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AA7ECE-DB5E-48B2-9EF4-7EEAF123B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445" y="0"/>
            <a:ext cx="3435555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B4E80-C571-41A6-BC8A-968D8C75F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0"/>
            <a:ext cx="3429000" cy="3429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F7573-0A9E-2675-59DA-FFC875F2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 b="59"/>
          <a:stretch/>
        </p:blipFill>
        <p:spPr>
          <a:xfrm>
            <a:off x="5327445" y="10"/>
            <a:ext cx="3429000" cy="342719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C072E0C-5768-4B45-A438-DFFA8AF4C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9722" y="-3600"/>
            <a:ext cx="3429000" cy="3429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4F422E-435A-4694-BE6E-B4968E798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2199" y="3427200"/>
            <a:ext cx="3430800" cy="34308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DE9F60-E2BA-44E6-8C5B-A51B1929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2430862-1B4A-470B-8AD3-780215B67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168F1C9-4999-4AA2-A916-26FD96868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8260" y="342900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0BF8A7-B4D7-E97B-D30C-10B6A8CFB74F}"/>
              </a:ext>
            </a:extLst>
          </p:cNvPr>
          <p:cNvSpPr txBox="1"/>
          <p:nvPr/>
        </p:nvSpPr>
        <p:spPr>
          <a:xfrm>
            <a:off x="5156741" y="1929853"/>
            <a:ext cx="3812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b="1"/>
              <a:t>2024 m.</a:t>
            </a:r>
          </a:p>
          <a:p>
            <a:pPr algn="ctr"/>
            <a:r>
              <a:rPr lang="lt-LT" sz="2800" b="1"/>
              <a:t>Akvariuminei 50 metų!!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85043F-3934-0540-2D14-D235206903A2}"/>
              </a:ext>
            </a:extLst>
          </p:cNvPr>
          <p:cNvGrpSpPr/>
          <p:nvPr/>
        </p:nvGrpSpPr>
        <p:grpSpPr>
          <a:xfrm>
            <a:off x="8901138" y="3646102"/>
            <a:ext cx="3060490" cy="3096351"/>
            <a:chOff x="8901138" y="3646102"/>
            <a:chExt cx="3060490" cy="3096351"/>
          </a:xfrm>
        </p:grpSpPr>
        <p:pic>
          <p:nvPicPr>
            <p:cNvPr id="2050" name="Picture 2" descr="Illustrated Fish Vector Png Graphic Art PNG Images, Design, Project,  Graphics PNG Transparent Background - Pngtree | Fish vector, Fish design  logo, Fish graphic">
              <a:extLst>
                <a:ext uri="{FF2B5EF4-FFF2-40B4-BE49-F238E27FC236}">
                  <a16:creationId xmlns:a16="http://schemas.microsoft.com/office/drawing/2014/main" id="{AF0EDB78-B6CE-E6AA-14F8-2A91E05EEA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32" y="3646102"/>
              <a:ext cx="2985796" cy="2985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as 5">
              <a:extLst>
                <a:ext uri="{FF2B5EF4-FFF2-40B4-BE49-F238E27FC236}">
                  <a16:creationId xmlns:a16="http://schemas.microsoft.com/office/drawing/2014/main" id="{A1076D3A-7909-5CEB-C86F-86CD6BACC280}"/>
                </a:ext>
              </a:extLst>
            </p:cNvPr>
            <p:cNvSpPr/>
            <p:nvPr/>
          </p:nvSpPr>
          <p:spPr>
            <a:xfrm>
              <a:off x="9299336" y="5180448"/>
              <a:ext cx="418494" cy="39275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2" name="Ovalas 11">
              <a:extLst>
                <a:ext uri="{FF2B5EF4-FFF2-40B4-BE49-F238E27FC236}">
                  <a16:creationId xmlns:a16="http://schemas.microsoft.com/office/drawing/2014/main" id="{C5B9FEAA-1467-2FD9-C18F-A62CBB2027D9}"/>
                </a:ext>
              </a:extLst>
            </p:cNvPr>
            <p:cNvSpPr/>
            <p:nvPr/>
          </p:nvSpPr>
          <p:spPr>
            <a:xfrm>
              <a:off x="8901138" y="5857756"/>
              <a:ext cx="418494" cy="39275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4" name="Ovalas 13">
              <a:extLst>
                <a:ext uri="{FF2B5EF4-FFF2-40B4-BE49-F238E27FC236}">
                  <a16:creationId xmlns:a16="http://schemas.microsoft.com/office/drawing/2014/main" id="{A1D9306E-7C7A-4BC8-6B20-A7EAADCF6E2B}"/>
                </a:ext>
              </a:extLst>
            </p:cNvPr>
            <p:cNvSpPr/>
            <p:nvPr/>
          </p:nvSpPr>
          <p:spPr>
            <a:xfrm>
              <a:off x="9508582" y="6349695"/>
              <a:ext cx="418494" cy="39275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6" name="Stačiakampis 15">
              <a:extLst>
                <a:ext uri="{FF2B5EF4-FFF2-40B4-BE49-F238E27FC236}">
                  <a16:creationId xmlns:a16="http://schemas.microsoft.com/office/drawing/2014/main" id="{F916C6B6-D7E3-D6F9-03F2-C68B45B2CE5D}"/>
                </a:ext>
              </a:extLst>
            </p:cNvPr>
            <p:cNvSpPr/>
            <p:nvPr/>
          </p:nvSpPr>
          <p:spPr>
            <a:xfrm rot="1686200">
              <a:off x="9276304" y="5519102"/>
              <a:ext cx="89777" cy="3927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8" name="Stačiakampis 17">
              <a:extLst>
                <a:ext uri="{FF2B5EF4-FFF2-40B4-BE49-F238E27FC236}">
                  <a16:creationId xmlns:a16="http://schemas.microsoft.com/office/drawing/2014/main" id="{D4A7F373-793B-D7C1-70EF-E14E469043FC}"/>
                </a:ext>
              </a:extLst>
            </p:cNvPr>
            <p:cNvSpPr/>
            <p:nvPr/>
          </p:nvSpPr>
          <p:spPr>
            <a:xfrm rot="7791687">
              <a:off x="9380728" y="6091557"/>
              <a:ext cx="89777" cy="3927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37E198D-B6A8-1618-08CC-FD2E134652E8}"/>
              </a:ext>
            </a:extLst>
          </p:cNvPr>
          <p:cNvSpPr txBox="1"/>
          <p:nvPr/>
        </p:nvSpPr>
        <p:spPr>
          <a:xfrm>
            <a:off x="5574825" y="6508873"/>
            <a:ext cx="1439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/>
              <a:t>2024-05-06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324FF-FDE9-79B5-0A4E-4BDC3EB73AC3}"/>
              </a:ext>
            </a:extLst>
          </p:cNvPr>
          <p:cNvSpPr/>
          <p:nvPr/>
        </p:nvSpPr>
        <p:spPr>
          <a:xfrm>
            <a:off x="8975832" y="3646102"/>
            <a:ext cx="2985796" cy="555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b="1"/>
              <a:t>Įprasminkime ir </a:t>
            </a:r>
            <a:r>
              <a:rPr lang="lt-LT" b="1" err="1"/>
              <a:t>pav</a:t>
            </a:r>
            <a:r>
              <a:rPr lang="en-US" b="1" err="1"/>
              <a:t>ie</a:t>
            </a:r>
            <a:r>
              <a:rPr lang="lt-LT" b="1"/>
              <a:t>šinkime</a:t>
            </a:r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286C7-5DDC-A06D-59FA-8B3413108AE7}"/>
              </a:ext>
            </a:extLst>
          </p:cNvPr>
          <p:cNvSpPr txBox="1"/>
          <p:nvPr/>
        </p:nvSpPr>
        <p:spPr>
          <a:xfrm>
            <a:off x="-1706" y="4846880"/>
            <a:ext cx="319733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/>
              <a:t>Dr. Živilė </a:t>
            </a:r>
            <a:r>
              <a:rPr lang="lt-LT" err="1"/>
              <a:t>Jurgelėnė</a:t>
            </a:r>
            <a:endParaRPr lang="lt-LT">
              <a:cs typeface="Calibri"/>
            </a:endParaRPr>
          </a:p>
          <a:p>
            <a:r>
              <a:rPr lang="lt-LT"/>
              <a:t>Dr. Vytautas Kesminas</a:t>
            </a:r>
          </a:p>
          <a:p>
            <a:r>
              <a:rPr lang="lt-LT"/>
              <a:t>Dr. Vida </a:t>
            </a:r>
            <a:r>
              <a:rPr lang="lt-LT" err="1"/>
              <a:t>Petiukonienė</a:t>
            </a:r>
            <a:endParaRPr lang="lt-LT"/>
          </a:p>
          <a:p>
            <a:r>
              <a:rPr lang="lt-LT"/>
              <a:t>Dr. Vaidas </a:t>
            </a:r>
            <a:r>
              <a:rPr lang="lt-LT" err="1"/>
              <a:t>Palinauskas</a:t>
            </a:r>
            <a:endParaRPr lang="lt-LT">
              <a:cs typeface="Calibri"/>
            </a:endParaRPr>
          </a:p>
          <a:p>
            <a:r>
              <a:rPr lang="lt-LT"/>
              <a:t>Dr. Danguolė </a:t>
            </a:r>
            <a:r>
              <a:rPr lang="lt-LT" err="1"/>
              <a:t>Montvydienė</a:t>
            </a:r>
            <a:endParaRPr lang="lt-LT"/>
          </a:p>
          <a:p>
            <a:r>
              <a:rPr lang="lt-LT"/>
              <a:t>Dr. Nijolė Kazlauskienė</a:t>
            </a:r>
          </a:p>
          <a:p>
            <a:r>
              <a:rPr lang="lt-LT"/>
              <a:t>...ir kiti projekto palaikytojai</a:t>
            </a:r>
            <a:endParaRPr lang="lt-LT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8418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Question mark clipart - PNGBUY">
            <a:extLst>
              <a:ext uri="{FF2B5EF4-FFF2-40B4-BE49-F238E27FC236}">
                <a16:creationId xmlns:a16="http://schemas.microsoft.com/office/drawing/2014/main" id="{668FBCAF-8773-373B-BA34-01C8583F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" y="-17694"/>
            <a:ext cx="1550567" cy="180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vadinimas 1">
            <a:extLst>
              <a:ext uri="{FF2B5EF4-FFF2-40B4-BE49-F238E27FC236}">
                <a16:creationId xmlns:a16="http://schemas.microsoft.com/office/drawing/2014/main" id="{3F17926E-FB82-EE3C-4746-ED4AE476FE0C}"/>
              </a:ext>
            </a:extLst>
          </p:cNvPr>
          <p:cNvSpPr txBox="1">
            <a:spLocks/>
          </p:cNvSpPr>
          <p:nvPr/>
        </p:nvSpPr>
        <p:spPr>
          <a:xfrm>
            <a:off x="1165552" y="886036"/>
            <a:ext cx="1899710" cy="8332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400"/>
              <a:t>Kodėl?</a:t>
            </a:r>
          </a:p>
        </p:txBody>
      </p:sp>
      <p:graphicFrame>
        <p:nvGraphicFramePr>
          <p:cNvPr id="1038" name="Turinio vietos rezervavimo ženklas 4">
            <a:extLst>
              <a:ext uri="{FF2B5EF4-FFF2-40B4-BE49-F238E27FC236}">
                <a16:creationId xmlns:a16="http://schemas.microsoft.com/office/drawing/2014/main" id="{F03590BD-028D-A152-CE16-8B3AAF1DC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991238"/>
              </p:ext>
            </p:extLst>
          </p:nvPr>
        </p:nvGraphicFramePr>
        <p:xfrm>
          <a:off x="5247216" y="1611143"/>
          <a:ext cx="6245015" cy="340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33CBB2-E4FC-2A30-42C9-9DA9FF3968F8}"/>
              </a:ext>
            </a:extLst>
          </p:cNvPr>
          <p:cNvCxnSpPr/>
          <p:nvPr/>
        </p:nvCxnSpPr>
        <p:spPr>
          <a:xfrm>
            <a:off x="4600205" y="3314025"/>
            <a:ext cx="1244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ė 1">
            <a:extLst>
              <a:ext uri="{FF2B5EF4-FFF2-40B4-BE49-F238E27FC236}">
                <a16:creationId xmlns:a16="http://schemas.microsoft.com/office/drawing/2014/main" id="{C5B18E5C-FA3C-943B-3413-C2B9D6F0E758}"/>
              </a:ext>
            </a:extLst>
          </p:cNvPr>
          <p:cNvGrpSpPr/>
          <p:nvPr/>
        </p:nvGrpSpPr>
        <p:grpSpPr>
          <a:xfrm>
            <a:off x="539447" y="1714307"/>
            <a:ext cx="4151130" cy="2516684"/>
            <a:chOff x="7064038" y="283495"/>
            <a:chExt cx="4151130" cy="251668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69B967-FA47-A2BB-C49E-3C664E6C8C34}"/>
                </a:ext>
              </a:extLst>
            </p:cNvPr>
            <p:cNvSpPr/>
            <p:nvPr/>
          </p:nvSpPr>
          <p:spPr>
            <a:xfrm>
              <a:off x="7518855" y="992717"/>
              <a:ext cx="3696313" cy="180746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285750" indent="-285750" algn="ctr">
                <a:buFont typeface="Wingdings" panose="05000000000000000000" pitchFamily="2" charset="2"/>
                <a:buChar char="ü"/>
              </a:pPr>
              <a:r>
                <a:rPr lang="lt-LT" sz="1600" b="1"/>
                <a:t>Nuo 1873 m. </a:t>
              </a:r>
              <a:r>
                <a:rPr lang="lt-LT" sz="1600"/>
                <a:t>Verkių rūmuose jau buvo auginami margieji upėtakiai, o </a:t>
              </a:r>
              <a:r>
                <a:rPr lang="lt-LT" sz="1600" b="1"/>
                <a:t>1875 m. </a:t>
              </a:r>
              <a:r>
                <a:rPr lang="lt-LT" sz="1600"/>
                <a:t>kunigaikštis Liudvikas </a:t>
              </a:r>
              <a:r>
                <a:rPr lang="lt-LT" sz="1600" err="1"/>
                <a:t>Vitgenšteinas</a:t>
              </a:r>
              <a:r>
                <a:rPr lang="lt-LT" sz="1600"/>
                <a:t> </a:t>
              </a:r>
              <a:r>
                <a:rPr lang="lt-LT" sz="1600" err="1"/>
                <a:t>Freiburfe</a:t>
              </a:r>
              <a:r>
                <a:rPr lang="lt-LT" sz="1600"/>
                <a:t> užsakė 8000 upėtakių ikrų siuntą į Verkius. </a:t>
              </a:r>
              <a:r>
                <a:rPr lang="lt-LT" sz="1600" b="1"/>
                <a:t>Tai upėtakių auginimo pradžia Lietuvoje</a:t>
              </a:r>
              <a:r>
                <a:rPr lang="en-US" sz="1600" b="1"/>
                <a:t>!</a:t>
              </a:r>
              <a:endParaRPr lang="en-US" sz="1600"/>
            </a:p>
          </p:txBody>
        </p:sp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A259822-D64C-D5FA-5916-49B4BAB7A038}"/>
                </a:ext>
              </a:extLst>
            </p:cNvPr>
            <p:cNvSpPr/>
            <p:nvPr/>
          </p:nvSpPr>
          <p:spPr>
            <a:xfrm>
              <a:off x="7064038" y="283495"/>
              <a:ext cx="2512917" cy="730440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lt-LT"/>
                <a:t>150 m. jubiliejus</a:t>
              </a:r>
              <a:endParaRPr lang="en-US"/>
            </a:p>
          </p:txBody>
        </p:sp>
      </p:grpSp>
      <p:sp>
        <p:nvSpPr>
          <p:cNvPr id="11" name="Speech Bubble: Oval 18">
            <a:extLst>
              <a:ext uri="{FF2B5EF4-FFF2-40B4-BE49-F238E27FC236}">
                <a16:creationId xmlns:a16="http://schemas.microsoft.com/office/drawing/2014/main" id="{6B25F1C8-8432-038A-2F07-BD9F8C9E61FC}"/>
              </a:ext>
            </a:extLst>
          </p:cNvPr>
          <p:cNvSpPr/>
          <p:nvPr/>
        </p:nvSpPr>
        <p:spPr>
          <a:xfrm>
            <a:off x="5242297" y="1774186"/>
            <a:ext cx="2324891" cy="76012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lt-LT"/>
              <a:t>50 m. jubiliejus</a:t>
            </a:r>
            <a:endParaRPr lang="en-US"/>
          </a:p>
        </p:txBody>
      </p:sp>
      <p:sp>
        <p:nvSpPr>
          <p:cNvPr id="12" name="Speech Bubble: Oval 18">
            <a:extLst>
              <a:ext uri="{FF2B5EF4-FFF2-40B4-BE49-F238E27FC236}">
                <a16:creationId xmlns:a16="http://schemas.microsoft.com/office/drawing/2014/main" id="{7344A265-97D2-26C1-167E-33EED1EA8709}"/>
              </a:ext>
            </a:extLst>
          </p:cNvPr>
          <p:cNvSpPr/>
          <p:nvPr/>
        </p:nvSpPr>
        <p:spPr>
          <a:xfrm>
            <a:off x="10031834" y="1774186"/>
            <a:ext cx="2066760" cy="76012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/>
              <a:t>Įprasminimas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CAE50C-DA93-4FBB-135D-6ED44B2A0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31" y="4773168"/>
            <a:ext cx="2895600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erkių dvaras su parku | pamatykLietuvoje.lt - kelionių po Lietuvą portalas">
            <a:extLst>
              <a:ext uri="{FF2B5EF4-FFF2-40B4-BE49-F238E27FC236}">
                <a16:creationId xmlns:a16="http://schemas.microsoft.com/office/drawing/2014/main" id="{02380779-B605-15D1-A99C-02A4DAB8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17" y="4773168"/>
            <a:ext cx="4350954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 descr="A car parked outside of a building&#10;&#10;Description automatically generated">
            <a:extLst>
              <a:ext uri="{FF2B5EF4-FFF2-40B4-BE49-F238E27FC236}">
                <a16:creationId xmlns:a16="http://schemas.microsoft.com/office/drawing/2014/main" id="{EA72C814-AA08-FD59-5F48-4B9F04653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4"/>
          <a:stretch/>
        </p:blipFill>
        <p:spPr>
          <a:xfrm>
            <a:off x="9015827" y="4773168"/>
            <a:ext cx="2279827" cy="208483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3745236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32C3D-2EF8-F320-055D-59CEDF15C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967FF38-2DFF-D364-EF7F-4BB0CF07EE9A}"/>
              </a:ext>
            </a:extLst>
          </p:cNvPr>
          <p:cNvGrpSpPr/>
          <p:nvPr/>
        </p:nvGrpSpPr>
        <p:grpSpPr>
          <a:xfrm>
            <a:off x="327901" y="1571235"/>
            <a:ext cx="11931832" cy="613164"/>
            <a:chOff x="167034" y="6078914"/>
            <a:chExt cx="12410036" cy="57277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821A013-E4A2-BEBD-48A6-2EC22F576616}"/>
                </a:ext>
              </a:extLst>
            </p:cNvPr>
            <p:cNvSpPr/>
            <p:nvPr/>
          </p:nvSpPr>
          <p:spPr>
            <a:xfrm>
              <a:off x="167034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Chord 37">
              <a:extLst>
                <a:ext uri="{FF2B5EF4-FFF2-40B4-BE49-F238E27FC236}">
                  <a16:creationId xmlns:a16="http://schemas.microsoft.com/office/drawing/2014/main" id="{7AC57893-C4A8-CB96-9FF5-F5B9319EE16D}"/>
                </a:ext>
              </a:extLst>
            </p:cNvPr>
            <p:cNvSpPr/>
            <p:nvPr/>
          </p:nvSpPr>
          <p:spPr>
            <a:xfrm>
              <a:off x="224311" y="6136191"/>
              <a:ext cx="458216" cy="458216"/>
            </a:xfrm>
            <a:prstGeom prst="chord">
              <a:avLst>
                <a:gd name="adj1" fmla="val 2332194"/>
                <a:gd name="adj2" fmla="val 8587806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08B186-29D9-7405-CF04-BD63BC6B75A2}"/>
                </a:ext>
              </a:extLst>
            </p:cNvPr>
            <p:cNvSpPr/>
            <p:nvPr/>
          </p:nvSpPr>
          <p:spPr>
            <a:xfrm>
              <a:off x="859132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/>
                <a:t>Gim</a:t>
              </a:r>
              <a:r>
                <a:rPr lang="lt-LT" sz="1600" kern="1200"/>
                <a:t>ė idėja</a:t>
              </a:r>
              <a:endParaRPr lang="en-US" sz="1600" kern="12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134B079-12DD-5553-6A77-A63074173CA0}"/>
                </a:ext>
              </a:extLst>
            </p:cNvPr>
            <p:cNvSpPr/>
            <p:nvPr/>
          </p:nvSpPr>
          <p:spPr>
            <a:xfrm>
              <a:off x="2672906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Chord 40">
              <a:extLst>
                <a:ext uri="{FF2B5EF4-FFF2-40B4-BE49-F238E27FC236}">
                  <a16:creationId xmlns:a16="http://schemas.microsoft.com/office/drawing/2014/main" id="{E05837D7-807F-8155-BDF7-ED4A4A49A8BC}"/>
                </a:ext>
              </a:extLst>
            </p:cNvPr>
            <p:cNvSpPr/>
            <p:nvPr/>
          </p:nvSpPr>
          <p:spPr>
            <a:xfrm>
              <a:off x="2730184" y="6136191"/>
              <a:ext cx="458216" cy="458216"/>
            </a:xfrm>
            <a:prstGeom prst="chord">
              <a:avLst>
                <a:gd name="adj1" fmla="val 692220"/>
                <a:gd name="adj2" fmla="val 1010778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7E27A66-F078-ADA1-9A45-26CD3B3A30F3}"/>
                </a:ext>
              </a:extLst>
            </p:cNvPr>
            <p:cNvSpPr/>
            <p:nvPr/>
          </p:nvSpPr>
          <p:spPr>
            <a:xfrm>
              <a:off x="3365005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Pristatyta </a:t>
              </a:r>
              <a:r>
                <a:rPr lang="lt-LT" sz="1600"/>
                <a:t>GTC </a:t>
              </a:r>
              <a:r>
                <a:rPr lang="lt-LT" sz="1600" kern="1200"/>
                <a:t>GGT, ŽUVEL</a:t>
              </a:r>
              <a:r>
                <a:rPr lang="en-US" sz="1600" kern="1200"/>
                <a:t>+EK</a:t>
              </a:r>
              <a:r>
                <a:rPr lang="lt-LT" sz="1600" kern="1200"/>
                <a:t>L</a:t>
              </a:r>
              <a:endParaRPr lang="en-US" sz="1600" kern="12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0B22342-7CF7-E50A-FB92-FABCCBFBE874}"/>
                </a:ext>
              </a:extLst>
            </p:cNvPr>
            <p:cNvSpPr/>
            <p:nvPr/>
          </p:nvSpPr>
          <p:spPr>
            <a:xfrm>
              <a:off x="5178779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Chord 43">
              <a:extLst>
                <a:ext uri="{FF2B5EF4-FFF2-40B4-BE49-F238E27FC236}">
                  <a16:creationId xmlns:a16="http://schemas.microsoft.com/office/drawing/2014/main" id="{01C30145-AE99-DC83-E80C-78EAAF20F9A8}"/>
                </a:ext>
              </a:extLst>
            </p:cNvPr>
            <p:cNvSpPr/>
            <p:nvPr/>
          </p:nvSpPr>
          <p:spPr>
            <a:xfrm>
              <a:off x="5236056" y="6136191"/>
              <a:ext cx="458216" cy="458216"/>
            </a:xfrm>
            <a:prstGeom prst="chord">
              <a:avLst>
                <a:gd name="adj1" fmla="val 20907780"/>
                <a:gd name="adj2" fmla="val 1149222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300AFC4-B1CB-C7A2-07B0-5F40F9449863}"/>
                </a:ext>
              </a:extLst>
            </p:cNvPr>
            <p:cNvSpPr/>
            <p:nvPr/>
          </p:nvSpPr>
          <p:spPr>
            <a:xfrm>
              <a:off x="5870877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err="1"/>
                <a:t>Skulptori</a:t>
              </a:r>
              <a:r>
                <a:rPr lang="lt-LT" sz="1600" kern="1200"/>
                <a:t>ų</a:t>
              </a:r>
              <a:r>
                <a:rPr lang="lt-LT" sz="1600"/>
                <a:t> </a:t>
              </a:r>
              <a:r>
                <a:rPr lang="lt-LT" sz="1600" kern="1200"/>
                <a:t>/</a:t>
              </a:r>
              <a:r>
                <a:rPr lang="lt-LT" sz="1600"/>
                <a:t> </a:t>
              </a:r>
              <a:r>
                <a:rPr lang="lt-LT" sz="1600" kern="1200"/>
                <a:t>kalvių paieška</a:t>
              </a:r>
              <a:endParaRPr lang="en-US" sz="1600" kern="12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D09A054-9374-52BC-2912-9F8069B2CF31}"/>
                </a:ext>
              </a:extLst>
            </p:cNvPr>
            <p:cNvSpPr/>
            <p:nvPr/>
          </p:nvSpPr>
          <p:spPr>
            <a:xfrm>
              <a:off x="7684652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Chord 46">
              <a:extLst>
                <a:ext uri="{FF2B5EF4-FFF2-40B4-BE49-F238E27FC236}">
                  <a16:creationId xmlns:a16="http://schemas.microsoft.com/office/drawing/2014/main" id="{C7E3814C-A0CF-5662-CB78-04278561D6B5}"/>
                </a:ext>
              </a:extLst>
            </p:cNvPr>
            <p:cNvSpPr/>
            <p:nvPr/>
          </p:nvSpPr>
          <p:spPr>
            <a:xfrm>
              <a:off x="7741929" y="6136191"/>
              <a:ext cx="458216" cy="458216"/>
            </a:xfrm>
            <a:prstGeom prst="chord">
              <a:avLst>
                <a:gd name="adj1" fmla="val 19267806"/>
                <a:gd name="adj2" fmla="val 13012194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3AAD0B2-B712-2966-8836-04A1E89AC0E8}"/>
                </a:ext>
              </a:extLst>
            </p:cNvPr>
            <p:cNvSpPr/>
            <p:nvPr/>
          </p:nvSpPr>
          <p:spPr>
            <a:xfrm>
              <a:off x="8376750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Susitikimas-diskusijos su kalviu</a:t>
              </a:r>
              <a:endParaRPr lang="en-US" sz="1600" kern="12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4801929-1788-6170-8E94-908D45B4EEB6}"/>
                </a:ext>
              </a:extLst>
            </p:cNvPr>
            <p:cNvSpPr/>
            <p:nvPr/>
          </p:nvSpPr>
          <p:spPr>
            <a:xfrm>
              <a:off x="10190525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Chord 49">
              <a:extLst>
                <a:ext uri="{FF2B5EF4-FFF2-40B4-BE49-F238E27FC236}">
                  <a16:creationId xmlns:a16="http://schemas.microsoft.com/office/drawing/2014/main" id="{4F72D0F4-3987-FBEA-BCF6-27ECB3CEFDC7}"/>
                </a:ext>
              </a:extLst>
            </p:cNvPr>
            <p:cNvSpPr/>
            <p:nvPr/>
          </p:nvSpPr>
          <p:spPr>
            <a:xfrm>
              <a:off x="10247802" y="6136191"/>
              <a:ext cx="458216" cy="458216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A2DCDA6-6414-7DAF-4D18-F807E6F2A6E1}"/>
                </a:ext>
              </a:extLst>
            </p:cNvPr>
            <p:cNvSpPr/>
            <p:nvPr/>
          </p:nvSpPr>
          <p:spPr>
            <a:xfrm>
              <a:off x="10882623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Pavyzdžių  parengimas</a:t>
              </a:r>
              <a:endParaRPr lang="en-US" sz="1600" kern="1200"/>
            </a:p>
          </p:txBody>
        </p:sp>
      </p:grpSp>
      <p:pic>
        <p:nvPicPr>
          <p:cNvPr id="4108" name="Picture 12" descr="Teamwork Illustration - Team work vector illustration png download -  2483*1831 - Free Transparent Teamwork png Download. - Clip Art Library">
            <a:extLst>
              <a:ext uri="{FF2B5EF4-FFF2-40B4-BE49-F238E27FC236}">
                <a16:creationId xmlns:a16="http://schemas.microsoft.com/office/drawing/2014/main" id="{71C65673-A97D-FB4D-8AA4-4DA2DE5A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7" y="169333"/>
            <a:ext cx="1733625" cy="12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vadinimas 1">
            <a:extLst>
              <a:ext uri="{FF2B5EF4-FFF2-40B4-BE49-F238E27FC236}">
                <a16:creationId xmlns:a16="http://schemas.microsoft.com/office/drawing/2014/main" id="{D89164D9-27EB-9EE6-120B-5BDABFF1B827}"/>
              </a:ext>
            </a:extLst>
          </p:cNvPr>
          <p:cNvSpPr txBox="1">
            <a:spLocks/>
          </p:cNvSpPr>
          <p:nvPr/>
        </p:nvSpPr>
        <p:spPr>
          <a:xfrm>
            <a:off x="2007313" y="259590"/>
            <a:ext cx="6278423" cy="8332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400"/>
              <a:t>Nuo idėjos link jos realizavimo...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426094-5239-FF70-945C-A45D4AD7ACB5}"/>
              </a:ext>
            </a:extLst>
          </p:cNvPr>
          <p:cNvSpPr txBox="1"/>
          <p:nvPr/>
        </p:nvSpPr>
        <p:spPr>
          <a:xfrm>
            <a:off x="327901" y="2431983"/>
            <a:ext cx="183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2022  m.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176B3C-BD7C-FE02-371C-B59D43CA5EC4}"/>
              </a:ext>
            </a:extLst>
          </p:cNvPr>
          <p:cNvCxnSpPr>
            <a:stCxn id="37" idx="4"/>
          </p:cNvCxnSpPr>
          <p:nvPr/>
        </p:nvCxnSpPr>
        <p:spPr>
          <a:xfrm flipH="1">
            <a:off x="603250" y="2184399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83CC04A-9D9B-B9F1-D1C1-E8C3DCCBA302}"/>
              </a:ext>
            </a:extLst>
          </p:cNvPr>
          <p:cNvSpPr txBox="1"/>
          <p:nvPr/>
        </p:nvSpPr>
        <p:spPr>
          <a:xfrm>
            <a:off x="2309974" y="2431983"/>
            <a:ext cx="18301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2022 m. </a:t>
            </a:r>
            <a:r>
              <a:rPr lang="en-US" sz="1400" err="1"/>
              <a:t>pab</a:t>
            </a:r>
            <a:r>
              <a:rPr lang="en-US" sz="1400"/>
              <a:t>. – 2023 m. pr. 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0730C9-DD87-0184-8BC2-09C52F76C8A7}"/>
              </a:ext>
            </a:extLst>
          </p:cNvPr>
          <p:cNvCxnSpPr/>
          <p:nvPr/>
        </p:nvCxnSpPr>
        <p:spPr>
          <a:xfrm flipH="1">
            <a:off x="3012562" y="2220320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E707FC-3A4A-1BA5-AC8E-458E67BD54A4}"/>
              </a:ext>
            </a:extLst>
          </p:cNvPr>
          <p:cNvCxnSpPr/>
          <p:nvPr/>
        </p:nvCxnSpPr>
        <p:spPr>
          <a:xfrm flipH="1">
            <a:off x="5402859" y="2220320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74C2DA0-9F67-0656-6050-303394D42401}"/>
              </a:ext>
            </a:extLst>
          </p:cNvPr>
          <p:cNvSpPr txBox="1"/>
          <p:nvPr/>
        </p:nvSpPr>
        <p:spPr>
          <a:xfrm>
            <a:off x="5138057" y="2455333"/>
            <a:ext cx="18301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2023 m. pr. 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E247D7-55B1-A977-3B5E-A749CADDF571}"/>
              </a:ext>
            </a:extLst>
          </p:cNvPr>
          <p:cNvSpPr txBox="1"/>
          <p:nvPr/>
        </p:nvSpPr>
        <p:spPr>
          <a:xfrm>
            <a:off x="7555838" y="2451774"/>
            <a:ext cx="121892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2023 m. </a:t>
            </a:r>
            <a:r>
              <a:rPr lang="en-US" sz="1400" err="1"/>
              <a:t>pab</a:t>
            </a:r>
            <a:r>
              <a:rPr lang="en-US" sz="1400"/>
              <a:t>. 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015E54-1E67-74C7-BD44-744A8D9A2043}"/>
              </a:ext>
            </a:extLst>
          </p:cNvPr>
          <p:cNvCxnSpPr/>
          <p:nvPr/>
        </p:nvCxnSpPr>
        <p:spPr>
          <a:xfrm flipH="1">
            <a:off x="7831186" y="2201661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AF661AA-7A5B-5F93-6041-959C018F67DE}"/>
              </a:ext>
            </a:extLst>
          </p:cNvPr>
          <p:cNvSpPr txBox="1"/>
          <p:nvPr/>
        </p:nvSpPr>
        <p:spPr>
          <a:xfrm>
            <a:off x="9850378" y="2451774"/>
            <a:ext cx="111996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2024 m. pr. 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37D4082-ADCB-EDD1-725A-84A1043327D6}"/>
              </a:ext>
            </a:extLst>
          </p:cNvPr>
          <p:cNvCxnSpPr/>
          <p:nvPr/>
        </p:nvCxnSpPr>
        <p:spPr>
          <a:xfrm flipH="1">
            <a:off x="10233120" y="2220320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FBE42FF-8D88-391A-63D1-F34F3611F100}"/>
              </a:ext>
            </a:extLst>
          </p:cNvPr>
          <p:cNvSpPr txBox="1"/>
          <p:nvPr/>
        </p:nvSpPr>
        <p:spPr>
          <a:xfrm>
            <a:off x="8494009" y="5668861"/>
            <a:ext cx="503738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err="1"/>
              <a:t>Pirkimas</a:t>
            </a:r>
            <a:r>
              <a:rPr lang="en-US" b="1"/>
              <a:t>:</a:t>
            </a:r>
          </a:p>
          <a:p>
            <a:endParaRPr lang="en-US" sz="1800" b="1" i="0"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err="1">
                <a:latin typeface="Calibri"/>
                <a:cs typeface="Calibri"/>
              </a:rPr>
              <a:t>Supaprastinti</a:t>
            </a:r>
            <a:r>
              <a:rPr lang="en-US">
                <a:latin typeface="Calibri"/>
                <a:cs typeface="Calibri"/>
              </a:rPr>
              <a:t> vie</a:t>
            </a:r>
            <a:r>
              <a:rPr lang="lt-LT">
                <a:latin typeface="Calibri"/>
                <a:cs typeface="Calibri"/>
              </a:rPr>
              <a:t>š</a:t>
            </a:r>
            <a:r>
              <a:rPr lang="en-US" err="1">
                <a:latin typeface="Calibri"/>
                <a:cs typeface="Calibri"/>
              </a:rPr>
              <a:t>ieji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err="1">
                <a:latin typeface="Calibri"/>
                <a:cs typeface="Calibri"/>
              </a:rPr>
              <a:t>pirkimai</a:t>
            </a:r>
            <a:endParaRPr lang="lt-LT">
              <a:latin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t-LT">
                <a:latin typeface="Calibri"/>
                <a:cs typeface="Calibri"/>
              </a:rPr>
              <a:t>Individuali veikla / autorinis darbas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lt-LT" sz="1800" i="0"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50997F-7056-9775-A78B-D6A6698E15FE}"/>
              </a:ext>
            </a:extLst>
          </p:cNvPr>
          <p:cNvGrpSpPr/>
          <p:nvPr/>
        </p:nvGrpSpPr>
        <p:grpSpPr>
          <a:xfrm>
            <a:off x="260168" y="3429000"/>
            <a:ext cx="11931832" cy="613164"/>
            <a:chOff x="167034" y="6078914"/>
            <a:chExt cx="12410036" cy="57277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69C78F3-1749-DE76-B8AB-B30CE264C2A6}"/>
                </a:ext>
              </a:extLst>
            </p:cNvPr>
            <p:cNvSpPr/>
            <p:nvPr/>
          </p:nvSpPr>
          <p:spPr>
            <a:xfrm>
              <a:off x="167034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Chord 3">
              <a:extLst>
                <a:ext uri="{FF2B5EF4-FFF2-40B4-BE49-F238E27FC236}">
                  <a16:creationId xmlns:a16="http://schemas.microsoft.com/office/drawing/2014/main" id="{03B5A098-DE3E-6D6F-E4DC-C55DEA5A1C47}"/>
                </a:ext>
              </a:extLst>
            </p:cNvPr>
            <p:cNvSpPr/>
            <p:nvPr/>
          </p:nvSpPr>
          <p:spPr>
            <a:xfrm>
              <a:off x="224311" y="6136191"/>
              <a:ext cx="458216" cy="458216"/>
            </a:xfrm>
            <a:prstGeom prst="chord">
              <a:avLst>
                <a:gd name="adj1" fmla="val 2332194"/>
                <a:gd name="adj2" fmla="val 8587806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29949A-C5E4-68CB-19C7-1769BF6028E4}"/>
                </a:ext>
              </a:extLst>
            </p:cNvPr>
            <p:cNvSpPr/>
            <p:nvPr/>
          </p:nvSpPr>
          <p:spPr>
            <a:xfrm>
              <a:off x="859132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Idėjos pristatymas GTC bendruomenei</a:t>
              </a:r>
              <a:endParaRPr lang="en-US" sz="1600" kern="12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8316A68-BD4E-64BC-EE2D-0236746F7AF2}"/>
                </a:ext>
              </a:extLst>
            </p:cNvPr>
            <p:cNvSpPr/>
            <p:nvPr/>
          </p:nvSpPr>
          <p:spPr>
            <a:xfrm>
              <a:off x="2672906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Chord 8">
              <a:extLst>
                <a:ext uri="{FF2B5EF4-FFF2-40B4-BE49-F238E27FC236}">
                  <a16:creationId xmlns:a16="http://schemas.microsoft.com/office/drawing/2014/main" id="{B97DE91C-EB44-B24B-7D02-00968AAD6320}"/>
                </a:ext>
              </a:extLst>
            </p:cNvPr>
            <p:cNvSpPr/>
            <p:nvPr/>
          </p:nvSpPr>
          <p:spPr>
            <a:xfrm>
              <a:off x="2730184" y="6136191"/>
              <a:ext cx="458216" cy="458216"/>
            </a:xfrm>
            <a:prstGeom prst="chord">
              <a:avLst>
                <a:gd name="adj1" fmla="val 692220"/>
                <a:gd name="adj2" fmla="val 1010778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2A3D1B-E0C8-9241-B0FE-181246EF7852}"/>
                </a:ext>
              </a:extLst>
            </p:cNvPr>
            <p:cNvSpPr/>
            <p:nvPr/>
          </p:nvSpPr>
          <p:spPr>
            <a:xfrm>
              <a:off x="3365005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Rėmėjų paieška</a:t>
              </a:r>
              <a:endParaRPr lang="en-US" sz="1600" kern="12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2EAA9B-CA01-8BF5-23C2-E6EB59BFA666}"/>
                </a:ext>
              </a:extLst>
            </p:cNvPr>
            <p:cNvSpPr/>
            <p:nvPr/>
          </p:nvSpPr>
          <p:spPr>
            <a:xfrm>
              <a:off x="5178779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Chord 11">
              <a:extLst>
                <a:ext uri="{FF2B5EF4-FFF2-40B4-BE49-F238E27FC236}">
                  <a16:creationId xmlns:a16="http://schemas.microsoft.com/office/drawing/2014/main" id="{55CE54CD-29A0-D131-36BE-E8B21308850F}"/>
                </a:ext>
              </a:extLst>
            </p:cNvPr>
            <p:cNvSpPr/>
            <p:nvPr/>
          </p:nvSpPr>
          <p:spPr>
            <a:xfrm>
              <a:off x="5236056" y="6136191"/>
              <a:ext cx="458216" cy="458216"/>
            </a:xfrm>
            <a:prstGeom prst="chord">
              <a:avLst>
                <a:gd name="adj1" fmla="val 20907780"/>
                <a:gd name="adj2" fmla="val 1149222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0D12E4-A24B-E715-7FB5-9C4A340728CE}"/>
                </a:ext>
              </a:extLst>
            </p:cNvPr>
            <p:cNvSpPr/>
            <p:nvPr/>
          </p:nvSpPr>
          <p:spPr>
            <a:xfrm>
              <a:off x="5870877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Rėmėjų paieška</a:t>
              </a:r>
              <a:endParaRPr lang="en-US" sz="1600" kern="12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8677823-CB65-1302-2BC4-0B4498E37B47}"/>
                </a:ext>
              </a:extLst>
            </p:cNvPr>
            <p:cNvSpPr/>
            <p:nvPr/>
          </p:nvSpPr>
          <p:spPr>
            <a:xfrm>
              <a:off x="7684652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F69BBFC0-9BE2-964D-33EE-6971D39B6AA9}"/>
                </a:ext>
              </a:extLst>
            </p:cNvPr>
            <p:cNvSpPr/>
            <p:nvPr/>
          </p:nvSpPr>
          <p:spPr>
            <a:xfrm>
              <a:off x="7741929" y="6136191"/>
              <a:ext cx="458216" cy="458216"/>
            </a:xfrm>
            <a:prstGeom prst="chord">
              <a:avLst>
                <a:gd name="adj1" fmla="val 19267806"/>
                <a:gd name="adj2" fmla="val 13012194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DF6F84-1FD0-D3C7-9742-AD98F7675DF3}"/>
                </a:ext>
              </a:extLst>
            </p:cNvPr>
            <p:cNvSpPr/>
            <p:nvPr/>
          </p:nvSpPr>
          <p:spPr>
            <a:xfrm>
              <a:off x="8376750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1600" kern="1200"/>
                <a:t>Rėmėjų paieška</a:t>
              </a:r>
              <a:endParaRPr lang="en-US" sz="1600" kern="12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D95C9A9-C93D-3B63-5287-1014E097D4FC}"/>
                </a:ext>
              </a:extLst>
            </p:cNvPr>
            <p:cNvSpPr/>
            <p:nvPr/>
          </p:nvSpPr>
          <p:spPr>
            <a:xfrm>
              <a:off x="10190525" y="6078914"/>
              <a:ext cx="572770" cy="572770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Chord 18">
              <a:extLst>
                <a:ext uri="{FF2B5EF4-FFF2-40B4-BE49-F238E27FC236}">
                  <a16:creationId xmlns:a16="http://schemas.microsoft.com/office/drawing/2014/main" id="{8ECA87CE-AF44-9D64-9B40-E703EBE06D42}"/>
                </a:ext>
              </a:extLst>
            </p:cNvPr>
            <p:cNvSpPr/>
            <p:nvPr/>
          </p:nvSpPr>
          <p:spPr>
            <a:xfrm>
              <a:off x="10247802" y="6136191"/>
              <a:ext cx="458216" cy="458216"/>
            </a:xfrm>
            <a:prstGeom prst="chord">
              <a:avLst>
                <a:gd name="adj1" fmla="val 16200000"/>
                <a:gd name="adj2" fmla="val 1620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DF7B40-7C9F-F6EA-C1D8-C7774B48CCB9}"/>
                </a:ext>
              </a:extLst>
            </p:cNvPr>
            <p:cNvSpPr/>
            <p:nvPr/>
          </p:nvSpPr>
          <p:spPr>
            <a:xfrm>
              <a:off x="10882623" y="6078914"/>
              <a:ext cx="1694447" cy="572770"/>
            </a:xfrm>
            <a:custGeom>
              <a:avLst/>
              <a:gdLst>
                <a:gd name="connsiteX0" fmla="*/ 0 w 1694447"/>
                <a:gd name="connsiteY0" fmla="*/ 0 h 572770"/>
                <a:gd name="connsiteX1" fmla="*/ 1694447 w 1694447"/>
                <a:gd name="connsiteY1" fmla="*/ 0 h 572770"/>
                <a:gd name="connsiteX2" fmla="*/ 1694447 w 1694447"/>
                <a:gd name="connsiteY2" fmla="*/ 572770 h 572770"/>
                <a:gd name="connsiteX3" fmla="*/ 0 w 1694447"/>
                <a:gd name="connsiteY3" fmla="*/ 572770 h 572770"/>
                <a:gd name="connsiteX4" fmla="*/ 0 w 1694447"/>
                <a:gd name="connsiteY4" fmla="*/ 0 h 57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4447" h="572770">
                  <a:moveTo>
                    <a:pt x="0" y="0"/>
                  </a:moveTo>
                  <a:lnTo>
                    <a:pt x="1694447" y="0"/>
                  </a:lnTo>
                  <a:lnTo>
                    <a:pt x="1694447" y="572770"/>
                  </a:lnTo>
                  <a:lnTo>
                    <a:pt x="0" y="5727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b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t-LT" sz="1600">
                  <a:solidFill>
                    <a:srgbClr val="FF0000"/>
                  </a:solidFill>
                </a:rPr>
                <a:t>6000–7000 </a:t>
              </a:r>
              <a:r>
                <a:rPr lang="lt-LT" sz="1600" kern="1200">
                  <a:solidFill>
                    <a:srgbClr val="FF0000"/>
                  </a:solidFill>
                </a:rPr>
                <a:t>Eur</a:t>
              </a:r>
              <a:r>
                <a:rPr lang="lt-LT" sz="1600">
                  <a:solidFill>
                    <a:srgbClr val="FF0000"/>
                  </a:solidFill>
                </a:rPr>
                <a:t> </a:t>
              </a:r>
              <a:endParaRPr lang="en-US" sz="1600" kern="1200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D95D8A3-DE7C-C8AB-7E28-780103D5B086}"/>
              </a:ext>
            </a:extLst>
          </p:cNvPr>
          <p:cNvSpPr txBox="1"/>
          <p:nvPr/>
        </p:nvSpPr>
        <p:spPr>
          <a:xfrm>
            <a:off x="9850421" y="4287319"/>
            <a:ext cx="96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2024 </a:t>
            </a:r>
            <a:r>
              <a:rPr lang="lt-LT" sz="1400"/>
              <a:t>m. rugsėjis</a:t>
            </a:r>
            <a:r>
              <a:rPr lang="en-US" sz="1400"/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C45030-4C23-87A0-BE4C-B981072F67D0}"/>
              </a:ext>
            </a:extLst>
          </p:cNvPr>
          <p:cNvCxnSpPr/>
          <p:nvPr/>
        </p:nvCxnSpPr>
        <p:spPr>
          <a:xfrm flipH="1">
            <a:off x="10183683" y="4075657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D3D06F-A3AF-6FDB-2EAD-925013488840}"/>
              </a:ext>
            </a:extLst>
          </p:cNvPr>
          <p:cNvSpPr txBox="1"/>
          <p:nvPr/>
        </p:nvSpPr>
        <p:spPr>
          <a:xfrm>
            <a:off x="7407788" y="4258914"/>
            <a:ext cx="96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2024 </a:t>
            </a:r>
            <a:r>
              <a:rPr lang="lt-LT" sz="1400"/>
              <a:t>m. rugpjūtis</a:t>
            </a:r>
            <a:r>
              <a:rPr lang="en-US" sz="1400"/>
              <a:t>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963EA5-4817-5797-6120-14521D3F1AF1}"/>
              </a:ext>
            </a:extLst>
          </p:cNvPr>
          <p:cNvCxnSpPr/>
          <p:nvPr/>
        </p:nvCxnSpPr>
        <p:spPr>
          <a:xfrm flipH="1">
            <a:off x="7741050" y="4047252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08504E-9263-BA1D-34EA-01B4583205DA}"/>
              </a:ext>
            </a:extLst>
          </p:cNvPr>
          <p:cNvCxnSpPr/>
          <p:nvPr/>
        </p:nvCxnSpPr>
        <p:spPr>
          <a:xfrm flipH="1">
            <a:off x="5342201" y="4049581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03F8F34-0325-CCF1-3FF3-B6D50544E455}"/>
              </a:ext>
            </a:extLst>
          </p:cNvPr>
          <p:cNvSpPr txBox="1"/>
          <p:nvPr/>
        </p:nvSpPr>
        <p:spPr>
          <a:xfrm>
            <a:off x="4964064" y="4304159"/>
            <a:ext cx="96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2024 </a:t>
            </a:r>
            <a:r>
              <a:rPr lang="lt-LT" sz="1400"/>
              <a:t>m. liepa</a:t>
            </a:r>
            <a:endParaRPr lang="en-US" sz="140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D473D5-31C1-BE0C-9873-DCFC81DF6D90}"/>
              </a:ext>
            </a:extLst>
          </p:cNvPr>
          <p:cNvCxnSpPr/>
          <p:nvPr/>
        </p:nvCxnSpPr>
        <p:spPr>
          <a:xfrm flipH="1">
            <a:off x="2944443" y="4063608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683E3FE-A684-DBCA-9851-4F7B0B3F1BCC}"/>
              </a:ext>
            </a:extLst>
          </p:cNvPr>
          <p:cNvSpPr txBox="1"/>
          <p:nvPr/>
        </p:nvSpPr>
        <p:spPr>
          <a:xfrm>
            <a:off x="2566306" y="4318186"/>
            <a:ext cx="96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2024 </a:t>
            </a:r>
            <a:r>
              <a:rPr lang="lt-LT" sz="1400"/>
              <a:t>m. birželis</a:t>
            </a:r>
            <a:endParaRPr lang="en-US" sz="140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BA8277-AAB2-3DCC-20A0-5D7A54EDA1CC}"/>
              </a:ext>
            </a:extLst>
          </p:cNvPr>
          <p:cNvCxnSpPr/>
          <p:nvPr/>
        </p:nvCxnSpPr>
        <p:spPr>
          <a:xfrm flipH="1">
            <a:off x="514987" y="4063608"/>
            <a:ext cx="1" cy="27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DDF2EF0-B1AD-F6D6-1D41-DBCAC5377426}"/>
              </a:ext>
            </a:extLst>
          </p:cNvPr>
          <p:cNvSpPr txBox="1"/>
          <p:nvPr/>
        </p:nvSpPr>
        <p:spPr>
          <a:xfrm>
            <a:off x="136850" y="4318186"/>
            <a:ext cx="96162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2024 </a:t>
            </a:r>
            <a:r>
              <a:rPr lang="lt-LT" sz="1400"/>
              <a:t>m. balandis–gegužė</a:t>
            </a:r>
            <a:endParaRPr lang="en-US" sz="14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E37FD8-251B-033A-F2AF-6242782E84CC}"/>
              </a:ext>
            </a:extLst>
          </p:cNvPr>
          <p:cNvSpPr txBox="1"/>
          <p:nvPr/>
        </p:nvSpPr>
        <p:spPr>
          <a:xfrm>
            <a:off x="310090" y="2887303"/>
            <a:ext cx="845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i="1">
                <a:solidFill>
                  <a:srgbClr val="FF0000"/>
                </a:solidFill>
              </a:rPr>
              <a:t>Idėjai ir jos įgyvendinimui pritarta 2024-02-14 GTC administraciniame posėdyje</a:t>
            </a:r>
            <a:endParaRPr lang="en-US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36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DA3ADA-A71A-8502-E772-F9EB5B8A3210}"/>
              </a:ext>
            </a:extLst>
          </p:cNvPr>
          <p:cNvGrpSpPr/>
          <p:nvPr/>
        </p:nvGrpSpPr>
        <p:grpSpPr>
          <a:xfrm>
            <a:off x="2123288" y="1"/>
            <a:ext cx="7915409" cy="6884632"/>
            <a:chOff x="-3229269" y="-17066"/>
            <a:chExt cx="8032890" cy="6953160"/>
          </a:xfrm>
        </p:grpSpPr>
        <p:pic>
          <p:nvPicPr>
            <p:cNvPr id="4" name="Picture 3" descr="A statue of a fish on a fountain in front of a building&#10;&#10;Description automatically generated">
              <a:extLst>
                <a:ext uri="{FF2B5EF4-FFF2-40B4-BE49-F238E27FC236}">
                  <a16:creationId xmlns:a16="http://schemas.microsoft.com/office/drawing/2014/main" id="{0B48DEFC-F31C-53FC-DAE7-9B261E9FA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" r="1" b="1"/>
            <a:stretch/>
          </p:blipFill>
          <p:spPr>
            <a:xfrm>
              <a:off x="-2691965" y="-17066"/>
              <a:ext cx="6995252" cy="69531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8CEC93-143A-9CA7-D0B5-ED8BAAF2A7B6}"/>
                </a:ext>
              </a:extLst>
            </p:cNvPr>
            <p:cNvSpPr txBox="1"/>
            <p:nvPr/>
          </p:nvSpPr>
          <p:spPr>
            <a:xfrm>
              <a:off x="-3229269" y="651787"/>
              <a:ext cx="8032890" cy="713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2000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Quire Sans" panose="020B0502040204020203" pitchFamily="34" charset="0"/>
                </a:rPr>
                <a:t>Skulptūra „ŽUVIS</a:t>
              </a:r>
              <a:r>
                <a:rPr lang="en-US" sz="2000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Quire Sans" panose="020B0502040204020203" pitchFamily="34" charset="0"/>
                </a:rPr>
                <a:t>“ </a:t>
              </a:r>
            </a:p>
            <a:p>
              <a:pPr algn="ctr">
                <a:lnSpc>
                  <a:spcPct val="50000"/>
                </a:lnSpc>
              </a:pPr>
              <a:r>
                <a:rPr lang="lt-LT" sz="2000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Quire Sans" panose="020B0502040204020203" pitchFamily="34" charset="0"/>
                </a:rPr>
                <a:t>Gamtos ir Mokslo ryš</a:t>
              </a:r>
              <a:r>
                <a:rPr lang="en-US" sz="2000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Quire Sans" panose="020B0502040204020203" pitchFamily="34" charset="0"/>
                </a:rPr>
                <a:t>io </a:t>
              </a:r>
              <a:r>
                <a:rPr lang="en-US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Quire Sans" panose="020B0502040204020203" pitchFamily="34" charset="0"/>
                </a:rPr>
                <a:t>Simbolis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3AB7A-C263-B7BA-33E5-88232B3CCE5C}"/>
                </a:ext>
              </a:extLst>
            </p:cNvPr>
            <p:cNvSpPr txBox="1"/>
            <p:nvPr/>
          </p:nvSpPr>
          <p:spPr>
            <a:xfrm>
              <a:off x="-1134237" y="1366719"/>
              <a:ext cx="3990926" cy="4556463"/>
            </a:xfrm>
            <a:prstGeom prst="rect">
              <a:avLst/>
            </a:prstGeom>
            <a:gradFill>
              <a:gsLst>
                <a:gs pos="0">
                  <a:srgbClr val="F9F9F9">
                    <a:alpha val="68000"/>
                  </a:srgbClr>
                </a:gs>
                <a:gs pos="26000">
                  <a:srgbClr val="ECECEC">
                    <a:alpha val="99000"/>
                  </a:srgbClr>
                </a:gs>
                <a:gs pos="36000">
                  <a:srgbClr val="F9F9F9">
                    <a:alpha val="94000"/>
                  </a:srgbClr>
                </a:gs>
                <a:gs pos="98000">
                  <a:schemeClr val="tx2">
                    <a:lumMod val="10000"/>
                    <a:lumOff val="90000"/>
                    <a:alpha val="98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900" b="1" kern="1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900" b="1" kern="1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900" b="1" kern="1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900" b="1" kern="1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900" b="1" kern="1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584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Maloniai kreipiamės į Jus su prašymu paremti skulptūros lašišinei žuviai projektą. </a:t>
              </a:r>
              <a:endParaRPr lang="en-US" sz="1584" b="1" kern="100">
                <a:solidFill>
                  <a:schemeClr val="accent1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1584" b="1" kern="100">
                  <a:solidFill>
                    <a:schemeClr val="accent1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Tai būtų labai reikšmingas indėlis šios idėjos įgyvendinimui ir padėtų išreikšti mūsų dėkingumą žuvims!</a:t>
              </a:r>
              <a:endParaRPr lang="en-US" sz="900" b="1" kern="10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900" kern="100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DAUGIAU INFORMACIJOS RASITE </a:t>
              </a:r>
              <a:r>
                <a:rPr lang="lt-LT" sz="900" kern="100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ČIA: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lt-LT" sz="900" b="1" kern="100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  <a:hlinkClick r:id="rId3"/>
                </a:rPr>
                <a:t>https://gamtostyrimai.lt</a:t>
              </a:r>
              <a:r>
                <a:rPr lang="en-US" sz="900" b="1" kern="100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  <a:hlinkClick r:id="rId3"/>
                </a:rPr>
                <a:t>/</a:t>
              </a:r>
              <a:r>
                <a:rPr lang="en-US" sz="900" b="1" kern="100" err="1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  <a:hlinkClick r:id="rId3"/>
                </a:rPr>
                <a:t>Skulptura</a:t>
              </a:r>
              <a:r>
                <a:rPr lang="en-US" sz="900" b="1" kern="100">
                  <a:solidFill>
                    <a:schemeClr val="accent6">
                      <a:lumMod val="7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lt-LT" sz="900" kern="100">
                <a:solidFill>
                  <a:schemeClr val="accent6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lt-LT" sz="900" b="1" kern="10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lt-LT" sz="900" b="1" kern="10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lt-LT" sz="900" b="1" kern="10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F5DAC6A-F10D-59B9-2B4B-6A3BBD660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30" y="1445592"/>
            <a:ext cx="1204342" cy="1163267"/>
          </a:xfrm>
          <a:prstGeom prst="rect">
            <a:avLst/>
          </a:prstGeom>
        </p:spPr>
      </p:pic>
      <p:pic>
        <p:nvPicPr>
          <p:cNvPr id="5" name="Picture 4" descr="A black background with white lines&#10;&#10;Description automatically generated">
            <a:extLst>
              <a:ext uri="{FF2B5EF4-FFF2-40B4-BE49-F238E27FC236}">
                <a16:creationId xmlns:a16="http://schemas.microsoft.com/office/drawing/2014/main" id="{9757A6C9-B709-A626-5E9B-EB881F30F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96" y="4835100"/>
            <a:ext cx="807933" cy="8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141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Edge Insights for Vision">
            <a:extLst>
              <a:ext uri="{FF2B5EF4-FFF2-40B4-BE49-F238E27FC236}">
                <a16:creationId xmlns:a16="http://schemas.microsoft.com/office/drawing/2014/main" id="{B2C04880-9728-4D13-4424-65F1D04AF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11276" r="22723" b="10638"/>
          <a:stretch/>
        </p:blipFill>
        <p:spPr bwMode="auto">
          <a:xfrm>
            <a:off x="0" y="0"/>
            <a:ext cx="1287284" cy="9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3E7CD84B-17A5-5E28-E20D-E98E9439D89F}"/>
              </a:ext>
            </a:extLst>
          </p:cNvPr>
          <p:cNvSpPr txBox="1">
            <a:spLocks/>
          </p:cNvSpPr>
          <p:nvPr/>
        </p:nvSpPr>
        <p:spPr>
          <a:xfrm>
            <a:off x="1287284" y="134772"/>
            <a:ext cx="4079686" cy="8252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4400"/>
              <a:t>Mūsų vizija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0E8A3-6ADD-FAE5-2751-CFC698ED8D88}"/>
              </a:ext>
            </a:extLst>
          </p:cNvPr>
          <p:cNvSpPr txBox="1"/>
          <p:nvPr/>
        </p:nvSpPr>
        <p:spPr>
          <a:xfrm>
            <a:off x="955003" y="1205373"/>
            <a:ext cx="378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lt-LT" dirty="0"/>
              <a:t>Žuvis: Lašiša + vandens molekulė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2D2EF-94EB-2355-CE4D-41721F9F3983}"/>
              </a:ext>
            </a:extLst>
          </p:cNvPr>
          <p:cNvSpPr txBox="1"/>
          <p:nvPr/>
        </p:nvSpPr>
        <p:spPr>
          <a:xfrm>
            <a:off x="8370182" y="1052973"/>
            <a:ext cx="185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lt-LT" dirty="0"/>
              <a:t>Verkių </a:t>
            </a:r>
            <a:r>
              <a:rPr lang="en-US" dirty="0"/>
              <a:t>g. </a:t>
            </a:r>
            <a:r>
              <a:rPr lang="lt-LT" dirty="0"/>
              <a:t>9</a:t>
            </a:r>
            <a:r>
              <a:rPr lang="en-US" dirty="0"/>
              <a:t>8</a:t>
            </a:r>
            <a:endParaRPr lang="lt-LT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732DCD38-6061-22EA-5F7A-1D69E17430CF}"/>
              </a:ext>
            </a:extLst>
          </p:cNvPr>
          <p:cNvGrpSpPr/>
          <p:nvPr/>
        </p:nvGrpSpPr>
        <p:grpSpPr>
          <a:xfrm>
            <a:off x="7392592" y="1676851"/>
            <a:ext cx="3455239" cy="3159710"/>
            <a:chOff x="305918" y="4359624"/>
            <a:chExt cx="2485627" cy="2314772"/>
          </a:xfrm>
        </p:grpSpPr>
        <p:pic>
          <p:nvPicPr>
            <p:cNvPr id="18" name="Picture 17" descr="A car parked outside of a building&#10;&#10;Description automatically generated">
              <a:extLst>
                <a:ext uri="{FF2B5EF4-FFF2-40B4-BE49-F238E27FC236}">
                  <a16:creationId xmlns:a16="http://schemas.microsoft.com/office/drawing/2014/main" id="{132C0A0B-7221-39B2-89C7-BCB6AF978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64"/>
            <a:stretch/>
          </p:blipFill>
          <p:spPr>
            <a:xfrm>
              <a:off x="305918" y="4359624"/>
              <a:ext cx="2485627" cy="2314772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p:grpSp>
          <p:nvGrpSpPr>
            <p:cNvPr id="3084" name="Group 3083">
              <a:extLst>
                <a:ext uri="{FF2B5EF4-FFF2-40B4-BE49-F238E27FC236}">
                  <a16:creationId xmlns:a16="http://schemas.microsoft.com/office/drawing/2014/main" id="{9887D7AE-6C7D-F9D2-2D04-5F4307AAE29A}"/>
                </a:ext>
              </a:extLst>
            </p:cNvPr>
            <p:cNvGrpSpPr/>
            <p:nvPr/>
          </p:nvGrpSpPr>
          <p:grpSpPr>
            <a:xfrm>
              <a:off x="971146" y="5097121"/>
              <a:ext cx="894535" cy="1156502"/>
              <a:chOff x="9674879" y="2893842"/>
              <a:chExt cx="894535" cy="1156502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7592B2F-144E-81D8-8E0E-C651C590E905}"/>
                  </a:ext>
                </a:extLst>
              </p:cNvPr>
              <p:cNvSpPr/>
              <p:nvPr/>
            </p:nvSpPr>
            <p:spPr>
              <a:xfrm>
                <a:off x="9744758" y="3612023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19C33BF-2260-6E5B-EECB-2A889248B066}"/>
                  </a:ext>
                </a:extLst>
              </p:cNvPr>
              <p:cNvSpPr/>
              <p:nvPr/>
            </p:nvSpPr>
            <p:spPr>
              <a:xfrm rot="15950384">
                <a:off x="9670311" y="3715953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D704649-D8A0-94EF-A0DC-C1CDDE973D02}"/>
                  </a:ext>
                </a:extLst>
              </p:cNvPr>
              <p:cNvSpPr/>
              <p:nvPr/>
            </p:nvSpPr>
            <p:spPr>
              <a:xfrm>
                <a:off x="9858497" y="3559243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19935F8-8E4F-EA16-77DB-F60FF0240504}"/>
                  </a:ext>
                </a:extLst>
              </p:cNvPr>
              <p:cNvSpPr/>
              <p:nvPr/>
            </p:nvSpPr>
            <p:spPr>
              <a:xfrm>
                <a:off x="10006557" y="3538493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F218B27-8F5A-BD7D-2636-8BCBFC15E5DA}"/>
                  </a:ext>
                </a:extLst>
              </p:cNvPr>
              <p:cNvSpPr/>
              <p:nvPr/>
            </p:nvSpPr>
            <p:spPr>
              <a:xfrm>
                <a:off x="10110475" y="3613175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D0A1F61-388B-5F52-E603-AECBB8C3D249}"/>
                  </a:ext>
                </a:extLst>
              </p:cNvPr>
              <p:cNvSpPr/>
              <p:nvPr/>
            </p:nvSpPr>
            <p:spPr>
              <a:xfrm>
                <a:off x="10183776" y="3731866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12C745B-2F49-6D77-707A-95CBE24AB9BE}"/>
                  </a:ext>
                </a:extLst>
              </p:cNvPr>
              <p:cNvSpPr/>
              <p:nvPr/>
            </p:nvSpPr>
            <p:spPr>
              <a:xfrm>
                <a:off x="10147125" y="3840160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9230EFF-8A31-9805-DEAB-B1009F49CDA6}"/>
                  </a:ext>
                </a:extLst>
              </p:cNvPr>
              <p:cNvSpPr/>
              <p:nvPr/>
            </p:nvSpPr>
            <p:spPr>
              <a:xfrm>
                <a:off x="10016582" y="3898041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9814D38-3298-825D-4B9C-6D752D2AFABE}"/>
                  </a:ext>
                </a:extLst>
              </p:cNvPr>
              <p:cNvSpPr/>
              <p:nvPr/>
            </p:nvSpPr>
            <p:spPr>
              <a:xfrm>
                <a:off x="9708078" y="3796531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555AB8E-7CD7-87A7-D1C0-143DE1EFC3E2}"/>
                  </a:ext>
                </a:extLst>
              </p:cNvPr>
              <p:cNvGrpSpPr/>
              <p:nvPr/>
            </p:nvGrpSpPr>
            <p:grpSpPr>
              <a:xfrm>
                <a:off x="9704613" y="2893842"/>
                <a:ext cx="864801" cy="937904"/>
                <a:chOff x="8901138" y="3899454"/>
                <a:chExt cx="2241802" cy="2842999"/>
              </a:xfrm>
            </p:grpSpPr>
            <p:pic>
              <p:nvPicPr>
                <p:cNvPr id="20" name="Picture 2" descr="Illustrated Fish Vector Png Graphic Art PNG Images, Design, Project,  Graphics PNG Transparent Background - Pngtree | Fish vector, Fish design  logo, Fish graphic">
                  <a:extLst>
                    <a:ext uri="{FF2B5EF4-FFF2-40B4-BE49-F238E27FC236}">
                      <a16:creationId xmlns:a16="http://schemas.microsoft.com/office/drawing/2014/main" id="{40177A7F-52D0-FF4C-D5E7-93CE1A74D5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020" t="14710" r="15641" b="15761"/>
                <a:stretch/>
              </p:blipFill>
              <p:spPr bwMode="auto">
                <a:xfrm>
                  <a:off x="9425615" y="3899454"/>
                  <a:ext cx="1717325" cy="16737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Ovalas 5">
                  <a:extLst>
                    <a:ext uri="{FF2B5EF4-FFF2-40B4-BE49-F238E27FC236}">
                      <a16:creationId xmlns:a16="http://schemas.microsoft.com/office/drawing/2014/main" id="{C931C620-6E5F-7FE9-B45D-F7FD3655B178}"/>
                    </a:ext>
                  </a:extLst>
                </p:cNvPr>
                <p:cNvSpPr/>
                <p:nvPr/>
              </p:nvSpPr>
              <p:spPr>
                <a:xfrm>
                  <a:off x="9299336" y="5180448"/>
                  <a:ext cx="418494" cy="39275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t-LT"/>
                </a:p>
              </p:txBody>
            </p:sp>
            <p:sp>
              <p:nvSpPr>
                <p:cNvPr id="22" name="Ovalas 11">
                  <a:extLst>
                    <a:ext uri="{FF2B5EF4-FFF2-40B4-BE49-F238E27FC236}">
                      <a16:creationId xmlns:a16="http://schemas.microsoft.com/office/drawing/2014/main" id="{582A9100-A2D5-0007-032B-9C56ABF69BB0}"/>
                    </a:ext>
                  </a:extLst>
                </p:cNvPr>
                <p:cNvSpPr/>
                <p:nvPr/>
              </p:nvSpPr>
              <p:spPr>
                <a:xfrm>
                  <a:off x="8901138" y="5857756"/>
                  <a:ext cx="418494" cy="39275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t-LT"/>
                </a:p>
              </p:txBody>
            </p:sp>
            <p:sp>
              <p:nvSpPr>
                <p:cNvPr id="23" name="Ovalas 13">
                  <a:extLst>
                    <a:ext uri="{FF2B5EF4-FFF2-40B4-BE49-F238E27FC236}">
                      <a16:creationId xmlns:a16="http://schemas.microsoft.com/office/drawing/2014/main" id="{96C2A07F-2489-C3AA-02B1-450BFD4D01AE}"/>
                    </a:ext>
                  </a:extLst>
                </p:cNvPr>
                <p:cNvSpPr/>
                <p:nvPr/>
              </p:nvSpPr>
              <p:spPr>
                <a:xfrm>
                  <a:off x="9508582" y="6349695"/>
                  <a:ext cx="418494" cy="39275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t-LT"/>
                </a:p>
              </p:txBody>
            </p:sp>
            <p:sp>
              <p:nvSpPr>
                <p:cNvPr id="24" name="Stačiakampis 15">
                  <a:extLst>
                    <a:ext uri="{FF2B5EF4-FFF2-40B4-BE49-F238E27FC236}">
                      <a16:creationId xmlns:a16="http://schemas.microsoft.com/office/drawing/2014/main" id="{56C88079-4BC9-C2EB-9AF7-7AB1B9790CA7}"/>
                    </a:ext>
                  </a:extLst>
                </p:cNvPr>
                <p:cNvSpPr/>
                <p:nvPr/>
              </p:nvSpPr>
              <p:spPr>
                <a:xfrm rot="1686200">
                  <a:off x="9276304" y="5519102"/>
                  <a:ext cx="89777" cy="3927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t-LT"/>
                </a:p>
              </p:txBody>
            </p:sp>
            <p:sp>
              <p:nvSpPr>
                <p:cNvPr id="25" name="Stačiakampis 17">
                  <a:extLst>
                    <a:ext uri="{FF2B5EF4-FFF2-40B4-BE49-F238E27FC236}">
                      <a16:creationId xmlns:a16="http://schemas.microsoft.com/office/drawing/2014/main" id="{79A77DC3-EC26-FF85-7C33-6FAE2F275446}"/>
                    </a:ext>
                  </a:extLst>
                </p:cNvPr>
                <p:cNvSpPr/>
                <p:nvPr/>
              </p:nvSpPr>
              <p:spPr>
                <a:xfrm rot="7791687">
                  <a:off x="9380728" y="6091557"/>
                  <a:ext cx="89777" cy="39275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t-LT"/>
                </a:p>
              </p:txBody>
            </p:sp>
          </p:grpSp>
          <p:sp>
            <p:nvSpPr>
              <p:cNvPr id="3075" name="Oval 3074">
                <a:extLst>
                  <a:ext uri="{FF2B5EF4-FFF2-40B4-BE49-F238E27FC236}">
                    <a16:creationId xmlns:a16="http://schemas.microsoft.com/office/drawing/2014/main" id="{8C53A71A-10B7-B9C3-35F1-B0397E92DD18}"/>
                  </a:ext>
                </a:extLst>
              </p:cNvPr>
              <p:cNvSpPr/>
              <p:nvPr/>
            </p:nvSpPr>
            <p:spPr>
              <a:xfrm>
                <a:off x="9845118" y="3884169"/>
                <a:ext cx="161439" cy="152303"/>
              </a:xfrm>
              <a:prstGeom prst="ellipse">
                <a:avLst/>
              </a:prstGeom>
              <a:solidFill>
                <a:schemeClr val="tx1">
                  <a:lumMod val="6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83" name="Picture 3082" descr="A drawing of a fish on a piece of paper&#10;&#10;Description automatically generated">
            <a:extLst>
              <a:ext uri="{FF2B5EF4-FFF2-40B4-BE49-F238E27FC236}">
                <a16:creationId xmlns:a16="http://schemas.microsoft.com/office/drawing/2014/main" id="{BAEC76E1-C492-CE9B-6D59-A9B845D25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" t="17854" r="2307" b="8072"/>
          <a:stretch/>
        </p:blipFill>
        <p:spPr>
          <a:xfrm>
            <a:off x="511043" y="1695901"/>
            <a:ext cx="5478985" cy="315971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CCD7C0-C633-2C25-C919-4EFAF1534F4B}"/>
              </a:ext>
            </a:extLst>
          </p:cNvPr>
          <p:cNvSpPr txBox="1"/>
          <p:nvPr/>
        </p:nvSpPr>
        <p:spPr>
          <a:xfrm>
            <a:off x="3618599" y="5030279"/>
            <a:ext cx="5569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err="1"/>
              <a:t>Juodas</a:t>
            </a:r>
            <a:r>
              <a:rPr lang="en-US"/>
              <a:t> </a:t>
            </a:r>
            <a:r>
              <a:rPr lang="en-US" err="1"/>
              <a:t>plienas</a:t>
            </a:r>
            <a:endParaRPr lang="en-US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t-LT"/>
              <a:t>Pramoninis cinkavimas: karštuoju cinku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t-LT"/>
              <a:t>Padengiama dažais su smulkiomis dalelėmis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lt-LT"/>
              <a:t>Su bronzinėmis detalėmis (dėmėmis)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F013F-F9A1-62E9-5F4A-1FA4C9688EBE}"/>
              </a:ext>
            </a:extLst>
          </p:cNvPr>
          <p:cNvSpPr txBox="1"/>
          <p:nvPr/>
        </p:nvSpPr>
        <p:spPr>
          <a:xfrm>
            <a:off x="9953217" y="4309123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1,5 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D6C02B-5902-DD10-28FC-60918DD57AFA}"/>
              </a:ext>
            </a:extLst>
          </p:cNvPr>
          <p:cNvCxnSpPr>
            <a:cxnSpLocks/>
          </p:cNvCxnSpPr>
          <p:nvPr/>
        </p:nvCxnSpPr>
        <p:spPr>
          <a:xfrm>
            <a:off x="7714099" y="4368619"/>
            <a:ext cx="293793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2341EF-EBC8-DFF6-7EE4-C7085985A8C1}"/>
              </a:ext>
            </a:extLst>
          </p:cNvPr>
          <p:cNvCxnSpPr/>
          <p:nvPr/>
        </p:nvCxnSpPr>
        <p:spPr>
          <a:xfrm>
            <a:off x="7714099" y="2795936"/>
            <a:ext cx="0" cy="143933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EC8D09-92B9-6C41-DD78-69215BBF01B0}"/>
              </a:ext>
            </a:extLst>
          </p:cNvPr>
          <p:cNvSpPr txBox="1"/>
          <p:nvPr/>
        </p:nvSpPr>
        <p:spPr>
          <a:xfrm>
            <a:off x="8424281" y="3219024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1,6 m</a:t>
            </a:r>
          </a:p>
        </p:txBody>
      </p:sp>
    </p:spTree>
    <p:extLst>
      <p:ext uri="{BB962C8B-B14F-4D97-AF65-F5344CB8AC3E}">
        <p14:creationId xmlns:p14="http://schemas.microsoft.com/office/powerpoint/2010/main" val="223055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4" y="2902116"/>
            <a:ext cx="6982690" cy="6268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Calibri"/>
                <a:cs typeface="Segoe UI"/>
              </a:rPr>
              <a:t>3. Dėl Mobilumo skatinimo fondo valdybos sukūrimo ir Mobilumo skatinimo fondo lėšų formavimo ir skirstymo tvarkos aprašo parengimo</a:t>
            </a:r>
            <a:endParaRPr lang="en-US" sz="2000" b="1">
              <a:solidFill>
                <a:schemeClr val="tx1"/>
              </a:solidFill>
              <a:latin typeface="Arial Nova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187629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03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FAEC3-9621-D335-9E41-715F50C8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Būdai paremti statulą „Žuvis“: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C225D-2EAB-8AE8-9E8D-0653D8529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494259"/>
            <a:ext cx="10637518" cy="4351338"/>
          </a:xfrm>
        </p:spPr>
        <p:txBody>
          <a:bodyPr/>
          <a:lstStyle/>
          <a:p>
            <a:r>
              <a:rPr lang="lt-LT" b="0" i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lt-LT" b="0" i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Juridiniai ir fiziniai asmenys</a:t>
            </a:r>
            <a:r>
              <a:rPr lang="lt-LT" b="0" i="0">
                <a:effectLst/>
                <a:latin typeface="Aptos" panose="020B0004020202020204" pitchFamily="34" charset="0"/>
              </a:rPr>
              <a:t>,</a:t>
            </a:r>
            <a:r>
              <a:rPr lang="lt-LT" b="0" i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lt-LT" b="0" i="0">
                <a:effectLst/>
                <a:latin typeface="Aptos" panose="020B0004020202020204" pitchFamily="34" charset="0"/>
              </a:rPr>
              <a:t>neturintys tiesioginių darbo santykių su GTC, gali daryti paramos statulos „ Žuvis“ įrengimui skyrimo pavedimus į skelbime nurodytą </a:t>
            </a:r>
            <a:r>
              <a:rPr lang="lt-LT" b="0" i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GTC banko atsiskaitomąją sąskaitą;</a:t>
            </a:r>
          </a:p>
          <a:p>
            <a:r>
              <a:rPr lang="lt-LT">
                <a:solidFill>
                  <a:srgbClr val="FF0000"/>
                </a:solidFill>
              </a:rPr>
              <a:t>Gamtos tyrimų centro darbuotojai</a:t>
            </a:r>
            <a:r>
              <a:rPr lang="lt-LT"/>
              <a:t>, kurie nori ir gali skirti paramą statulai „Žuvis“, tai padaryti gali specialiai tam parengtose vietose Akademijos g. 2 prie budėtojo ir Verkių 98 g. prie židinio. </a:t>
            </a:r>
          </a:p>
          <a:p>
            <a:endParaRPr lang="lt-LT"/>
          </a:p>
          <a:p>
            <a:r>
              <a:rPr lang="lt-LT"/>
              <a:t>Kvietimas-prašymas įmonėms, draugijoms, kolegoms,  prašymas paremti konferencijų-susitikimų metu...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A594BE-A71F-4291-CB2F-0047F4F41DBC}"/>
              </a:ext>
            </a:extLst>
          </p:cNvPr>
          <p:cNvGrpSpPr/>
          <p:nvPr/>
        </p:nvGrpSpPr>
        <p:grpSpPr>
          <a:xfrm>
            <a:off x="0" y="4142473"/>
            <a:ext cx="12192000" cy="2763871"/>
            <a:chOff x="0" y="4142473"/>
            <a:chExt cx="12192000" cy="27638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D73D15-7A9A-1D5A-800F-CEF4A77A9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88" t="11974" r="7477" b="25779"/>
            <a:stretch/>
          </p:blipFill>
          <p:spPr>
            <a:xfrm>
              <a:off x="9294357" y="5011880"/>
              <a:ext cx="2897643" cy="1846120"/>
            </a:xfrm>
            <a:custGeom>
              <a:avLst/>
              <a:gdLst/>
              <a:ahLst/>
              <a:cxnLst/>
              <a:rect l="l" t="t" r="r" b="b"/>
              <a:pathLst>
                <a:path w="3538926" h="4290182">
                  <a:moveTo>
                    <a:pt x="1370437" y="0"/>
                  </a:moveTo>
                  <a:lnTo>
                    <a:pt x="3538926" y="0"/>
                  </a:lnTo>
                  <a:lnTo>
                    <a:pt x="3538926" y="4256362"/>
                  </a:lnTo>
                  <a:lnTo>
                    <a:pt x="3455334" y="4273195"/>
                  </a:lnTo>
                  <a:cubicBezTo>
                    <a:pt x="3401009" y="4281478"/>
                    <a:pt x="3346052" y="4287025"/>
                    <a:pt x="3290337" y="4289244"/>
                  </a:cubicBezTo>
                  <a:cubicBezTo>
                    <a:pt x="3106332" y="4296285"/>
                    <a:pt x="1510274" y="4289552"/>
                    <a:pt x="861903" y="3282295"/>
                  </a:cubicBezTo>
                  <a:cubicBezTo>
                    <a:pt x="849470" y="3277397"/>
                    <a:pt x="835485" y="3264542"/>
                    <a:pt x="831133" y="3252299"/>
                  </a:cubicBezTo>
                  <a:cubicBezTo>
                    <a:pt x="810307" y="3195065"/>
                    <a:pt x="759333" y="3170274"/>
                    <a:pt x="713332" y="3139362"/>
                  </a:cubicBezTo>
                  <a:cubicBezTo>
                    <a:pt x="672925" y="3112122"/>
                    <a:pt x="630030" y="3083658"/>
                    <a:pt x="613246" y="3037747"/>
                  </a:cubicBezTo>
                  <a:cubicBezTo>
                    <a:pt x="591178" y="2976535"/>
                    <a:pt x="653963" y="3026730"/>
                    <a:pt x="665465" y="3003469"/>
                  </a:cubicBezTo>
                  <a:cubicBezTo>
                    <a:pt x="641532" y="2971640"/>
                    <a:pt x="604543" y="2942562"/>
                    <a:pt x="594908" y="2906447"/>
                  </a:cubicBezTo>
                  <a:cubicBezTo>
                    <a:pt x="559787" y="2776063"/>
                    <a:pt x="483946" y="2681183"/>
                    <a:pt x="370497" y="2607422"/>
                  </a:cubicBezTo>
                  <a:cubicBezTo>
                    <a:pt x="337860" y="2586304"/>
                    <a:pt x="316415" y="2547739"/>
                    <a:pt x="271969" y="2541620"/>
                  </a:cubicBezTo>
                  <a:cubicBezTo>
                    <a:pt x="173127" y="2528152"/>
                    <a:pt x="204209" y="2422866"/>
                    <a:pt x="151990" y="2376038"/>
                  </a:cubicBezTo>
                  <a:cubicBezTo>
                    <a:pt x="142044" y="2367161"/>
                    <a:pt x="133031" y="2349717"/>
                    <a:pt x="134895" y="2337782"/>
                  </a:cubicBezTo>
                  <a:cubicBezTo>
                    <a:pt x="137691" y="2320639"/>
                    <a:pt x="149504" y="2304419"/>
                    <a:pt x="159450" y="2289115"/>
                  </a:cubicBezTo>
                  <a:cubicBezTo>
                    <a:pt x="169707" y="2273813"/>
                    <a:pt x="185247" y="2260344"/>
                    <a:pt x="177788" y="2240145"/>
                  </a:cubicBezTo>
                  <a:cubicBezTo>
                    <a:pt x="174683" y="2231882"/>
                    <a:pt x="176855" y="2203112"/>
                    <a:pt x="153855" y="2225759"/>
                  </a:cubicBezTo>
                  <a:cubicBezTo>
                    <a:pt x="90759" y="2287892"/>
                    <a:pt x="54081" y="2229129"/>
                    <a:pt x="0" y="2200970"/>
                  </a:cubicBezTo>
                  <a:cubicBezTo>
                    <a:pt x="43514" y="2171892"/>
                    <a:pt x="82677" y="2151388"/>
                    <a:pt x="89205" y="2107927"/>
                  </a:cubicBezTo>
                  <a:cubicBezTo>
                    <a:pt x="102570" y="2018249"/>
                    <a:pt x="159758" y="1977237"/>
                    <a:pt x="246479" y="1969279"/>
                  </a:cubicBezTo>
                  <a:cubicBezTo>
                    <a:pt x="214465" y="1882663"/>
                    <a:pt x="214465" y="1882663"/>
                    <a:pt x="317968" y="1870725"/>
                  </a:cubicBezTo>
                  <a:cubicBezTo>
                    <a:pt x="278183" y="1815635"/>
                    <a:pt x="278183" y="1801556"/>
                    <a:pt x="326361" y="1782580"/>
                  </a:cubicBezTo>
                  <a:cubicBezTo>
                    <a:pt x="372673" y="1764521"/>
                    <a:pt x="423957" y="1758400"/>
                    <a:pt x="466852" y="1730550"/>
                  </a:cubicBezTo>
                  <a:cubicBezTo>
                    <a:pt x="427377" y="1660155"/>
                    <a:pt x="416187" y="1578436"/>
                    <a:pt x="334753" y="1544155"/>
                  </a:cubicBezTo>
                  <a:cubicBezTo>
                    <a:pt x="322010" y="1538952"/>
                    <a:pt x="313307" y="1517834"/>
                    <a:pt x="321386" y="1505592"/>
                  </a:cubicBezTo>
                  <a:cubicBezTo>
                    <a:pt x="350915" y="1461214"/>
                    <a:pt x="308644" y="1377045"/>
                    <a:pt x="400645" y="1367557"/>
                  </a:cubicBezTo>
                  <a:cubicBezTo>
                    <a:pt x="412147" y="1366640"/>
                    <a:pt x="422716" y="1357456"/>
                    <a:pt x="413701" y="1345520"/>
                  </a:cubicBezTo>
                  <a:cubicBezTo>
                    <a:pt x="382618" y="1303896"/>
                    <a:pt x="420228" y="1306649"/>
                    <a:pt x="442916" y="1301447"/>
                  </a:cubicBezTo>
                  <a:cubicBezTo>
                    <a:pt x="470270" y="1295021"/>
                    <a:pt x="501352" y="1313384"/>
                    <a:pt x="526840" y="1290735"/>
                  </a:cubicBezTo>
                  <a:cubicBezTo>
                    <a:pt x="520932" y="1266862"/>
                    <a:pt x="498866" y="1267167"/>
                    <a:pt x="483325" y="1259517"/>
                  </a:cubicBezTo>
                  <a:cubicBezTo>
                    <a:pt x="437945" y="1237479"/>
                    <a:pt x="400956" y="1211159"/>
                    <a:pt x="398780" y="1153924"/>
                  </a:cubicBezTo>
                  <a:cubicBezTo>
                    <a:pt x="397228" y="1107708"/>
                    <a:pt x="392254" y="1067003"/>
                    <a:pt x="455041" y="1052922"/>
                  </a:cubicBezTo>
                  <a:cubicBezTo>
                    <a:pt x="481149" y="1047106"/>
                    <a:pt x="473687" y="1013747"/>
                    <a:pt x="458768" y="997218"/>
                  </a:cubicBezTo>
                  <a:cubicBezTo>
                    <a:pt x="432038" y="967837"/>
                    <a:pt x="409972" y="928661"/>
                    <a:pt x="363968" y="925907"/>
                  </a:cubicBezTo>
                  <a:cubicBezTo>
                    <a:pt x="335995" y="924071"/>
                    <a:pt x="314548" y="911826"/>
                    <a:pt x="292481" y="897749"/>
                  </a:cubicBezTo>
                  <a:cubicBezTo>
                    <a:pt x="276630" y="887646"/>
                    <a:pt x="257670" y="879078"/>
                    <a:pt x="259533" y="857348"/>
                  </a:cubicBezTo>
                  <a:cubicBezTo>
                    <a:pt x="261399" y="836535"/>
                    <a:pt x="279736" y="827966"/>
                    <a:pt x="298387" y="823681"/>
                  </a:cubicBezTo>
                  <a:cubicBezTo>
                    <a:pt x="360552" y="809909"/>
                    <a:pt x="418983" y="789708"/>
                    <a:pt x="470893" y="743493"/>
                  </a:cubicBezTo>
                  <a:cubicBezTo>
                    <a:pt x="436390" y="719007"/>
                    <a:pt x="403444" y="701256"/>
                    <a:pt x="377957" y="676463"/>
                  </a:cubicBezTo>
                  <a:cubicBezTo>
                    <a:pt x="316415" y="616477"/>
                    <a:pt x="837660" y="427634"/>
                    <a:pt x="863768" y="360299"/>
                  </a:cubicBezTo>
                  <a:cubicBezTo>
                    <a:pt x="871849" y="339488"/>
                    <a:pt x="899511" y="318064"/>
                    <a:pt x="922515" y="311942"/>
                  </a:cubicBezTo>
                  <a:cubicBezTo>
                    <a:pt x="1030367" y="283171"/>
                    <a:pt x="1123922" y="218591"/>
                    <a:pt x="1234265" y="194718"/>
                  </a:cubicBezTo>
                  <a:cubicBezTo>
                    <a:pt x="1338390" y="172070"/>
                    <a:pt x="1440960" y="141768"/>
                    <a:pt x="1555030" y="111776"/>
                  </a:cubicBezTo>
                  <a:cubicBezTo>
                    <a:pt x="1520063" y="74130"/>
                    <a:pt x="1471575" y="57526"/>
                    <a:pt x="1428216" y="36752"/>
                  </a:cubicBezTo>
                  <a:close/>
                </a:path>
              </a:pathLst>
            </a:custGeom>
          </p:spPr>
        </p:pic>
        <p:pic>
          <p:nvPicPr>
            <p:cNvPr id="6" name="Picture 5" descr="A ballot box with a sign and a blue plate&#10;&#10;Description automatically generated">
              <a:extLst>
                <a:ext uri="{FF2B5EF4-FFF2-40B4-BE49-F238E27FC236}">
                  <a16:creationId xmlns:a16="http://schemas.microsoft.com/office/drawing/2014/main" id="{0E98CD1E-DBFD-3206-C6C8-2F59480C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38908" y="4485640"/>
              <a:ext cx="2711268" cy="2033451"/>
            </a:xfrm>
            <a:prstGeom prst="rect">
              <a:avLst/>
            </a:prstGeom>
          </p:spPr>
        </p:pic>
        <p:pic>
          <p:nvPicPr>
            <p:cNvPr id="8" name="Picture 7" descr="A table with a poster on it&#10;&#10;Description automatically generated">
              <a:extLst>
                <a:ext uri="{FF2B5EF4-FFF2-40B4-BE49-F238E27FC236}">
                  <a16:creationId xmlns:a16="http://schemas.microsoft.com/office/drawing/2014/main" id="{0B80A9DF-A2E2-FD72-4678-0F7F7396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052140" y="4481381"/>
              <a:ext cx="2711270" cy="203345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8096E4-47DA-9FDD-2554-CA1748D22385}"/>
                </a:ext>
              </a:extLst>
            </p:cNvPr>
            <p:cNvSpPr txBox="1"/>
            <p:nvPr/>
          </p:nvSpPr>
          <p:spPr>
            <a:xfrm>
              <a:off x="254816" y="6537012"/>
              <a:ext cx="6096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/>
                <a:t>Akademijos g. 2 </a:t>
              </a:r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5AB23A-5BBD-AB59-0170-61B5C0D87079}"/>
                </a:ext>
              </a:extLst>
            </p:cNvPr>
            <p:cNvSpPr txBox="1"/>
            <p:nvPr/>
          </p:nvSpPr>
          <p:spPr>
            <a:xfrm>
              <a:off x="2792485" y="6537012"/>
              <a:ext cx="6096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/>
                <a:t>Verkių g. 98</a:t>
              </a:r>
              <a:endParaRPr lang="en-US"/>
            </a:p>
          </p:txBody>
        </p:sp>
        <p:pic>
          <p:nvPicPr>
            <p:cNvPr id="14" name="Picture 13" descr="A computer screen with a picture of a person&#10;&#10;Description automatically generated">
              <a:extLst>
                <a:ext uri="{FF2B5EF4-FFF2-40B4-BE49-F238E27FC236}">
                  <a16:creationId xmlns:a16="http://schemas.microsoft.com/office/drawing/2014/main" id="{F7EF39C1-B36B-6665-648D-CB82E8713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1" t="-452" r="22202" b="553"/>
            <a:stretch/>
          </p:blipFill>
          <p:spPr>
            <a:xfrm rot="5400000">
              <a:off x="5402159" y="3522411"/>
              <a:ext cx="2672770" cy="39128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83CE558-05E5-4100-3087-3DAB23AF2DCF}"/>
                </a:ext>
              </a:extLst>
            </p:cNvPr>
            <p:cNvSpPr txBox="1"/>
            <p:nvPr/>
          </p:nvSpPr>
          <p:spPr>
            <a:xfrm>
              <a:off x="4782097" y="6537012"/>
              <a:ext cx="60966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lt-LT" err="1"/>
                <a:t>BALTLasa</a:t>
              </a:r>
              <a:r>
                <a:rPr lang="lt-LT"/>
                <a:t> konferencija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3621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2D32-D300-4F92-5ADD-B9EFB952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hlinkClick r:id="rId2"/>
              </a:rPr>
              <a:t>https://gamtostyrimai.lt/skulptura-zuvis-gamtos-ir-mokslo-rysio-simbolis/</a:t>
            </a:r>
            <a:r>
              <a:rPr lang="lt-LT"/>
              <a:t>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0F7F-FDCF-B4D7-2E03-C47809D42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lt-LT"/>
          </a:p>
          <a:p>
            <a:r>
              <a:rPr lang="lt-LT"/>
              <a:t>Maloniai kreipiamės į Jus ir Jūsų instituciją su prašymu paremti mūsų idėją. Jūsų parama būtų labai reikšmingas indėlis, įgyvendinant šią iniciatyvą, ir padėtų išreikšti mūsų padėką žuvims, plėtojant mokslą ir įsipareigojimus joms išsaugoti.</a:t>
            </a:r>
          </a:p>
          <a:p>
            <a:endParaRPr lang="lt-LT"/>
          </a:p>
          <a:p>
            <a:r>
              <a:rPr lang="lt-LT"/>
              <a:t>Lėšas skulptūrai pastatyti galite pervesti į Gamtos tyrimų centro sąskaitą LT177300010124575395, esančią AB banke „Swedbank“ , banko kodas 73000, mokėjimo paskirtyje nurodydami „Parama Žuvies skulptūrai“.</a:t>
            </a:r>
          </a:p>
          <a:p>
            <a:endParaRPr lang="lt-LT"/>
          </a:p>
          <a:p>
            <a:endParaRPr lang="lt-LT"/>
          </a:p>
          <a:p>
            <a:endParaRPr lang="lt-LT"/>
          </a:p>
          <a:p>
            <a:endParaRPr lang="lt-LT"/>
          </a:p>
          <a:p>
            <a:pPr marL="0" indent="0">
              <a:buNone/>
            </a:pPr>
            <a:r>
              <a:rPr lang="lt-LT" i="1"/>
              <a:t>Gamtos tyrimų centro skulptūros „Žuvis“ pastatymo iniciatyvinė grupė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5375733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d) Dėl parengiamojo kambario įrengimo cokoliniame aukšte</a:t>
            </a: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925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veikslėlis, kuriame yra avalynė, apranga, asmuo, durys&#10;&#10;Automatiškai sugeneruotas aprašymas">
            <a:extLst>
              <a:ext uri="{FF2B5EF4-FFF2-40B4-BE49-F238E27FC236}">
                <a16:creationId xmlns:a16="http://schemas.microsoft.com/office/drawing/2014/main" id="{B4D134A2-8C94-68CA-59F1-F4733A0A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932" y="420571"/>
            <a:ext cx="4337200" cy="5326892"/>
          </a:xfrm>
          <a:prstGeom prst="rect">
            <a:avLst/>
          </a:prstGeom>
        </p:spPr>
      </p:pic>
      <p:pic>
        <p:nvPicPr>
          <p:cNvPr id="3" name="Picture 2" descr="Paveikslėlis, kuriame yra siena, dėžė, vidaus&#10;&#10;Automatiškai sugeneruotas aprašymas">
            <a:extLst>
              <a:ext uri="{FF2B5EF4-FFF2-40B4-BE49-F238E27FC236}">
                <a16:creationId xmlns:a16="http://schemas.microsoft.com/office/drawing/2014/main" id="{FE55F235-5155-D7E9-9475-BB128E41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910" y="418300"/>
            <a:ext cx="2742808" cy="2437487"/>
          </a:xfrm>
          <a:prstGeom prst="rect">
            <a:avLst/>
          </a:prstGeom>
        </p:spPr>
      </p:pic>
      <p:pic>
        <p:nvPicPr>
          <p:cNvPr id="4" name="Picture 3" descr="Paveikslėlis, kuriame yra vidaus, sandėlis, dėžė, kambarys&#10;&#10;Automatiškai sugeneruotas aprašymas">
            <a:extLst>
              <a:ext uri="{FF2B5EF4-FFF2-40B4-BE49-F238E27FC236}">
                <a16:creationId xmlns:a16="http://schemas.microsoft.com/office/drawing/2014/main" id="{D4000C5B-BCE1-72E2-5A65-2BB199CA7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975" y="416036"/>
            <a:ext cx="3267377" cy="2443539"/>
          </a:xfrm>
          <a:prstGeom prst="rect">
            <a:avLst/>
          </a:prstGeom>
        </p:spPr>
      </p:pic>
      <p:pic>
        <p:nvPicPr>
          <p:cNvPr id="5" name="Picture 4" descr="Paveikslėlis, kuriame yra vidaus, dėžė, siena, sandėlis&#10;&#10;Automatiškai sugeneruotas aprašymas">
            <a:extLst>
              <a:ext uri="{FF2B5EF4-FFF2-40B4-BE49-F238E27FC236}">
                <a16:creationId xmlns:a16="http://schemas.microsoft.com/office/drawing/2014/main" id="{E22C0369-EC04-7CEB-B3FF-B01589B52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707" y="2939515"/>
            <a:ext cx="6134100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551F2-6119-D937-C375-A1FACF8C8E3D}"/>
              </a:ext>
            </a:extLst>
          </p:cNvPr>
          <p:cNvSpPr txBox="1"/>
          <p:nvPr/>
        </p:nvSpPr>
        <p:spPr>
          <a:xfrm>
            <a:off x="1775565" y="6058421"/>
            <a:ext cx="86429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Arial Nova"/>
              </a:rPr>
              <a:t>Siūlymus</a:t>
            </a:r>
            <a:r>
              <a:rPr lang="en-US">
                <a:latin typeface="Arial Nova"/>
              </a:rPr>
              <a:t> </a:t>
            </a:r>
            <a:r>
              <a:rPr lang="en-US" err="1">
                <a:latin typeface="Arial Nova"/>
              </a:rPr>
              <a:t>siųskite</a:t>
            </a:r>
            <a:r>
              <a:rPr lang="en-US">
                <a:latin typeface="Arial Nova"/>
              </a:rPr>
              <a:t> </a:t>
            </a:r>
            <a:r>
              <a:rPr lang="en-US" err="1">
                <a:latin typeface="Arial Nova"/>
              </a:rPr>
              <a:t>Romualdui</a:t>
            </a:r>
            <a:r>
              <a:rPr lang="en-US">
                <a:latin typeface="Arial Nova"/>
              </a:rPr>
              <a:t> </a:t>
            </a:r>
            <a:r>
              <a:rPr lang="en-US" err="1">
                <a:latin typeface="Arial Nova"/>
              </a:rPr>
              <a:t>Bužinskui</a:t>
            </a:r>
            <a:r>
              <a:rPr lang="en-US">
                <a:latin typeface="Arial Nova"/>
              </a:rPr>
              <a:t> el. p. </a:t>
            </a:r>
            <a:r>
              <a:rPr lang="en-US">
                <a:latin typeface="Arial Nova"/>
                <a:hlinkClick r:id="rId6"/>
              </a:rPr>
              <a:t>romualdas.buzinskas@gamtc.lt</a:t>
            </a:r>
            <a:r>
              <a:rPr lang="lt-LT">
                <a:latin typeface="Arial Nova"/>
              </a:rPr>
              <a:t> </a:t>
            </a:r>
            <a:endParaRPr lang="en-US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8578423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96" y="3159928"/>
            <a:ext cx="7414313" cy="541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e) Dėl </a:t>
            </a:r>
            <a:r>
              <a:rPr lang="lt-LT" sz="2000" b="1" i="1" err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ScienceDirect</a:t>
            </a:r>
            <a:r>
              <a:rPr lang="lt-LT" sz="2000" b="1">
                <a:solidFill>
                  <a:schemeClr val="tx1"/>
                </a:solidFill>
                <a:latin typeface="Arial Nova"/>
                <a:ea typeface="+mj-lt"/>
                <a:cs typeface="+mj-lt"/>
              </a:rPr>
              <a:t> duomenų bazės naudojimo</a:t>
            </a: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458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1864866"/>
            <a:ext cx="8131550" cy="2003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>
                <a:solidFill>
                  <a:schemeClr val="tx1"/>
                </a:solidFill>
                <a:latin typeface="Arial Nova"/>
                <a:cs typeface="Times New Roman"/>
              </a:rPr>
              <a:t>Ačiū</a:t>
            </a:r>
            <a:r>
              <a:rPr lang="en-US" sz="5400">
                <a:solidFill>
                  <a:schemeClr val="tx1"/>
                </a:solidFill>
                <a:latin typeface="Arial Nova"/>
                <a:cs typeface="Times New Roman"/>
              </a:rPr>
              <a:t> </a:t>
            </a:r>
            <a:r>
              <a:rPr lang="en-US" sz="5400" err="1">
                <a:solidFill>
                  <a:schemeClr val="tx1"/>
                </a:solidFill>
                <a:latin typeface="Arial Nova"/>
                <a:cs typeface="Times New Roman"/>
              </a:rPr>
              <a:t>už</a:t>
            </a:r>
            <a:r>
              <a:rPr lang="en-US" sz="5400">
                <a:solidFill>
                  <a:schemeClr val="tx1"/>
                </a:solidFill>
                <a:latin typeface="Arial Nova"/>
                <a:cs typeface="Times New Roman"/>
              </a:rPr>
              <a:t> </a:t>
            </a:r>
            <a:r>
              <a:rPr lang="en-US" sz="5400" err="1">
                <a:solidFill>
                  <a:schemeClr val="tx1"/>
                </a:solidFill>
                <a:latin typeface="Arial Nova"/>
                <a:cs typeface="Times New Roman"/>
              </a:rPr>
              <a:t>dėmesį</a:t>
            </a:r>
            <a:r>
              <a:rPr lang="en-US" sz="5400">
                <a:solidFill>
                  <a:schemeClr val="tx1"/>
                </a:solidFill>
                <a:latin typeface="Arial Nova"/>
                <a:cs typeface="Times New Roman"/>
              </a:rPr>
              <a:t>!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D1AB712-E3F8-0FC9-C8CE-1FCC42E6E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3" y="229389"/>
            <a:ext cx="233436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text on it&#10;&#10;Description automatically generated">
            <a:extLst>
              <a:ext uri="{FF2B5EF4-FFF2-40B4-BE49-F238E27FC236}">
                <a16:creationId xmlns:a16="http://schemas.microsoft.com/office/drawing/2014/main" id="{1C4CF3C1-4251-96B1-E552-5CD86D6D2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34" y="-1729"/>
            <a:ext cx="6804130" cy="68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1166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elebrationVTI">
  <a:themeElements>
    <a:clrScheme name="AnalogousFromDarkSeedLeftStep">
      <a:dk1>
        <a:srgbClr val="000000"/>
      </a:dk1>
      <a:lt1>
        <a:srgbClr val="FFFFFF"/>
      </a:lt1>
      <a:dk2>
        <a:srgbClr val="242D41"/>
      </a:dk2>
      <a:lt2>
        <a:srgbClr val="E8E5E2"/>
      </a:lt2>
      <a:accent1>
        <a:srgbClr val="2997E7"/>
      </a:accent1>
      <a:accent2>
        <a:srgbClr val="13B3B3"/>
      </a:accent2>
      <a:accent3>
        <a:srgbClr val="21B879"/>
      </a:accent3>
      <a:accent4>
        <a:srgbClr val="14BC31"/>
      </a:accent4>
      <a:accent5>
        <a:srgbClr val="47B921"/>
      </a:accent5>
      <a:accent6>
        <a:srgbClr val="7DB213"/>
      </a:accent6>
      <a:hlink>
        <a:srgbClr val="399431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4068</Words>
  <Application>Microsoft Office PowerPoint</Application>
  <PresentationFormat>Widescreen</PresentationFormat>
  <Paragraphs>563</Paragraphs>
  <Slides>85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85</vt:i4>
      </vt:variant>
    </vt:vector>
  </HeadingPairs>
  <TitlesOfParts>
    <vt:vector size="111" baseType="lpstr">
      <vt:lpstr>Aileron</vt:lpstr>
      <vt:lpstr>Aileron Bold</vt:lpstr>
      <vt:lpstr>Aileron-Bold</vt:lpstr>
      <vt:lpstr>Aileron-Regular</vt:lpstr>
      <vt:lpstr>Aptos</vt:lpstr>
      <vt:lpstr>Aptos Display</vt:lpstr>
      <vt:lpstr>Arial</vt:lpstr>
      <vt:lpstr>Arial Nova</vt:lpstr>
      <vt:lpstr>Calibri</vt:lpstr>
      <vt:lpstr>Calibri Light</vt:lpstr>
      <vt:lpstr>Century Gothic</vt:lpstr>
      <vt:lpstr>Gill Sans Nova</vt:lpstr>
      <vt:lpstr>Intro Bold</vt:lpstr>
      <vt:lpstr>Intro Regular</vt:lpstr>
      <vt:lpstr>OCR A Extended</vt:lpstr>
      <vt:lpstr>Source Sans Pro</vt:lpstr>
      <vt:lpstr>Tahoma</vt:lpstr>
      <vt:lpstr>Times New Roman</vt:lpstr>
      <vt:lpstr>Wingdings</vt:lpstr>
      <vt:lpstr>Wingdings 3</vt:lpstr>
      <vt:lpstr>Wingdings,Sans-Serif</vt:lpstr>
      <vt:lpstr>Wisp</vt:lpstr>
      <vt:lpstr>Office Theme</vt:lpstr>
      <vt:lpstr>„Office“ tema</vt:lpstr>
      <vt:lpstr>CelebrationVTI</vt:lpstr>
      <vt:lpstr>Office Theme</vt:lpstr>
      <vt:lpstr> Išplėstinis GTC   administracijos posėdis</vt:lpstr>
      <vt:lpstr>PowerPoint Presentation</vt:lpstr>
      <vt:lpstr>Dėl pasirengimo konferencijai Gamtos tyrimai visuomenės progresui: fundamentinės žinios taikomųjų sprendimų plėtrai (konferencijos programos sudarymas, paslaugų ir priemonių įsigijimas bei nuoma, informacijos apie konferenciją viešinimas (tekstai informaciniams resursams, kvietimai)</vt:lpstr>
      <vt:lpstr>PowerPoint Presentation</vt:lpstr>
      <vt:lpstr>2. Dėl GTC 2023 m. veiklos ataskaitos ir informacinės medžiagos apie instituciją (lankstinukų) parengimo </vt:lpstr>
      <vt:lpstr>2023 m. GTC veiklos ataskaita</vt:lpstr>
      <vt:lpstr>Lankstinukas</vt:lpstr>
      <vt:lpstr>3. Dėl Mobilumo skatinimo fondo valdybos sukūrimo ir Mobilumo skatinimo fondo lėšų formavimo ir skirstymo tvarkos aprašo parengimo</vt:lpstr>
      <vt:lpstr>PowerPoint Presentation</vt:lpstr>
      <vt:lpstr>PowerPoint Presentation</vt:lpstr>
      <vt:lpstr>PowerPoint Presentation</vt:lpstr>
      <vt:lpstr>4. Dėl ilgalaikio turto pirkimo planų 2024 m.  </vt:lpstr>
      <vt:lpstr>PowerPoint Presentation</vt:lpstr>
      <vt:lpstr>5. Dėl darbo drausmės GTC</vt:lpstr>
      <vt:lpstr>PowerPoint Presentation</vt:lpstr>
      <vt:lpstr>6. Dėl doktorantūros eigos ir doktorantų įdarbinimo galimybių GTC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 Dėl naujai išrinktų Ankstyvosios karjeros tyrėjų komiteto narių pristatymo</vt:lpstr>
      <vt:lpstr>PowerPoint Presentation</vt:lpstr>
      <vt:lpstr>8. Dėl Lietuvos Respublikos Vyriausybės 2024 m. kovo 6 d. nutarimo Nr. 171 įgyvendinimo</vt:lpstr>
      <vt:lpstr>PowerPoint Presentation</vt:lpstr>
      <vt:lpstr>9. Dėl GTC serverio ir duomenų saugyklos veiklų optimizavimo</vt:lpstr>
      <vt:lpstr>PowerPoint Presentation</vt:lpstr>
      <vt:lpstr>Virtualių mašinų (VM) sąrašas ir aprašymas</vt:lpstr>
      <vt:lpstr>Prie serverio prijungtų saugyklų padėtis </vt:lpstr>
      <vt:lpstr>PowerPoint Presentation</vt:lpstr>
      <vt:lpstr>10. Dėl Bioinformatikos skyriaus veiklos pristatymo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11. Dėl Lietuvos Respublikos viešųjų pirkimų įstatymo pasikeitimų</vt:lpstr>
      <vt:lpstr>Lietuvos Respublikos viešųjų pirkimų įstatymo (VPĮ) pakeitimai nuo 2024-05-01</vt:lpstr>
      <vt:lpstr>12. Dėl Go Vilnius galimybių pristatymo</vt:lpstr>
      <vt:lpstr>KONFERENCIJŲ BIURO PASLAUGOS</vt:lpstr>
      <vt:lpstr>01</vt:lpstr>
      <vt:lpstr>TARPTAUTINIŲ KONFERENCIJŲ SKATINIMO PROGRAMA </vt:lpstr>
      <vt:lpstr>KOKIOS IŠLAIDOS GALI BŪTI KOMPENSUOJAMOS? </vt:lpstr>
      <vt:lpstr>PowerPoint Presentation</vt:lpstr>
      <vt:lpstr>13. Dėl įstojimo į Submariner tinklą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14. Projektų ir renginių anonsai </vt:lpstr>
      <vt:lpstr>Projektų paraiškų registras: https://forms.office.com/e/6d4uyNBCuG </vt:lpstr>
      <vt:lpstr>PowerPoint Presentation</vt:lpstr>
      <vt:lpstr>PowerPoint Presentation</vt:lpstr>
      <vt:lpstr>Per šią savaitę renkama iniciatyvinė grupė dalyvauti Europinėje dirvožemio misijoje</vt:lpstr>
      <vt:lpstr>PowerPoint Presentation</vt:lpstr>
      <vt:lpstr>Buvo pristatytos mokslo ir verslo bendradarbiavimo galimybės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15. Kiti klausimai</vt:lpstr>
      <vt:lpstr>a) Dėl informacijos apie R statistikos kursus</vt:lpstr>
      <vt:lpstr>PowerPoint Presentation</vt:lpstr>
      <vt:lpstr>b) Dėl knygų mainų lentynos</vt:lpstr>
      <vt:lpstr>PowerPoint Presentation</vt:lpstr>
      <vt:lpstr>c) Dėl aukojimo skulptūrai „Žuvis“</vt:lpstr>
      <vt:lpstr>Idėjos „Žuvies skulptūros pastatymo prie Akvariuminės pastato (Verkių g. 98)“ pristatymas   </vt:lpstr>
      <vt:lpstr>PowerPoint Presentation</vt:lpstr>
      <vt:lpstr>PowerPoint Presentation</vt:lpstr>
      <vt:lpstr>PowerPoint Presentation</vt:lpstr>
      <vt:lpstr>PowerPoint Presentation</vt:lpstr>
      <vt:lpstr>Būdai paremti statulą „Žuvis“:</vt:lpstr>
      <vt:lpstr>https://gamtostyrimai.lt/skulptura-zuvis-gamtos-ir-mokslo-rysio-simbolis/ </vt:lpstr>
      <vt:lpstr>d) Dėl parengiamojo kambario įrengimo cokoliniame aukšte</vt:lpstr>
      <vt:lpstr>PowerPoint Presentation</vt:lpstr>
      <vt:lpstr>e) Dėl ScienceDirect duomenų bazės naudojimo</vt:lpstr>
      <vt:lpstr>Ačiū už dėmesį!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Išplėstinis administracijos posėdis</dc:title>
  <dc:creator>Simona Četvergaitė-Marcinkevičienė</dc:creator>
  <cp:lastModifiedBy>Simona Četvergaitė-Marcinkevičienė</cp:lastModifiedBy>
  <cp:revision>3</cp:revision>
  <cp:lastPrinted>2023-01-13T14:02:02Z</cp:lastPrinted>
  <dcterms:created xsi:type="dcterms:W3CDTF">2022-06-06T11:45:33Z</dcterms:created>
  <dcterms:modified xsi:type="dcterms:W3CDTF">2024-05-07T09:42:31Z</dcterms:modified>
</cp:coreProperties>
</file>