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36" r:id="rId1"/>
  </p:sldMasterIdLst>
  <p:notesMasterIdLst>
    <p:notesMasterId r:id="rId51"/>
  </p:notesMasterIdLst>
  <p:sldIdLst>
    <p:sldId id="256" r:id="rId2"/>
    <p:sldId id="257" r:id="rId3"/>
    <p:sldId id="580" r:id="rId4"/>
    <p:sldId id="608" r:id="rId5"/>
    <p:sldId id="656" r:id="rId6"/>
    <p:sldId id="641" r:id="rId7"/>
    <p:sldId id="687" r:id="rId8"/>
    <p:sldId id="586" r:id="rId9"/>
    <p:sldId id="684" r:id="rId10"/>
    <p:sldId id="670" r:id="rId11"/>
    <p:sldId id="669" r:id="rId12"/>
    <p:sldId id="567" r:id="rId13"/>
    <p:sldId id="676" r:id="rId14"/>
    <p:sldId id="521" r:id="rId15"/>
    <p:sldId id="655" r:id="rId16"/>
    <p:sldId id="680" r:id="rId17"/>
    <p:sldId id="681" r:id="rId18"/>
    <p:sldId id="690" r:id="rId19"/>
    <p:sldId id="525" r:id="rId20"/>
    <p:sldId id="658" r:id="rId21"/>
    <p:sldId id="686" r:id="rId22"/>
    <p:sldId id="535" r:id="rId23"/>
    <p:sldId id="612" r:id="rId24"/>
    <p:sldId id="531" r:id="rId25"/>
    <p:sldId id="260" r:id="rId26"/>
    <p:sldId id="613" r:id="rId27"/>
    <p:sldId id="673" r:id="rId28"/>
    <p:sldId id="518" r:id="rId29"/>
    <p:sldId id="523" r:id="rId30"/>
    <p:sldId id="524" r:id="rId31"/>
    <p:sldId id="616" r:id="rId32"/>
    <p:sldId id="691" r:id="rId33"/>
    <p:sldId id="685" r:id="rId34"/>
    <p:sldId id="692" r:id="rId35"/>
    <p:sldId id="618" r:id="rId36"/>
    <p:sldId id="629" r:id="rId37"/>
    <p:sldId id="620" r:id="rId38"/>
    <p:sldId id="689" r:id="rId39"/>
    <p:sldId id="668" r:id="rId40"/>
    <p:sldId id="693" r:id="rId41"/>
    <p:sldId id="674" r:id="rId42"/>
    <p:sldId id="675" r:id="rId43"/>
    <p:sldId id="533" r:id="rId44"/>
    <p:sldId id="622" r:id="rId45"/>
    <p:sldId id="259" r:id="rId46"/>
    <p:sldId id="677" r:id="rId47"/>
    <p:sldId id="678" r:id="rId48"/>
    <p:sldId id="688" r:id="rId49"/>
    <p:sldId id="268" r:id="rId50"/>
  </p:sldIdLst>
  <p:sldSz cx="12192000" cy="6858000"/>
  <p:notesSz cx="6858000" cy="9947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ma" initials="R" lastIdx="1" clrIdx="0">
    <p:extLst>
      <p:ext uri="{19B8F6BF-5375-455C-9EA6-DF929625EA0E}">
        <p15:presenceInfo xmlns:p15="http://schemas.microsoft.com/office/powerpoint/2012/main" userId="Rom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DE"/>
    <a:srgbClr val="C6E0B4"/>
    <a:srgbClr val="E2EFDA"/>
    <a:srgbClr val="F3F7EA"/>
    <a:srgbClr val="F0E8E7"/>
    <a:srgbClr val="FCFDFA"/>
    <a:srgbClr val="FAFBF6"/>
    <a:srgbClr val="F3F6E8"/>
    <a:srgbClr val="F6F9EF"/>
    <a:srgbClr val="FFFF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1278EB-726C-7235-3084-1D6664FFA3C4}" v="135" dt="2024-06-17T08:45:48.350"/>
    <p1510:client id="{19DB36B5-AFA3-B153-EBE7-5ACF7A27BA97}" v="163" dt="2024-06-18T06:17:06.687"/>
    <p1510:client id="{1C5363F1-40DE-4B37-83C6-0C6B45C36DBE}" v="1446" dt="2024-06-18T06:53:55.606"/>
    <p1510:client id="{22982EA0-079E-20A2-6FC6-E7B772134544}" v="351" dt="2024-06-18T06:36:39.429"/>
    <p1510:client id="{2875F18B-4511-DD15-EE4D-9983E7B7A00F}" v="8" dt="2024-06-17T11:45:55.913"/>
    <p1510:client id="{2ADB1DCB-C36B-2F8E-3821-7CE58229DE84}" v="100" dt="2024-06-18T06:34:10.080"/>
    <p1510:client id="{2C3FD73F-4E55-92E1-719B-5449E7D168A2}" v="56" dt="2024-06-18T06:36:00.424"/>
    <p1510:client id="{475C19AB-CFE2-330C-5E9F-3F691E677847}" v="9" dt="2024-06-18T06:46:05.887"/>
    <p1510:client id="{489013BE-1B4A-03CD-69E9-D0A320D88954}" v="70" dt="2024-06-17T12:44:52.158"/>
    <p1510:client id="{57B2DB51-22E5-A394-B209-5FD5D890876C}" v="913" dt="2024-06-17T14:42:26.197"/>
    <p1510:client id="{61B2ECE3-86F8-E20A-EAB4-769EA1ADFA4D}" v="37" dt="2024-06-17T12:40:21.501"/>
    <p1510:client id="{685416AC-980F-80F1-D29E-509C4E8CB41F}" v="58" dt="2024-06-17T10:16:02.108"/>
    <p1510:client id="{6D43B204-530E-2F0E-94C5-C37DEFE808C0}" v="262" dt="2024-06-17T12:21:26.574"/>
    <p1510:client id="{79E7918A-5ABE-5CD3-6E78-7172702F4FF9}" v="204" dt="2024-06-17T13:16:01.378"/>
    <p1510:client id="{8A730AA0-F617-04B4-C3D9-708F714C2086}" v="618" dt="2024-06-18T05:28:49.903"/>
    <p1510:client id="{9854F182-1E5C-2EF6-84E9-1589A4192BD3}" v="268" dt="2024-06-17T07:00:49.982"/>
    <p1510:client id="{A3302E51-29F4-AF00-B13F-B9AFE41D0613}" v="31" dt="2024-06-17T11:28:50.579"/>
    <p1510:client id="{B80ABFC8-5B32-7019-148A-55BBF5C386EF}" v="328" dt="2024-06-18T06:30:09.816"/>
    <p1510:client id="{C86CFFB5-5C49-CFB8-4CE7-5D3285175B62}" v="56" dt="2024-06-17T13:04:52.404"/>
    <p1510:client id="{CB58E2FF-B9B2-CC75-DA42-41182ECA1611}" v="495" dt="2024-06-18T05:44:20.238"/>
    <p1510:client id="{DE615D63-5995-B873-8D6C-8D5EB92AC81E}" v="377" dt="2024-06-17T07:36:08.0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EC9F28-55F4-4533-8435-1078F97B1C77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6888EE-D2A6-4982-88F3-F3ED576A0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017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88EE-D2A6-4982-88F3-F3ED576A0EA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3742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88EE-D2A6-4982-88F3-F3ED576A0EA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374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88EE-D2A6-4982-88F3-F3ED576A0EA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6563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88EE-D2A6-4982-88F3-F3ED576A0EA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6789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88EE-D2A6-4982-88F3-F3ED576A0EA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6590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88EE-D2A6-4982-88F3-F3ED576A0EA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0072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88EE-D2A6-4982-88F3-F3ED576A0EA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328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88EE-D2A6-4982-88F3-F3ED576A0EA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814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ts val="1000"/>
              </a:spcBef>
              <a:buFont typeface="Arial,Sans-Serif"/>
              <a:buChar char="•"/>
            </a:pPr>
            <a:r>
              <a:rPr lang="en-US" err="1"/>
              <a:t>Stebina</a:t>
            </a:r>
            <a:r>
              <a:rPr lang="en-US"/>
              <a:t>, </a:t>
            </a:r>
            <a:r>
              <a:rPr lang="en-US" err="1"/>
              <a:t>kad</a:t>
            </a:r>
            <a:r>
              <a:rPr lang="en-US"/>
              <a:t> </a:t>
            </a:r>
            <a:r>
              <a:rPr lang="en-US" err="1"/>
              <a:t>laboratorijų</a:t>
            </a:r>
            <a:r>
              <a:rPr lang="en-US"/>
              <a:t> </a:t>
            </a:r>
            <a:r>
              <a:rPr lang="en-US" err="1"/>
              <a:t>vadovai</a:t>
            </a:r>
            <a:r>
              <a:rPr lang="en-US"/>
              <a:t> </a:t>
            </a:r>
            <a:r>
              <a:rPr lang="en-US" err="1"/>
              <a:t>nebuvo</a:t>
            </a:r>
            <a:r>
              <a:rPr lang="en-US"/>
              <a:t> </a:t>
            </a:r>
            <a:r>
              <a:rPr lang="en-US" err="1"/>
              <a:t>aktyviau</a:t>
            </a:r>
            <a:r>
              <a:rPr lang="en-US"/>
              <a:t> </a:t>
            </a:r>
            <a:r>
              <a:rPr lang="en-US" err="1"/>
              <a:t>įsitraukę</a:t>
            </a:r>
            <a:r>
              <a:rPr lang="en-US"/>
              <a:t> į </a:t>
            </a:r>
            <a:r>
              <a:rPr lang="en-US" err="1"/>
              <a:t>diskusiją</a:t>
            </a:r>
            <a:r>
              <a:rPr lang="en-US"/>
              <a:t> </a:t>
            </a:r>
            <a:r>
              <a:rPr lang="en-US" err="1"/>
              <a:t>šiomis</a:t>
            </a:r>
            <a:r>
              <a:rPr lang="en-US"/>
              <a:t> </a:t>
            </a:r>
            <a:r>
              <a:rPr lang="en-US" err="1"/>
              <a:t>temomis</a:t>
            </a:r>
            <a:r>
              <a:rPr lang="en-US"/>
              <a:t>. </a:t>
            </a:r>
            <a:r>
              <a:rPr lang="en-US" err="1"/>
              <a:t>Vadovai</a:t>
            </a:r>
            <a:r>
              <a:rPr lang="en-US"/>
              <a:t> </a:t>
            </a:r>
            <a:r>
              <a:rPr lang="en-US" err="1"/>
              <a:t>taip</a:t>
            </a:r>
            <a:r>
              <a:rPr lang="en-US"/>
              <a:t> pat </a:t>
            </a:r>
            <a:r>
              <a:rPr lang="en-US" err="1"/>
              <a:t>turėtų</a:t>
            </a:r>
            <a:r>
              <a:rPr lang="en-US"/>
              <a:t> </a:t>
            </a:r>
            <a:r>
              <a:rPr lang="en-US" err="1"/>
              <a:t>jausti</a:t>
            </a:r>
            <a:r>
              <a:rPr lang="en-US"/>
              <a:t> </a:t>
            </a:r>
            <a:r>
              <a:rPr lang="en-US" err="1"/>
              <a:t>atsakomybę</a:t>
            </a:r>
            <a:r>
              <a:rPr lang="en-US"/>
              <a:t> </a:t>
            </a:r>
            <a:r>
              <a:rPr lang="en-US" err="1"/>
              <a:t>už</a:t>
            </a:r>
            <a:r>
              <a:rPr lang="en-US"/>
              <a:t> </a:t>
            </a:r>
            <a:r>
              <a:rPr lang="en-US" err="1"/>
              <a:t>savo</a:t>
            </a:r>
            <a:r>
              <a:rPr lang="en-US"/>
              <a:t> </a:t>
            </a:r>
            <a:r>
              <a:rPr lang="en-US" err="1"/>
              <a:t>studentus</a:t>
            </a:r>
            <a:r>
              <a:rPr lang="en-US"/>
              <a:t>, o </a:t>
            </a:r>
            <a:r>
              <a:rPr lang="en-US" err="1"/>
              <a:t>jei</a:t>
            </a:r>
            <a:r>
              <a:rPr lang="en-US"/>
              <a:t> </a:t>
            </a:r>
            <a:r>
              <a:rPr lang="en-US" err="1"/>
              <a:t>studentas</a:t>
            </a:r>
            <a:r>
              <a:rPr lang="en-US"/>
              <a:t> </a:t>
            </a:r>
            <a:r>
              <a:rPr lang="en-US" err="1"/>
              <a:t>atsilieka</a:t>
            </a:r>
            <a:r>
              <a:rPr lang="en-US"/>
              <a:t> </a:t>
            </a:r>
            <a:r>
              <a:rPr lang="en-US" err="1"/>
              <a:t>nuo</a:t>
            </a:r>
            <a:r>
              <a:rPr lang="en-US"/>
              <a:t> </a:t>
            </a:r>
            <a:r>
              <a:rPr lang="en-US" err="1"/>
              <a:t>grafiko</a:t>
            </a:r>
            <a:r>
              <a:rPr lang="en-US"/>
              <a:t>, </a:t>
            </a:r>
            <a:r>
              <a:rPr lang="en-US" err="1"/>
              <a:t>vadovai</a:t>
            </a:r>
            <a:r>
              <a:rPr lang="en-US"/>
              <a:t> </a:t>
            </a:r>
            <a:r>
              <a:rPr lang="en-US" err="1"/>
              <a:t>taip</a:t>
            </a:r>
            <a:r>
              <a:rPr lang="en-US"/>
              <a:t> pat </a:t>
            </a:r>
            <a:r>
              <a:rPr lang="en-US" err="1"/>
              <a:t>turėtų</a:t>
            </a:r>
            <a:r>
              <a:rPr lang="en-US"/>
              <a:t> </a:t>
            </a:r>
            <a:r>
              <a:rPr lang="en-US" err="1"/>
              <a:t>būti</a:t>
            </a:r>
            <a:r>
              <a:rPr lang="en-US"/>
              <a:t> </a:t>
            </a:r>
            <a:r>
              <a:rPr lang="en-US" err="1"/>
              <a:t>atsakingi</a:t>
            </a:r>
            <a:r>
              <a:rPr lang="en-US"/>
              <a:t>.</a:t>
            </a:r>
          </a:p>
          <a:p>
            <a:endParaRPr lang="en-US"/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88EE-D2A6-4982-88F3-F3ED576A0EA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692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88EE-D2A6-4982-88F3-F3ED576A0EA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913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88EE-D2A6-4982-88F3-F3ED576A0EA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121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88EE-D2A6-4982-88F3-F3ED576A0EA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5955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88EE-D2A6-4982-88F3-F3ED576A0EA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676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88EE-D2A6-4982-88F3-F3ED576A0EA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009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/>
              <a:t>Paminėti, kad finansavimo </a:t>
            </a:r>
            <a:r>
              <a:rPr lang="lt-LT" err="1"/>
              <a:t>baigimiesiems</a:t>
            </a:r>
            <a:r>
              <a:rPr lang="lt-LT"/>
              <a:t> darbams nebus.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88EE-D2A6-4982-88F3-F3ED576A0EA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069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76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20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90698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400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05835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772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461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259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897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88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234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290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059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1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657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874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148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ma.lt/news/2360/67/1-oji-tarptautine-konferencija-Viena-sveikata-issukiai-maisto-saugai-One-Health-Challenges-for-Food-Safety" TargetMode="External"/><Relationship Id="rId7" Type="http://schemas.openxmlformats.org/officeDocument/2006/relationships/hyperlink" Target="https://ec.europa.eu/info/funding-tenders/opportunities/portal/screen/opportunities/topic-details/erc-2024-adg?order=DESC&amp;pageNumber=1&amp;pageSize=50&amp;sortBy=startDate&amp;keywords=adg&amp;isExactMatch=true&amp;status=31094502,31094501" TargetMode="External"/><Relationship Id="rId2" Type="http://schemas.openxmlformats.org/officeDocument/2006/relationships/hyperlink" Target="https://agrovizija.lt/?fbclid=IwAR2dUUn_6ZQ6PbOpQYsWnzVO1p-EvdFt3d1qFEaKKD6tPPciEkdoP4oNdj4_aem_AR7lCWKCUtu1iP20X1M1m8jLjEOXY3vgcxDomSlmVwpZ7-wuJUKEu7BxYnElGQjN_sfWzDsc7aCZ2HmP15BzBTc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c.europa.eu/info/funding-tenders/opportunities/docs/2021-2027/horizon/wp-call/2024/wp_horizon-erc-2024_en.pdf" TargetMode="External"/><Relationship Id="rId5" Type="http://schemas.openxmlformats.org/officeDocument/2006/relationships/hyperlink" Target="https://lmt.lrv.lt/lt/naujienos/europos-mokslo-taryba-kviecia-teikti-dotacijas-patyrusiems-tyrejams-erc-adg/" TargetMode="External"/><Relationship Id="rId4" Type="http://schemas.openxmlformats.org/officeDocument/2006/relationships/hyperlink" Target="https://erc.europa.eu/apply-grant/advanced-grant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alticamericanfreedomfoundation.org/programs/baltic-american-dialogue-program" TargetMode="External"/><Relationship Id="rId2" Type="http://schemas.openxmlformats.org/officeDocument/2006/relationships/hyperlink" Target="https://www.balticamericanfreedomfoundation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b.me/e/e2W9O71XH" TargetMode="External"/><Relationship Id="rId5" Type="http://schemas.openxmlformats.org/officeDocument/2006/relationships/hyperlink" Target="https://isft.info/" TargetMode="External"/><Relationship Id="rId4" Type="http://schemas.openxmlformats.org/officeDocument/2006/relationships/hyperlink" Target="https://l.facebook.com/l.php?u=https%3A%2F%2Fsaih.lt%2F%3Ffbclid%3DIwAR3LPz_vu3rXatUKU-vQ29sYF7_ojPNEiitwqfAIPqFAWOTe6EmT-J4x_Cg&amp;h=AT2DKp4K14Va8qpULAsrwcSul9G9RiaoTlARV58KZCKLtV2zOnE4SV62tA_ZyoKFkjIJUTaCXMg0STugfLhjAlIfCeaqKWf9qfffknE66DBVZYHxZyK7881UURI9LUntiK_B&amp;__tn__=-UK-R&amp;c%5b0%5d=AT2gpZQuNPEDTnbVFfkEhbdLngXZjnVl0kXXx8hAuom2ACQqcf2CD-O8315s8Wx5nisHCq_OsuE-XTRrWEmlH7gEVTjvEsqEw9iDjtpi1Z5nDqMqkoFP7APaAG8nh8zJ1gSGtcRpcQgV0Jifs7cFUohV-PERCKl6DEGM-1kFiXCdKETgbZ3RLe2WDt8FpewDbX5iC9XY9oFA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nordicagriculture.eu/reach2024/" TargetMode="External"/><Relationship Id="rId2" Type="http://schemas.openxmlformats.org/officeDocument/2006/relationships/hyperlink" Target="https://docs.google.com/forms/d/e/1FAIpQLSc3Ow7c2QDfX91EIXZgB3LZT2vGddhWJhfQ5DXvbcXwk0ptOg/viewfor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-services.cost.eu/user/login" TargetMode="External"/><Relationship Id="rId5" Type="http://schemas.openxmlformats.org/officeDocument/2006/relationships/hyperlink" Target="https://www.cost.eu/uploads/2023/10/COST_Open_Call_Announcement.pdf" TargetMode="External"/><Relationship Id="rId4" Type="http://schemas.openxmlformats.org/officeDocument/2006/relationships/hyperlink" Target="https://www.lma.lt/news/2359/38/Skelbiamas-2024-metu-Lietuvos-mokslo-premiju-konkursas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62000">
              <a:schemeClr val="accent5">
                <a:lumMod val="40000"/>
                <a:lumOff val="60000"/>
              </a:schemeClr>
            </a:gs>
            <a:gs pos="0">
              <a:schemeClr val="bg1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5AAE2-2EFA-AC2C-E93B-98AD1F73A0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7149" y="810928"/>
            <a:ext cx="4344307" cy="4169749"/>
          </a:xfrm>
        </p:spPr>
        <p:txBody>
          <a:bodyPr>
            <a:normAutofit/>
          </a:bodyPr>
          <a:lstStyle/>
          <a:p>
            <a:br>
              <a:rPr lang="lt-LT" sz="4800">
                <a:latin typeface="Times New Roman"/>
                <a:cs typeface="Times New Roman"/>
              </a:rPr>
            </a:br>
            <a:r>
              <a:rPr lang="lt-LT" sz="4800">
                <a:latin typeface="Times New Roman"/>
                <a:cs typeface="Times New Roman"/>
              </a:rPr>
              <a:t>Išplėstinis GTC  </a:t>
            </a:r>
            <a:br>
              <a:rPr lang="lt-LT" sz="4800">
                <a:latin typeface="Times New Roman"/>
                <a:cs typeface="Times New Roman"/>
              </a:rPr>
            </a:br>
            <a:r>
              <a:rPr lang="lt-LT" sz="4800">
                <a:latin typeface="Times New Roman"/>
                <a:cs typeface="Times New Roman"/>
              </a:rPr>
              <a:t>administracijos posėdis</a:t>
            </a:r>
            <a:endParaRPr lang="en-US" sz="4800">
              <a:latin typeface="Times New Roman"/>
              <a:cs typeface="Times New Roman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E3FD4F-BC6B-DA2C-3E12-EB29F72D25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75739" y="5131511"/>
            <a:ext cx="3710018" cy="915561"/>
          </a:xfrm>
        </p:spPr>
        <p:txBody>
          <a:bodyPr>
            <a:normAutofit lnSpcReduction="10000"/>
          </a:bodyPr>
          <a:lstStyle/>
          <a:p>
            <a:endParaRPr lang="lt-L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m. birželio 18 d.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60278039-03E7-7A3E-F638-CD85F41B5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275" y="1545583"/>
            <a:ext cx="4509716" cy="434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08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7AA1A-6F9A-EEFD-0042-48DB7AD885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8930" y="187702"/>
            <a:ext cx="9289954" cy="631177"/>
          </a:xfrm>
        </p:spPr>
        <p:txBody>
          <a:bodyPr>
            <a:normAutofit/>
          </a:bodyPr>
          <a:lstStyle/>
          <a:p>
            <a:r>
              <a:rPr lang="lt-LT" sz="2800" b="1">
                <a:latin typeface="Aptos"/>
              </a:rPr>
              <a:t>ĮDARBINTI DOKTORANTAI</a:t>
            </a:r>
            <a:endParaRPr lang="en-US" sz="2800" b="1">
              <a:latin typeface="Apto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23992B-331D-93CD-8AC4-080681A66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4361" y="926591"/>
            <a:ext cx="10762248" cy="195905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lt-LT" sz="2000" b="1" kern="100">
                <a:solidFill>
                  <a:srgbClr val="000000"/>
                </a:solidFill>
                <a:effectLst/>
                <a:latin typeface="Aptos"/>
                <a:ea typeface="Aptos" panose="020B0004020202020204" pitchFamily="34" charset="0"/>
                <a:cs typeface="Times New Roman"/>
              </a:rPr>
              <a:t>16 </a:t>
            </a:r>
            <a:r>
              <a:rPr lang="lt-LT" sz="2000" kern="100">
                <a:solidFill>
                  <a:srgbClr val="000000"/>
                </a:solidFill>
                <a:effectLst/>
                <a:latin typeface="Aptos"/>
                <a:ea typeface="Aptos" panose="020B0004020202020204" pitchFamily="34" charset="0"/>
                <a:cs typeface="Times New Roman"/>
              </a:rPr>
              <a:t>doktorantų iš viso užima </a:t>
            </a:r>
            <a:r>
              <a:rPr lang="lt-LT" sz="2000" b="1" kern="100">
                <a:solidFill>
                  <a:srgbClr val="000000"/>
                </a:solidFill>
                <a:effectLst/>
                <a:latin typeface="Aptos"/>
                <a:ea typeface="Aptos" panose="020B0004020202020204" pitchFamily="34" charset="0"/>
                <a:cs typeface="Times New Roman"/>
              </a:rPr>
              <a:t>19 pareigybių (8,35 et.)</a:t>
            </a:r>
            <a:r>
              <a:rPr lang="lt-LT" sz="2000" b="1" kern="100">
                <a:solidFill>
                  <a:srgbClr val="000000"/>
                </a:solidFill>
                <a:latin typeface="Aptos"/>
                <a:ea typeface="Aptos" panose="020B0004020202020204" pitchFamily="34" charset="0"/>
                <a:cs typeface="Times New Roman"/>
              </a:rPr>
              <a:t> </a:t>
            </a:r>
            <a:endParaRPr lang="lt-LT" sz="2000" b="1" kern="100">
              <a:solidFill>
                <a:srgbClr val="000000"/>
              </a:solidFill>
              <a:effectLst/>
              <a:latin typeface="Aptos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lt-LT" sz="2000" kern="100">
                <a:solidFill>
                  <a:srgbClr val="000000"/>
                </a:solidFill>
                <a:effectLst/>
                <a:latin typeface="Aptos"/>
                <a:ea typeface="Aptos" panose="020B0004020202020204" pitchFamily="34" charset="0"/>
                <a:cs typeface="Times New Roman"/>
              </a:rPr>
              <a:t>3 doktorantai dirba tiek </a:t>
            </a:r>
            <a:r>
              <a:rPr lang="lt-LT" sz="2000" kern="100">
                <a:solidFill>
                  <a:srgbClr val="000000"/>
                </a:solidFill>
                <a:latin typeface="Aptos"/>
                <a:ea typeface="Aptos" panose="020B0004020202020204" pitchFamily="34" charset="0"/>
                <a:cs typeface="Times New Roman"/>
              </a:rPr>
              <a:t>valstybės biudžeto finansuojamose darbo vietose (</a:t>
            </a:r>
            <a:r>
              <a:rPr lang="lt-LT" sz="2000" kern="100">
                <a:solidFill>
                  <a:srgbClr val="000000"/>
                </a:solidFill>
                <a:effectLst/>
                <a:latin typeface="Aptos"/>
                <a:ea typeface="Aptos" panose="020B0004020202020204" pitchFamily="34" charset="0"/>
                <a:cs typeface="Times New Roman"/>
              </a:rPr>
              <a:t>BIU), tiek projektuose</a:t>
            </a:r>
            <a:r>
              <a:rPr lang="lt-LT" sz="2000" kern="100">
                <a:solidFill>
                  <a:srgbClr val="000000"/>
                </a:solidFill>
                <a:latin typeface="Aptos"/>
                <a:ea typeface="Aptos" panose="020B0004020202020204" pitchFamily="34" charset="0"/>
                <a:cs typeface="Times New Roman"/>
              </a:rPr>
              <a:t>.</a:t>
            </a:r>
          </a:p>
          <a:p>
            <a:pPr>
              <a:spcBef>
                <a:spcPts val="0"/>
              </a:spcBef>
            </a:pPr>
            <a:r>
              <a:rPr lang="lt-LT" sz="2000" kern="100">
                <a:solidFill>
                  <a:srgbClr val="000000"/>
                </a:solidFill>
                <a:effectLst/>
                <a:latin typeface="Aptos"/>
                <a:ea typeface="Aptos" panose="020B0004020202020204" pitchFamily="34" charset="0"/>
                <a:cs typeface="Times New Roman"/>
              </a:rPr>
              <a:t>BIU</a:t>
            </a:r>
            <a:r>
              <a:rPr lang="lt-LT" sz="2000" kern="100">
                <a:solidFill>
                  <a:srgbClr val="000000"/>
                </a:solidFill>
                <a:latin typeface="Aptos"/>
                <a:ea typeface="Aptos" panose="020B0004020202020204" pitchFamily="34" charset="0"/>
                <a:cs typeface="Times New Roman"/>
              </a:rPr>
              <a:t> </a:t>
            </a:r>
            <a:r>
              <a:rPr lang="lt-LT" sz="2000" kern="100">
                <a:solidFill>
                  <a:srgbClr val="000000"/>
                </a:solidFill>
                <a:effectLst/>
                <a:latin typeface="Aptos"/>
                <a:ea typeface="Aptos" panose="020B0004020202020204" pitchFamily="34" charset="0"/>
                <a:cs typeface="Times New Roman"/>
              </a:rPr>
              <a:t>– </a:t>
            </a:r>
            <a:r>
              <a:rPr lang="lt-LT" sz="2000" b="1" kern="100">
                <a:solidFill>
                  <a:srgbClr val="000000"/>
                </a:solidFill>
                <a:effectLst/>
                <a:latin typeface="Aptos"/>
                <a:ea typeface="Aptos" panose="020B0004020202020204" pitchFamily="34" charset="0"/>
                <a:cs typeface="Times New Roman"/>
              </a:rPr>
              <a:t>12</a:t>
            </a:r>
            <a:r>
              <a:rPr lang="lt-LT" sz="2000" kern="100">
                <a:solidFill>
                  <a:srgbClr val="000000"/>
                </a:solidFill>
                <a:effectLst/>
                <a:latin typeface="Aptos"/>
                <a:ea typeface="Aptos" panose="020B0004020202020204" pitchFamily="34" charset="0"/>
                <a:cs typeface="Times New Roman"/>
              </a:rPr>
              <a:t> pareigybių (7 et.)</a:t>
            </a:r>
          </a:p>
          <a:p>
            <a:pPr>
              <a:spcBef>
                <a:spcPts val="0"/>
              </a:spcBef>
            </a:pPr>
            <a:r>
              <a:rPr lang="lt-LT" sz="2000" kern="100">
                <a:solidFill>
                  <a:srgbClr val="000000"/>
                </a:solidFill>
                <a:latin typeface="Aptos"/>
                <a:ea typeface="Aptos" panose="020B0004020202020204" pitchFamily="34" charset="0"/>
                <a:cs typeface="Times New Roman"/>
              </a:rPr>
              <a:t>P</a:t>
            </a:r>
            <a:r>
              <a:rPr lang="lt-LT" sz="2000" kern="100">
                <a:solidFill>
                  <a:srgbClr val="000000"/>
                </a:solidFill>
                <a:effectLst/>
                <a:latin typeface="Aptos"/>
                <a:ea typeface="Aptos" panose="020B0004020202020204" pitchFamily="34" charset="0"/>
                <a:cs typeface="Times New Roman"/>
              </a:rPr>
              <a:t>rojektuose</a:t>
            </a:r>
            <a:r>
              <a:rPr lang="lt-LT" sz="2000" kern="100">
                <a:solidFill>
                  <a:srgbClr val="000000"/>
                </a:solidFill>
                <a:latin typeface="Aptos"/>
                <a:ea typeface="Aptos" panose="020B0004020202020204" pitchFamily="34" charset="0"/>
                <a:cs typeface="Times New Roman"/>
              </a:rPr>
              <a:t> </a:t>
            </a:r>
            <a:r>
              <a:rPr lang="lt-LT" sz="2000" kern="100">
                <a:solidFill>
                  <a:srgbClr val="000000"/>
                </a:solidFill>
                <a:effectLst/>
                <a:latin typeface="Aptos"/>
                <a:ea typeface="Aptos" panose="020B0004020202020204" pitchFamily="34" charset="0"/>
                <a:cs typeface="Times New Roman"/>
              </a:rPr>
              <a:t>– </a:t>
            </a:r>
            <a:r>
              <a:rPr lang="lt-LT" sz="2000" b="1" kern="100">
                <a:solidFill>
                  <a:srgbClr val="000000"/>
                </a:solidFill>
                <a:effectLst/>
                <a:latin typeface="Aptos"/>
                <a:ea typeface="Aptos" panose="020B0004020202020204" pitchFamily="34" charset="0"/>
                <a:cs typeface="Times New Roman"/>
              </a:rPr>
              <a:t>7</a:t>
            </a:r>
            <a:r>
              <a:rPr lang="lt-LT" sz="2000" kern="100">
                <a:solidFill>
                  <a:srgbClr val="000000"/>
                </a:solidFill>
                <a:latin typeface="Aptos"/>
                <a:ea typeface="Aptos" panose="020B0004020202020204" pitchFamily="34" charset="0"/>
                <a:cs typeface="Times New Roman"/>
              </a:rPr>
              <a:t> </a:t>
            </a:r>
            <a:r>
              <a:rPr lang="lt-LT" sz="2000" kern="100">
                <a:solidFill>
                  <a:srgbClr val="000000"/>
                </a:solidFill>
                <a:effectLst/>
                <a:latin typeface="Aptos"/>
                <a:ea typeface="Aptos" panose="020B0004020202020204" pitchFamily="34" charset="0"/>
                <a:cs typeface="Times New Roman"/>
              </a:rPr>
              <a:t> pareigybės (tik 1,35 et.)</a:t>
            </a:r>
            <a:endParaRPr lang="lt-LT" sz="2000" kern="100">
              <a:solidFill>
                <a:srgbClr val="000000"/>
              </a:solidFill>
              <a:latin typeface="Aptos"/>
              <a:ea typeface="Aptos" panose="020B0004020202020204" pitchFamily="34" charset="0"/>
              <a:cs typeface="Times New Roman"/>
            </a:endParaRPr>
          </a:p>
          <a:p>
            <a:pPr>
              <a:spcBef>
                <a:spcPts val="0"/>
              </a:spcBef>
            </a:pPr>
            <a:r>
              <a:rPr lang="lt-LT" sz="2000" kern="100">
                <a:solidFill>
                  <a:srgbClr val="000000"/>
                </a:solidFill>
                <a:effectLst/>
                <a:latin typeface="Aptos"/>
                <a:ea typeface="Aptos" panose="020B0004020202020204" pitchFamily="34" charset="0"/>
                <a:cs typeface="Times New Roman"/>
              </a:rPr>
              <a:t>3 doktorantai dirba po 1 etatą! (1 </a:t>
            </a:r>
            <a:r>
              <a:rPr lang="lt-LT" sz="2000" kern="100" err="1">
                <a:solidFill>
                  <a:srgbClr val="000000"/>
                </a:solidFill>
                <a:latin typeface="Aptos"/>
                <a:ea typeface="Aptos" panose="020B0004020202020204" pitchFamily="34" charset="0"/>
                <a:cs typeface="Times New Roman"/>
              </a:rPr>
              <a:t>jaunesn</a:t>
            </a:r>
            <a:r>
              <a:rPr lang="lt-LT" sz="2000" kern="100">
                <a:solidFill>
                  <a:srgbClr val="000000"/>
                </a:solidFill>
                <a:effectLst/>
                <a:latin typeface="Aptos"/>
                <a:ea typeface="Aptos" panose="020B0004020202020204" pitchFamily="34" charset="0"/>
                <a:cs typeface="Times New Roman"/>
              </a:rPr>
              <a:t>.</a:t>
            </a:r>
            <a:r>
              <a:rPr lang="lt-LT" sz="2000" kern="100">
                <a:solidFill>
                  <a:srgbClr val="000000"/>
                </a:solidFill>
                <a:latin typeface="Aptos"/>
                <a:ea typeface="Aptos" panose="020B0004020202020204" pitchFamily="34" charset="0"/>
                <a:cs typeface="Times New Roman"/>
              </a:rPr>
              <a:t> mokslo </a:t>
            </a:r>
            <a:r>
              <a:rPr lang="lt-LT" sz="2000" kern="100" err="1">
                <a:solidFill>
                  <a:srgbClr val="000000"/>
                </a:solidFill>
                <a:latin typeface="Aptos"/>
                <a:ea typeface="Aptos" panose="020B0004020202020204" pitchFamily="34" charset="0"/>
                <a:cs typeface="Times New Roman"/>
              </a:rPr>
              <a:t>darb</a:t>
            </a:r>
            <a:r>
              <a:rPr lang="lt-LT" sz="2000" kern="100">
                <a:solidFill>
                  <a:srgbClr val="000000"/>
                </a:solidFill>
                <a:effectLst/>
                <a:latin typeface="Aptos"/>
                <a:ea typeface="Aptos" panose="020B0004020202020204" pitchFamily="34" charset="0"/>
                <a:cs typeface="Times New Roman"/>
              </a:rPr>
              <a:t>. ir 2 biologai)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456A2B1-9EF8-AC85-E663-5E5690B0D4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5068449"/>
              </p:ext>
            </p:extLst>
          </p:nvPr>
        </p:nvGraphicFramePr>
        <p:xfrm>
          <a:off x="841743" y="2977116"/>
          <a:ext cx="10950342" cy="13935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31228">
                  <a:extLst>
                    <a:ext uri="{9D8B030D-6E8A-4147-A177-3AD203B41FA5}">
                      <a16:colId xmlns:a16="http://schemas.microsoft.com/office/drawing/2014/main" val="713987186"/>
                    </a:ext>
                  </a:extLst>
                </a:gridCol>
                <a:gridCol w="2301657">
                  <a:extLst>
                    <a:ext uri="{9D8B030D-6E8A-4147-A177-3AD203B41FA5}">
                      <a16:colId xmlns:a16="http://schemas.microsoft.com/office/drawing/2014/main" val="1475737046"/>
                    </a:ext>
                  </a:extLst>
                </a:gridCol>
                <a:gridCol w="4617457">
                  <a:extLst>
                    <a:ext uri="{9D8B030D-6E8A-4147-A177-3AD203B41FA5}">
                      <a16:colId xmlns:a16="http://schemas.microsoft.com/office/drawing/2014/main" val="2720720327"/>
                    </a:ext>
                  </a:extLst>
                </a:gridCol>
              </a:tblGrid>
              <a:tr h="3288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BIU:</a:t>
                      </a:r>
                      <a:endParaRPr lang="en-US" sz="2000" kern="100">
                        <a:solidFill>
                          <a:schemeClr val="tx1"/>
                        </a:solidFill>
                        <a:effectLst/>
                        <a:latin typeface="Aptos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err="1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Darbuotojų</a:t>
                      </a:r>
                      <a:r>
                        <a:rPr lang="en-US" sz="2000" kern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 sk.</a:t>
                      </a:r>
                      <a:endParaRPr lang="en-US" sz="2000" kern="100">
                        <a:solidFill>
                          <a:schemeClr val="tx1"/>
                        </a:solidFill>
                        <a:effectLst/>
                        <a:latin typeface="Aptos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err="1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Etatų</a:t>
                      </a:r>
                      <a:r>
                        <a:rPr lang="en-US" sz="2000" kern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 sk.</a:t>
                      </a:r>
                      <a:endParaRPr lang="en-US" sz="2000" kern="100">
                        <a:solidFill>
                          <a:schemeClr val="tx1"/>
                        </a:solidFill>
                        <a:effectLst/>
                        <a:latin typeface="Aptos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4175792"/>
                  </a:ext>
                </a:extLst>
              </a:tr>
              <a:tr h="3538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2000" kern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Jau</a:t>
                      </a:r>
                      <a:r>
                        <a:rPr lang="en-US" sz="2000" kern="0" err="1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nesn</a:t>
                      </a:r>
                      <a:r>
                        <a:rPr lang="en-US" sz="2000" kern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. </a:t>
                      </a:r>
                      <a:r>
                        <a:rPr lang="en-US" sz="2000" kern="0" err="1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mokslo</a:t>
                      </a:r>
                      <a:r>
                        <a:rPr lang="en-US" sz="2000" kern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 </a:t>
                      </a:r>
                      <a:r>
                        <a:rPr lang="en-US" sz="2000" kern="0" err="1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darb</a:t>
                      </a:r>
                      <a:r>
                        <a:rPr lang="en-US" sz="2000" kern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.</a:t>
                      </a:r>
                      <a:endParaRPr lang="en-US" sz="2000" kern="100">
                        <a:solidFill>
                          <a:schemeClr val="tx1"/>
                        </a:solidFill>
                        <a:effectLst/>
                        <a:latin typeface="Aptos"/>
                        <a:ea typeface="Aptos" panose="020B0004020202020204" pitchFamily="34" charset="0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2</a:t>
                      </a:r>
                      <a:endParaRPr lang="en-US" sz="2000" kern="100">
                        <a:solidFill>
                          <a:schemeClr val="tx1"/>
                        </a:solidFill>
                        <a:effectLst/>
                        <a:latin typeface="Aptos"/>
                        <a:ea typeface="Aptos" panose="020B0004020202020204" pitchFamily="34" charset="0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1,5 (1 et</a:t>
                      </a:r>
                      <a:r>
                        <a:rPr lang="lt-LT" sz="2000" kern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. </a:t>
                      </a:r>
                      <a:r>
                        <a:rPr lang="en-US" sz="2000" kern="0" err="1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ir</a:t>
                      </a:r>
                      <a:r>
                        <a:rPr lang="en-US" sz="2000" kern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 0,5 et.)</a:t>
                      </a:r>
                      <a:endParaRPr lang="en-US" sz="2000" kern="100">
                        <a:solidFill>
                          <a:schemeClr val="tx1"/>
                        </a:solidFill>
                        <a:effectLst/>
                        <a:latin typeface="Aptos"/>
                        <a:ea typeface="Aptos" panose="020B0004020202020204" pitchFamily="34" charset="0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054864524"/>
                  </a:ext>
                </a:extLst>
              </a:tr>
              <a:tr h="3569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2000" kern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B</a:t>
                      </a:r>
                      <a:r>
                        <a:rPr lang="en-US" sz="2000" kern="0" err="1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iologai</a:t>
                      </a:r>
                      <a:r>
                        <a:rPr lang="en-US" sz="2000" kern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, </a:t>
                      </a:r>
                      <a:r>
                        <a:rPr lang="en-US" sz="2000" kern="0" err="1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inžinieriai</a:t>
                      </a:r>
                      <a:r>
                        <a:rPr lang="en-US" sz="2000" kern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, </a:t>
                      </a:r>
                      <a:r>
                        <a:rPr lang="en-US" sz="2000" kern="0" err="1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vyresn</a:t>
                      </a:r>
                      <a:r>
                        <a:rPr lang="en-US" sz="2000" kern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. lab.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10</a:t>
                      </a:r>
                      <a:endParaRPr lang="en-US" sz="2000" kern="100">
                        <a:solidFill>
                          <a:schemeClr val="tx1"/>
                        </a:solidFill>
                        <a:effectLst/>
                        <a:latin typeface="Aptos"/>
                        <a:ea typeface="Aptos" panose="020B0004020202020204" pitchFamily="34" charset="0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5,5 (2 po 1 et., 6 po 0,5 et., 2 po 0,25 et.)</a:t>
                      </a:r>
                      <a:endParaRPr lang="en-US" sz="2000" kern="100">
                        <a:solidFill>
                          <a:schemeClr val="tx1"/>
                        </a:solidFill>
                        <a:effectLst/>
                        <a:latin typeface="Aptos"/>
                        <a:ea typeface="Aptos" panose="020B0004020202020204" pitchFamily="34" charset="0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296734573"/>
                  </a:ext>
                </a:extLst>
              </a:tr>
              <a:tr h="3538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lt-LT" sz="2000" kern="10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Iš viso:</a:t>
                      </a:r>
                      <a:endParaRPr lang="en-US" sz="2000" kern="100">
                        <a:solidFill>
                          <a:schemeClr val="tx1"/>
                        </a:solidFill>
                        <a:effectLst/>
                        <a:latin typeface="Aptos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0">
                          <a:solidFill>
                            <a:schemeClr val="tx1"/>
                          </a:solidFill>
                          <a:effectLst/>
                          <a:highlight>
                            <a:srgbClr val="D9D9D9"/>
                          </a:highlight>
                          <a:latin typeface="Aptos"/>
                        </a:rPr>
                        <a:t>12</a:t>
                      </a:r>
                      <a:endParaRPr lang="en-US" sz="2000" b="1" kern="100">
                        <a:solidFill>
                          <a:schemeClr val="tx1"/>
                        </a:solidFill>
                        <a:effectLst/>
                        <a:highlight>
                          <a:srgbClr val="D9D9D9"/>
                        </a:highlight>
                        <a:latin typeface="Aptos"/>
                        <a:ea typeface="Aptos" panose="020B0004020202020204" pitchFamily="34" charset="0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0">
                          <a:solidFill>
                            <a:schemeClr val="tx1"/>
                          </a:solidFill>
                          <a:effectLst/>
                          <a:highlight>
                            <a:srgbClr val="D9D9D9"/>
                          </a:highlight>
                          <a:latin typeface="Aptos"/>
                        </a:rPr>
                        <a:t>7</a:t>
                      </a:r>
                      <a:endParaRPr lang="en-US" sz="2000" b="1" kern="100">
                        <a:solidFill>
                          <a:schemeClr val="tx1"/>
                        </a:solidFill>
                        <a:effectLst/>
                        <a:highlight>
                          <a:srgbClr val="D9D9D9"/>
                        </a:highlight>
                        <a:latin typeface="Aptos"/>
                        <a:ea typeface="Aptos" panose="020B0004020202020204" pitchFamily="34" charset="0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431152641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CAE7B2E-4DEF-409E-52BD-A10C24DC00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4920950"/>
              </p:ext>
            </p:extLst>
          </p:nvPr>
        </p:nvGraphicFramePr>
        <p:xfrm>
          <a:off x="841744" y="4899837"/>
          <a:ext cx="10961023" cy="14210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49852">
                  <a:extLst>
                    <a:ext uri="{9D8B030D-6E8A-4147-A177-3AD203B41FA5}">
                      <a16:colId xmlns:a16="http://schemas.microsoft.com/office/drawing/2014/main" val="404129266"/>
                    </a:ext>
                  </a:extLst>
                </a:gridCol>
                <a:gridCol w="2361460">
                  <a:extLst>
                    <a:ext uri="{9D8B030D-6E8A-4147-A177-3AD203B41FA5}">
                      <a16:colId xmlns:a16="http://schemas.microsoft.com/office/drawing/2014/main" val="2844217829"/>
                    </a:ext>
                  </a:extLst>
                </a:gridCol>
                <a:gridCol w="4549711">
                  <a:extLst>
                    <a:ext uri="{9D8B030D-6E8A-4147-A177-3AD203B41FA5}">
                      <a16:colId xmlns:a16="http://schemas.microsoft.com/office/drawing/2014/main" val="475795317"/>
                    </a:ext>
                  </a:extLst>
                </a:gridCol>
              </a:tblGrid>
              <a:tr h="3474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err="1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Projektuose</a:t>
                      </a:r>
                      <a:r>
                        <a:rPr lang="en-US" sz="2000" kern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:</a:t>
                      </a:r>
                      <a:endParaRPr lang="en-US" sz="2000" kern="100">
                        <a:solidFill>
                          <a:schemeClr val="tx1"/>
                        </a:solidFill>
                        <a:effectLst/>
                        <a:latin typeface="Aptos"/>
                        <a:ea typeface="Aptos" panose="020B0004020202020204" pitchFamily="34" charset="0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err="1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Darbuotojų</a:t>
                      </a:r>
                      <a:r>
                        <a:rPr lang="en-US" sz="2000" kern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 sk.</a:t>
                      </a:r>
                      <a:endParaRPr lang="en-US" sz="2000" kern="100">
                        <a:solidFill>
                          <a:schemeClr val="tx1"/>
                        </a:solidFill>
                        <a:effectLst/>
                        <a:latin typeface="Aptos"/>
                        <a:ea typeface="Aptos" panose="020B0004020202020204" pitchFamily="34" charset="0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err="1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Etatų</a:t>
                      </a:r>
                      <a:r>
                        <a:rPr lang="en-US" sz="2000" kern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 sk.</a:t>
                      </a:r>
                      <a:endParaRPr lang="en-US" sz="2000" kern="100">
                        <a:solidFill>
                          <a:schemeClr val="tx1"/>
                        </a:solidFill>
                        <a:effectLst/>
                        <a:latin typeface="Aptos"/>
                        <a:ea typeface="Aptos" panose="020B0004020202020204" pitchFamily="34" charset="0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726868"/>
                  </a:ext>
                </a:extLst>
              </a:tr>
              <a:tr h="3474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0" err="1">
                          <a:solidFill>
                            <a:schemeClr val="tx1"/>
                          </a:solidFill>
                          <a:effectLst/>
                          <a:latin typeface="Aptos"/>
                          <a:ea typeface="+mn-ea"/>
                          <a:cs typeface="+mn-cs"/>
                        </a:rPr>
                        <a:t>Jaunesn</a:t>
                      </a:r>
                      <a:r>
                        <a:rPr lang="en-US" sz="2000" kern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. </a:t>
                      </a:r>
                      <a:r>
                        <a:rPr lang="en-US" sz="2000" kern="0" err="1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mokslo</a:t>
                      </a:r>
                      <a:r>
                        <a:rPr lang="en-US" sz="2000" kern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 </a:t>
                      </a:r>
                      <a:r>
                        <a:rPr lang="en-US" sz="2000" kern="0" err="1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darb</a:t>
                      </a:r>
                      <a:r>
                        <a:rPr lang="en-US" sz="2000" kern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.</a:t>
                      </a:r>
                      <a:endParaRPr lang="en-US" sz="2000" kern="100">
                        <a:solidFill>
                          <a:schemeClr val="tx1"/>
                        </a:solidFill>
                        <a:effectLst/>
                        <a:latin typeface="Aptos"/>
                        <a:ea typeface="Aptos" panose="020B0004020202020204" pitchFamily="34" charset="0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4</a:t>
                      </a:r>
                      <a:endParaRPr lang="en-US" sz="2000" kern="100">
                        <a:solidFill>
                          <a:schemeClr val="tx1"/>
                        </a:solidFill>
                        <a:effectLst/>
                        <a:latin typeface="Aptos"/>
                        <a:ea typeface="Aptos" panose="020B0004020202020204" pitchFamily="34" charset="0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0,43</a:t>
                      </a:r>
                      <a:endParaRPr lang="en-US" sz="2000" kern="100">
                        <a:solidFill>
                          <a:schemeClr val="tx1"/>
                        </a:solidFill>
                        <a:effectLst/>
                        <a:latin typeface="Aptos"/>
                        <a:ea typeface="Aptos" panose="020B0004020202020204" pitchFamily="34" charset="0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173686650"/>
                  </a:ext>
                </a:extLst>
              </a:tr>
              <a:tr h="3474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err="1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Biologai</a:t>
                      </a:r>
                      <a:r>
                        <a:rPr lang="en-US" sz="2000" kern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, </a:t>
                      </a:r>
                      <a:r>
                        <a:rPr lang="en-US" sz="2000" kern="0" err="1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inžinieriai</a:t>
                      </a:r>
                      <a:endParaRPr lang="en-US" sz="2000" kern="100">
                        <a:solidFill>
                          <a:schemeClr val="tx1"/>
                        </a:solidFill>
                        <a:effectLst/>
                        <a:latin typeface="Aptos"/>
                        <a:ea typeface="Aptos" panose="020B0004020202020204" pitchFamily="34" charset="0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3</a:t>
                      </a:r>
                      <a:endParaRPr lang="en-US" sz="2000" kern="100">
                        <a:solidFill>
                          <a:schemeClr val="tx1"/>
                        </a:solidFill>
                        <a:effectLst/>
                        <a:latin typeface="Aptos"/>
                        <a:ea typeface="Aptos" panose="020B0004020202020204" pitchFamily="34" charset="0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0,92</a:t>
                      </a:r>
                      <a:endParaRPr lang="en-US" sz="2000" kern="100">
                        <a:solidFill>
                          <a:schemeClr val="tx1"/>
                        </a:solidFill>
                        <a:effectLst/>
                        <a:latin typeface="Aptos"/>
                        <a:ea typeface="Aptos" panose="020B0004020202020204" pitchFamily="34" charset="0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71658349"/>
                  </a:ext>
                </a:extLst>
              </a:tr>
              <a:tr h="3787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2000" kern="10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Iš viso:</a:t>
                      </a:r>
                      <a:endParaRPr lang="en-US" sz="2000" kern="100">
                        <a:solidFill>
                          <a:schemeClr val="tx1"/>
                        </a:solidFill>
                        <a:effectLst/>
                        <a:latin typeface="Aptos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0">
                          <a:solidFill>
                            <a:schemeClr val="tx1"/>
                          </a:solidFill>
                          <a:effectLst/>
                          <a:highlight>
                            <a:srgbClr val="D9D9D9"/>
                          </a:highlight>
                          <a:latin typeface="Aptos"/>
                        </a:rPr>
                        <a:t>7</a:t>
                      </a:r>
                      <a:endParaRPr lang="en-US" sz="2000" b="1" kern="100">
                        <a:solidFill>
                          <a:schemeClr val="tx1"/>
                        </a:solidFill>
                        <a:effectLst/>
                        <a:highlight>
                          <a:srgbClr val="D9D9D9"/>
                        </a:highlight>
                        <a:latin typeface="Aptos"/>
                        <a:ea typeface="Aptos" panose="020B0004020202020204" pitchFamily="34" charset="0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0">
                          <a:solidFill>
                            <a:schemeClr val="tx1"/>
                          </a:solidFill>
                          <a:effectLst/>
                          <a:highlight>
                            <a:srgbClr val="D9D9D9"/>
                          </a:highlight>
                          <a:latin typeface="Aptos"/>
                        </a:rPr>
                        <a:t>1,35</a:t>
                      </a:r>
                      <a:endParaRPr lang="en-US" sz="2000" b="1" kern="100">
                        <a:solidFill>
                          <a:schemeClr val="tx1"/>
                        </a:solidFill>
                        <a:effectLst/>
                        <a:highlight>
                          <a:srgbClr val="D9D9D9"/>
                        </a:highlight>
                        <a:latin typeface="Aptos"/>
                        <a:ea typeface="Aptos" panose="020B0004020202020204" pitchFamily="34" charset="0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7994189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7659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C5029-42A2-57B4-D5B9-7B6DFDFBD4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54" y="307148"/>
            <a:ext cx="9625115" cy="590092"/>
          </a:xfrm>
        </p:spPr>
        <p:txBody>
          <a:bodyPr>
            <a:normAutofit fontScale="90000"/>
          </a:bodyPr>
          <a:lstStyle/>
          <a:p>
            <a:pPr algn="ctr"/>
            <a:r>
              <a:rPr lang="lt-LT" sz="2400" b="1" kern="100">
                <a:solidFill>
                  <a:schemeClr val="tx1"/>
                </a:solidFill>
                <a:effectLst/>
                <a:latin typeface="Aptos"/>
                <a:ea typeface="Aptos" panose="020B0004020202020204" pitchFamily="34" charset="0"/>
                <a:cs typeface="Times New Roman"/>
              </a:rPr>
              <a:t>Gairės</a:t>
            </a:r>
            <a:br>
              <a:rPr lang="lt-LT" sz="2400" b="1" kern="100">
                <a:solidFill>
                  <a:schemeClr val="tx1"/>
                </a:solidFill>
                <a:effectLst/>
                <a:latin typeface="Aptos"/>
                <a:ea typeface="Aptos" panose="020B0004020202020204" pitchFamily="34" charset="0"/>
                <a:cs typeface="Times New Roman"/>
              </a:rPr>
            </a:br>
            <a:r>
              <a:rPr lang="lt-LT" sz="2400" b="1" kern="100">
                <a:solidFill>
                  <a:schemeClr val="tx1"/>
                </a:solidFill>
                <a:effectLst/>
                <a:latin typeface="Aptos"/>
                <a:ea typeface="Aptos" panose="020B0004020202020204" pitchFamily="34" charset="0"/>
                <a:cs typeface="Times New Roman"/>
              </a:rPr>
              <a:t>dėl doktorantų įdarbinimo GTC</a:t>
            </a:r>
            <a:endParaRPr lang="lt-LT" sz="2400" kern="100">
              <a:solidFill>
                <a:schemeClr val="tx1"/>
              </a:solidFill>
              <a:latin typeface="Aptos"/>
              <a:cs typeface="Times New Roman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F8A993-24A8-67E8-A000-BE0B69F0F9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27791" y="1016533"/>
            <a:ext cx="9968022" cy="553339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lt-LT" kern="100">
                <a:solidFill>
                  <a:schemeClr val="tx1"/>
                </a:solidFill>
                <a:effectLst/>
                <a:latin typeface="Aptos"/>
                <a:ea typeface="Aptos" panose="020B0004020202020204" pitchFamily="34" charset="0"/>
                <a:cs typeface="Times New Roman"/>
              </a:rPr>
              <a:t>Rekomendacijos parengtos, siekiant užtikrinti doktorantų studijų, darbo ir poilsio režimų balansą, taip pat ir privalomojo sveikatos draudimo garantijas studentams iš ne </a:t>
            </a:r>
            <a:r>
              <a:rPr lang="lt-LT" kern="100">
                <a:solidFill>
                  <a:schemeClr val="tx1"/>
                </a:solidFill>
                <a:latin typeface="Aptos"/>
                <a:ea typeface="Aptos" panose="020B0004020202020204" pitchFamily="34" charset="0"/>
                <a:cs typeface="Times New Roman"/>
              </a:rPr>
              <a:t>ES</a:t>
            </a:r>
            <a:r>
              <a:rPr lang="lt-LT" kern="100">
                <a:solidFill>
                  <a:schemeClr val="tx1"/>
                </a:solidFill>
                <a:effectLst/>
                <a:latin typeface="Aptos"/>
                <a:ea typeface="Aptos" panose="020B0004020202020204" pitchFamily="34" charset="0"/>
                <a:cs typeface="Times New Roman"/>
              </a:rPr>
              <a:t> šalių.</a:t>
            </a:r>
            <a:endParaRPr lang="lt-LT">
              <a:solidFill>
                <a:schemeClr val="tx1"/>
              </a:solidFill>
              <a:latin typeface="Aptos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lt-LT" kern="100">
                <a:solidFill>
                  <a:schemeClr val="tx1"/>
                </a:solidFill>
                <a:latin typeface="Aptos"/>
                <a:ea typeface="Aptos" panose="020B0004020202020204" pitchFamily="34" charset="0"/>
                <a:cs typeface="Times New Roman"/>
              </a:rPr>
              <a:t>Numatant darbo užmokestį mokėti iš biudžeto lėšų, </a:t>
            </a:r>
            <a:r>
              <a:rPr lang="lt-LT" kern="100">
                <a:solidFill>
                  <a:schemeClr val="tx1"/>
                </a:solidFill>
                <a:effectLst/>
                <a:latin typeface="Aptos"/>
                <a:ea typeface="Aptos" panose="020B0004020202020204" pitchFamily="34" charset="0"/>
                <a:cs typeface="Times New Roman"/>
              </a:rPr>
              <a:t>doktorantai gali būti įdarbinti, esant šioms sąlygoms: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lt-LT" kern="100">
                <a:solidFill>
                  <a:schemeClr val="tx1"/>
                </a:solidFill>
                <a:effectLst/>
                <a:latin typeface="Aptos"/>
                <a:ea typeface="Aptos" panose="020B0004020202020204" pitchFamily="34" charset="0"/>
                <a:cs typeface="Times New Roman"/>
              </a:rPr>
              <a:t>Jeigu yra </a:t>
            </a:r>
            <a:r>
              <a:rPr lang="lt-LT" kern="100">
                <a:solidFill>
                  <a:schemeClr val="tx1"/>
                </a:solidFill>
                <a:latin typeface="Aptos"/>
                <a:ea typeface="Aptos" panose="020B0004020202020204" pitchFamily="34" charset="0"/>
                <a:cs typeface="Times New Roman"/>
              </a:rPr>
              <a:t>finansinių</a:t>
            </a:r>
            <a:r>
              <a:rPr lang="lt-LT" kern="100">
                <a:solidFill>
                  <a:schemeClr val="tx1"/>
                </a:solidFill>
                <a:effectLst/>
                <a:latin typeface="Aptos"/>
                <a:ea typeface="Aptos" panose="020B0004020202020204" pitchFamily="34" charset="0"/>
                <a:cs typeface="Times New Roman"/>
              </a:rPr>
              <a:t> </a:t>
            </a:r>
            <a:r>
              <a:rPr lang="lt-LT" kern="100">
                <a:solidFill>
                  <a:schemeClr val="tx1"/>
                </a:solidFill>
                <a:latin typeface="Aptos"/>
                <a:ea typeface="Aptos" panose="020B0004020202020204" pitchFamily="34" charset="0"/>
                <a:cs typeface="Times New Roman"/>
              </a:rPr>
              <a:t>galimybių</a:t>
            </a:r>
            <a:r>
              <a:rPr lang="lt-LT" kern="100">
                <a:solidFill>
                  <a:schemeClr val="tx1"/>
                </a:solidFill>
                <a:effectLst/>
                <a:latin typeface="Aptos"/>
                <a:ea typeface="Aptos" panose="020B0004020202020204" pitchFamily="34" charset="0"/>
                <a:cs typeface="Times New Roman"/>
              </a:rPr>
              <a:t>.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lt-LT" kern="100">
                <a:solidFill>
                  <a:schemeClr val="tx1"/>
                </a:solidFill>
                <a:effectLst/>
                <a:latin typeface="Aptos"/>
                <a:ea typeface="Aptos" panose="020B0004020202020204" pitchFamily="34" charset="0"/>
                <a:cs typeface="Times New Roman"/>
              </a:rPr>
              <a:t>Jeigu GTC padaliniuose yra poreikis atlikti konkrečias terminuotas užduotis, tiesiogiai nesusijusias su doktoranto darbo tema.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lt-LT" kern="100">
                <a:solidFill>
                  <a:schemeClr val="tx1"/>
                </a:solidFill>
                <a:effectLst/>
                <a:latin typeface="Aptos"/>
                <a:ea typeface="Aptos" panose="020B0004020202020204" pitchFamily="34" charset="0"/>
                <a:cs typeface="Times New Roman"/>
              </a:rPr>
              <a:t>Jeigu doktoranto mokslinis vadovas patvirtina, kad doktorantas sėkmingai vykdo doktorantūros planą.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b="1" kern="100">
                <a:solidFill>
                  <a:schemeClr val="tx1"/>
                </a:solidFill>
                <a:effectLst/>
                <a:latin typeface="Aptos"/>
                <a:ea typeface="Aptos" panose="020B0004020202020204" pitchFamily="34" charset="0"/>
                <a:cs typeface="Times New Roman"/>
              </a:rPr>
              <a:t>Rekomenduojamos darbo sąlygos:</a:t>
            </a:r>
          </a:p>
          <a:p>
            <a:pPr marL="342900" lvl="0" indent="-342900" algn="l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lt-LT" kern="100">
                <a:solidFill>
                  <a:schemeClr val="tx1"/>
                </a:solidFill>
                <a:effectLst/>
                <a:latin typeface="Aptos"/>
                <a:ea typeface="Aptos" panose="020B0004020202020204" pitchFamily="34" charset="0"/>
                <a:cs typeface="Times New Roman"/>
              </a:rPr>
              <a:t>Terminuota, ne ilgesnė kaip iki kasmetinio atsiskaitymo, darbo sutartis su pratęsimo galimybe.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lt-LT" kern="100">
                <a:solidFill>
                  <a:schemeClr val="tx1"/>
                </a:solidFill>
                <a:effectLst/>
                <a:latin typeface="Aptos"/>
                <a:ea typeface="Aptos" panose="020B0004020202020204" pitchFamily="34" charset="0"/>
                <a:cs typeface="Times New Roman"/>
              </a:rPr>
              <a:t>Ne ilgesnė kaip 20 </a:t>
            </a:r>
            <a:r>
              <a:rPr lang="lt-LT" kern="100">
                <a:solidFill>
                  <a:schemeClr val="tx1"/>
                </a:solidFill>
                <a:latin typeface="Aptos"/>
                <a:ea typeface="Aptos" panose="020B0004020202020204" pitchFamily="34" charset="0"/>
                <a:cs typeface="Times New Roman"/>
              </a:rPr>
              <a:t>valandų darbo </a:t>
            </a:r>
            <a:r>
              <a:rPr lang="lt-LT" kern="100">
                <a:solidFill>
                  <a:schemeClr val="tx1"/>
                </a:solidFill>
                <a:effectLst/>
                <a:latin typeface="Aptos"/>
                <a:ea typeface="Aptos" panose="020B0004020202020204" pitchFamily="34" charset="0"/>
                <a:cs typeface="Times New Roman"/>
              </a:rPr>
              <a:t>savaitės trukmė (0,5 etato).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lt-LT" kern="100">
                <a:solidFill>
                  <a:schemeClr val="tx1"/>
                </a:solidFill>
                <a:latin typeface="Aptos"/>
                <a:ea typeface="Aptos" panose="020B0004020202020204" pitchFamily="34" charset="0"/>
                <a:cs typeface="Times New Roman"/>
              </a:rPr>
              <a:t>Projektuose doktorantų įdarbinimą reglamentuoja LMT ir projekto vadovo poreikiai.</a:t>
            </a:r>
            <a:endParaRPr lang="lt-LT" kern="100">
              <a:solidFill>
                <a:schemeClr val="tx1"/>
              </a:solidFill>
              <a:effectLst/>
              <a:latin typeface="Aptos"/>
              <a:ea typeface="Aptos" panose="020B0004020202020204" pitchFamily="34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14320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60000"/>
                <a:lumOff val="4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F7D1-8E9E-400C-4F56-D3783458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8650" y="3110397"/>
            <a:ext cx="7658099" cy="428497"/>
          </a:xfrm>
        </p:spPr>
        <p:txBody>
          <a:bodyPr vert="horz" lIns="91440" tIns="45720" rIns="91440" bIns="45720" rtlCol="0" anchor="b">
            <a:noAutofit/>
          </a:bodyPr>
          <a:lstStyle/>
          <a:p>
            <a:pPr marL="457200" lvl="1" algn="l" rtl="0">
              <a:lnSpc>
                <a:spcPct val="105000"/>
              </a:lnSpc>
              <a:spcAft>
                <a:spcPts val="600"/>
              </a:spcAft>
            </a:pPr>
            <a:r>
              <a:rPr lang="lt-LT" sz="2000" b="1">
                <a:solidFill>
                  <a:schemeClr val="tx1"/>
                </a:solidFill>
                <a:latin typeface="Times New Roman"/>
                <a:cs typeface="Times New Roman"/>
              </a:rPr>
              <a:t>4. Dėl optimalaus doktorantų ir studentų skaičiaus GTC</a:t>
            </a:r>
            <a:r>
              <a:rPr lang="lt-LT" sz="2000" b="1">
                <a:solidFill>
                  <a:schemeClr val="tx1"/>
                </a:solidFill>
              </a:rPr>
              <a:t> </a:t>
            </a:r>
            <a:r>
              <a:rPr lang="lt-LT" sz="2000">
                <a:latin typeface="Times New Roman"/>
                <a:cs typeface="Times New Roman"/>
              </a:rPr>
              <a:t> </a:t>
            </a:r>
            <a:endParaRPr lang="en-US" sz="20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37" name="Picture 36" descr="A picture containing icon&#10;&#10;Description automatically generated">
            <a:extLst>
              <a:ext uri="{FF2B5EF4-FFF2-40B4-BE49-F238E27FC236}">
                <a16:creationId xmlns:a16="http://schemas.microsoft.com/office/drawing/2014/main" id="{6A00D1D0-0C10-7875-DD32-AEB0E267E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344" y="2187629"/>
            <a:ext cx="2576270" cy="248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69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32A7BF3-D620-9A4D-1ACE-ED79E4B2C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8021" y="363151"/>
            <a:ext cx="8849057" cy="811164"/>
          </a:xfrm>
        </p:spPr>
        <p:txBody>
          <a:bodyPr>
            <a:normAutofit/>
          </a:bodyPr>
          <a:lstStyle/>
          <a:p>
            <a:r>
              <a:rPr lang="lt-LT" sz="2800">
                <a:latin typeface="Aptos"/>
              </a:rPr>
              <a:t>DOKTORANTŲ POREIKIS GTC</a:t>
            </a:r>
          </a:p>
        </p:txBody>
      </p:sp>
      <p:graphicFrame>
        <p:nvGraphicFramePr>
          <p:cNvPr id="4" name="Turinio vietos rezervavimo ženklas 3">
            <a:extLst>
              <a:ext uri="{FF2B5EF4-FFF2-40B4-BE49-F238E27FC236}">
                <a16:creationId xmlns:a16="http://schemas.microsoft.com/office/drawing/2014/main" id="{77161879-9FAA-76CC-45FE-610224A3F9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9725287"/>
              </p:ext>
            </p:extLst>
          </p:nvPr>
        </p:nvGraphicFramePr>
        <p:xfrm>
          <a:off x="838200" y="1825625"/>
          <a:ext cx="11013489" cy="155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0161">
                  <a:extLst>
                    <a:ext uri="{9D8B030D-6E8A-4147-A177-3AD203B41FA5}">
                      <a16:colId xmlns:a16="http://schemas.microsoft.com/office/drawing/2014/main" val="425080345"/>
                    </a:ext>
                  </a:extLst>
                </a:gridCol>
                <a:gridCol w="2724409">
                  <a:extLst>
                    <a:ext uri="{9D8B030D-6E8A-4147-A177-3AD203B41FA5}">
                      <a16:colId xmlns:a16="http://schemas.microsoft.com/office/drawing/2014/main" val="2163043466"/>
                    </a:ext>
                  </a:extLst>
                </a:gridCol>
                <a:gridCol w="3137769">
                  <a:extLst>
                    <a:ext uri="{9D8B030D-6E8A-4147-A177-3AD203B41FA5}">
                      <a16:colId xmlns:a16="http://schemas.microsoft.com/office/drawing/2014/main" val="341823583"/>
                    </a:ext>
                  </a:extLst>
                </a:gridCol>
                <a:gridCol w="1797774">
                  <a:extLst>
                    <a:ext uri="{9D8B030D-6E8A-4147-A177-3AD203B41FA5}">
                      <a16:colId xmlns:a16="http://schemas.microsoft.com/office/drawing/2014/main" val="3206899511"/>
                    </a:ext>
                  </a:extLst>
                </a:gridCol>
                <a:gridCol w="2533376">
                  <a:extLst>
                    <a:ext uri="{9D8B030D-6E8A-4147-A177-3AD203B41FA5}">
                      <a16:colId xmlns:a16="http://schemas.microsoft.com/office/drawing/2014/main" val="31606876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lt-LT">
                          <a:latin typeface="Aptos"/>
                        </a:rPr>
                        <a:t>Nr. </a:t>
                      </a:r>
                      <a:r>
                        <a:rPr lang="en-US">
                          <a:latin typeface="Aptos"/>
                        </a:rPr>
                        <a:t>1</a:t>
                      </a:r>
                      <a:endParaRPr lang="lt-LT">
                        <a:latin typeface="Apto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>
                          <a:latin typeface="Aptos"/>
                        </a:rPr>
                        <a:t>Laboratorijos pavadinimas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>
                          <a:latin typeface="Aptos"/>
                        </a:rPr>
                        <a:t>Skaičius doktorantų, šiuo metu studijuojančių laboratorijoje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>
                          <a:latin typeface="Aptos"/>
                        </a:rPr>
                        <a:t>Doktorantūros vietų poreikis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>
                          <a:latin typeface="Aptos"/>
                        </a:rPr>
                        <a:t>Realus doktorantų  skaičius, kurį galėtų priimti laboratorija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24158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lt-LT">
                        <a:latin typeface="Apto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t-LT">
                        <a:latin typeface="Apto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t-LT">
                        <a:latin typeface="Apto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t-LT">
                        <a:latin typeface="Apto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t-LT">
                        <a:latin typeface="Apto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4176583"/>
                  </a:ext>
                </a:extLst>
              </a:tr>
            </a:tbl>
          </a:graphicData>
        </a:graphic>
      </p:graphicFrame>
      <p:graphicFrame>
        <p:nvGraphicFramePr>
          <p:cNvPr id="5" name="Lentelė 4">
            <a:extLst>
              <a:ext uri="{FF2B5EF4-FFF2-40B4-BE49-F238E27FC236}">
                <a16:creationId xmlns:a16="http://schemas.microsoft.com/office/drawing/2014/main" id="{E72C970D-1AB1-4220-1B9C-18AD77A882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0899913"/>
              </p:ext>
            </p:extLst>
          </p:nvPr>
        </p:nvGraphicFramePr>
        <p:xfrm>
          <a:off x="837846" y="3836818"/>
          <a:ext cx="10619656" cy="210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3690">
                  <a:extLst>
                    <a:ext uri="{9D8B030D-6E8A-4147-A177-3AD203B41FA5}">
                      <a16:colId xmlns:a16="http://schemas.microsoft.com/office/drawing/2014/main" val="3513508715"/>
                    </a:ext>
                  </a:extLst>
                </a:gridCol>
                <a:gridCol w="2636522">
                  <a:extLst>
                    <a:ext uri="{9D8B030D-6E8A-4147-A177-3AD203B41FA5}">
                      <a16:colId xmlns:a16="http://schemas.microsoft.com/office/drawing/2014/main" val="1708658850"/>
                    </a:ext>
                  </a:extLst>
                </a:gridCol>
                <a:gridCol w="2298861">
                  <a:extLst>
                    <a:ext uri="{9D8B030D-6E8A-4147-A177-3AD203B41FA5}">
                      <a16:colId xmlns:a16="http://schemas.microsoft.com/office/drawing/2014/main" val="290118851"/>
                    </a:ext>
                  </a:extLst>
                </a:gridCol>
                <a:gridCol w="2686651">
                  <a:extLst>
                    <a:ext uri="{9D8B030D-6E8A-4147-A177-3AD203B41FA5}">
                      <a16:colId xmlns:a16="http://schemas.microsoft.com/office/drawing/2014/main" val="2136996241"/>
                    </a:ext>
                  </a:extLst>
                </a:gridCol>
                <a:gridCol w="2123932">
                  <a:extLst>
                    <a:ext uri="{9D8B030D-6E8A-4147-A177-3AD203B41FA5}">
                      <a16:colId xmlns:a16="http://schemas.microsoft.com/office/drawing/2014/main" val="41277029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lt-LT">
                          <a:latin typeface="Aptos"/>
                        </a:rPr>
                        <a:t>Nr. </a:t>
                      </a:r>
                      <a:r>
                        <a:rPr lang="en-US">
                          <a:latin typeface="Aptos"/>
                        </a:rPr>
                        <a:t>2</a:t>
                      </a:r>
                      <a:endParaRPr lang="lt-LT">
                        <a:latin typeface="Apto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>
                          <a:latin typeface="Aptos"/>
                        </a:rPr>
                        <a:t>Laboratorijos pavadinimas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>
                          <a:latin typeface="Aptos"/>
                        </a:rPr>
                        <a:t>Doktorantų vadovų skaičius / doktorantų skaičius, tenkantis vienam vadovui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>
                          <a:latin typeface="Aptos"/>
                        </a:rPr>
                        <a:t>Potencialiai galimi doktorantų vadovai, kurie galėtų vadovauti doktorantams po daktaro disertacijos apsigynimo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>
                          <a:latin typeface="Aptos"/>
                        </a:rPr>
                        <a:t>Galimos mokslinių darbų temos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5728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lt-LT">
                        <a:latin typeface="Apto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t-LT">
                        <a:latin typeface="Apto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t-LT">
                        <a:latin typeface="Apto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59449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9568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60000"/>
                <a:lumOff val="4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F7D1-8E9E-400C-4F56-D3783458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794" y="3198040"/>
            <a:ext cx="7660881" cy="400110"/>
          </a:xfrm>
        </p:spPr>
        <p:txBody>
          <a:bodyPr vert="horz" wrap="square" lIns="91440" tIns="45720" rIns="91440" bIns="45720" rtlCol="0" anchor="b">
            <a:spAutoFit/>
          </a:bodyPr>
          <a:lstStyle/>
          <a:p>
            <a:r>
              <a:rPr lang="lt-LT" sz="2000" b="1">
                <a:solidFill>
                  <a:schemeClr val="tx1"/>
                </a:solidFill>
                <a:latin typeface="Times New Roman"/>
                <a:cs typeface="Times New Roman"/>
              </a:rPr>
              <a:t>5. Dėl GTC disponuojamų kolekcijų</a:t>
            </a:r>
            <a:endParaRPr lang="en-US"/>
          </a:p>
        </p:txBody>
      </p:sp>
      <p:pic>
        <p:nvPicPr>
          <p:cNvPr id="37" name="Picture 36" descr="A picture containing icon&#10;&#10;Description automatically generated">
            <a:extLst>
              <a:ext uri="{FF2B5EF4-FFF2-40B4-BE49-F238E27FC236}">
                <a16:creationId xmlns:a16="http://schemas.microsoft.com/office/drawing/2014/main" id="{6A00D1D0-0C10-7875-DD32-AEB0E267E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413" y="2403895"/>
            <a:ext cx="2127445" cy="20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99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D4987E-F126-3EF7-7349-318678A7D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802" y="1556501"/>
            <a:ext cx="10330898" cy="42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090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DC34F5A-E8F6-1409-BB51-CDE70A3B1372}"/>
              </a:ext>
            </a:extLst>
          </p:cNvPr>
          <p:cNvSpPr txBox="1"/>
          <p:nvPr/>
        </p:nvSpPr>
        <p:spPr>
          <a:xfrm>
            <a:off x="1526796" y="307932"/>
            <a:ext cx="10017578" cy="63094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lt-LT" sz="3200" b="1">
                <a:latin typeface="Aptos"/>
              </a:rPr>
              <a:t>Ilgalaikiai Kolekcijų skyriaus veiklos prioritetai:</a:t>
            </a:r>
            <a:endParaRPr lang="en-US" sz="3200"/>
          </a:p>
          <a:p>
            <a:pPr algn="just"/>
            <a:endParaRPr lang="lt-LT">
              <a:latin typeface="Aptos"/>
            </a:endParaRPr>
          </a:p>
          <a:p>
            <a:pPr algn="just">
              <a:spcAft>
                <a:spcPts val="600"/>
              </a:spcAft>
            </a:pPr>
            <a:r>
              <a:rPr lang="lt-LT">
                <a:latin typeface="Aptos"/>
              </a:rPr>
              <a:t>•	</a:t>
            </a:r>
            <a:r>
              <a:rPr lang="lt-LT" b="1">
                <a:latin typeface="Aptos"/>
              </a:rPr>
              <a:t>Užtikrinti</a:t>
            </a:r>
            <a:r>
              <a:rPr lang="lt-LT">
                <a:latin typeface="Aptos"/>
              </a:rPr>
              <a:t> įvairių biologinių, </a:t>
            </a:r>
            <a:r>
              <a:rPr lang="lt-LT" err="1">
                <a:latin typeface="Aptos"/>
              </a:rPr>
              <a:t>paleontologinių</a:t>
            </a:r>
            <a:r>
              <a:rPr lang="lt-LT">
                <a:latin typeface="Aptos"/>
              </a:rPr>
              <a:t> ir geologinių kolekcijų </a:t>
            </a:r>
            <a:r>
              <a:rPr lang="lt-LT" b="1">
                <a:latin typeface="Aptos"/>
              </a:rPr>
              <a:t>ilgalaikį saugojimą bei priežiūrą</a:t>
            </a:r>
            <a:r>
              <a:rPr lang="lt-LT">
                <a:latin typeface="Aptos"/>
              </a:rPr>
              <a:t>, siekiant išsaugoti unikalius gamtos paveldo elementus ir jų mokslinę vertę ateities kartoms.</a:t>
            </a:r>
          </a:p>
          <a:p>
            <a:pPr algn="just">
              <a:spcAft>
                <a:spcPts val="600"/>
              </a:spcAft>
            </a:pPr>
            <a:r>
              <a:rPr lang="lt-LT">
                <a:latin typeface="Aptos"/>
              </a:rPr>
              <a:t>•	</a:t>
            </a:r>
            <a:r>
              <a:rPr lang="lt-LT" b="1">
                <a:latin typeface="Aptos"/>
              </a:rPr>
              <a:t>Kaupti ir išlaikyti</a:t>
            </a:r>
            <a:r>
              <a:rPr lang="lt-LT">
                <a:latin typeface="Aptos"/>
              </a:rPr>
              <a:t> gyvosios ir negyvosios gamtinės aplinkos pavyzdžių </a:t>
            </a:r>
            <a:r>
              <a:rPr lang="lt-LT" b="1">
                <a:latin typeface="Aptos"/>
              </a:rPr>
              <a:t>rinkinius</a:t>
            </a:r>
            <a:r>
              <a:rPr lang="lt-LT">
                <a:latin typeface="Aptos"/>
              </a:rPr>
              <a:t>, siekiant užtikrinti sklandų GTC mokslininkų darbą, sprendžiant klausimus, susijusius su gyvosios ir negyvosios aplinkos kaita, konkrečių organizmų grupių taksonomija, </a:t>
            </a:r>
            <a:r>
              <a:rPr lang="lt-LT" err="1">
                <a:latin typeface="Aptos"/>
              </a:rPr>
              <a:t>filogenija</a:t>
            </a:r>
            <a:r>
              <a:rPr lang="lt-LT">
                <a:latin typeface="Aptos"/>
              </a:rPr>
              <a:t>, evoliucija ir ekologija.</a:t>
            </a:r>
          </a:p>
          <a:p>
            <a:pPr algn="just">
              <a:spcAft>
                <a:spcPts val="600"/>
              </a:spcAft>
            </a:pPr>
            <a:r>
              <a:rPr lang="lt-LT">
                <a:latin typeface="Aptos"/>
              </a:rPr>
              <a:t>•	</a:t>
            </a:r>
            <a:r>
              <a:rPr lang="lt-LT" b="1">
                <a:latin typeface="Aptos"/>
              </a:rPr>
              <a:t>Skatinti ir plėtoti </a:t>
            </a:r>
            <a:r>
              <a:rPr lang="lt-LT">
                <a:latin typeface="Aptos"/>
              </a:rPr>
              <a:t>mokslinių kolekcijų ir duomenų apie jas </a:t>
            </a:r>
            <a:r>
              <a:rPr lang="lt-LT" b="1">
                <a:latin typeface="Aptos"/>
              </a:rPr>
              <a:t>prieinamumą</a:t>
            </a:r>
            <a:r>
              <a:rPr lang="lt-LT">
                <a:latin typeface="Aptos"/>
              </a:rPr>
              <a:t> ne tik GTC mokslininkams, bet ir kitiems moksliniams institutams, švietimo įstaigoms bei įvairioms suinteresuotoms šalims.</a:t>
            </a:r>
          </a:p>
          <a:p>
            <a:pPr algn="just">
              <a:spcAft>
                <a:spcPts val="600"/>
              </a:spcAft>
            </a:pPr>
            <a:r>
              <a:rPr lang="lt-LT">
                <a:latin typeface="Aptos"/>
              </a:rPr>
              <a:t>•	</a:t>
            </a:r>
            <a:r>
              <a:rPr lang="lt-LT" b="1">
                <a:latin typeface="Aptos"/>
              </a:rPr>
              <a:t>Užtikrinti galimybę</a:t>
            </a:r>
            <a:r>
              <a:rPr lang="lt-LT">
                <a:latin typeface="Aptos"/>
              </a:rPr>
              <a:t> GTC tyrėjams (ir (arba) GTC socialiniams ar projektų partneriams), naudojantis Kolekcijų skyriuje saugoma medžiaga, </a:t>
            </a:r>
            <a:r>
              <a:rPr lang="lt-LT" b="1">
                <a:latin typeface="Aptos"/>
              </a:rPr>
              <a:t>vykdyti</a:t>
            </a:r>
            <a:r>
              <a:rPr lang="lt-LT">
                <a:latin typeface="Aptos"/>
              </a:rPr>
              <a:t> įvairios apimties </a:t>
            </a:r>
            <a:r>
              <a:rPr lang="lt-LT" b="1">
                <a:latin typeface="Aptos"/>
              </a:rPr>
              <a:t>mokslinius tyrimus</a:t>
            </a:r>
            <a:r>
              <a:rPr lang="lt-LT">
                <a:latin typeface="Aptos"/>
              </a:rPr>
              <a:t> ir edukacinę veiklą, siekiant sukurti Kolekcijų skyriaus infrastruktūrą.</a:t>
            </a:r>
          </a:p>
          <a:p>
            <a:pPr algn="just">
              <a:spcAft>
                <a:spcPts val="600"/>
              </a:spcAft>
            </a:pPr>
            <a:r>
              <a:rPr lang="lt-LT">
                <a:latin typeface="Aptos"/>
              </a:rPr>
              <a:t>•	</a:t>
            </a:r>
            <a:r>
              <a:rPr lang="lt-LT" b="1">
                <a:latin typeface="Aptos"/>
              </a:rPr>
              <a:t>Bendradarbiauti</a:t>
            </a:r>
            <a:r>
              <a:rPr lang="lt-LT">
                <a:latin typeface="Aptos"/>
              </a:rPr>
              <a:t>, naudojantis Kolekcijų skyriuje saugoma medžiaga ir informacija, </a:t>
            </a:r>
            <a:r>
              <a:rPr lang="lt-LT" b="1">
                <a:latin typeface="Aptos"/>
              </a:rPr>
              <a:t>su tyrėjais</a:t>
            </a:r>
            <a:r>
              <a:rPr lang="lt-LT">
                <a:latin typeface="Aptos"/>
              </a:rPr>
              <a:t> ir kitais suinteresuotais asmenimis, dalyvaujant ekologiniame švietime ir mokymosi visą gyvenimą programose.</a:t>
            </a:r>
          </a:p>
          <a:p>
            <a:pPr algn="just">
              <a:spcAft>
                <a:spcPts val="600"/>
              </a:spcAft>
            </a:pPr>
            <a:r>
              <a:rPr lang="lt-LT">
                <a:latin typeface="Aptos"/>
              </a:rPr>
              <a:t>•	</a:t>
            </a:r>
            <a:r>
              <a:rPr lang="lt-LT" b="1">
                <a:latin typeface="Aptos"/>
              </a:rPr>
              <a:t>Diegti </a:t>
            </a:r>
            <a:r>
              <a:rPr lang="lt-LT" b="1" err="1">
                <a:latin typeface="Aptos"/>
              </a:rPr>
              <a:t>ekosisteminį</a:t>
            </a:r>
            <a:r>
              <a:rPr lang="lt-LT" b="1">
                <a:latin typeface="Aptos"/>
              </a:rPr>
              <a:t> požiūrį</a:t>
            </a:r>
            <a:r>
              <a:rPr lang="lt-LT">
                <a:latin typeface="Aptos"/>
              </a:rPr>
              <a:t> į gamtos išteklius ir paslaugas.</a:t>
            </a:r>
          </a:p>
          <a:p>
            <a:pPr algn="just">
              <a:spcAft>
                <a:spcPts val="600"/>
              </a:spcAft>
            </a:pPr>
            <a:r>
              <a:rPr lang="lt-LT">
                <a:latin typeface="Aptos"/>
              </a:rPr>
              <a:t>•	</a:t>
            </a:r>
            <a:r>
              <a:rPr lang="lt-LT" b="1">
                <a:latin typeface="Aptos"/>
              </a:rPr>
              <a:t>Integruoti</a:t>
            </a:r>
            <a:r>
              <a:rPr lang="lt-LT">
                <a:latin typeface="Aptos"/>
              </a:rPr>
              <a:t> skirtingų mokslinių kolekcijų </a:t>
            </a:r>
            <a:r>
              <a:rPr lang="lt-LT" b="1">
                <a:latin typeface="Aptos"/>
              </a:rPr>
              <a:t>duomenis ir informaciją</a:t>
            </a:r>
            <a:r>
              <a:rPr lang="lt-LT">
                <a:latin typeface="Aptos"/>
              </a:rPr>
              <a:t>, siekiant sukurti duomenų sistemą / bazę, kuri leistų geriau suprasti gamtos procesus ir sąveikas tarp jų.</a:t>
            </a:r>
          </a:p>
        </p:txBody>
      </p:sp>
    </p:spTree>
    <p:extLst>
      <p:ext uri="{BB962C8B-B14F-4D97-AF65-F5344CB8AC3E}">
        <p14:creationId xmlns:p14="http://schemas.microsoft.com/office/powerpoint/2010/main" val="6561019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EDFDFE6F-3E79-84F1-1428-70B1759DD92C}"/>
              </a:ext>
            </a:extLst>
          </p:cNvPr>
          <p:cNvGrpSpPr/>
          <p:nvPr/>
        </p:nvGrpSpPr>
        <p:grpSpPr>
          <a:xfrm>
            <a:off x="792563" y="735497"/>
            <a:ext cx="10916092" cy="5191715"/>
            <a:chOff x="553330" y="708916"/>
            <a:chExt cx="10916092" cy="5191715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9489F05-4682-E1DD-2841-B9514C3E0025}"/>
                </a:ext>
              </a:extLst>
            </p:cNvPr>
            <p:cNvSpPr/>
            <p:nvPr/>
          </p:nvSpPr>
          <p:spPr>
            <a:xfrm>
              <a:off x="8279655" y="4943701"/>
              <a:ext cx="2578394" cy="95692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837E710-01B1-E1B2-9803-CB7CD5D1C1DF}"/>
                </a:ext>
              </a:extLst>
            </p:cNvPr>
            <p:cNvSpPr/>
            <p:nvPr/>
          </p:nvSpPr>
          <p:spPr>
            <a:xfrm>
              <a:off x="4425354" y="4970283"/>
              <a:ext cx="2702439" cy="93034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B4D1D48-6BEE-4517-8A2D-9529244B5515}"/>
                </a:ext>
              </a:extLst>
            </p:cNvPr>
            <p:cNvSpPr/>
            <p:nvPr/>
          </p:nvSpPr>
          <p:spPr>
            <a:xfrm>
              <a:off x="553330" y="4846235"/>
              <a:ext cx="2321440" cy="90376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E3AB760-16EC-C8B5-DB80-29B22F8D839A}"/>
                </a:ext>
              </a:extLst>
            </p:cNvPr>
            <p:cNvSpPr/>
            <p:nvPr/>
          </p:nvSpPr>
          <p:spPr>
            <a:xfrm>
              <a:off x="8820144" y="3012120"/>
              <a:ext cx="2649278" cy="95692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E6C9524-684B-6344-E888-70C2E2CF3499}"/>
                </a:ext>
              </a:extLst>
            </p:cNvPr>
            <p:cNvSpPr/>
            <p:nvPr/>
          </p:nvSpPr>
          <p:spPr>
            <a:xfrm>
              <a:off x="5843027" y="3171609"/>
              <a:ext cx="2578394" cy="84174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06D0CB6-DD1F-0A9D-225B-2E32D6418551}"/>
                </a:ext>
              </a:extLst>
            </p:cNvPr>
            <p:cNvSpPr/>
            <p:nvPr/>
          </p:nvSpPr>
          <p:spPr>
            <a:xfrm>
              <a:off x="3051980" y="3207051"/>
              <a:ext cx="2365744" cy="93034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01784C9-80BE-0E5A-495A-99D39378465B}"/>
                </a:ext>
              </a:extLst>
            </p:cNvPr>
            <p:cNvSpPr/>
            <p:nvPr/>
          </p:nvSpPr>
          <p:spPr>
            <a:xfrm>
              <a:off x="553331" y="3020982"/>
              <a:ext cx="2037905" cy="99237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4BBA2F2-00FB-1942-C14F-39288134BDF9}"/>
                </a:ext>
              </a:extLst>
            </p:cNvPr>
            <p:cNvSpPr/>
            <p:nvPr/>
          </p:nvSpPr>
          <p:spPr>
            <a:xfrm>
              <a:off x="3287731" y="708916"/>
              <a:ext cx="5496674" cy="134591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0E8E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86DFDBC-ABE5-1424-E218-0A234B2CE1B1}"/>
                </a:ext>
              </a:extLst>
            </p:cNvPr>
            <p:cNvSpPr txBox="1"/>
            <p:nvPr/>
          </p:nvSpPr>
          <p:spPr>
            <a:xfrm>
              <a:off x="3650333" y="1110644"/>
              <a:ext cx="4776905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lt-LT" sz="2400" b="1">
                  <a:latin typeface="Aptos"/>
                </a:rPr>
                <a:t>GTC kolekcijų tvarkymo principai</a:t>
              </a:r>
              <a:endParaRPr lang="en-US" sz="2400" b="1">
                <a:latin typeface="Apto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459BB15-7F1C-176C-4CA7-5DCEB2FDFDD4}"/>
                </a:ext>
              </a:extLst>
            </p:cNvPr>
            <p:cNvSpPr txBox="1"/>
            <p:nvPr/>
          </p:nvSpPr>
          <p:spPr>
            <a:xfrm>
              <a:off x="1094811" y="3303810"/>
              <a:ext cx="764953" cy="369332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lt-LT">
                  <a:latin typeface="Aptos"/>
                </a:rPr>
                <a:t>BILAS</a:t>
              </a:r>
              <a:endParaRPr lang="en-US">
                <a:latin typeface="Apto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321B5B9-5865-7EA3-87C1-3CE3F2E13D46}"/>
                </a:ext>
              </a:extLst>
            </p:cNvPr>
            <p:cNvSpPr txBox="1"/>
            <p:nvPr/>
          </p:nvSpPr>
          <p:spPr>
            <a:xfrm>
              <a:off x="3290890" y="3323247"/>
              <a:ext cx="1881302" cy="646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lt-LT">
                  <a:latin typeface="Aptos"/>
                </a:rPr>
                <a:t>Entomologinės</a:t>
              </a:r>
            </a:p>
            <a:p>
              <a:pPr algn="ctr"/>
              <a:r>
                <a:rPr lang="lt-LT">
                  <a:latin typeface="Aptos"/>
                </a:rPr>
                <a:t>kolekcijos</a:t>
              </a:r>
              <a:endParaRPr lang="en-US">
                <a:latin typeface="Apto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9494941-E07F-D708-5120-96C47CAF9F69}"/>
                </a:ext>
              </a:extLst>
            </p:cNvPr>
            <p:cNvSpPr txBox="1"/>
            <p:nvPr/>
          </p:nvSpPr>
          <p:spPr>
            <a:xfrm>
              <a:off x="6225763" y="3268368"/>
              <a:ext cx="1743041" cy="64633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lt-LT">
                  <a:latin typeface="Aptos"/>
                </a:rPr>
                <a:t>Parazitologinės </a:t>
              </a:r>
              <a:endParaRPr lang="en-US"/>
            </a:p>
            <a:p>
              <a:pPr algn="ctr"/>
              <a:r>
                <a:rPr lang="lt-LT">
                  <a:latin typeface="Aptos"/>
                </a:rPr>
                <a:t>kolekcijos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041E9D1-76AB-C874-ACC4-A228B864F0B2}"/>
                </a:ext>
              </a:extLst>
            </p:cNvPr>
            <p:cNvSpPr txBox="1"/>
            <p:nvPr/>
          </p:nvSpPr>
          <p:spPr>
            <a:xfrm>
              <a:off x="9011265" y="3210232"/>
              <a:ext cx="2369441" cy="646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lt-LT">
                  <a:latin typeface="Aptos"/>
                </a:rPr>
                <a:t>Stuburinių gyvūnų </a:t>
              </a:r>
              <a:endParaRPr lang="en-US">
                <a:latin typeface="Aptos"/>
              </a:endParaRPr>
            </a:p>
            <a:p>
              <a:pPr algn="ctr"/>
              <a:r>
                <a:rPr lang="lt-LT">
                  <a:latin typeface="Aptos"/>
                </a:rPr>
                <a:t>kolekcijos</a:t>
              </a:r>
              <a:endParaRPr lang="en-US">
                <a:latin typeface="Apto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F42283D-50D8-E6FC-2D38-3E555FB318E5}"/>
                </a:ext>
              </a:extLst>
            </p:cNvPr>
            <p:cNvSpPr txBox="1"/>
            <p:nvPr/>
          </p:nvSpPr>
          <p:spPr>
            <a:xfrm>
              <a:off x="916744" y="5117805"/>
              <a:ext cx="1606722" cy="369332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lt-LT">
                  <a:latin typeface="Aptos"/>
                </a:rPr>
                <a:t>LBS kolekcijos</a:t>
              </a:r>
              <a:endParaRPr lang="en-US">
                <a:latin typeface="Century Gothic" panose="020B0502020202020204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4060E52-44D5-74A5-F79C-4DB48FCCB435}"/>
                </a:ext>
              </a:extLst>
            </p:cNvPr>
            <p:cNvSpPr txBox="1"/>
            <p:nvPr/>
          </p:nvSpPr>
          <p:spPr>
            <a:xfrm>
              <a:off x="4669007" y="5241966"/>
              <a:ext cx="2428578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lt-LT">
                  <a:latin typeface="Aptos"/>
                </a:rPr>
                <a:t>Geologinės kolekcijos</a:t>
              </a:r>
              <a:endParaRPr lang="en-US">
                <a:latin typeface="Apto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E311D69-E57F-6D31-E0A8-CA17704695F8}"/>
                </a:ext>
              </a:extLst>
            </p:cNvPr>
            <p:cNvSpPr txBox="1"/>
            <p:nvPr/>
          </p:nvSpPr>
          <p:spPr>
            <a:xfrm>
              <a:off x="8283128" y="5101914"/>
              <a:ext cx="2278148" cy="646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lt-LT" err="1">
                  <a:latin typeface="Aptos"/>
                </a:rPr>
                <a:t>Paleontologinės</a:t>
              </a:r>
              <a:endParaRPr lang="en-US" err="1">
                <a:latin typeface="Aptos"/>
              </a:endParaRPr>
            </a:p>
            <a:p>
              <a:pPr algn="ctr"/>
              <a:r>
                <a:rPr lang="lt-LT">
                  <a:latin typeface="Aptos"/>
                </a:rPr>
                <a:t>kolekcijos</a:t>
              </a:r>
              <a:endParaRPr lang="en-US">
                <a:latin typeface="Aptos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36F3C3B-F871-145D-B1C0-700AB442EBED}"/>
                </a:ext>
              </a:extLst>
            </p:cNvPr>
            <p:cNvCxnSpPr/>
            <p:nvPr/>
          </p:nvCxnSpPr>
          <p:spPr>
            <a:xfrm flipH="1">
              <a:off x="4330039" y="1993187"/>
              <a:ext cx="674890" cy="11883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4EEA21B-75DC-7684-FEE1-1505D8412F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76429" y="1751401"/>
              <a:ext cx="1685899" cy="138297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BE38CA1-E91B-75B0-AAB3-3F53F17B0B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71383" y="1848866"/>
              <a:ext cx="2722572" cy="296899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FF936B2-3C27-85A2-5643-E8528A03F444}"/>
                </a:ext>
              </a:extLst>
            </p:cNvPr>
            <p:cNvCxnSpPr>
              <a:cxnSpLocks/>
            </p:cNvCxnSpPr>
            <p:nvPr/>
          </p:nvCxnSpPr>
          <p:spPr>
            <a:xfrm>
              <a:off x="5616698" y="2052655"/>
              <a:ext cx="6451" cy="292469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A7526C7-F27E-6C92-A3A5-8320CBE0ABCB}"/>
                </a:ext>
              </a:extLst>
            </p:cNvPr>
            <p:cNvCxnSpPr>
              <a:cxnSpLocks/>
            </p:cNvCxnSpPr>
            <p:nvPr/>
          </p:nvCxnSpPr>
          <p:spPr>
            <a:xfrm>
              <a:off x="6635652" y="1981774"/>
              <a:ext cx="157079" cy="12146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0FF8F34-64CB-B79D-2EBA-51634E72C957}"/>
                </a:ext>
              </a:extLst>
            </p:cNvPr>
            <p:cNvCxnSpPr>
              <a:cxnSpLocks/>
            </p:cNvCxnSpPr>
            <p:nvPr/>
          </p:nvCxnSpPr>
          <p:spPr>
            <a:xfrm>
              <a:off x="8310281" y="1742539"/>
              <a:ext cx="1441844" cy="12855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22BA440-1A1B-7F48-CF49-DDD62C0A1296}"/>
                </a:ext>
              </a:extLst>
            </p:cNvPr>
            <p:cNvCxnSpPr>
              <a:cxnSpLocks/>
            </p:cNvCxnSpPr>
            <p:nvPr/>
          </p:nvCxnSpPr>
          <p:spPr>
            <a:xfrm>
              <a:off x="7557141" y="1928610"/>
              <a:ext cx="1991194" cy="302215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65791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666FE2-7C22-1918-4590-F773E9E36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80335"/>
            <a:ext cx="12192000" cy="403054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AEC61B9-DCF3-3257-12D6-6FC36E9FCB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951802" y="412717"/>
            <a:ext cx="4959920" cy="757322"/>
          </a:xfrm>
        </p:spPr>
        <p:txBody>
          <a:bodyPr/>
          <a:lstStyle/>
          <a:p>
            <a:r>
              <a:rPr lang="en-US" b="1">
                <a:latin typeface="Aptos"/>
              </a:rPr>
              <a:t>D</a:t>
            </a:r>
            <a:r>
              <a:rPr lang="lt-LT" b="1">
                <a:latin typeface="Aptos"/>
              </a:rPr>
              <a:t>arbų planas 2024 m.</a:t>
            </a:r>
            <a:endParaRPr lang="en-US" b="1"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23351534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60000"/>
                <a:lumOff val="4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F7D1-8E9E-400C-4F56-D3783458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8913" y="2849551"/>
            <a:ext cx="7614462" cy="1323439"/>
          </a:xfrm>
        </p:spPr>
        <p:txBody>
          <a:bodyPr vert="horz" wrap="square" lIns="91440" tIns="45720" rIns="91440" bIns="45720" rtlCol="0" anchor="b">
            <a:spAutoFit/>
          </a:bodyPr>
          <a:lstStyle/>
          <a:p>
            <a:pPr algn="just"/>
            <a:r>
              <a:rPr lang="lt-LT" sz="2000" b="1">
                <a:solidFill>
                  <a:schemeClr val="tx1"/>
                </a:solidFill>
                <a:latin typeface="Times New Roman"/>
                <a:ea typeface="+mj-lt"/>
                <a:cs typeface="Times New Roman"/>
              </a:rPr>
              <a:t>6. </a:t>
            </a:r>
            <a:r>
              <a:rPr lang="lt-LT" sz="2000" b="1" i="0"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Dėl GTC perėjimo į Valstybės iždo konsoliduoto banko sąskaitų valdymo sistemą (VIKSVA) ir RC „E. sąskaita“ sistemos pasikeitimo į </a:t>
            </a:r>
            <a:r>
              <a:rPr lang="lt-LT" sz="2000" b="1">
                <a:solidFill>
                  <a:schemeClr val="tx1"/>
                </a:solidFill>
                <a:latin typeface="Times New Roman"/>
                <a:cs typeface="Times New Roman"/>
              </a:rPr>
              <a:t>Sąskaitų </a:t>
            </a:r>
            <a:r>
              <a:rPr lang="lt-LT" sz="2000" b="1" i="0"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administravimo </a:t>
            </a:r>
            <a:r>
              <a:rPr lang="lt-LT" sz="2000" b="1">
                <a:solidFill>
                  <a:schemeClr val="tx1"/>
                </a:solidFill>
                <a:latin typeface="Times New Roman"/>
                <a:cs typeface="Times New Roman"/>
              </a:rPr>
              <a:t>bendrąją</a:t>
            </a:r>
            <a:r>
              <a:rPr lang="lt-LT" sz="2000" b="1" i="0"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 </a:t>
            </a:r>
            <a:r>
              <a:rPr lang="lt-LT" sz="2000" b="1">
                <a:solidFill>
                  <a:schemeClr val="tx1"/>
                </a:solidFill>
                <a:latin typeface="Times New Roman"/>
                <a:cs typeface="Times New Roman"/>
              </a:rPr>
              <a:t>informacinę</a:t>
            </a:r>
            <a:r>
              <a:rPr lang="lt-LT" sz="2000" b="1" i="0"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 </a:t>
            </a:r>
            <a:r>
              <a:rPr lang="lt-LT" sz="2000" b="1">
                <a:solidFill>
                  <a:schemeClr val="tx1"/>
                </a:solidFill>
                <a:latin typeface="Times New Roman"/>
                <a:cs typeface="Times New Roman"/>
              </a:rPr>
              <a:t>sistemą (SABIS)</a:t>
            </a:r>
            <a:r>
              <a:rPr lang="lt-LT" sz="2000" b="1" i="0"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 nuo 2024 m. liepos 1 d.</a:t>
            </a:r>
            <a:r>
              <a:rPr lang="lt-LT" sz="2000" b="1">
                <a:solidFill>
                  <a:schemeClr val="tx1"/>
                </a:solidFill>
                <a:latin typeface="Times New Roman"/>
                <a:cs typeface="Times New Roman"/>
              </a:rPr>
              <a:t> </a:t>
            </a:r>
            <a:endParaRPr lang="lt-LT" sz="2000" b="1">
              <a:solidFill>
                <a:schemeClr val="tx1"/>
              </a:solidFill>
              <a:effectLst/>
              <a:latin typeface="Times New Roman" panose="02020603050405020304" pitchFamily="18" charset="0"/>
              <a:ea typeface="+mj-lt"/>
              <a:cs typeface="Times New Roman" panose="02020603050405020304" pitchFamily="18" charset="0"/>
            </a:endParaRPr>
          </a:p>
        </p:txBody>
      </p:sp>
      <p:pic>
        <p:nvPicPr>
          <p:cNvPr id="37" name="Picture 36" descr="A picture containing icon&#10;&#10;Description automatically generated">
            <a:extLst>
              <a:ext uri="{FF2B5EF4-FFF2-40B4-BE49-F238E27FC236}">
                <a16:creationId xmlns:a16="http://schemas.microsoft.com/office/drawing/2014/main" id="{6A00D1D0-0C10-7875-DD32-AEB0E267E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413" y="2403895"/>
            <a:ext cx="2127445" cy="20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058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B2BFB-4952-E6AE-3006-D8E50C115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8775" y="354922"/>
            <a:ext cx="3762193" cy="49731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lt-LT" sz="2800" b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Posėdžio klausimai:</a:t>
            </a:r>
          </a:p>
          <a:p>
            <a:pPr marL="0" algn="just">
              <a:lnSpc>
                <a:spcPct val="115000"/>
              </a:lnSpc>
              <a:spcBef>
                <a:spcPts val="0"/>
              </a:spcBef>
              <a:buAutoNum type="alphaLcParenR"/>
            </a:pPr>
            <a:endParaRPr lang="lt-LT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Bef>
                <a:spcPts val="0"/>
              </a:spcBef>
              <a:buNone/>
            </a:pPr>
            <a:endParaRPr lang="lt-LT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-342900" algn="just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endParaRPr lang="lt-LT" sz="18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667CE9-BBD3-B8C7-E2A4-9EBDEC25CCD3}"/>
              </a:ext>
            </a:extLst>
          </p:cNvPr>
          <p:cNvSpPr txBox="1"/>
          <p:nvPr/>
        </p:nvSpPr>
        <p:spPr>
          <a:xfrm>
            <a:off x="1558668" y="736728"/>
            <a:ext cx="10204708" cy="58785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endParaRPr lang="lt-LT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buAutoNum type="arabicPeriod"/>
            </a:pPr>
            <a:r>
              <a:rPr lang="lt-LT">
                <a:latin typeface="Times New Roman"/>
                <a:cs typeface="Times New Roman"/>
              </a:rPr>
              <a:t> Dėl mokslinių tyrimų projektų ir užsakomųjų darbų paraiškų bei sutarčių rengimo tvarkos.</a:t>
            </a:r>
          </a:p>
          <a:p>
            <a:pPr algn="just" fontAlgn="base">
              <a:buFont typeface="+mj-lt"/>
              <a:buAutoNum type="arabicPeriod"/>
            </a:pPr>
            <a:r>
              <a:rPr lang="lt-LT">
                <a:latin typeface="Times New Roman"/>
                <a:cs typeface="Times New Roman"/>
              </a:rPr>
              <a:t> Dėl ilgalaikio turto pirkimo eigos. </a:t>
            </a:r>
            <a:endParaRPr lang="lt-L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buFont typeface="+mj-lt"/>
              <a:buAutoNum type="arabicPeriod"/>
            </a:pPr>
            <a:r>
              <a:rPr lang="lt-LT">
                <a:latin typeface="Times New Roman"/>
                <a:cs typeface="Times New Roman"/>
              </a:rPr>
              <a:t> Dėl doktorantų įdarbinimo GTC. </a:t>
            </a:r>
            <a:endParaRPr lang="lt-L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buFont typeface="+mj-lt"/>
              <a:buAutoNum type="arabicPeriod"/>
            </a:pPr>
            <a:r>
              <a:rPr lang="lt-LT">
                <a:latin typeface="Times New Roman"/>
                <a:cs typeface="Times New Roman"/>
              </a:rPr>
              <a:t> Dėl optimalaus doktorantų ir studentų skaičiaus GTC.  </a:t>
            </a:r>
          </a:p>
          <a:p>
            <a:pPr algn="just" fontAlgn="base">
              <a:buFont typeface="+mj-lt"/>
              <a:buAutoNum type="arabicPeriod" startAt="5"/>
            </a:pPr>
            <a:r>
              <a:rPr lang="lt-LT">
                <a:latin typeface="Times New Roman"/>
                <a:cs typeface="Times New Roman"/>
              </a:rPr>
              <a:t> Dėl GTC disponuojamų kolekcijų. </a:t>
            </a:r>
          </a:p>
          <a:p>
            <a:pPr algn="just" fontAlgn="base">
              <a:buFont typeface="+mj-lt"/>
              <a:buAutoNum type="arabicPeriod" startAt="6"/>
            </a:pPr>
            <a:r>
              <a:rPr lang="lt-LT">
                <a:latin typeface="Times New Roman"/>
                <a:cs typeface="Times New Roman"/>
              </a:rPr>
              <a:t> Dėl GTC perėjimo į Valstybės iždo konsoliduoto banko sąskaitų valdymo sistemą (VIKSVA) ir RC „E. sąskaita“ sistemos pasikeitimo į Sąskaitų administravimo bendrąją informacinę sistemą (SABIS) nuo 2024 m. liepos 1 d. </a:t>
            </a:r>
            <a:endParaRPr lang="lt-L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buFont typeface="+mj-lt"/>
              <a:buAutoNum type="arabicPeriod" startAt="7"/>
            </a:pPr>
            <a:r>
              <a:rPr lang="lt-LT">
                <a:latin typeface="Times New Roman"/>
                <a:cs typeface="Times New Roman"/>
              </a:rPr>
              <a:t> Dėl GTC mokslo darbuotojų darbo užmokesčio. </a:t>
            </a:r>
          </a:p>
          <a:p>
            <a:pPr algn="just" fontAlgn="base">
              <a:buFont typeface="+mj-lt"/>
              <a:buAutoNum type="arabicPeriod" startAt="8"/>
            </a:pPr>
            <a:r>
              <a:rPr lang="lt-LT">
                <a:latin typeface="Times New Roman"/>
                <a:cs typeface="Times New Roman"/>
              </a:rPr>
              <a:t> Dėl Lietuvos jaunųjų mokslininkų konferencijos „</a:t>
            </a:r>
            <a:r>
              <a:rPr lang="lt-LT" err="1">
                <a:latin typeface="Times New Roman"/>
                <a:cs typeface="Times New Roman"/>
              </a:rPr>
              <a:t>Bioateitis</a:t>
            </a:r>
            <a:r>
              <a:rPr lang="lt-LT">
                <a:latin typeface="Times New Roman"/>
                <a:cs typeface="Times New Roman"/>
              </a:rPr>
              <a:t>: gamtos ir gyvybės mokslų perspektyvos“ organizavimo klausimų. </a:t>
            </a:r>
          </a:p>
          <a:p>
            <a:pPr algn="just" fontAlgn="base">
              <a:buFont typeface="+mj-lt"/>
              <a:buAutoNum type="arabicPeriod" startAt="9"/>
            </a:pPr>
            <a:r>
              <a:rPr lang="lt-LT">
                <a:latin typeface="Times New Roman"/>
                <a:cs typeface="Times New Roman"/>
              </a:rPr>
              <a:t> Dėl informacijos apie žemės plotų priklausomybės atsidalijimą su VU Akademijos g. 2. </a:t>
            </a:r>
          </a:p>
          <a:p>
            <a:pPr algn="just" fontAlgn="base">
              <a:buFont typeface="+mj-lt"/>
              <a:buAutoNum type="arabicPeriod" startAt="10"/>
            </a:pPr>
            <a:r>
              <a:rPr lang="lt-LT">
                <a:latin typeface="Times New Roman"/>
                <a:cs typeface="Times New Roman"/>
              </a:rPr>
              <a:t> Dėl vizitų rezultatų: Belgijos karališkojo gamtos mokslų institutas ir CETAF. </a:t>
            </a:r>
          </a:p>
          <a:p>
            <a:pPr algn="just" fontAlgn="base">
              <a:buFont typeface="+mj-lt"/>
              <a:buAutoNum type="arabicPeriod" startAt="11"/>
            </a:pPr>
            <a:r>
              <a:rPr lang="lt-LT">
                <a:latin typeface="Times New Roman"/>
                <a:cs typeface="Times New Roman"/>
              </a:rPr>
              <a:t> Dėl GTC logotipo naudojimo fone „</a:t>
            </a:r>
            <a:r>
              <a:rPr lang="lt-LT" err="1">
                <a:latin typeface="Times New Roman"/>
                <a:cs typeface="Times New Roman"/>
              </a:rPr>
              <a:t>Teams</a:t>
            </a:r>
            <a:r>
              <a:rPr lang="lt-LT">
                <a:latin typeface="Times New Roman"/>
                <a:cs typeface="Times New Roman"/>
              </a:rPr>
              <a:t>“ nuotolinių pokalbių metu.   </a:t>
            </a:r>
          </a:p>
          <a:p>
            <a:pPr algn="just" fontAlgn="base">
              <a:buFont typeface="+mj-lt"/>
              <a:buAutoNum type="arabicPeriod" startAt="12"/>
            </a:pPr>
            <a:r>
              <a:rPr lang="lt-LT">
                <a:latin typeface="Times New Roman"/>
                <a:cs typeface="Times New Roman"/>
              </a:rPr>
              <a:t> Anonsai. </a:t>
            </a:r>
          </a:p>
          <a:p>
            <a:pPr algn="just" fontAlgn="base">
              <a:buFont typeface="+mj-lt"/>
              <a:buAutoNum type="arabicPeriod" startAt="13"/>
            </a:pPr>
            <a:r>
              <a:rPr lang="lt-LT">
                <a:latin typeface="Times New Roman"/>
                <a:cs typeface="Times New Roman"/>
              </a:rPr>
              <a:t> Kiti klausimai. </a:t>
            </a:r>
          </a:p>
          <a:p>
            <a:pPr marL="742950" lvl="1" indent="-285750" algn="just" fontAlgn="base">
              <a:buFont typeface="Arial" panose="020B0604020202020204" pitchFamily="34" charset="0"/>
              <a:buChar char="•"/>
            </a:pPr>
            <a:r>
              <a:rPr lang="lt-LT">
                <a:latin typeface="Times New Roman"/>
                <a:cs typeface="Times New Roman"/>
              </a:rPr>
              <a:t>Dėl doktorantų išvykų.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lt-LT">
                <a:latin typeface="Times New Roman"/>
                <a:cs typeface="Times New Roman"/>
              </a:rPr>
              <a:t>Dėl įvažiavimo į Neringos savivaldybę, Juodkrantės Pajūrio biologijos stotį, vykdyti mokslinių tyrimų. </a:t>
            </a:r>
            <a:endParaRPr lang="lt-LT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lt">
                <a:latin typeface="Times New Roman"/>
                <a:cs typeface="Times New Roman"/>
              </a:rPr>
              <a:t>Dėl Eksperimentinės akvariuminės eksploatavimo tvarkos ir optimizavimo sąlygų. </a:t>
            </a:r>
            <a:endParaRPr lang="lt-LT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97380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3CB1151-AE95-AE78-A94B-147D6D524CD6}"/>
              </a:ext>
            </a:extLst>
          </p:cNvPr>
          <p:cNvSpPr txBox="1"/>
          <p:nvPr/>
        </p:nvSpPr>
        <p:spPr>
          <a:xfrm>
            <a:off x="1712027" y="791010"/>
            <a:ext cx="9969577" cy="54784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lt-LT" sz="2000" kern="1200">
                <a:latin typeface="Aptos"/>
                <a:ea typeface="+mn-ea"/>
                <a:cs typeface="+mn-cs"/>
              </a:rPr>
              <a:t>	Įgyvendinant LR Valstybės iždo įstatymo 7 str.</a:t>
            </a:r>
            <a:r>
              <a:rPr lang="en-US" sz="2000" kern="1200">
                <a:latin typeface="Aptos"/>
                <a:ea typeface="+mn-ea"/>
                <a:cs typeface="+mn-cs"/>
              </a:rPr>
              <a:t>,</a:t>
            </a:r>
            <a:r>
              <a:rPr lang="lt-LT" sz="2000" kern="1200">
                <a:latin typeface="Aptos"/>
                <a:ea typeface="+mn-ea"/>
                <a:cs typeface="+mn-cs"/>
              </a:rPr>
              <a:t> </a:t>
            </a:r>
            <a:r>
              <a:rPr lang="lt-LT" sz="2000" b="1" kern="1200">
                <a:latin typeface="Aptos"/>
                <a:ea typeface="+mn-ea"/>
                <a:cs typeface="+mn-cs"/>
              </a:rPr>
              <a:t>sukurta </a:t>
            </a:r>
            <a:r>
              <a:rPr lang="lt-LT" sz="2000" b="0" kern="1200">
                <a:latin typeface="Aptos"/>
                <a:ea typeface="+mn-ea"/>
                <a:cs typeface="+mn-cs"/>
              </a:rPr>
              <a:t>Valstybės iždo konsoliduoto sąskaitų valdymo sistema (</a:t>
            </a:r>
            <a:r>
              <a:rPr lang="lt-LT" sz="2000" b="1" kern="1200">
                <a:latin typeface="Aptos"/>
                <a:ea typeface="+mn-ea"/>
                <a:cs typeface="+mn-cs"/>
              </a:rPr>
              <a:t>VIKSVA</a:t>
            </a:r>
            <a:r>
              <a:rPr lang="lt-LT" sz="2000" kern="1200">
                <a:latin typeface="Aptos"/>
                <a:ea typeface="+mn-ea"/>
                <a:cs typeface="+mn-cs"/>
              </a:rPr>
              <a:t>)</a:t>
            </a:r>
            <a:r>
              <a:rPr lang="en-US" sz="2000" kern="1200">
                <a:latin typeface="Aptos"/>
                <a:ea typeface="+mn-ea"/>
                <a:cs typeface="+mn-cs"/>
              </a:rPr>
              <a:t>,</a:t>
            </a:r>
            <a:r>
              <a:rPr lang="lt-LT" sz="2000" b="0" kern="1200">
                <a:latin typeface="Aptos"/>
                <a:ea typeface="+mn-ea"/>
                <a:cs typeface="+mn-cs"/>
              </a:rPr>
              <a:t> </a:t>
            </a:r>
            <a:r>
              <a:rPr lang="lt-LT" sz="2000" b="1" kern="1200">
                <a:latin typeface="Aptos"/>
                <a:ea typeface="+mn-ea"/>
                <a:cs typeface="+mn-cs"/>
              </a:rPr>
              <a:t>skirta valstybės piniginiams ištekliams bendrai laikyti, valdyti ir mokėjimams atlikti </a:t>
            </a:r>
            <a:r>
              <a:rPr lang="en-US" sz="2000" b="1" kern="1200">
                <a:latin typeface="Aptos"/>
                <a:ea typeface="+mn-ea"/>
                <a:cs typeface="+mn-cs"/>
              </a:rPr>
              <a:t>(</a:t>
            </a:r>
            <a:r>
              <a:rPr lang="en-US" sz="2000" b="1" kern="1200" err="1">
                <a:latin typeface="Aptos"/>
                <a:ea typeface="+mn-ea"/>
                <a:cs typeface="+mn-cs"/>
              </a:rPr>
              <a:t>komercinio</a:t>
            </a:r>
            <a:r>
              <a:rPr lang="en-US" sz="2000" b="1" kern="1200">
                <a:latin typeface="Aptos"/>
                <a:ea typeface="+mn-ea"/>
                <a:cs typeface="+mn-cs"/>
              </a:rPr>
              <a:t> </a:t>
            </a:r>
            <a:r>
              <a:rPr lang="en-US" sz="2000" b="1" kern="1200" err="1">
                <a:latin typeface="Aptos"/>
                <a:ea typeface="+mn-ea"/>
                <a:cs typeface="+mn-cs"/>
              </a:rPr>
              <a:t>banko</a:t>
            </a:r>
            <a:r>
              <a:rPr lang="en-US" sz="2000" b="1" kern="1200">
                <a:latin typeface="Aptos"/>
                <a:ea typeface="+mn-ea"/>
                <a:cs typeface="+mn-cs"/>
              </a:rPr>
              <a:t> </a:t>
            </a:r>
            <a:r>
              <a:rPr lang="en-US" sz="2000" b="1" kern="1200" err="1">
                <a:latin typeface="Aptos"/>
                <a:ea typeface="+mn-ea"/>
                <a:cs typeface="+mn-cs"/>
              </a:rPr>
              <a:t>atitikmuo</a:t>
            </a:r>
            <a:r>
              <a:rPr lang="en-US" sz="2000" b="1">
                <a:latin typeface="Aptos"/>
              </a:rPr>
              <a:t>!).</a:t>
            </a:r>
            <a:r>
              <a:rPr lang="en-US" sz="2000" b="1" kern="1200">
                <a:latin typeface="Aptos"/>
                <a:ea typeface="+mn-ea"/>
                <a:cs typeface="+mn-cs"/>
              </a:rPr>
              <a:t> </a:t>
            </a:r>
            <a:r>
              <a:rPr lang="lt-LT" sz="2000" b="1" kern="1200">
                <a:latin typeface="Aptos"/>
                <a:ea typeface="+mn-ea"/>
                <a:cs typeface="+mn-cs"/>
              </a:rPr>
              <a:t>VIENAS IŽDAS </a:t>
            </a:r>
            <a:r>
              <a:rPr lang="lt-LT" sz="2000" b="1">
                <a:latin typeface="Aptos"/>
              </a:rPr>
              <a:t>– </a:t>
            </a:r>
            <a:r>
              <a:rPr lang="lt-LT" sz="2000" b="1" kern="1200">
                <a:latin typeface="Aptos"/>
                <a:ea typeface="+mn-ea"/>
                <a:cs typeface="+mn-cs"/>
              </a:rPr>
              <a:t>viena valdymo sistema</a:t>
            </a:r>
            <a:r>
              <a:rPr lang="en-US" sz="2000" b="1" kern="1200">
                <a:latin typeface="Aptos"/>
                <a:ea typeface="+mn-ea"/>
                <a:cs typeface="+mn-cs"/>
              </a:rPr>
              <a:t>!!!</a:t>
            </a:r>
            <a:endParaRPr lang="lt-LT" sz="2000">
              <a:latin typeface="Aptos"/>
            </a:endParaRPr>
          </a:p>
          <a:p>
            <a:pPr algn="just"/>
            <a:r>
              <a:rPr lang="lt-LT" sz="2000" kern="1200">
                <a:latin typeface="Aptos"/>
                <a:ea typeface="+mn-ea"/>
                <a:cs typeface="+mn-cs"/>
              </a:rPr>
              <a:t>	Vadovaujantis LR Vyriausybės 2023-01-11 nutarimu Nr. 30 „Dėl įstaigų valdomų lėšų perkėlimo į įstaigų tvarkomas sąskaitas valstybės ižde“ patvirtintu </a:t>
            </a:r>
            <a:r>
              <a:rPr lang="lt-LT" sz="2000">
                <a:latin typeface="Aptos"/>
              </a:rPr>
              <a:t>grafiku, </a:t>
            </a:r>
            <a:r>
              <a:rPr lang="lt-LT" sz="2000" b="1">
                <a:latin typeface="Aptos"/>
              </a:rPr>
              <a:t>GTC</a:t>
            </a:r>
            <a:r>
              <a:rPr lang="lt-LT" sz="2000" b="1" kern="1200">
                <a:latin typeface="Aptos"/>
                <a:ea typeface="+mn-ea"/>
                <a:cs typeface="+mn-cs"/>
              </a:rPr>
              <a:t> lėšų perkėlimas į VIKSVA </a:t>
            </a:r>
            <a:r>
              <a:rPr lang="lt-LT" sz="2000" kern="1200">
                <a:latin typeface="Aptos"/>
                <a:ea typeface="+mn-ea"/>
                <a:cs typeface="+mn-cs"/>
              </a:rPr>
              <a:t>numatytas</a:t>
            </a:r>
            <a:r>
              <a:rPr lang="lt-LT" sz="2000">
                <a:latin typeface="Aptos"/>
              </a:rPr>
              <a:t> </a:t>
            </a:r>
            <a:r>
              <a:rPr lang="lt-LT" sz="2000" kern="1200">
                <a:latin typeface="Aptos"/>
                <a:ea typeface="+mn-ea"/>
                <a:cs typeface="+mn-cs"/>
              </a:rPr>
              <a:t> </a:t>
            </a:r>
            <a:r>
              <a:rPr lang="lt-LT" sz="2000" b="1" kern="1200">
                <a:latin typeface="Aptos"/>
                <a:ea typeface="+mn-ea"/>
                <a:cs typeface="+mn-cs"/>
              </a:rPr>
              <a:t>iki</a:t>
            </a:r>
            <a:r>
              <a:rPr lang="lt-LT" sz="2000" b="1">
                <a:latin typeface="Aptos"/>
              </a:rPr>
              <a:t> </a:t>
            </a:r>
            <a:r>
              <a:rPr lang="en-US" sz="2000" b="1" kern="1200">
                <a:latin typeface="Aptos"/>
                <a:ea typeface="+mn-ea"/>
                <a:cs typeface="+mn-cs"/>
              </a:rPr>
              <a:t> </a:t>
            </a:r>
            <a:r>
              <a:rPr lang="lt-LT" sz="3200" b="1" kern="1200">
                <a:latin typeface="Aptos"/>
                <a:ea typeface="+mn-ea"/>
                <a:cs typeface="+mn-cs"/>
              </a:rPr>
              <a:t>2024-06-30</a:t>
            </a:r>
            <a:r>
              <a:rPr lang="lt-LT" sz="3200" kern="1200">
                <a:latin typeface="Aptos"/>
                <a:ea typeface="+mn-ea"/>
                <a:cs typeface="+mn-cs"/>
              </a:rPr>
              <a:t>.</a:t>
            </a:r>
            <a:endParaRPr lang="lt-LT" sz="3200" kern="1200">
              <a:latin typeface="Aptos"/>
            </a:endParaRPr>
          </a:p>
          <a:p>
            <a:pPr algn="just">
              <a:spcBef>
                <a:spcPct val="0"/>
              </a:spcBef>
            </a:pPr>
            <a:r>
              <a:rPr lang="lt-LT" sz="2000" kern="1200">
                <a:latin typeface="Aptos"/>
                <a:ea typeface="+mn-ea"/>
                <a:cs typeface="+mn-cs"/>
              </a:rPr>
              <a:t>	</a:t>
            </a:r>
            <a:r>
              <a:rPr lang="lt-LT" sz="2000" b="1" kern="1200">
                <a:latin typeface="Aptos"/>
                <a:ea typeface="+mn-ea"/>
                <a:cs typeface="+mn-cs"/>
              </a:rPr>
              <a:t>Išlygos, kai atsiskaitom</a:t>
            </a:r>
            <a:r>
              <a:rPr lang="en-US" sz="2000" b="1" kern="1200" err="1">
                <a:latin typeface="Aptos"/>
                <a:ea typeface="+mn-ea"/>
                <a:cs typeface="+mn-cs"/>
              </a:rPr>
              <a:t>osios</a:t>
            </a:r>
            <a:r>
              <a:rPr lang="lt-LT" sz="2000" b="1" kern="1200">
                <a:latin typeface="Aptos"/>
                <a:ea typeface="+mn-ea"/>
                <a:cs typeface="+mn-cs"/>
              </a:rPr>
              <a:t> </a:t>
            </a:r>
            <a:r>
              <a:rPr lang="lt-LT" sz="2000" b="1" kern="1200" err="1">
                <a:latin typeface="Aptos"/>
                <a:ea typeface="+mn-ea"/>
                <a:cs typeface="+mn-cs"/>
              </a:rPr>
              <a:t>sąskait</a:t>
            </a:r>
            <a:r>
              <a:rPr lang="en-US" sz="2000" b="1" kern="1200" err="1">
                <a:latin typeface="Aptos"/>
                <a:ea typeface="+mn-ea"/>
                <a:cs typeface="+mn-cs"/>
              </a:rPr>
              <a:t>os</a:t>
            </a:r>
            <a:r>
              <a:rPr lang="en-US" sz="2000" b="1" kern="1200">
                <a:latin typeface="Aptos"/>
                <a:ea typeface="+mn-ea"/>
                <a:cs typeface="+mn-cs"/>
              </a:rPr>
              <a:t> </a:t>
            </a:r>
            <a:r>
              <a:rPr lang="en-US" sz="2000" b="1" kern="1200" err="1">
                <a:latin typeface="Aptos"/>
                <a:ea typeface="+mn-ea"/>
                <a:cs typeface="+mn-cs"/>
              </a:rPr>
              <a:t>yra</a:t>
            </a:r>
            <a:r>
              <a:rPr lang="en-US" sz="2000" b="1">
                <a:latin typeface="Aptos"/>
              </a:rPr>
              <a:t> </a:t>
            </a:r>
            <a:r>
              <a:rPr lang="lt-LT" sz="2000" b="1" kern="1200">
                <a:latin typeface="Aptos"/>
                <a:ea typeface="+mn-ea"/>
                <a:cs typeface="+mn-cs"/>
              </a:rPr>
              <a:t> paliekam</a:t>
            </a:r>
            <a:r>
              <a:rPr lang="en-US" sz="2000" b="1" kern="1200" err="1">
                <a:latin typeface="Aptos"/>
                <a:ea typeface="+mn-ea"/>
                <a:cs typeface="+mn-cs"/>
              </a:rPr>
              <a:t>os</a:t>
            </a:r>
            <a:r>
              <a:rPr lang="lt-LT" sz="2000" b="1" kern="1200">
                <a:latin typeface="Aptos"/>
                <a:ea typeface="+mn-ea"/>
                <a:cs typeface="+mn-cs"/>
              </a:rPr>
              <a:t> AB </a:t>
            </a:r>
            <a:r>
              <a:rPr lang="lt-LT" sz="2000" b="1">
                <a:latin typeface="Aptos"/>
              </a:rPr>
              <a:t>„</a:t>
            </a:r>
            <a:r>
              <a:rPr lang="lt-LT" sz="2000" b="1" kern="1200">
                <a:latin typeface="Aptos"/>
                <a:ea typeface="+mn-ea"/>
                <a:cs typeface="+mn-cs"/>
              </a:rPr>
              <a:t>Swedbank</a:t>
            </a:r>
            <a:r>
              <a:rPr lang="lt-LT" sz="2000" b="1">
                <a:latin typeface="Aptos"/>
              </a:rPr>
              <a:t>“:</a:t>
            </a:r>
            <a:endParaRPr lang="lt-LT" sz="2000" b="1" kern="1200">
              <a:latin typeface="Aptos"/>
            </a:endParaRPr>
          </a:p>
          <a:p>
            <a:pPr marL="0" algn="just" rtl="0"/>
            <a:r>
              <a:rPr lang="lt-LT" sz="2000" kern="1200">
                <a:latin typeface="Aptos"/>
                <a:ea typeface="+mn-ea"/>
                <a:cs typeface="+mn-cs"/>
              </a:rPr>
              <a:t>	</a:t>
            </a:r>
            <a:r>
              <a:rPr lang="en-US" sz="2000" kern="1200">
                <a:latin typeface="Aptos"/>
                <a:ea typeface="+mn-ea"/>
                <a:cs typeface="+mn-cs"/>
              </a:rPr>
              <a:t>- </a:t>
            </a:r>
            <a:r>
              <a:rPr lang="lt-LT" sz="2000" b="1" kern="1200">
                <a:latin typeface="Aptos"/>
                <a:ea typeface="+mn-ea"/>
                <a:cs typeface="+mn-cs"/>
              </a:rPr>
              <a:t>tęstiniai</a:t>
            </a:r>
            <a:r>
              <a:rPr lang="lt-LT" sz="2000" kern="1200">
                <a:latin typeface="Aptos"/>
                <a:ea typeface="+mn-ea"/>
                <a:cs typeface="+mn-cs"/>
              </a:rPr>
              <a:t> projektai iš ES lėšų, jei sutartyje numatytas reikalavimas turėti atskirą banko sąskaitą</a:t>
            </a:r>
            <a:r>
              <a:rPr lang="en-US" sz="2000" kern="1200">
                <a:latin typeface="Aptos"/>
                <a:ea typeface="+mn-ea"/>
                <a:cs typeface="+mn-cs"/>
              </a:rPr>
              <a:t> (LIFE, NATO, COSMOLITH</a:t>
            </a:r>
            <a:r>
              <a:rPr lang="en-US" sz="2000">
                <a:latin typeface="Aptos"/>
              </a:rPr>
              <a:t>);</a:t>
            </a:r>
            <a:endParaRPr lang="en-US" sz="2000" kern="1200">
              <a:latin typeface="Aptos"/>
            </a:endParaRPr>
          </a:p>
          <a:p>
            <a:pPr marL="0" algn="just" rtl="0"/>
            <a:r>
              <a:rPr lang="lt-LT" sz="2000" kern="1200">
                <a:latin typeface="Aptos"/>
                <a:ea typeface="+mn-ea"/>
                <a:cs typeface="+mn-cs"/>
              </a:rPr>
              <a:t>	</a:t>
            </a:r>
            <a:r>
              <a:rPr lang="en-US" sz="2000" kern="1200">
                <a:latin typeface="Aptos"/>
                <a:ea typeface="+mn-ea"/>
                <a:cs typeface="+mn-cs"/>
              </a:rPr>
              <a:t>- </a:t>
            </a:r>
            <a:r>
              <a:rPr lang="lt-LT" sz="2000" kern="1200">
                <a:latin typeface="Aptos"/>
                <a:ea typeface="+mn-ea"/>
                <a:cs typeface="+mn-cs"/>
              </a:rPr>
              <a:t>įstaigos kreditinės kortelės sąskaita;</a:t>
            </a:r>
            <a:endParaRPr lang="lt-LT" sz="2000" kern="1200">
              <a:latin typeface="Aptos"/>
            </a:endParaRPr>
          </a:p>
          <a:p>
            <a:pPr algn="just">
              <a:spcBef>
                <a:spcPct val="0"/>
              </a:spcBef>
            </a:pPr>
            <a:r>
              <a:rPr lang="lt-LT" sz="2000" kern="1200">
                <a:latin typeface="Aptos"/>
                <a:ea typeface="+mn-ea"/>
                <a:cs typeface="+mn-cs"/>
              </a:rPr>
              <a:t>	</a:t>
            </a:r>
            <a:r>
              <a:rPr lang="en-US" sz="2000" kern="1200">
                <a:latin typeface="Aptos"/>
                <a:ea typeface="+mn-ea"/>
                <a:cs typeface="+mn-cs"/>
              </a:rPr>
              <a:t>- </a:t>
            </a:r>
            <a:r>
              <a:rPr lang="lt-LT" sz="2000" kern="1200">
                <a:latin typeface="Aptos"/>
                <a:ea typeface="+mn-ea"/>
                <a:cs typeface="+mn-cs"/>
              </a:rPr>
              <a:t>atsiskaitomoji sąskaita banko garantams apmokėti ir</a:t>
            </a:r>
            <a:r>
              <a:rPr lang="lt-LT" sz="2000">
                <a:latin typeface="Aptos"/>
              </a:rPr>
              <a:t> </a:t>
            </a:r>
            <a:r>
              <a:rPr lang="lt-LT" sz="2000" kern="1200">
                <a:latin typeface="Aptos"/>
                <a:ea typeface="+mn-ea"/>
                <a:cs typeface="+mn-cs"/>
              </a:rPr>
              <a:t> valiutinėms operacijoms atlikti.</a:t>
            </a:r>
            <a:endParaRPr lang="lt-LT" sz="2000" kern="1200">
              <a:latin typeface="Aptos"/>
            </a:endParaRPr>
          </a:p>
          <a:p>
            <a:pPr algn="just">
              <a:spcBef>
                <a:spcPct val="0"/>
              </a:spcBef>
            </a:pPr>
            <a:r>
              <a:rPr lang="lt-LT" sz="2000" kern="1200">
                <a:latin typeface="Aptos"/>
                <a:ea typeface="+mn-ea"/>
                <a:cs typeface="+mn-cs"/>
              </a:rPr>
              <a:t>	</a:t>
            </a:r>
            <a:r>
              <a:rPr lang="lt-LT" sz="2000" b="1" kern="1200">
                <a:latin typeface="Aptos"/>
                <a:ea typeface="+mn-ea"/>
                <a:cs typeface="+mn-cs"/>
              </a:rPr>
              <a:t>Atkreipiam</a:t>
            </a:r>
            <a:r>
              <a:rPr lang="en-US" sz="2000" b="1" kern="1200">
                <a:latin typeface="Aptos"/>
                <a:ea typeface="+mn-ea"/>
                <a:cs typeface="+mn-cs"/>
              </a:rPr>
              <a:t>as </a:t>
            </a:r>
            <a:r>
              <a:rPr lang="lt-LT" sz="2000" b="1" kern="1200">
                <a:latin typeface="Aptos"/>
                <a:ea typeface="+mn-ea"/>
                <a:cs typeface="+mn-cs"/>
              </a:rPr>
              <a:t>dėmes</a:t>
            </a:r>
            <a:r>
              <a:rPr lang="en-US" sz="2000" b="1" kern="1200" err="1">
                <a:latin typeface="Aptos"/>
                <a:ea typeface="+mn-ea"/>
                <a:cs typeface="+mn-cs"/>
              </a:rPr>
              <a:t>ys</a:t>
            </a:r>
            <a:r>
              <a:rPr lang="en-US" sz="2000" b="1" kern="1200">
                <a:latin typeface="Aptos"/>
                <a:ea typeface="+mn-ea"/>
                <a:cs typeface="+mn-cs"/>
              </a:rPr>
              <a:t>!!!</a:t>
            </a:r>
            <a:r>
              <a:rPr lang="lt-LT" sz="2000" kern="1200">
                <a:latin typeface="Aptos"/>
                <a:ea typeface="+mn-ea"/>
                <a:cs typeface="+mn-cs"/>
              </a:rPr>
              <a:t> Sudarant naujas projektų ar užsakomųjų darbų sutartis, </a:t>
            </a:r>
            <a:r>
              <a:rPr lang="lt-LT" sz="2000">
                <a:latin typeface="Aptos"/>
              </a:rPr>
              <a:t>GTC</a:t>
            </a:r>
            <a:r>
              <a:rPr lang="lt-LT" sz="2000" kern="1200">
                <a:latin typeface="Aptos"/>
                <a:ea typeface="+mn-ea"/>
                <a:cs typeface="+mn-cs"/>
              </a:rPr>
              <a:t> rekvizitus </a:t>
            </a:r>
            <a:r>
              <a:rPr lang="lt-LT" sz="2000" b="1" kern="1200">
                <a:latin typeface="Aptos"/>
                <a:ea typeface="+mn-ea"/>
                <a:cs typeface="+mn-cs"/>
              </a:rPr>
              <a:t>būtina suderinti su Finansų skyriumi</a:t>
            </a:r>
            <a:r>
              <a:rPr lang="en-US" sz="2000" b="1" kern="1200">
                <a:latin typeface="Aptos"/>
                <a:ea typeface="+mn-ea"/>
                <a:cs typeface="+mn-cs"/>
              </a:rPr>
              <a:t>!!!</a:t>
            </a:r>
            <a:r>
              <a:rPr lang="lt-LT" sz="2000">
                <a:latin typeface="Aptos"/>
              </a:rPr>
              <a:t> </a:t>
            </a:r>
            <a:endParaRPr lang="lt-LT" sz="2000" kern="1200">
              <a:latin typeface="Aptos"/>
            </a:endParaRPr>
          </a:p>
          <a:p>
            <a:pPr algn="just">
              <a:spcBef>
                <a:spcPct val="0"/>
              </a:spcBef>
            </a:pPr>
            <a:r>
              <a:rPr lang="en-US" sz="2000" b="1" kern="1200">
                <a:latin typeface="Aptos"/>
                <a:ea typeface="+mn-ea"/>
                <a:cs typeface="+mn-cs"/>
              </a:rPr>
              <a:t>	</a:t>
            </a:r>
            <a:r>
              <a:rPr lang="lt-LT" sz="2000" b="1" kern="1200">
                <a:latin typeface="Aptos"/>
                <a:ea typeface="+mn-ea"/>
                <a:cs typeface="+mn-cs"/>
              </a:rPr>
              <a:t>Iki šiol naudotos atsiskaitomosios sąskaitos</a:t>
            </a:r>
            <a:r>
              <a:rPr lang="en-US" sz="2000" b="1" kern="1200">
                <a:latin typeface="Aptos"/>
                <a:ea typeface="+mn-ea"/>
                <a:cs typeface="+mn-cs"/>
              </a:rPr>
              <a:t> AB </a:t>
            </a:r>
            <a:r>
              <a:rPr lang="en-US" sz="2000" b="1">
                <a:latin typeface="Aptos"/>
              </a:rPr>
              <a:t>„</a:t>
            </a:r>
            <a:r>
              <a:rPr lang="en-US" sz="2000" b="1" kern="1200">
                <a:latin typeface="Aptos"/>
                <a:ea typeface="+mn-ea"/>
                <a:cs typeface="+mn-cs"/>
              </a:rPr>
              <a:t>Swedbank</a:t>
            </a:r>
            <a:r>
              <a:rPr lang="en-US" sz="2000" b="1">
                <a:latin typeface="Aptos"/>
              </a:rPr>
              <a:t>“ </a:t>
            </a:r>
            <a:r>
              <a:rPr lang="lt-LT" sz="2000" b="1" kern="1200">
                <a:latin typeface="Aptos"/>
                <a:ea typeface="+mn-ea"/>
                <a:cs typeface="+mn-cs"/>
              </a:rPr>
              <a:t> NEBEGALIOJA.</a:t>
            </a:r>
            <a:endParaRPr lang="lt-LT" sz="2000" b="1" kern="1200">
              <a:latin typeface="Aptos"/>
            </a:endParaRPr>
          </a:p>
          <a:p>
            <a:pPr marL="0" algn="l" rtl="0"/>
            <a:r>
              <a:rPr lang="lt-LT" sz="1800" kern="1200">
                <a:latin typeface="Aptos"/>
                <a:ea typeface="+mn-ea"/>
                <a:cs typeface="+mn-cs"/>
              </a:rPr>
              <a:t>	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6856407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12062D-8541-3E24-E302-7ABCFB86764B}"/>
              </a:ext>
            </a:extLst>
          </p:cNvPr>
          <p:cNvSpPr txBox="1"/>
          <p:nvPr/>
        </p:nvSpPr>
        <p:spPr>
          <a:xfrm>
            <a:off x="1521831" y="583870"/>
            <a:ext cx="9819103" cy="59093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lt-LT" b="1">
                <a:latin typeface="Aptos"/>
              </a:rPr>
              <a:t> Nuo š. m. liepos 1 d. </a:t>
            </a:r>
            <a:r>
              <a:rPr lang="lt-LT">
                <a:latin typeface="Aptos"/>
              </a:rPr>
              <a:t>Lietuvos Registrų centro (RC) </a:t>
            </a:r>
            <a:r>
              <a:rPr lang="lt-LT" b="1">
                <a:latin typeface="Aptos"/>
              </a:rPr>
              <a:t>sistemą</a:t>
            </a:r>
            <a:r>
              <a:rPr lang="lt-LT">
                <a:latin typeface="Aptos"/>
              </a:rPr>
              <a:t> </a:t>
            </a:r>
            <a:r>
              <a:rPr lang="lt-LT" b="1">
                <a:latin typeface="Aptos"/>
              </a:rPr>
              <a:t>„E. Sąskaita“ keičia </a:t>
            </a:r>
            <a:r>
              <a:rPr lang="lt-LT">
                <a:latin typeface="Aptos"/>
              </a:rPr>
              <a:t>nauja Sąskaitų administravimo bendroji informacinė sistema (toliau – </a:t>
            </a:r>
            <a:r>
              <a:rPr lang="lt-LT" sz="1800" b="1">
                <a:latin typeface="Aptos"/>
              </a:rPr>
              <a:t>SABIS</a:t>
            </a:r>
            <a:r>
              <a:rPr lang="lt-LT">
                <a:latin typeface="Aptos"/>
              </a:rPr>
              <a:t>). </a:t>
            </a:r>
            <a:endParaRPr lang="en-US"/>
          </a:p>
          <a:p>
            <a:pPr algn="just"/>
            <a:r>
              <a:rPr lang="lt-LT" b="1">
                <a:latin typeface="Aptos"/>
              </a:rPr>
              <a:t>  SABIS YRA </a:t>
            </a:r>
            <a:r>
              <a:rPr lang="lt-LT">
                <a:latin typeface="Aptos"/>
              </a:rPr>
              <a:t>sąskaitų gavimo ir teikimo platforma, skirta prekių, paslaugų, darbų tiekėjams, aptarnaujantiems viešojo sektoriaus subjektus ir kitus subjektus, vykdančius viešųjų pirkimų sutartis, teikti, o viešojo sektoriaus subjektams ir kitiems subjektams, kurie yra perkančiosios organizacijos, gauti elektroninius finansinės apskaitos dokumentus, atitinkančius Europos elektroninių sąskaitų faktūrų standartą. </a:t>
            </a:r>
          </a:p>
          <a:p>
            <a:pPr algn="just"/>
            <a:r>
              <a:rPr lang="lt-LT">
                <a:latin typeface="Aptos"/>
              </a:rPr>
              <a:t> Šį Registrų centro valdomos informacinės sistemos </a:t>
            </a:r>
            <a:r>
              <a:rPr lang="lt-LT" b="1">
                <a:latin typeface="Aptos"/>
              </a:rPr>
              <a:t>„E. sąskaita“ modernizavimo</a:t>
            </a:r>
            <a:r>
              <a:rPr lang="lt-LT">
                <a:latin typeface="Aptos"/>
              </a:rPr>
              <a:t> projektą įgyvendino Nacionalinis bendrųjų funkcijų centras (</a:t>
            </a:r>
            <a:r>
              <a:rPr lang="lt-LT" b="1">
                <a:latin typeface="Aptos"/>
              </a:rPr>
              <a:t>NBFC). </a:t>
            </a:r>
          </a:p>
          <a:p>
            <a:pPr algn="just"/>
            <a:r>
              <a:rPr lang="lt-LT">
                <a:latin typeface="Aptos"/>
              </a:rPr>
              <a:t> PAKEITIMUS numato galiojantys teisės aktai: </a:t>
            </a:r>
          </a:p>
          <a:p>
            <a:pPr algn="just"/>
            <a:r>
              <a:rPr lang="lt-LT">
                <a:latin typeface="Aptos"/>
              </a:rPr>
              <a:t> - Lietuvos Respublikos viešųjų pirkimų įstatymo Nr. I-1491 pakeitimo įstatymas, 2017 m. gegužės 2 d. Nr. XIII-327; </a:t>
            </a:r>
          </a:p>
          <a:p>
            <a:pPr algn="just"/>
            <a:r>
              <a:rPr lang="lt-LT">
                <a:latin typeface="Aptos"/>
              </a:rPr>
              <a:t> - 2001 m. lapkričio 6 d. Lietuvos Respublikos finansinės apskaitos įstatymas Nr. IX-574 (nauja redakcija 2022-05-01); </a:t>
            </a:r>
            <a:endParaRPr lang="lt-LT"/>
          </a:p>
          <a:p>
            <a:pPr algn="just"/>
            <a:r>
              <a:rPr lang="lt-LT">
                <a:latin typeface="Aptos"/>
              </a:rPr>
              <a:t> - 2022 m. balandžio 27 d. Lietuvos Respublikos Vyriausybės nutarimas Nr. 405.</a:t>
            </a:r>
          </a:p>
          <a:p>
            <a:pPr algn="just"/>
            <a:r>
              <a:rPr lang="lt-LT">
                <a:latin typeface="Aptos"/>
              </a:rPr>
              <a:t> Dėl sistemų perkėlimo darbų iš „E. sąskaita“ į SABIS, š. m. </a:t>
            </a:r>
            <a:r>
              <a:rPr lang="lt-LT" b="1">
                <a:latin typeface="Aptos"/>
              </a:rPr>
              <a:t>birželio 26–30 d. „E. sąskaita“ bus nebepasiekiama, o SABIS dar neveiks. </a:t>
            </a:r>
            <a:endParaRPr lang="lt-LT" b="1">
              <a:latin typeface="Aptos"/>
              <a:cs typeface="Calibri"/>
            </a:endParaRPr>
          </a:p>
          <a:p>
            <a:pPr algn="just"/>
            <a:r>
              <a:rPr lang="lt-LT" b="1">
                <a:latin typeface="Aptos"/>
              </a:rPr>
              <a:t> SABIS ypatumai:</a:t>
            </a:r>
            <a:endParaRPr lang="lt-LT" b="1">
              <a:latin typeface="Aptos"/>
              <a:cs typeface="Calibri"/>
            </a:endParaRPr>
          </a:p>
          <a:p>
            <a:pPr algn="just"/>
            <a:r>
              <a:rPr lang="lt-LT">
                <a:latin typeface="Aptos"/>
              </a:rPr>
              <a:t> - </a:t>
            </a:r>
            <a:r>
              <a:rPr lang="lt-LT" b="1" spc="10">
                <a:latin typeface="Aptos"/>
              </a:rPr>
              <a:t>nuo 2024-07-01 IKI 2024-12-10  </a:t>
            </a:r>
            <a:r>
              <a:rPr lang="lt-LT" spc="10">
                <a:latin typeface="Aptos"/>
              </a:rPr>
              <a:t>elektroninės sąskaitos faktūros </a:t>
            </a:r>
            <a:r>
              <a:rPr lang="lt-LT" b="1" spc="10">
                <a:latin typeface="Aptos"/>
              </a:rPr>
              <a:t>pagal žodžiu sudarytas sutartis SABIS</a:t>
            </a:r>
            <a:r>
              <a:rPr lang="lt-LT" spc="10">
                <a:latin typeface="Aptos"/>
              </a:rPr>
              <a:t> </a:t>
            </a:r>
            <a:r>
              <a:rPr lang="lt-LT" b="1" spc="10">
                <a:latin typeface="Aptos"/>
              </a:rPr>
              <a:t>turės būti teikiamos, kai sutarties vertė viršija 1000 eurų be PVM;</a:t>
            </a:r>
          </a:p>
          <a:p>
            <a:pPr>
              <a:spcBef>
                <a:spcPct val="0"/>
              </a:spcBef>
            </a:pPr>
            <a:r>
              <a:rPr lang="lt-LT" b="1" spc="10">
                <a:latin typeface="Aptos"/>
                <a:ea typeface="Batonturbo"/>
                <a:cs typeface="Batonturbo"/>
              </a:rPr>
              <a:t> - nuo 2025-01-01 visos sąskaitos turės būti teikiamos ir gaunamos  tik SABIS.</a:t>
            </a:r>
            <a:endParaRPr lang="lt-LT"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11141235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60000"/>
                <a:lumOff val="4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F7D1-8E9E-400C-4F56-D3783458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5548" y="3233170"/>
            <a:ext cx="5695790" cy="400110"/>
          </a:xfrm>
        </p:spPr>
        <p:txBody>
          <a:bodyPr vert="horz" wrap="none" lIns="91440" tIns="45720" rIns="91440" bIns="45720" rtlCol="0" anchor="b">
            <a:spAutoFit/>
          </a:bodyPr>
          <a:lstStyle/>
          <a:p>
            <a:pPr algn="just"/>
            <a:r>
              <a:rPr lang="lt-LT" sz="2000" b="1">
                <a:solidFill>
                  <a:schemeClr val="tx1"/>
                </a:solidFill>
                <a:latin typeface="Times New Roman"/>
                <a:cs typeface="Times New Roman"/>
              </a:rPr>
              <a:t>7. Dėl GTC mokslo darbuotojų darbo užmokesčio</a:t>
            </a:r>
            <a:endParaRPr lang="lt-LT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 descr="A picture containing icon&#10;&#10;Description automatically generated">
            <a:extLst>
              <a:ext uri="{FF2B5EF4-FFF2-40B4-BE49-F238E27FC236}">
                <a16:creationId xmlns:a16="http://schemas.microsoft.com/office/drawing/2014/main" id="{6A00D1D0-0C10-7875-DD32-AEB0E267E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413" y="2403895"/>
            <a:ext cx="2127445" cy="20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736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89B55A-DCA0-8F73-E57F-416CA9D8E920}"/>
              </a:ext>
            </a:extLst>
          </p:cNvPr>
          <p:cNvSpPr txBox="1"/>
          <p:nvPr/>
        </p:nvSpPr>
        <p:spPr>
          <a:xfrm>
            <a:off x="2181181" y="1905506"/>
            <a:ext cx="8924234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algn="just">
              <a:spcAft>
                <a:spcPts val="1800"/>
              </a:spcAft>
              <a:buFont typeface="Arial" panose="05000000000000000000" pitchFamily="2" charset="2"/>
              <a:buChar char="•"/>
            </a:pPr>
            <a:r>
              <a:rPr lang="lt-LT" sz="2400">
                <a:latin typeface="Aptos"/>
              </a:rPr>
              <a:t>Nuo 2024-06-01 nustoja galioti laikinai pakelti pareiginės algos koeficientai.</a:t>
            </a:r>
            <a:endParaRPr lang="en-US" sz="2400"/>
          </a:p>
          <a:p>
            <a:pPr marL="342900" indent="-342900" algn="just">
              <a:spcAft>
                <a:spcPts val="1800"/>
              </a:spcAft>
              <a:buFont typeface="Arial" panose="05000000000000000000" pitchFamily="2" charset="2"/>
              <a:buChar char="•"/>
            </a:pPr>
            <a:r>
              <a:rPr lang="lt-LT" sz="2400">
                <a:latin typeface="Aptos"/>
              </a:rPr>
              <a:t>Nuo 2024-06-01 akademinių darbuotojų darbo užmokestis, atsižvelgus į GTC direktoriui pateiktus darbuotojų vertinimo duomenis, bus padidintas, siekiant, kad jis sudarytų ne mažiau kaip 150 proc. 2022 m. vidutinio šalies darbo užmokesčio.</a:t>
            </a:r>
          </a:p>
          <a:p>
            <a:pPr marL="342900" indent="-342900" algn="just">
              <a:spcAft>
                <a:spcPts val="1800"/>
              </a:spcAft>
              <a:buFont typeface="Arial" panose="05000000000000000000" pitchFamily="2" charset="2"/>
              <a:buChar char="•"/>
            </a:pPr>
            <a:r>
              <a:rPr lang="lt-LT" sz="2400">
                <a:latin typeface="Aptos"/>
              </a:rPr>
              <a:t>Minimalūs mokslo darbuotojų pareiginės algos koeficientai nuo š. m. rugsėjo 1 d. bus padidinti Lietuvos Respublikos mokslo ir studijų įstatymo nustatyta tvarka.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070577-E394-CB34-69FF-BA034521D593}"/>
              </a:ext>
            </a:extLst>
          </p:cNvPr>
          <p:cNvSpPr txBox="1"/>
          <p:nvPr/>
        </p:nvSpPr>
        <p:spPr>
          <a:xfrm>
            <a:off x="2184499" y="845607"/>
            <a:ext cx="8359725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lt-LT" sz="2800" b="1">
                <a:latin typeface="Aptos"/>
                <a:cs typeface="Times New Roman"/>
              </a:rPr>
              <a:t>Numatomi 2024 m. darbo užmokesčio pokyčiai: </a:t>
            </a:r>
            <a:endParaRPr lang="en-US" sz="2800"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5426017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60000"/>
                <a:lumOff val="4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F7D1-8E9E-400C-4F56-D3783458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2411" y="2620377"/>
            <a:ext cx="7925410" cy="106579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just"/>
            <a:r>
              <a:rPr lang="lt-LT" sz="2000" b="1">
                <a:solidFill>
                  <a:schemeClr val="tx1"/>
                </a:solidFill>
                <a:latin typeface="Times New Roman"/>
                <a:cs typeface="Times New Roman"/>
              </a:rPr>
              <a:t>8. Dėl Lietuvos jaunųjų mokslininkų konferencijos „</a:t>
            </a:r>
            <a:r>
              <a:rPr lang="lt-LT" sz="2000" b="1" err="1">
                <a:solidFill>
                  <a:schemeClr val="tx1"/>
                </a:solidFill>
                <a:latin typeface="Times New Roman"/>
                <a:cs typeface="Times New Roman"/>
              </a:rPr>
              <a:t>Bioateitis</a:t>
            </a:r>
            <a:r>
              <a:rPr lang="lt-LT" sz="2000" b="1">
                <a:solidFill>
                  <a:schemeClr val="tx1"/>
                </a:solidFill>
                <a:latin typeface="Times New Roman"/>
                <a:cs typeface="Times New Roman"/>
              </a:rPr>
              <a:t>: gamtos ir gyvybės mokslų perspektyvos“ organizavimo klausimų</a:t>
            </a:r>
            <a:endParaRPr lang="en-US" sz="2000" b="1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37" name="Picture 36" descr="A picture containing icon&#10;&#10;Description automatically generated">
            <a:extLst>
              <a:ext uri="{FF2B5EF4-FFF2-40B4-BE49-F238E27FC236}">
                <a16:creationId xmlns:a16="http://schemas.microsoft.com/office/drawing/2014/main" id="{6A00D1D0-0C10-7875-DD32-AEB0E267E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413" y="2403895"/>
            <a:ext cx="2127445" cy="20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1435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8775ACD-9FE2-FEF5-A589-70024DD1C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1111" y="668828"/>
            <a:ext cx="3495051" cy="5596554"/>
          </a:xfrm>
        </p:spPr>
        <p:txBody>
          <a:bodyPr anchor="ctr">
            <a:normAutofit/>
          </a:bodyPr>
          <a:lstStyle/>
          <a:p>
            <a:r>
              <a:rPr lang="lt-LT">
                <a:solidFill>
                  <a:schemeClr val="tx1"/>
                </a:solidFill>
                <a:latin typeface="Aptos"/>
              </a:rPr>
              <a:t>KONFERENCIJA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C4EDF0D1-9DD9-6377-E4C5-E034F89A7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8748" y="420736"/>
            <a:ext cx="6732810" cy="606615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just"/>
            <a:r>
              <a:rPr lang="lt-LT" sz="2000">
                <a:solidFill>
                  <a:schemeClr val="tx1"/>
                </a:solidFill>
                <a:latin typeface="Aptos"/>
              </a:rPr>
              <a:t>LMA Biologijos, medicinos ir </a:t>
            </a:r>
            <a:r>
              <a:rPr lang="lt-LT" sz="2000" err="1">
                <a:solidFill>
                  <a:schemeClr val="tx1"/>
                </a:solidFill>
                <a:latin typeface="Aptos"/>
              </a:rPr>
              <a:t>geomokslų</a:t>
            </a:r>
            <a:r>
              <a:rPr lang="lt-LT" sz="2000">
                <a:solidFill>
                  <a:schemeClr val="tx1"/>
                </a:solidFill>
                <a:latin typeface="Aptos"/>
              </a:rPr>
              <a:t> skyrius kartu su GTC 2024 m. lapkričio 21 d. organizuoja 17-ąją Lietuvos jaunųjų mokslininkų konferenciją „</a:t>
            </a:r>
            <a:r>
              <a:rPr lang="lt-LT" sz="2000" err="1">
                <a:solidFill>
                  <a:schemeClr val="tx1"/>
                </a:solidFill>
                <a:latin typeface="Aptos"/>
              </a:rPr>
              <a:t>Bioateitis</a:t>
            </a:r>
            <a:r>
              <a:rPr lang="lt-LT" sz="2000">
                <a:solidFill>
                  <a:schemeClr val="tx1"/>
                </a:solidFill>
                <a:latin typeface="Aptos"/>
              </a:rPr>
              <a:t>: gamtos ir gyvybės mokslų perspektyvos“.</a:t>
            </a:r>
            <a:endParaRPr lang="en-US" sz="2000">
              <a:solidFill>
                <a:schemeClr val="tx1"/>
              </a:solidFill>
              <a:latin typeface="Aptos"/>
            </a:endParaRPr>
          </a:p>
          <a:p>
            <a:pPr algn="just"/>
            <a:r>
              <a:rPr lang="lt-LT" sz="2000">
                <a:solidFill>
                  <a:schemeClr val="tx1"/>
                </a:solidFill>
                <a:latin typeface="Aptos"/>
              </a:rPr>
              <a:t>Konferencijos tikslas – apžvelgti naujausius biotechnologijos, nanotechnologijos, biochemijos, biomedicinos ir </a:t>
            </a:r>
            <a:r>
              <a:rPr lang="lt-LT" sz="2000" err="1">
                <a:solidFill>
                  <a:schemeClr val="tx1"/>
                </a:solidFill>
                <a:latin typeface="Aptos"/>
              </a:rPr>
              <a:t>geomokslų</a:t>
            </a:r>
            <a:r>
              <a:rPr lang="lt-LT" sz="2000">
                <a:solidFill>
                  <a:schemeClr val="tx1"/>
                </a:solidFill>
                <a:latin typeface="Aptos"/>
              </a:rPr>
              <a:t> sričių fundamentinių ir taikomųjų tyrimų rezultatus. Konferencijos darbas bus organizuojamas trijose sekcijose.</a:t>
            </a:r>
          </a:p>
          <a:p>
            <a:pPr algn="just"/>
            <a:r>
              <a:rPr lang="lt-LT" sz="2000">
                <a:solidFill>
                  <a:schemeClr val="tx1"/>
                </a:solidFill>
                <a:latin typeface="Aptos"/>
              </a:rPr>
              <a:t>Kviečiami dalyvauti jaunieji mokslininkai (mokslų daktarai, doktorantai ir </a:t>
            </a:r>
            <a:r>
              <a:rPr lang="lt-LT" sz="2000" err="1">
                <a:solidFill>
                  <a:schemeClr val="tx1"/>
                </a:solidFill>
                <a:latin typeface="Aptos"/>
              </a:rPr>
              <a:t>podoktorantūros</a:t>
            </a:r>
            <a:r>
              <a:rPr lang="lt-LT" sz="2000">
                <a:solidFill>
                  <a:schemeClr val="tx1"/>
                </a:solidFill>
                <a:latin typeface="Aptos"/>
              </a:rPr>
              <a:t> stažuotojai) iki 35 metų.</a:t>
            </a:r>
          </a:p>
          <a:p>
            <a:pPr algn="just"/>
            <a:r>
              <a:rPr lang="lt-LT" sz="2000">
                <a:solidFill>
                  <a:schemeClr val="tx1"/>
                </a:solidFill>
                <a:latin typeface="Aptos"/>
              </a:rPr>
              <a:t>Organizacinis komitetas: Ričardas Paškauskas, Lilija </a:t>
            </a:r>
            <a:r>
              <a:rPr lang="lt-LT" sz="2000" err="1">
                <a:solidFill>
                  <a:schemeClr val="tx1"/>
                </a:solidFill>
                <a:latin typeface="Aptos"/>
              </a:rPr>
              <a:t>Kalėdienė</a:t>
            </a:r>
            <a:r>
              <a:rPr lang="lt-LT" sz="2000">
                <a:solidFill>
                  <a:schemeClr val="tx1"/>
                </a:solidFill>
                <a:latin typeface="Aptos"/>
              </a:rPr>
              <a:t>, Lukas </a:t>
            </a:r>
            <a:r>
              <a:rPr lang="lt-LT" sz="2000" err="1">
                <a:solidFill>
                  <a:schemeClr val="tx1"/>
                </a:solidFill>
                <a:latin typeface="Aptos"/>
              </a:rPr>
              <a:t>Petrulaitis</a:t>
            </a:r>
            <a:r>
              <a:rPr lang="lt-LT" sz="2000">
                <a:solidFill>
                  <a:schemeClr val="tx1"/>
                </a:solidFill>
                <a:latin typeface="Aptos"/>
              </a:rPr>
              <a:t>, Denis </a:t>
            </a:r>
            <a:r>
              <a:rPr lang="lt-LT" sz="2000" err="1">
                <a:solidFill>
                  <a:schemeClr val="tx1"/>
                </a:solidFill>
                <a:latin typeface="Aptos"/>
                <a:cs typeface="Segoe UI"/>
              </a:rPr>
              <a:t>Copilaș-Ciocianu</a:t>
            </a:r>
            <a:endParaRPr lang="lt-LT" sz="2000" err="1">
              <a:solidFill>
                <a:schemeClr val="tx1"/>
              </a:solidFill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28549025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60000"/>
                <a:lumOff val="4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F7D1-8E9E-400C-4F56-D3783458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2411" y="3131856"/>
            <a:ext cx="7925410" cy="55431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just"/>
            <a:r>
              <a:rPr lang="lt-LT" sz="2000" b="1">
                <a:solidFill>
                  <a:schemeClr val="tx1"/>
                </a:solidFill>
                <a:latin typeface="Times New Roman"/>
                <a:cs typeface="Times New Roman"/>
              </a:rPr>
              <a:t>9. Dėl informacijos apie žemės plotų priklausomybės atsidalijimą su VU Akademijos g. 2</a:t>
            </a:r>
          </a:p>
        </p:txBody>
      </p:sp>
      <p:pic>
        <p:nvPicPr>
          <p:cNvPr id="37" name="Picture 36" descr="A picture containing icon&#10;&#10;Description automatically generated">
            <a:extLst>
              <a:ext uri="{FF2B5EF4-FFF2-40B4-BE49-F238E27FC236}">
                <a16:creationId xmlns:a16="http://schemas.microsoft.com/office/drawing/2014/main" id="{6A00D1D0-0C10-7875-DD32-AEB0E267E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413" y="2403895"/>
            <a:ext cx="2127445" cy="20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2485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>
            <a:extLst>
              <a:ext uri="{FF2B5EF4-FFF2-40B4-BE49-F238E27FC236}">
                <a16:creationId xmlns:a16="http://schemas.microsoft.com/office/drawing/2014/main" id="{0C89A801-05A3-220E-9742-E053F82D5A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2" r="3523"/>
          <a:stretch/>
        </p:blipFill>
        <p:spPr>
          <a:xfrm>
            <a:off x="-1555" y="1731"/>
            <a:ext cx="4671091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B2BFB-4952-E6AE-3006-D8E50C115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6587" y="1220973"/>
            <a:ext cx="6785348" cy="46902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lt-LT" sz="2000">
                <a:solidFill>
                  <a:schemeClr val="tx1"/>
                </a:solidFill>
                <a:effectLst/>
                <a:latin typeface="Aptos"/>
                <a:ea typeface="Calibri"/>
                <a:cs typeface="Times New Roman"/>
              </a:rPr>
              <a:t>Bendra informacija: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lt-LT" sz="2000">
                <a:solidFill>
                  <a:schemeClr val="tx1"/>
                </a:solidFill>
                <a:effectLst/>
                <a:latin typeface="Aptos"/>
                <a:ea typeface="Calibri"/>
                <a:cs typeface="Times New Roman"/>
              </a:rPr>
              <a:t>Sklypo</a:t>
            </a:r>
            <a:r>
              <a:rPr lang="lt-LT" sz="2000">
                <a:solidFill>
                  <a:schemeClr val="tx1"/>
                </a:solidFill>
                <a:latin typeface="Aptos"/>
                <a:ea typeface="Calibri"/>
                <a:cs typeface="Times New Roman"/>
              </a:rPr>
              <a:t>,</a:t>
            </a:r>
            <a:r>
              <a:rPr lang="lt-LT" sz="2000">
                <a:solidFill>
                  <a:schemeClr val="tx1"/>
                </a:solidFill>
                <a:effectLst/>
                <a:latin typeface="Aptos"/>
                <a:ea typeface="Calibri"/>
                <a:cs typeface="Times New Roman"/>
              </a:rPr>
              <a:t> esančio Akademijos g. 2</a:t>
            </a:r>
            <a:r>
              <a:rPr lang="lt-LT" sz="2000">
                <a:solidFill>
                  <a:schemeClr val="tx1"/>
                </a:solidFill>
                <a:latin typeface="Aptos"/>
                <a:ea typeface="Calibri"/>
                <a:cs typeface="Times New Roman"/>
              </a:rPr>
              <a:t>,</a:t>
            </a:r>
            <a:r>
              <a:rPr lang="lt-LT" sz="2000">
                <a:solidFill>
                  <a:schemeClr val="tx1"/>
                </a:solidFill>
                <a:effectLst/>
                <a:latin typeface="Aptos"/>
                <a:ea typeface="Calibri"/>
                <a:cs typeface="Times New Roman"/>
              </a:rPr>
              <a:t> Vilniuje, unikalus Nr. 4400-5501-5955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lt-LT" sz="2000" b="1">
                <a:solidFill>
                  <a:schemeClr val="tx1"/>
                </a:solidFill>
                <a:latin typeface="Aptos"/>
                <a:ea typeface="Calibri"/>
                <a:cs typeface="Times New Roman"/>
              </a:rPr>
              <a:t>Bendras plotas</a:t>
            </a:r>
            <a:r>
              <a:rPr lang="lt-LT" sz="2000">
                <a:solidFill>
                  <a:schemeClr val="tx1"/>
                </a:solidFill>
                <a:latin typeface="Aptos"/>
                <a:ea typeface="Calibri"/>
                <a:cs typeface="Times New Roman"/>
              </a:rPr>
              <a:t> – 1,2482 ha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lt-LT" sz="2000">
              <a:solidFill>
                <a:schemeClr val="tx1"/>
              </a:solidFill>
              <a:latin typeface="Aptos"/>
              <a:ea typeface="Calibri"/>
              <a:cs typeface="Times New Roman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lt-LT" sz="2000">
                <a:solidFill>
                  <a:schemeClr val="tx1"/>
                </a:solidFill>
                <a:effectLst/>
                <a:latin typeface="Aptos"/>
                <a:ea typeface="Calibri"/>
                <a:cs typeface="Times New Roman"/>
              </a:rPr>
              <a:t>Sklypas </a:t>
            </a:r>
            <a:r>
              <a:rPr lang="lt-LT" sz="2000">
                <a:solidFill>
                  <a:schemeClr val="tx1"/>
                </a:solidFill>
                <a:latin typeface="Aptos"/>
                <a:ea typeface="Calibri"/>
                <a:cs typeface="Times New Roman"/>
              </a:rPr>
              <a:t>padalytas į dvi dalis: </a:t>
            </a:r>
            <a:endParaRPr lang="lt-LT" sz="2000">
              <a:solidFill>
                <a:schemeClr val="tx1"/>
              </a:solidFill>
              <a:latin typeface="Apto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lt-LT" sz="2000" b="1">
                <a:solidFill>
                  <a:schemeClr val="tx1"/>
                </a:solidFill>
                <a:effectLst/>
                <a:latin typeface="Aptos"/>
                <a:ea typeface="Calibri"/>
                <a:cs typeface="Times New Roman"/>
              </a:rPr>
              <a:t>Vilniaus </a:t>
            </a:r>
            <a:r>
              <a:rPr lang="lt-LT" sz="2000" b="1">
                <a:solidFill>
                  <a:schemeClr val="tx1"/>
                </a:solidFill>
                <a:latin typeface="Aptos"/>
                <a:ea typeface="Calibri"/>
                <a:cs typeface="Times New Roman"/>
              </a:rPr>
              <a:t>universitetui</a:t>
            </a:r>
            <a:r>
              <a:rPr lang="lt-LT" sz="2000">
                <a:solidFill>
                  <a:schemeClr val="tx1"/>
                </a:solidFill>
                <a:latin typeface="Aptos"/>
                <a:ea typeface="Calibri"/>
                <a:cs typeface="Times New Roman"/>
              </a:rPr>
              <a:t> – 0,2519 ha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lt-LT" sz="2000" b="1">
                <a:solidFill>
                  <a:schemeClr val="tx1"/>
                </a:solidFill>
                <a:effectLst/>
                <a:latin typeface="Aptos"/>
                <a:ea typeface="Calibri"/>
                <a:cs typeface="Times New Roman"/>
              </a:rPr>
              <a:t>Gamtos tyrimų centrui</a:t>
            </a:r>
            <a:r>
              <a:rPr lang="lt-LT" sz="2000">
                <a:solidFill>
                  <a:schemeClr val="tx1"/>
                </a:solidFill>
                <a:effectLst/>
                <a:latin typeface="Aptos"/>
                <a:ea typeface="Calibri"/>
                <a:cs typeface="Times New Roman"/>
              </a:rPr>
              <a:t> – 0,9963 ha</a:t>
            </a:r>
          </a:p>
          <a:p>
            <a:pPr marL="0">
              <a:spcBef>
                <a:spcPts val="0"/>
              </a:spcBef>
              <a:spcAft>
                <a:spcPts val="600"/>
              </a:spcAft>
              <a:buAutoNum type="alphaLcParenR"/>
            </a:pPr>
            <a:endParaRPr lang="lt-LT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lt-LT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lt-LT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6090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9FC29-F66A-BCB0-8696-25F6EB11E3D1}"/>
              </a:ext>
            </a:extLst>
          </p:cNvPr>
          <p:cNvSpPr txBox="1"/>
          <p:nvPr/>
        </p:nvSpPr>
        <p:spPr>
          <a:xfrm>
            <a:off x="4128655" y="228600"/>
            <a:ext cx="3472872" cy="61845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2800" err="1">
                <a:solidFill>
                  <a:schemeClr val="tx1">
                    <a:lumMod val="85000"/>
                    <a:lumOff val="15000"/>
                  </a:schemeClr>
                </a:solidFill>
                <a:latin typeface="Aptos"/>
                <a:ea typeface="+mj-ea"/>
                <a:cs typeface="+mj-cs"/>
              </a:rPr>
              <a:t>Sklypo</a:t>
            </a: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ptos"/>
                <a:ea typeface="+mj-ea"/>
                <a:cs typeface="+mj-cs"/>
              </a:rPr>
              <a:t> </a:t>
            </a:r>
            <a:r>
              <a:rPr lang="en-US" sz="2800" err="1">
                <a:solidFill>
                  <a:schemeClr val="tx1">
                    <a:lumMod val="85000"/>
                    <a:lumOff val="15000"/>
                  </a:schemeClr>
                </a:solidFill>
                <a:latin typeface="Aptos"/>
                <a:ea typeface="+mj-ea"/>
                <a:cs typeface="+mj-cs"/>
              </a:rPr>
              <a:t>išsidalijimas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0AA6F1B8-27C7-2280-704E-30B33B147BE7}"/>
              </a:ext>
            </a:extLst>
          </p:cNvPr>
          <p:cNvSpPr txBox="1">
            <a:spLocks/>
          </p:cNvSpPr>
          <p:nvPr/>
        </p:nvSpPr>
        <p:spPr>
          <a:xfrm>
            <a:off x="2618324" y="1848952"/>
            <a:ext cx="7796540" cy="316009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lt-LT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EDA73EDB-51C7-D680-87FD-FDD6713F0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303" y="1062182"/>
            <a:ext cx="9979497" cy="568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8217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2A625E8-A244-8655-C75C-47220ACBEAE3}"/>
              </a:ext>
            </a:extLst>
          </p:cNvPr>
          <p:cNvSpPr txBox="1"/>
          <p:nvPr/>
        </p:nvSpPr>
        <p:spPr>
          <a:xfrm>
            <a:off x="2304630" y="298763"/>
            <a:ext cx="6094562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lt-LT" sz="2800">
                <a:latin typeface="Aptos"/>
                <a:cs typeface="Times New Roman"/>
              </a:rPr>
              <a:t>GTC siūlomas amalgamacijos planas</a:t>
            </a:r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53848023-5638-4720-E174-40F9D344E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036" y="973747"/>
            <a:ext cx="7068021" cy="554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833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60000"/>
                <a:lumOff val="4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F7D1-8E9E-400C-4F56-D3783458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4440" y="3028950"/>
            <a:ext cx="7073469" cy="771526"/>
          </a:xfrm>
        </p:spPr>
        <p:txBody>
          <a:bodyPr vert="horz" lIns="91440" tIns="45720" rIns="91440" bIns="45720" rtlCol="0" anchor="b">
            <a:noAutofit/>
          </a:bodyPr>
          <a:lstStyle/>
          <a:p>
            <a:pPr marL="457200" indent="-457200" algn="just">
              <a:buAutoNum type="arabicPeriod"/>
            </a:pPr>
            <a:r>
              <a:rPr lang="lt-LT" sz="1800" b="1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Dėl mokslinių tyrimų projektų ir užsakomųjų darbų </a:t>
            </a:r>
            <a:r>
              <a:rPr lang="lt-LT" sz="1800" b="1">
                <a:solidFill>
                  <a:srgbClr val="000000"/>
                </a:solidFill>
                <a:latin typeface="Times New Roman"/>
                <a:cs typeface="Times New Roman"/>
              </a:rPr>
              <a:t>paraiškų bei sutarčių rengimo </a:t>
            </a:r>
            <a:r>
              <a:rPr lang="lt-LT" sz="1800" b="1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tvarkos</a:t>
            </a:r>
            <a:r>
              <a:rPr lang="lt-LT" sz="1800" b="1">
                <a:solidFill>
                  <a:srgbClr val="000000"/>
                </a:solidFill>
                <a:latin typeface="Times New Roman"/>
                <a:cs typeface="Times New Roman"/>
              </a:rPr>
              <a:t> </a:t>
            </a:r>
            <a:endParaRPr lang="en-US" sz="1800" b="1" i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 descr="A picture containing icon&#10;&#10;Description automatically generated">
            <a:extLst>
              <a:ext uri="{FF2B5EF4-FFF2-40B4-BE49-F238E27FC236}">
                <a16:creationId xmlns:a16="http://schemas.microsoft.com/office/drawing/2014/main" id="{6A00D1D0-0C10-7875-DD32-AEB0E267E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344" y="2088161"/>
            <a:ext cx="2576270" cy="248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431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>
            <a:extLst>
              <a:ext uri="{FF2B5EF4-FFF2-40B4-BE49-F238E27FC236}">
                <a16:creationId xmlns:a16="http://schemas.microsoft.com/office/drawing/2014/main" id="{0C89A801-05A3-220E-9742-E053F82D5A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2" r="3523"/>
          <a:stretch/>
        </p:blipFill>
        <p:spPr>
          <a:xfrm>
            <a:off x="1998808" y="895738"/>
            <a:ext cx="8248261" cy="58559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C7248C-11BE-28B1-25A1-15B0240F9E34}"/>
              </a:ext>
            </a:extLst>
          </p:cNvPr>
          <p:cNvSpPr txBox="1"/>
          <p:nvPr/>
        </p:nvSpPr>
        <p:spPr>
          <a:xfrm rot="663891">
            <a:off x="3808184" y="1670179"/>
            <a:ext cx="151155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lt-LT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Įrengti kelio užtvarą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22BBF4-5A82-AFB1-D6FE-0A7C952A7D7E}"/>
              </a:ext>
            </a:extLst>
          </p:cNvPr>
          <p:cNvSpPr txBox="1"/>
          <p:nvPr/>
        </p:nvSpPr>
        <p:spPr>
          <a:xfrm rot="16200000">
            <a:off x="5042596" y="2355508"/>
            <a:ext cx="15482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lt-LT">
                <a:latin typeface="Times New Roman" panose="02020603050405020304" pitchFamily="18" charset="0"/>
                <a:cs typeface="Times New Roman" panose="02020603050405020304" pitchFamily="18" charset="0"/>
              </a:rPr>
              <a:t>Įrengti takelį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31F743-682F-8C32-5912-7C0A4EF246C4}"/>
              </a:ext>
            </a:extLst>
          </p:cNvPr>
          <p:cNvSpPr txBox="1"/>
          <p:nvPr/>
        </p:nvSpPr>
        <p:spPr>
          <a:xfrm rot="728602">
            <a:off x="4469364" y="4578566"/>
            <a:ext cx="2995126" cy="120032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lt-LT">
                <a:solidFill>
                  <a:schemeClr val="bg2"/>
                </a:solidFill>
                <a:latin typeface="Times New Roman"/>
                <a:cs typeface="Times New Roman"/>
              </a:rPr>
              <a:t>Pagerinti aikštelės funkcionalumą, įrengiant </a:t>
            </a:r>
            <a:endParaRPr lang="lt-LT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>
                <a:solidFill>
                  <a:schemeClr val="bg2"/>
                </a:solidFill>
                <a:latin typeface="Times New Roman"/>
                <a:cs typeface="Times New Roman"/>
              </a:rPr>
              <a:t>elektromobilių įkrovimo stotelę</a:t>
            </a:r>
            <a:r>
              <a:rPr lang="lt-LT">
                <a:latin typeface="Times New Roman"/>
                <a:cs typeface="Times New Roman"/>
              </a:rPr>
              <a:t> </a:t>
            </a:r>
            <a:endParaRPr lang="lt-L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BA92F8-8B62-63AB-6FA5-F3CF14AB2A3D}"/>
              </a:ext>
            </a:extLst>
          </p:cNvPr>
          <p:cNvSpPr txBox="1"/>
          <p:nvPr/>
        </p:nvSpPr>
        <p:spPr>
          <a:xfrm>
            <a:off x="1996662" y="136974"/>
            <a:ext cx="6097554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600"/>
              </a:spcAft>
            </a:pPr>
            <a:r>
              <a:rPr lang="lt-LT" sz="2400">
                <a:effectLst/>
                <a:latin typeface="Times New Roman"/>
                <a:ea typeface="Calibri"/>
                <a:cs typeface="Times New Roman"/>
              </a:rPr>
              <a:t>Kiti numatomi darbai:</a:t>
            </a:r>
            <a:r>
              <a:rPr lang="lt-LT" sz="2400">
                <a:latin typeface="Times New Roman"/>
                <a:ea typeface="Calibri"/>
                <a:cs typeface="Times New Roman"/>
              </a:rPr>
              <a:t> </a:t>
            </a:r>
            <a:endParaRPr lang="lt-LT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50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60000"/>
                <a:lumOff val="4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F7D1-8E9E-400C-4F56-D3783458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2411" y="2738841"/>
            <a:ext cx="7925410" cy="94733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lt-LT" sz="1800" b="1">
                <a:solidFill>
                  <a:schemeClr val="tx1"/>
                </a:solidFill>
                <a:latin typeface="Aptos"/>
              </a:rPr>
              <a:t>10. Dėl vizitų rezultatų: </a:t>
            </a:r>
            <a:br>
              <a:rPr lang="lt-LT" sz="1800" b="1">
                <a:solidFill>
                  <a:schemeClr val="tx1"/>
                </a:solidFill>
                <a:latin typeface="Aptos"/>
              </a:rPr>
            </a:br>
            <a:r>
              <a:rPr lang="lt-LT" sz="1800" b="1">
                <a:solidFill>
                  <a:schemeClr val="tx1"/>
                </a:solidFill>
                <a:latin typeface="Aptos"/>
              </a:rPr>
              <a:t>a) Belgijos karališkojo gamtos mokslų institutas </a:t>
            </a:r>
            <a:br>
              <a:rPr lang="lt-LT" sz="1800" b="1">
                <a:solidFill>
                  <a:schemeClr val="tx1"/>
                </a:solidFill>
                <a:latin typeface="Aptos"/>
              </a:rPr>
            </a:br>
            <a:r>
              <a:rPr lang="lt-LT" sz="1800" b="1">
                <a:solidFill>
                  <a:schemeClr val="tx1"/>
                </a:solidFill>
                <a:latin typeface="Aptos"/>
              </a:rPr>
              <a:t>b) CETAF</a:t>
            </a:r>
            <a:endParaRPr lang="lt-LT" sz="1800" b="1">
              <a:solidFill>
                <a:schemeClr val="tx1"/>
              </a:solidFill>
              <a:effectLst/>
              <a:latin typeface="Aptos"/>
              <a:ea typeface="Calibri" panose="020F0502020204030204" pitchFamily="34" charset="0"/>
              <a:cs typeface="Times New Roman"/>
            </a:endParaRPr>
          </a:p>
        </p:txBody>
      </p:sp>
      <p:pic>
        <p:nvPicPr>
          <p:cNvPr id="37" name="Picture 36" descr="A picture containing icon&#10;&#10;Description automatically generated">
            <a:extLst>
              <a:ext uri="{FF2B5EF4-FFF2-40B4-BE49-F238E27FC236}">
                <a16:creationId xmlns:a16="http://schemas.microsoft.com/office/drawing/2014/main" id="{6A00D1D0-0C10-7875-DD32-AEB0E267E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413" y="2403895"/>
            <a:ext cx="2127445" cy="20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6960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7082BAC-1176-122F-A75F-F8C90112B61D}"/>
              </a:ext>
            </a:extLst>
          </p:cNvPr>
          <p:cNvSpPr txBox="1"/>
          <p:nvPr/>
        </p:nvSpPr>
        <p:spPr>
          <a:xfrm>
            <a:off x="1578622" y="811791"/>
            <a:ext cx="9946974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lt-LT" b="1">
                <a:latin typeface="Aptos"/>
              </a:rPr>
              <a:t>RBNS</a:t>
            </a:r>
            <a:r>
              <a:rPr lang="lt-LT">
                <a:latin typeface="Aptos"/>
              </a:rPr>
              <a:t> is </a:t>
            </a:r>
            <a:r>
              <a:rPr lang="en-US">
                <a:latin typeface="Aptos"/>
              </a:rPr>
              <a:t>a research institute with more than 200 scientists and dozens of scientific collaborators covering a wide range of disciplines from biology,  taxonomy and oceanography to geology, </a:t>
            </a:r>
            <a:r>
              <a:rPr lang="en-US" err="1">
                <a:latin typeface="Aptos"/>
              </a:rPr>
              <a:t>palaeontology</a:t>
            </a:r>
            <a:r>
              <a:rPr lang="en-US">
                <a:latin typeface="Aptos"/>
              </a:rPr>
              <a:t> and anthropology. For their studies, our researchers often make use of our vast collections which hold almost 38 million specimens. And they support national and international decision-makers with their scientific expertise.</a:t>
            </a:r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E677D279-C0C5-4E80-6743-5108F2715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967" y="262620"/>
            <a:ext cx="10325598" cy="550206"/>
          </a:xfrm>
        </p:spPr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sz="2000" b="1" kern="1200">
                <a:effectLst/>
              </a:rPr>
              <a:t>Bendradarbiavimo sutartis su Belgijos karališkuoju gamtos mokslų institutu (RBNS):</a:t>
            </a:r>
            <a:endParaRPr lang="en-US" sz="2000">
              <a:effectLst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2C6BF7D-97D3-090F-9A33-0B075A804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5536" y="2426427"/>
            <a:ext cx="8002961" cy="420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4486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ocument&#10;&#10;Description automatically generated">
            <a:extLst>
              <a:ext uri="{FF2B5EF4-FFF2-40B4-BE49-F238E27FC236}">
                <a16:creationId xmlns:a16="http://schemas.microsoft.com/office/drawing/2014/main" id="{0C13B9D4-B757-4BF7-9299-768146E32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547" y="488311"/>
            <a:ext cx="2992838" cy="4278352"/>
          </a:xfrm>
          <a:prstGeom prst="rect">
            <a:avLst/>
          </a:prstGeom>
        </p:spPr>
      </p:pic>
      <p:pic>
        <p:nvPicPr>
          <p:cNvPr id="4" name="Picture 3" descr="A document with signature on it&#10;&#10;Description automatically generated">
            <a:extLst>
              <a:ext uri="{FF2B5EF4-FFF2-40B4-BE49-F238E27FC236}">
                <a16:creationId xmlns:a16="http://schemas.microsoft.com/office/drawing/2014/main" id="{4CAF26E9-6086-844C-E118-4B0809F5E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667" y="489364"/>
            <a:ext cx="3087628" cy="42760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4DB3D1-9BCE-20F1-CF45-009D1B9C4D41}"/>
              </a:ext>
            </a:extLst>
          </p:cNvPr>
          <p:cNvSpPr txBox="1"/>
          <p:nvPr/>
        </p:nvSpPr>
        <p:spPr>
          <a:xfrm>
            <a:off x="1590133" y="4982774"/>
            <a:ext cx="9010159" cy="163121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lt-LT" sz="2000">
                <a:latin typeface="Aptos"/>
              </a:rPr>
              <a:t>Kiti GTC žingsniai:</a:t>
            </a:r>
          </a:p>
          <a:p>
            <a:pPr marL="342900" indent="-342900">
              <a:buAutoNum type="arabicPeriod"/>
            </a:pPr>
            <a:r>
              <a:rPr lang="lt-LT" sz="2000">
                <a:latin typeface="Aptos"/>
              </a:rPr>
              <a:t>Pilnos apimties sutartis,</a:t>
            </a:r>
          </a:p>
          <a:p>
            <a:pPr marL="342900" indent="-342900">
              <a:buAutoNum type="arabicPeriod"/>
            </a:pPr>
            <a:r>
              <a:rPr lang="lt-LT" sz="2000">
                <a:latin typeface="Aptos"/>
              </a:rPr>
              <a:t>Bendri projektai,</a:t>
            </a:r>
          </a:p>
          <a:p>
            <a:pPr marL="342900" indent="-342900">
              <a:buAutoNum type="arabicPeriod"/>
            </a:pPr>
            <a:r>
              <a:rPr lang="lt-LT" sz="2000">
                <a:latin typeface="Aptos"/>
              </a:rPr>
              <a:t>Galimybė pasinaudoti jų infrastruktūra ir kolekcijomis,</a:t>
            </a:r>
          </a:p>
          <a:p>
            <a:pPr marL="342900" indent="-342900">
              <a:buAutoNum type="arabicPeriod"/>
            </a:pPr>
            <a:r>
              <a:rPr lang="lt-LT" sz="2000">
                <a:latin typeface="Aptos"/>
              </a:rPr>
              <a:t>Galimybė pasinaudoti RBNS ryšiais su kitomis Belgijos mokslo institucijomis.</a:t>
            </a:r>
            <a:endParaRPr lang="en-US" sz="2000">
              <a:latin typeface="Aptos"/>
            </a:endParaRPr>
          </a:p>
        </p:txBody>
      </p:sp>
      <p:pic>
        <p:nvPicPr>
          <p:cNvPr id="2" name="Picture 1" descr="A person standing in front of a screen&#10;&#10;Description automatically generated">
            <a:extLst>
              <a:ext uri="{FF2B5EF4-FFF2-40B4-BE49-F238E27FC236}">
                <a16:creationId xmlns:a16="http://schemas.microsoft.com/office/drawing/2014/main" id="{2B1924F6-91BC-A3CA-A54A-1BE9F70961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2198" y="487815"/>
            <a:ext cx="2823165" cy="2139359"/>
          </a:xfrm>
          <a:prstGeom prst="rect">
            <a:avLst/>
          </a:prstGeom>
        </p:spPr>
      </p:pic>
      <p:pic>
        <p:nvPicPr>
          <p:cNvPr id="10" name="Picture 9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4585B4BF-BC77-ED9F-A509-A0F4B0B6C3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2563" y="2626877"/>
            <a:ext cx="2894049" cy="213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515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peaking into a microphone&#10;&#10;Description automatically generated">
            <a:extLst>
              <a:ext uri="{FF2B5EF4-FFF2-40B4-BE49-F238E27FC236}">
                <a16:creationId xmlns:a16="http://schemas.microsoft.com/office/drawing/2014/main" id="{D16402EB-1F65-F351-EDEC-B1B9342CE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7685" y="994786"/>
            <a:ext cx="2821173" cy="2821173"/>
          </a:xfrm>
          <a:prstGeom prst="rect">
            <a:avLst/>
          </a:prstGeom>
        </p:spPr>
      </p:pic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2E247E3-32AB-A7B8-2320-258AAC7D8A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3675" y="1083100"/>
            <a:ext cx="5741582" cy="26014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6A1D39-05F2-49CF-461E-8EC7F193FCD9}"/>
              </a:ext>
            </a:extLst>
          </p:cNvPr>
          <p:cNvSpPr txBox="1"/>
          <p:nvPr/>
        </p:nvSpPr>
        <p:spPr>
          <a:xfrm>
            <a:off x="1778895" y="3900998"/>
            <a:ext cx="9545598" cy="258532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lt-LT" b="1">
                <a:latin typeface="Aptos"/>
              </a:rPr>
              <a:t>Ką tai duoda GTC:</a:t>
            </a:r>
          </a:p>
          <a:p>
            <a:endParaRPr lang="lt-LT" b="1">
              <a:latin typeface="Aptos"/>
            </a:endParaRPr>
          </a:p>
          <a:p>
            <a:pPr marL="342900" indent="-342900" algn="just">
              <a:buAutoNum type="arabicPeriod"/>
            </a:pPr>
            <a:r>
              <a:rPr lang="lt-LT">
                <a:latin typeface="Aptos"/>
              </a:rPr>
              <a:t>GTC turi tokią pačią balsavimo teisę kaip ir kitos, net ir didžiausios Europos taksonomijos institucijos (pvz., Paryžiaus muziejus, RBNS ir kt.);</a:t>
            </a:r>
          </a:p>
          <a:p>
            <a:pPr marL="342900" indent="-342900" algn="just">
              <a:buAutoNum type="arabicPeriod"/>
            </a:pPr>
            <a:r>
              <a:rPr lang="lt-LT">
                <a:latin typeface="Aptos"/>
              </a:rPr>
              <a:t>Tarptautinės paramos užtikrinimas GTC;</a:t>
            </a:r>
          </a:p>
          <a:p>
            <a:pPr marL="342900" indent="-342900" algn="just">
              <a:buAutoNum type="arabicPeriod"/>
            </a:pPr>
            <a:r>
              <a:rPr lang="lt-LT">
                <a:latin typeface="Aptos"/>
              </a:rPr>
              <a:t>GTC tapo stipresniu partneriu tiek tarptautiniu, tiek ir Lietuvos lygmeniu;</a:t>
            </a:r>
          </a:p>
          <a:p>
            <a:pPr marL="342900" indent="-342900" algn="just">
              <a:buAutoNum type="arabicPeriod"/>
            </a:pPr>
            <a:r>
              <a:rPr lang="lt-LT">
                <a:latin typeface="Aptos"/>
              </a:rPr>
              <a:t>Galimybė inicijuoti europinius projektus, tarp jų „Horizonto“;</a:t>
            </a:r>
          </a:p>
          <a:p>
            <a:pPr marL="342900" indent="-342900" algn="just">
              <a:buAutoNum type="arabicPeriod"/>
            </a:pPr>
            <a:r>
              <a:rPr lang="lt-LT">
                <a:latin typeface="Aptos"/>
              </a:rPr>
              <a:t>Didesnės galimybės ne tik dalyvauti, bet ir vadovauti europiniams projektams;</a:t>
            </a:r>
          </a:p>
          <a:p>
            <a:pPr marL="342900" indent="-342900" algn="just">
              <a:buAutoNum type="arabicPeriod"/>
            </a:pPr>
            <a:r>
              <a:rPr lang="lt-LT">
                <a:latin typeface="Aptos"/>
              </a:rPr>
              <a:t>Platesnis GTC žinomumas tarptautiniu mastu ir didesnės bendradarbiavimo galimybės.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656921F0-0498-DD47-3E75-08D1DC69B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937" y="164936"/>
            <a:ext cx="8941573" cy="639304"/>
          </a:xfrm>
        </p:spPr>
        <p:txBody>
          <a:bodyPr>
            <a:normAutofit fontScale="9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sz="2400" b="1" kern="1200">
                <a:effectLst/>
                <a:latin typeface="Aptos"/>
              </a:rPr>
              <a:t>GTC tapo pilnateisiu Europos taksonomijos institucijų konsorciumo (CETAF) nariu</a:t>
            </a:r>
            <a:endParaRPr lang="en-US" sz="2400">
              <a:effectLst/>
              <a:latin typeface="Aptos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616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60000"/>
                <a:lumOff val="4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F7D1-8E9E-400C-4F56-D3783458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2411" y="3131856"/>
            <a:ext cx="7925410" cy="55431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just"/>
            <a:r>
              <a:rPr lang="lt-LT" sz="2000" b="1">
                <a:solidFill>
                  <a:schemeClr val="tx1"/>
                </a:solidFill>
                <a:latin typeface="Times New Roman"/>
                <a:ea typeface="Calibri"/>
                <a:cs typeface="Segoe UI"/>
              </a:rPr>
              <a:t>11.</a:t>
            </a:r>
            <a:r>
              <a:rPr lang="lt-LT" sz="2000" b="1">
                <a:solidFill>
                  <a:schemeClr val="tx1"/>
                </a:solidFill>
                <a:latin typeface="Arial Nova"/>
                <a:ea typeface="Calibri"/>
                <a:cs typeface="Segoe UI"/>
              </a:rPr>
              <a:t> </a:t>
            </a:r>
            <a:r>
              <a:rPr lang="lt-LT" sz="2000" b="1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Dėl GTC logotipo naudojimo </a:t>
            </a:r>
            <a:r>
              <a:rPr lang="lt-LT" sz="2000" b="1">
                <a:solidFill>
                  <a:srgbClr val="000000"/>
                </a:solidFill>
                <a:latin typeface="Times New Roman"/>
                <a:cs typeface="Times New Roman"/>
              </a:rPr>
              <a:t>fone </a:t>
            </a:r>
            <a:r>
              <a:rPr lang="lt-LT" sz="2000" b="1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„Teams“ nuotolinių pokalbių metu</a:t>
            </a:r>
            <a:endParaRPr lang="lt-LT" sz="2000" b="1">
              <a:solidFill>
                <a:schemeClr val="tx1"/>
              </a:solidFill>
              <a:effectLst/>
              <a:latin typeface="Times New Roman"/>
              <a:ea typeface="+mj-lt"/>
              <a:cs typeface="Times New Roman"/>
            </a:endParaRPr>
          </a:p>
        </p:txBody>
      </p:sp>
      <p:pic>
        <p:nvPicPr>
          <p:cNvPr id="37" name="Picture 36" descr="A picture containing icon&#10;&#10;Description automatically generated">
            <a:extLst>
              <a:ext uri="{FF2B5EF4-FFF2-40B4-BE49-F238E27FC236}">
                <a16:creationId xmlns:a16="http://schemas.microsoft.com/office/drawing/2014/main" id="{6A00D1D0-0C10-7875-DD32-AEB0E267E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413" y="2403895"/>
            <a:ext cx="2127445" cy="20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145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B30D63-39BD-64B8-4F21-A7555EEBA4B6}"/>
              </a:ext>
            </a:extLst>
          </p:cNvPr>
          <p:cNvSpPr txBox="1"/>
          <p:nvPr/>
        </p:nvSpPr>
        <p:spPr>
          <a:xfrm>
            <a:off x="1525773" y="808075"/>
            <a:ext cx="4843128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lt-LT" sz="2800">
                <a:latin typeface="Aptos"/>
              </a:rPr>
              <a:t>Prašome GTC darbuotojų naudoti įstaigos logotipą fone „</a:t>
            </a:r>
            <a:r>
              <a:rPr lang="lt-LT" sz="2800" err="1">
                <a:latin typeface="Aptos"/>
              </a:rPr>
              <a:t>Teams</a:t>
            </a:r>
            <a:r>
              <a:rPr lang="lt-LT" sz="2800">
                <a:latin typeface="Aptos"/>
              </a:rPr>
              <a:t>“ nuotolinių pokalbių metu</a:t>
            </a:r>
            <a:r>
              <a:rPr lang="en-US" sz="2800">
                <a:latin typeface="Aptos"/>
              </a:rPr>
              <a:t>​.</a:t>
            </a:r>
          </a:p>
        </p:txBody>
      </p:sp>
      <p:pic>
        <p:nvPicPr>
          <p:cNvPr id="3" name="Picture 2" descr="A close up of plants&#10;&#10;Description automatically generated">
            <a:extLst>
              <a:ext uri="{FF2B5EF4-FFF2-40B4-BE49-F238E27FC236}">
                <a16:creationId xmlns:a16="http://schemas.microsoft.com/office/drawing/2014/main" id="{A60EE2A3-B44E-0131-9974-9A1C5815B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344" y="775170"/>
            <a:ext cx="5245395" cy="3460497"/>
          </a:xfrm>
          <a:prstGeom prst="rect">
            <a:avLst/>
          </a:prstGeom>
        </p:spPr>
      </p:pic>
      <p:pic>
        <p:nvPicPr>
          <p:cNvPr id="4" name="Picture 3" descr="A close up of plants&#10;&#10;Description automatically generated">
            <a:extLst>
              <a:ext uri="{FF2B5EF4-FFF2-40B4-BE49-F238E27FC236}">
                <a16:creationId xmlns:a16="http://schemas.microsoft.com/office/drawing/2014/main" id="{FCC6C326-6630-227E-3387-BC32A2BE9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388" y="2957044"/>
            <a:ext cx="5156792" cy="347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989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60000"/>
                <a:lumOff val="4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F7D1-8E9E-400C-4F56-D3783458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2411" y="3131856"/>
            <a:ext cx="7925410" cy="55431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just"/>
            <a:r>
              <a:rPr lang="lt-LT" sz="2000" b="1">
                <a:solidFill>
                  <a:srgbClr val="262626"/>
                </a:solidFill>
                <a:latin typeface="Times New Roman"/>
                <a:ea typeface="Calibri"/>
                <a:cs typeface="Segoe UI"/>
              </a:rPr>
              <a:t>12. </a:t>
            </a:r>
            <a:r>
              <a:rPr lang="lt-LT" sz="2000" b="1">
                <a:solidFill>
                  <a:srgbClr val="000000"/>
                </a:solidFill>
                <a:latin typeface="Times New Roman"/>
                <a:ea typeface="+mj-lt"/>
                <a:cs typeface="+mj-lt"/>
              </a:rPr>
              <a:t>Anonsai</a:t>
            </a:r>
            <a:endParaRPr lang="lt-LT" sz="2000" b="1">
              <a:solidFill>
                <a:srgbClr val="000000"/>
              </a:solidFill>
              <a:effectLst/>
              <a:latin typeface="Times New Roman"/>
              <a:ea typeface="+mj-lt"/>
              <a:cs typeface="+mj-lt"/>
            </a:endParaRPr>
          </a:p>
        </p:txBody>
      </p:sp>
      <p:pic>
        <p:nvPicPr>
          <p:cNvPr id="37" name="Picture 36" descr="A picture containing icon&#10;&#10;Description automatically generated">
            <a:extLst>
              <a:ext uri="{FF2B5EF4-FFF2-40B4-BE49-F238E27FC236}">
                <a16:creationId xmlns:a16="http://schemas.microsoft.com/office/drawing/2014/main" id="{6A00D1D0-0C10-7875-DD32-AEB0E267E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413" y="2403895"/>
            <a:ext cx="2127445" cy="20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290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walking in a puddle&#10;&#10;Description automatically generated">
            <a:extLst>
              <a:ext uri="{FF2B5EF4-FFF2-40B4-BE49-F238E27FC236}">
                <a16:creationId xmlns:a16="http://schemas.microsoft.com/office/drawing/2014/main" id="{75DE4BCC-E104-0CB6-5E3B-8047FF9F9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440" y="240441"/>
            <a:ext cx="7789502" cy="654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145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59B198-204E-5FFB-42EC-B788011C6011}"/>
              </a:ext>
            </a:extLst>
          </p:cNvPr>
          <p:cNvSpPr txBox="1"/>
          <p:nvPr/>
        </p:nvSpPr>
        <p:spPr>
          <a:xfrm>
            <a:off x="1740875" y="402483"/>
            <a:ext cx="10166227" cy="67095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endParaRPr lang="en-US" sz="2000">
              <a:latin typeface="Aptos"/>
              <a:cs typeface="Times New Roman"/>
            </a:endParaRPr>
          </a:p>
          <a:p>
            <a:pPr algn="just"/>
            <a:r>
              <a:rPr lang="lt-LT" sz="2000" b="1">
                <a:latin typeface="Aptos"/>
                <a:cs typeface="Times New Roman"/>
              </a:rPr>
              <a:t>Š. m. birželio 19–21 d.</a:t>
            </a:r>
            <a:r>
              <a:rPr lang="lt-LT" sz="2000">
                <a:latin typeface="Aptos"/>
                <a:cs typeface="Times New Roman"/>
              </a:rPr>
              <a:t> Akademijoje, Dotnuvos sen., Kėdainių r. vyks žemės ūkio technologijų ir inovacijų paroda </a:t>
            </a:r>
            <a:r>
              <a:rPr lang="lt-LT" sz="2000" b="1">
                <a:latin typeface="Aptos"/>
                <a:cs typeface="Times New Roman"/>
              </a:rPr>
              <a:t>„</a:t>
            </a:r>
            <a:r>
              <a:rPr lang="lt-LT" sz="2000" b="1" err="1">
                <a:latin typeface="Aptos"/>
                <a:cs typeface="Times New Roman"/>
              </a:rPr>
              <a:t>Agrovizija</a:t>
            </a:r>
            <a:r>
              <a:rPr lang="lt-LT" sz="2000" b="1">
                <a:latin typeface="Aptos"/>
                <a:cs typeface="Times New Roman"/>
              </a:rPr>
              <a:t>“</a:t>
            </a:r>
            <a:r>
              <a:rPr lang="lt-LT" sz="2000">
                <a:latin typeface="Aptos"/>
                <a:cs typeface="Times New Roman"/>
              </a:rPr>
              <a:t>. </a:t>
            </a:r>
            <a:endParaRPr lang="en-US" sz="2000">
              <a:latin typeface="Aptos"/>
              <a:cs typeface="Times New Roman"/>
            </a:endParaRPr>
          </a:p>
          <a:p>
            <a:pPr algn="just"/>
            <a:r>
              <a:rPr lang="lt-LT" sz="2000">
                <a:latin typeface="Aptos"/>
                <a:cs typeface="Times New Roman"/>
              </a:rPr>
              <a:t>Daugiau informacijos apie renginį: </a:t>
            </a:r>
            <a:r>
              <a:rPr lang="lt-LT" sz="2000" b="1" u="sng">
                <a:latin typeface="Aptos"/>
                <a:cs typeface="Times New Roman"/>
                <a:hlinkClick r:id="rId2"/>
              </a:rPr>
              <a:t>https://agrovizija.lt</a:t>
            </a:r>
            <a:endParaRPr lang="en-US" sz="2000">
              <a:latin typeface="Aptos"/>
              <a:cs typeface="Times New Roman"/>
            </a:endParaRPr>
          </a:p>
          <a:p>
            <a:pPr algn="just"/>
            <a:endParaRPr lang="en-US" sz="2000">
              <a:latin typeface="Aptos"/>
              <a:cs typeface="Times New Roman"/>
            </a:endParaRPr>
          </a:p>
          <a:p>
            <a:pPr algn="just"/>
            <a:r>
              <a:rPr lang="lt-LT" sz="2000" b="1">
                <a:latin typeface="Aptos"/>
                <a:cs typeface="Times New Roman"/>
              </a:rPr>
              <a:t>Š. m. birželio 19 d.</a:t>
            </a:r>
            <a:r>
              <a:rPr lang="lt-LT" sz="2000">
                <a:latin typeface="Aptos"/>
                <a:cs typeface="Times New Roman"/>
              </a:rPr>
              <a:t> vyks 1-oji tarptautinė konferencija „</a:t>
            </a:r>
            <a:r>
              <a:rPr lang="lt-LT" sz="2000" b="1">
                <a:latin typeface="Aptos"/>
                <a:cs typeface="Times New Roman"/>
              </a:rPr>
              <a:t>Viena sveikata: iššūkiai maisto saugai / One </a:t>
            </a:r>
            <a:r>
              <a:rPr lang="lt-LT" sz="2000" b="1" err="1">
                <a:latin typeface="Aptos"/>
                <a:cs typeface="Times New Roman"/>
              </a:rPr>
              <a:t>Health</a:t>
            </a:r>
            <a:r>
              <a:rPr lang="lt-LT" sz="2000" b="1">
                <a:latin typeface="Aptos"/>
                <a:cs typeface="Times New Roman"/>
              </a:rPr>
              <a:t>: </a:t>
            </a:r>
            <a:r>
              <a:rPr lang="lt-LT" sz="2000" b="1" err="1">
                <a:latin typeface="Aptos"/>
                <a:cs typeface="Times New Roman"/>
              </a:rPr>
              <a:t>Challenges</a:t>
            </a:r>
            <a:r>
              <a:rPr lang="lt-LT" sz="2000" b="1">
                <a:latin typeface="Aptos"/>
                <a:cs typeface="Times New Roman"/>
              </a:rPr>
              <a:t> </a:t>
            </a:r>
            <a:r>
              <a:rPr lang="lt-LT" sz="2000" b="1" err="1">
                <a:latin typeface="Aptos"/>
                <a:cs typeface="Times New Roman"/>
              </a:rPr>
              <a:t>for</a:t>
            </a:r>
            <a:r>
              <a:rPr lang="lt-LT" sz="2000" b="1">
                <a:latin typeface="Aptos"/>
                <a:cs typeface="Times New Roman"/>
              </a:rPr>
              <a:t> </a:t>
            </a:r>
            <a:r>
              <a:rPr lang="lt-LT" sz="2000" b="1" err="1">
                <a:latin typeface="Aptos"/>
                <a:cs typeface="Times New Roman"/>
              </a:rPr>
              <a:t>Food</a:t>
            </a:r>
            <a:r>
              <a:rPr lang="lt-LT" sz="2000" b="1">
                <a:latin typeface="Aptos"/>
                <a:cs typeface="Times New Roman"/>
              </a:rPr>
              <a:t> </a:t>
            </a:r>
            <a:r>
              <a:rPr lang="lt-LT" sz="2000" b="1" err="1">
                <a:latin typeface="Aptos"/>
                <a:cs typeface="Times New Roman"/>
              </a:rPr>
              <a:t>Safety</a:t>
            </a:r>
            <a:r>
              <a:rPr lang="lt-LT" sz="2000">
                <a:latin typeface="Aptos"/>
                <a:cs typeface="Times New Roman"/>
              </a:rPr>
              <a:t>“.</a:t>
            </a:r>
            <a:endParaRPr lang="en-US" sz="2000">
              <a:latin typeface="Aptos"/>
              <a:cs typeface="Times New Roman"/>
            </a:endParaRPr>
          </a:p>
          <a:p>
            <a:pPr algn="just"/>
            <a:r>
              <a:rPr lang="lt-LT" sz="2000">
                <a:latin typeface="Aptos"/>
                <a:cs typeface="Times New Roman"/>
              </a:rPr>
              <a:t>Konferencija vyks virtualiai „</a:t>
            </a:r>
            <a:r>
              <a:rPr lang="lt-LT" sz="2000" err="1">
                <a:latin typeface="Aptos"/>
                <a:cs typeface="Times New Roman"/>
              </a:rPr>
              <a:t>Teams</a:t>
            </a:r>
            <a:r>
              <a:rPr lang="lt-LT" sz="2000">
                <a:latin typeface="Aptos"/>
                <a:cs typeface="Times New Roman"/>
              </a:rPr>
              <a:t>“ platformoje.</a:t>
            </a:r>
            <a:endParaRPr lang="en-US" sz="2000">
              <a:latin typeface="Aptos"/>
              <a:cs typeface="Times New Roman"/>
            </a:endParaRPr>
          </a:p>
          <a:p>
            <a:pPr algn="just"/>
            <a:r>
              <a:rPr lang="lt-LT" sz="2000">
                <a:latin typeface="Aptos"/>
                <a:cs typeface="Times New Roman"/>
              </a:rPr>
              <a:t>Daugiau informacijos apie renginį: </a:t>
            </a:r>
            <a:r>
              <a:rPr lang="lt-LT" sz="2000" b="1" u="sng">
                <a:latin typeface="Aptos"/>
                <a:cs typeface="Times New Roman"/>
                <a:hlinkClick r:id="rId3"/>
              </a:rPr>
              <a:t>https://www.lma.lt/news/2360/67/1-oji-tarptautine-konferencija-Viena-sveikata-issukiai-maisto-saugai-One-Health-Challenges-for-Food-Safety</a:t>
            </a:r>
            <a:r>
              <a:rPr lang="lt-LT" sz="2000">
                <a:latin typeface="Aptos"/>
                <a:cs typeface="Times New Roman"/>
              </a:rPr>
              <a:t> </a:t>
            </a:r>
            <a:endParaRPr lang="en-US" sz="2000">
              <a:latin typeface="Aptos"/>
              <a:cs typeface="Times New Roman"/>
            </a:endParaRPr>
          </a:p>
          <a:p>
            <a:pPr algn="just"/>
            <a:endParaRPr lang="en-US" sz="2000">
              <a:latin typeface="Aptos"/>
              <a:cs typeface="Times New Roman"/>
            </a:endParaRPr>
          </a:p>
          <a:p>
            <a:pPr algn="just"/>
            <a:r>
              <a:rPr lang="lt-LT" sz="2000">
                <a:latin typeface="Aptos"/>
                <a:cs typeface="Times New Roman"/>
              </a:rPr>
              <a:t>Europos mokslo taryba (angl. </a:t>
            </a:r>
            <a:r>
              <a:rPr lang="lt-LT" sz="2000" err="1">
                <a:latin typeface="Aptos"/>
                <a:cs typeface="Times New Roman"/>
              </a:rPr>
              <a:t>European</a:t>
            </a:r>
            <a:r>
              <a:rPr lang="lt-LT" sz="2000">
                <a:latin typeface="Aptos"/>
                <a:cs typeface="Times New Roman"/>
              </a:rPr>
              <a:t> </a:t>
            </a:r>
            <a:r>
              <a:rPr lang="lt-LT" sz="2000" err="1">
                <a:latin typeface="Aptos"/>
                <a:cs typeface="Times New Roman"/>
              </a:rPr>
              <a:t>Research</a:t>
            </a:r>
            <a:r>
              <a:rPr lang="lt-LT" sz="2000">
                <a:latin typeface="Aptos"/>
                <a:cs typeface="Times New Roman"/>
              </a:rPr>
              <a:t> </a:t>
            </a:r>
            <a:r>
              <a:rPr lang="lt-LT" sz="2000" err="1">
                <a:latin typeface="Aptos"/>
                <a:cs typeface="Times New Roman"/>
              </a:rPr>
              <a:t>Council</a:t>
            </a:r>
            <a:r>
              <a:rPr lang="lt-LT" sz="2000">
                <a:latin typeface="Aptos"/>
                <a:cs typeface="Times New Roman"/>
              </a:rPr>
              <a:t>, ERC) paskelbė kvietimą </a:t>
            </a:r>
            <a:r>
              <a:rPr lang="lt-LT" sz="2000" b="1">
                <a:latin typeface="Aptos"/>
                <a:cs typeface="Times New Roman"/>
              </a:rPr>
              <a:t>teikti paraiškas </a:t>
            </a:r>
            <a:r>
              <a:rPr lang="lt-LT" sz="2000" b="1" u="sng">
                <a:latin typeface="Aptos"/>
                <a:cs typeface="Times New Roman"/>
                <a:hlinkClick r:id="rId4"/>
              </a:rPr>
              <a:t>patyrusiems tyrėjams </a:t>
            </a:r>
            <a:r>
              <a:rPr lang="lt-LT" sz="2000">
                <a:latin typeface="Aptos"/>
                <a:cs typeface="Times New Roman"/>
              </a:rPr>
              <a:t>(angl. </a:t>
            </a:r>
            <a:r>
              <a:rPr lang="lt-LT" sz="2000" err="1">
                <a:latin typeface="Aptos"/>
                <a:cs typeface="Times New Roman"/>
              </a:rPr>
              <a:t>Advanced</a:t>
            </a:r>
            <a:r>
              <a:rPr lang="lt-LT" sz="2000">
                <a:latin typeface="Aptos"/>
                <a:cs typeface="Times New Roman"/>
              </a:rPr>
              <a:t> </a:t>
            </a:r>
            <a:r>
              <a:rPr lang="lt-LT" sz="2000" err="1">
                <a:latin typeface="Aptos"/>
                <a:cs typeface="Times New Roman"/>
              </a:rPr>
              <a:t>Grants</a:t>
            </a:r>
            <a:r>
              <a:rPr lang="lt-LT" sz="2000">
                <a:latin typeface="Aptos"/>
                <a:cs typeface="Times New Roman"/>
              </a:rPr>
              <a:t>), kvietimas galioja </a:t>
            </a:r>
            <a:r>
              <a:rPr lang="lt-LT" sz="2000" b="1">
                <a:latin typeface="Aptos"/>
                <a:cs typeface="Times New Roman"/>
              </a:rPr>
              <a:t>iki š. m. rugpjūčio 29 d.</a:t>
            </a:r>
            <a:endParaRPr lang="en-US" sz="2000">
              <a:latin typeface="Aptos"/>
              <a:cs typeface="Times New Roman"/>
            </a:endParaRPr>
          </a:p>
          <a:p>
            <a:pPr algn="just"/>
            <a:r>
              <a:rPr lang="lt-LT" sz="2000">
                <a:latin typeface="Aptos"/>
                <a:cs typeface="Times New Roman"/>
              </a:rPr>
              <a:t>Daugiau informacijos: </a:t>
            </a:r>
            <a:r>
              <a:rPr lang="lt-LT" sz="2000" b="1" u="sng">
                <a:latin typeface="Aptos"/>
                <a:cs typeface="Times New Roman"/>
                <a:hlinkClick r:id="rId5"/>
              </a:rPr>
              <a:t>https://lmt.lrv.lt/lt/naujienos/europos-mokslo-taryba-kviecia-teikti-dotacijas-patyrusiems-tyrejams-erc-adg/</a:t>
            </a:r>
            <a:r>
              <a:rPr lang="lt-LT" sz="2000" b="1">
                <a:latin typeface="Aptos"/>
                <a:cs typeface="Times New Roman"/>
              </a:rPr>
              <a:t> </a:t>
            </a:r>
            <a:endParaRPr lang="en-US" sz="2000">
              <a:latin typeface="Aptos"/>
              <a:cs typeface="Times New Roman"/>
            </a:endParaRPr>
          </a:p>
          <a:p>
            <a:pPr algn="just"/>
            <a:r>
              <a:rPr lang="lt-LT" sz="2000">
                <a:latin typeface="Aptos"/>
                <a:cs typeface="Times New Roman"/>
              </a:rPr>
              <a:t>Daugiau informacijos apie šią finansavimo schemą: </a:t>
            </a:r>
            <a:r>
              <a:rPr lang="lt-LT" sz="2000" b="1" u="sng">
                <a:latin typeface="Aptos"/>
                <a:cs typeface="Times New Roman"/>
                <a:hlinkClick r:id="rId6"/>
              </a:rPr>
              <a:t>ERC Darbo Programoje 2024</a:t>
            </a:r>
            <a:r>
              <a:rPr lang="lt-LT" sz="2000">
                <a:latin typeface="Aptos"/>
                <a:cs typeface="Times New Roman"/>
              </a:rPr>
              <a:t> ir </a:t>
            </a:r>
            <a:r>
              <a:rPr lang="lt-LT" sz="2000" b="1">
                <a:latin typeface="Aptos"/>
                <a:cs typeface="Times New Roman"/>
                <a:hlinkClick r:id="rId7"/>
              </a:rPr>
              <a:t>Funding &amp; Tenders portale</a:t>
            </a:r>
            <a:endParaRPr lang="en-US" sz="2000">
              <a:latin typeface="Aptos"/>
              <a:cs typeface="Times New Roman"/>
            </a:endParaRPr>
          </a:p>
          <a:p>
            <a:pPr algn="just"/>
            <a:endParaRPr lang="en-US" sz="1600">
              <a:latin typeface="Aptos"/>
              <a:cs typeface="Times New Roman"/>
            </a:endParaRPr>
          </a:p>
          <a:p>
            <a:pPr algn="just"/>
            <a:endParaRPr lang="lt-LT" sz="1600">
              <a:latin typeface="Aptos"/>
              <a:cs typeface="Times New Roman"/>
            </a:endParaRPr>
          </a:p>
          <a:p>
            <a:endParaRPr lang="en-US"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2736710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8CD55AA-1216-3C19-5F59-DA4B55763BDB}"/>
              </a:ext>
            </a:extLst>
          </p:cNvPr>
          <p:cNvSpPr txBox="1"/>
          <p:nvPr/>
        </p:nvSpPr>
        <p:spPr>
          <a:xfrm>
            <a:off x="1512262" y="627635"/>
            <a:ext cx="9955480" cy="55943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lt-LT" sz="1600" kern="1200">
                <a:latin typeface="Aptos"/>
                <a:ea typeface="+mn-ea"/>
                <a:cs typeface="+mn-cs"/>
              </a:rPr>
              <a:t>	2024-06-18 p</a:t>
            </a:r>
            <a:r>
              <a:rPr lang="en-US" sz="1600" kern="1200">
                <a:latin typeface="Aptos"/>
                <a:ea typeface="+mn-ea"/>
                <a:cs typeface="+mn-cs"/>
              </a:rPr>
              <a:t>a</a:t>
            </a:r>
            <a:r>
              <a:rPr lang="lt-LT" sz="1600">
                <a:latin typeface="Aptos"/>
              </a:rPr>
              <a:t>rengtas</a:t>
            </a:r>
            <a:r>
              <a:rPr lang="en-US" sz="1600" kern="1200">
                <a:latin typeface="Aptos"/>
                <a:ea typeface="+mn-ea"/>
                <a:cs typeface="+mn-cs"/>
              </a:rPr>
              <a:t> </a:t>
            </a:r>
            <a:r>
              <a:rPr lang="en-US" sz="1600" kern="1200" err="1">
                <a:latin typeface="Aptos"/>
                <a:ea typeface="+mn-ea"/>
                <a:cs typeface="+mn-cs"/>
              </a:rPr>
              <a:t>nauj</a:t>
            </a:r>
            <a:r>
              <a:rPr lang="lt-LT" sz="1600" err="1">
                <a:latin typeface="Aptos"/>
              </a:rPr>
              <a:t>as</a:t>
            </a:r>
            <a:r>
              <a:rPr lang="lt-LT" sz="1600">
                <a:latin typeface="Aptos"/>
              </a:rPr>
              <a:t> </a:t>
            </a:r>
            <a:r>
              <a:rPr lang="lt-LT" sz="1600" b="1">
                <a:latin typeface="Aptos"/>
              </a:rPr>
              <a:t>GTC</a:t>
            </a:r>
            <a:r>
              <a:rPr lang="lt-LT" sz="1600" b="1" kern="1200">
                <a:latin typeface="Aptos"/>
                <a:ea typeface="+mn-ea"/>
                <a:cs typeface="+mn-cs"/>
              </a:rPr>
              <a:t> mokslinių tyrimų projektų paraiškų ir</a:t>
            </a:r>
            <a:r>
              <a:rPr lang="lt-LT" sz="1600" b="1">
                <a:latin typeface="Aptos"/>
              </a:rPr>
              <a:t> </a:t>
            </a:r>
            <a:r>
              <a:rPr lang="lt-LT" sz="1600" b="1" kern="1200">
                <a:latin typeface="Aptos"/>
                <a:ea typeface="+mn-ea"/>
                <a:cs typeface="+mn-cs"/>
              </a:rPr>
              <a:t> užsakomųjų darbų pasiūlymų bei jų sutarčių rengimo, derinimo, vykdymo ir atsiskaitymo </a:t>
            </a:r>
            <a:r>
              <a:rPr lang="lt-LT" sz="1600" b="1">
                <a:latin typeface="Aptos"/>
              </a:rPr>
              <a:t>tvarkos aprašas</a:t>
            </a:r>
            <a:r>
              <a:rPr lang="lt-LT" sz="1600" b="1" kern="1200">
                <a:latin typeface="Aptos"/>
                <a:ea typeface="+mn-ea"/>
                <a:cs typeface="+mn-cs"/>
              </a:rPr>
              <a:t>.</a:t>
            </a:r>
            <a:endParaRPr lang="lt-LT" sz="1600"/>
          </a:p>
          <a:p>
            <a:pPr marL="0" algn="just" rtl="0">
              <a:lnSpc>
                <a:spcPct val="150000"/>
              </a:lnSpc>
            </a:pPr>
            <a:r>
              <a:rPr lang="lt-LT" sz="1600" kern="1200">
                <a:latin typeface="Aptos"/>
                <a:ea typeface="+mn-ea"/>
                <a:cs typeface="+mn-cs"/>
              </a:rPr>
              <a:t>	Pagrindiniai punktai:</a:t>
            </a:r>
            <a:endParaRPr lang="lt-LT" sz="1600" kern="1200">
              <a:latin typeface="Aptos"/>
            </a:endParaRPr>
          </a:p>
          <a:p>
            <a:pPr algn="just">
              <a:lnSpc>
                <a:spcPct val="150000"/>
              </a:lnSpc>
            </a:pPr>
            <a:r>
              <a:rPr lang="lt-LT" sz="1600" kern="1200">
                <a:latin typeface="Aptos"/>
                <a:ea typeface="+mn-ea"/>
                <a:cs typeface="+mn-cs"/>
              </a:rPr>
              <a:t>	1. </a:t>
            </a:r>
            <a:r>
              <a:rPr lang="lt-LT" sz="1600" b="1" kern="1200">
                <a:latin typeface="Aptos"/>
                <a:ea typeface="+mn-ea"/>
                <a:cs typeface="+mn-cs"/>
              </a:rPr>
              <a:t>Numatomas projekto vadovas </a:t>
            </a:r>
            <a:r>
              <a:rPr lang="lt-LT" sz="1600" kern="1200">
                <a:latin typeface="Aptos"/>
                <a:ea typeface="+mn-ea"/>
                <a:cs typeface="+mn-cs"/>
              </a:rPr>
              <a:t>tinkamai ir laiku (</a:t>
            </a:r>
            <a:r>
              <a:rPr lang="lt-LT" sz="1600">
                <a:latin typeface="Aptos"/>
              </a:rPr>
              <a:t>apraše </a:t>
            </a:r>
            <a:r>
              <a:rPr lang="lt-LT" sz="1600" kern="1200">
                <a:latin typeface="Aptos"/>
                <a:ea typeface="+mn-ea"/>
                <a:cs typeface="+mn-cs"/>
              </a:rPr>
              <a:t>nustatyta tvarka ir terminais) privalo informuoti </a:t>
            </a:r>
            <a:r>
              <a:rPr lang="lt-LT" sz="1600" b="1" kern="1200">
                <a:latin typeface="Aptos"/>
                <a:ea typeface="+mn-ea"/>
                <a:cs typeface="+mn-cs"/>
              </a:rPr>
              <a:t>apie ketinimą</a:t>
            </a:r>
            <a:r>
              <a:rPr lang="lt-LT" sz="1600" kern="1200">
                <a:latin typeface="Aptos"/>
                <a:ea typeface="+mn-ea"/>
                <a:cs typeface="+mn-cs"/>
              </a:rPr>
              <a:t> dalyvauti konkurse. </a:t>
            </a:r>
            <a:r>
              <a:rPr lang="lt-LT" sz="1600" b="1" kern="1200">
                <a:latin typeface="Aptos"/>
                <a:ea typeface="+mn-ea"/>
                <a:cs typeface="+mn-cs"/>
              </a:rPr>
              <a:t>Paraiška ar pasiūlymas teikiami Vidaus administravimo ir viešosios komunikacijos skyriui (VAVKS)(</a:t>
            </a:r>
            <a:r>
              <a:rPr lang="lt-LT" sz="1600" b="1">
                <a:latin typeface="Aptos"/>
              </a:rPr>
              <a:t>Sekretoriatui</a:t>
            </a:r>
            <a:r>
              <a:rPr lang="lt-LT" sz="1600" b="1" kern="1200">
                <a:latin typeface="Aptos"/>
                <a:ea typeface="+mn-ea"/>
                <a:cs typeface="+mn-cs"/>
              </a:rPr>
              <a:t> </a:t>
            </a:r>
            <a:r>
              <a:rPr lang="lt-LT" sz="1600" b="1" kern="1200">
                <a:latin typeface="Aptos"/>
                <a:ea typeface="+mn-ea"/>
                <a:cs typeface="+mn-cs"/>
                <a:sym typeface="Wingdings"/>
              </a:rPr>
              <a:t></a:t>
            </a:r>
            <a:r>
              <a:rPr lang="lt-LT" sz="1600" b="1">
                <a:latin typeface="Aptos"/>
              </a:rPr>
              <a:t>):</a:t>
            </a:r>
            <a:endParaRPr lang="lt-LT" sz="1600" b="1" kern="1200">
              <a:latin typeface="Aptos"/>
            </a:endParaRPr>
          </a:p>
          <a:p>
            <a:pPr algn="just">
              <a:lnSpc>
                <a:spcPct val="150000"/>
              </a:lnSpc>
            </a:pPr>
            <a:r>
              <a:rPr lang="lt-LT" sz="1600" kern="1200">
                <a:latin typeface="Aptos"/>
                <a:ea typeface="+mn-ea"/>
                <a:cs typeface="+mn-cs"/>
              </a:rPr>
              <a:t>	1.1. jei </a:t>
            </a:r>
            <a:r>
              <a:rPr lang="lt-LT" sz="1600" b="1" kern="1200">
                <a:latin typeface="Aptos"/>
                <a:ea typeface="+mn-ea"/>
                <a:cs typeface="+mn-cs"/>
              </a:rPr>
              <a:t>kofinansavimas</a:t>
            </a:r>
            <a:r>
              <a:rPr lang="lt-LT" sz="1600" kern="1200">
                <a:latin typeface="Aptos"/>
                <a:ea typeface="+mn-ea"/>
                <a:cs typeface="+mn-cs"/>
              </a:rPr>
              <a:t> ar kitoks GTC indėlis </a:t>
            </a:r>
            <a:r>
              <a:rPr lang="lt-LT" sz="1600" b="1" kern="1200">
                <a:latin typeface="Aptos"/>
                <a:ea typeface="+mn-ea"/>
                <a:cs typeface="+mn-cs"/>
              </a:rPr>
              <a:t>nereikalingas – prieš 5 d.</a:t>
            </a:r>
            <a:r>
              <a:rPr lang="lt-LT" sz="1600" b="1">
                <a:latin typeface="Aptos"/>
              </a:rPr>
              <a:t> </a:t>
            </a:r>
            <a:r>
              <a:rPr lang="lt-LT" sz="1600" b="1" kern="1200">
                <a:latin typeface="Aptos"/>
                <a:ea typeface="+mn-ea"/>
                <a:cs typeface="+mn-cs"/>
              </a:rPr>
              <a:t>d</a:t>
            </a:r>
            <a:r>
              <a:rPr lang="lt-LT" sz="1600" b="1">
                <a:latin typeface="Aptos"/>
              </a:rPr>
              <a:t>.</a:t>
            </a:r>
            <a:r>
              <a:rPr lang="lt-LT" sz="1600">
                <a:latin typeface="Aptos"/>
              </a:rPr>
              <a:t> iki konkurso organizatoriaus nustatyto termino pateikti dokumentus pabaigos;</a:t>
            </a:r>
            <a:endParaRPr lang="lt-LT" sz="1600" kern="1200">
              <a:latin typeface="Aptos"/>
            </a:endParaRPr>
          </a:p>
          <a:p>
            <a:pPr algn="just">
              <a:lnSpc>
                <a:spcPct val="150000"/>
              </a:lnSpc>
            </a:pPr>
            <a:r>
              <a:rPr lang="lt-LT" sz="1600" kern="1200">
                <a:latin typeface="Aptos"/>
                <a:ea typeface="+mn-ea"/>
                <a:cs typeface="+mn-cs"/>
              </a:rPr>
              <a:t>	1.2. jei </a:t>
            </a:r>
            <a:r>
              <a:rPr lang="lt-LT" sz="1600" b="1" kern="1200">
                <a:latin typeface="Aptos"/>
                <a:ea typeface="+mn-ea"/>
                <a:cs typeface="+mn-cs"/>
              </a:rPr>
              <a:t>kofinansavimas</a:t>
            </a:r>
            <a:r>
              <a:rPr lang="lt-LT" sz="1600" kern="1200">
                <a:latin typeface="Aptos"/>
                <a:ea typeface="+mn-ea"/>
                <a:cs typeface="+mn-cs"/>
              </a:rPr>
              <a:t> ar kitoks GTC indėlis </a:t>
            </a:r>
            <a:r>
              <a:rPr lang="lt-LT" sz="1600" b="1" kern="1200">
                <a:latin typeface="Aptos"/>
                <a:ea typeface="+mn-ea"/>
                <a:cs typeface="+mn-cs"/>
              </a:rPr>
              <a:t>reikalingas – prieš 7 d.</a:t>
            </a:r>
            <a:r>
              <a:rPr lang="lt-LT" sz="1600" b="1">
                <a:latin typeface="Aptos"/>
              </a:rPr>
              <a:t> </a:t>
            </a:r>
            <a:r>
              <a:rPr lang="lt-LT" sz="1600" b="1" kern="1200">
                <a:latin typeface="Aptos"/>
                <a:ea typeface="+mn-ea"/>
                <a:cs typeface="+mn-cs"/>
              </a:rPr>
              <a:t>d.</a:t>
            </a:r>
            <a:r>
              <a:rPr lang="lt-LT" sz="1600" b="1">
                <a:latin typeface="Aptos"/>
              </a:rPr>
              <a:t> </a:t>
            </a:r>
            <a:r>
              <a:rPr lang="lt-LT" sz="1600">
                <a:latin typeface="Aptos"/>
                <a:ea typeface="+mn-lt"/>
                <a:cs typeface="+mn-lt"/>
              </a:rPr>
              <a:t>iki konkurso  organizatoriaus nustatyto termino pateikti dokumentus pabaigos;</a:t>
            </a:r>
            <a:r>
              <a:rPr lang="lt-LT" sz="1600" kern="1200">
                <a:latin typeface="Aptos"/>
                <a:ea typeface="+mn-ea"/>
                <a:cs typeface="+mn-cs"/>
              </a:rPr>
              <a:t>		</a:t>
            </a:r>
            <a:endParaRPr lang="lt-LT" sz="1600" kern="1200">
              <a:latin typeface="Aptos"/>
            </a:endParaRPr>
          </a:p>
          <a:p>
            <a:pPr algn="just">
              <a:lnSpc>
                <a:spcPct val="150000"/>
              </a:lnSpc>
            </a:pPr>
            <a:r>
              <a:rPr lang="lt-LT" sz="1600" kern="1200">
                <a:latin typeface="Aptos"/>
                <a:ea typeface="+mn-ea"/>
                <a:cs typeface="+mn-cs"/>
              </a:rPr>
              <a:t>	2. </a:t>
            </a:r>
            <a:r>
              <a:rPr lang="lt-LT" sz="1600" b="1" kern="1200">
                <a:latin typeface="Aptos"/>
                <a:ea typeface="+mn-ea"/>
                <a:cs typeface="+mn-cs"/>
              </a:rPr>
              <a:t>Rengiamos sutartys </a:t>
            </a:r>
            <a:r>
              <a:rPr lang="lt-LT" sz="1600">
                <a:latin typeface="Aptos"/>
              </a:rPr>
              <a:t>vieno langelio principu (teikiant sekretoriatui)</a:t>
            </a:r>
            <a:r>
              <a:rPr lang="lt-LT" sz="1600" b="1">
                <a:latin typeface="Aptos"/>
              </a:rPr>
              <a:t> turi</a:t>
            </a:r>
            <a:r>
              <a:rPr lang="lt-LT" sz="1600" b="1" kern="1200">
                <a:latin typeface="Aptos"/>
                <a:ea typeface="+mn-ea"/>
                <a:cs typeface="+mn-cs"/>
              </a:rPr>
              <a:t> būti derinamos </a:t>
            </a:r>
            <a:r>
              <a:rPr lang="lt-LT" sz="1600" kern="1200">
                <a:latin typeface="Aptos"/>
                <a:ea typeface="+mn-ea"/>
                <a:cs typeface="+mn-cs"/>
              </a:rPr>
              <a:t>su juristu ir </a:t>
            </a:r>
            <a:r>
              <a:rPr lang="lt-LT" sz="1600">
                <a:latin typeface="Aptos"/>
              </a:rPr>
              <a:t>vyriausiuoju finansininku pagal tvarkos aprašą ir</a:t>
            </a:r>
            <a:r>
              <a:rPr lang="lt-LT" sz="1600" kern="1200">
                <a:latin typeface="Aptos"/>
                <a:ea typeface="+mn-ea"/>
                <a:cs typeface="+mn-cs"/>
              </a:rPr>
              <a:t> tik tuomet teikiamos </a:t>
            </a:r>
            <a:r>
              <a:rPr lang="lt-LT" sz="1600">
                <a:latin typeface="Aptos"/>
              </a:rPr>
              <a:t>direktoriui</a:t>
            </a:r>
            <a:r>
              <a:rPr lang="lt-LT" sz="1600" kern="1200">
                <a:latin typeface="Aptos"/>
                <a:ea typeface="+mn-ea"/>
                <a:cs typeface="+mn-cs"/>
              </a:rPr>
              <a:t> pasirašyti;</a:t>
            </a:r>
            <a:endParaRPr lang="lt-LT" sz="1600" kern="1200">
              <a:latin typeface="Aptos"/>
            </a:endParaRPr>
          </a:p>
          <a:p>
            <a:pPr algn="just">
              <a:lnSpc>
                <a:spcPct val="150000"/>
              </a:lnSpc>
            </a:pPr>
            <a:r>
              <a:rPr lang="lt-LT" sz="1600" kern="1200">
                <a:latin typeface="Aptos"/>
                <a:ea typeface="+mn-ea"/>
                <a:cs typeface="+mn-cs"/>
              </a:rPr>
              <a:t>	3. </a:t>
            </a:r>
            <a:r>
              <a:rPr lang="lt-LT" sz="1600">
                <a:latin typeface="Aptos"/>
              </a:rPr>
              <a:t>Pasirašius sutartį</a:t>
            </a:r>
            <a:r>
              <a:rPr lang="lt-LT" sz="1600" kern="1200">
                <a:latin typeface="Aptos"/>
                <a:ea typeface="+mn-ea"/>
                <a:cs typeface="+mn-cs"/>
              </a:rPr>
              <a:t> </a:t>
            </a:r>
            <a:r>
              <a:rPr lang="lt-LT" sz="1600">
                <a:latin typeface="Aptos"/>
              </a:rPr>
              <a:t>atskiru direktoriaus įsakymu </a:t>
            </a:r>
            <a:r>
              <a:rPr lang="lt-LT" sz="1600" b="1">
                <a:latin typeface="Aptos"/>
              </a:rPr>
              <a:t>tvirtinami projekto vykdytojai;</a:t>
            </a:r>
            <a:endParaRPr lang="lt-LT" sz="1600" kern="1200">
              <a:latin typeface="Aptos"/>
            </a:endParaRPr>
          </a:p>
          <a:p>
            <a:pPr algn="just">
              <a:lnSpc>
                <a:spcPct val="150000"/>
              </a:lnSpc>
            </a:pPr>
            <a:r>
              <a:rPr lang="lt-LT" sz="1600" kern="1200">
                <a:latin typeface="Aptos"/>
                <a:ea typeface="+mn-ea"/>
                <a:cs typeface="+mn-cs"/>
              </a:rPr>
              <a:t>	4. </a:t>
            </a:r>
            <a:r>
              <a:rPr lang="lt-LT" sz="1600" b="1" kern="1200">
                <a:latin typeface="Aptos"/>
                <a:ea typeface="+mn-ea"/>
                <a:cs typeface="+mn-cs"/>
              </a:rPr>
              <a:t>Už sutarties vykdymą atsako projekto vadovas</a:t>
            </a:r>
            <a:r>
              <a:rPr lang="lt-LT" sz="1600" kern="1200">
                <a:latin typeface="Aptos"/>
                <a:ea typeface="+mn-ea"/>
                <a:cs typeface="+mn-cs"/>
              </a:rPr>
              <a:t>, o sutarties </a:t>
            </a:r>
            <a:r>
              <a:rPr lang="lt-LT" sz="1600">
                <a:latin typeface="Aptos"/>
              </a:rPr>
              <a:t>ir jos pakeitimų </a:t>
            </a:r>
            <a:r>
              <a:rPr lang="lt-LT" sz="1600" b="1">
                <a:latin typeface="Aptos"/>
              </a:rPr>
              <a:t>dokumentų saugojimą bei perdavimą į GTC archyvą atsako VAVKS</a:t>
            </a:r>
            <a:r>
              <a:rPr lang="en-US" sz="1600" b="1" kern="1200">
                <a:latin typeface="Aptos"/>
                <a:ea typeface="+mn-ea"/>
                <a:cs typeface="+mn-cs"/>
              </a:rPr>
              <a:t>.</a:t>
            </a:r>
            <a:r>
              <a:rPr lang="lt-LT" sz="1600">
                <a:latin typeface="Aptos"/>
              </a:rPr>
              <a:t>	 </a:t>
            </a:r>
            <a:endParaRPr lang="lt-LT" sz="1600"/>
          </a:p>
        </p:txBody>
      </p:sp>
    </p:spTree>
    <p:extLst>
      <p:ext uri="{BB962C8B-B14F-4D97-AF65-F5344CB8AC3E}">
        <p14:creationId xmlns:p14="http://schemas.microsoft.com/office/powerpoint/2010/main" val="38637945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0CD9F55-7D8E-9E30-3BA4-440155DC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" name="Turinio vietos rezervavimo ženklas 3" descr="Paveikslėlis, kuriame yra tekstas, ekrano kopija, laiškas, Šriftas&#10;&#10;Automatiškai sugeneruotas aprašymas">
            <a:extLst>
              <a:ext uri="{FF2B5EF4-FFF2-40B4-BE49-F238E27FC236}">
                <a16:creationId xmlns:a16="http://schemas.microsoft.com/office/drawing/2014/main" id="{CE0D30E4-F770-0A74-5098-9AD26E949C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1" y="4482"/>
            <a:ext cx="12430772" cy="6993710"/>
          </a:xfrm>
        </p:spPr>
      </p:pic>
    </p:spTree>
    <p:extLst>
      <p:ext uri="{BB962C8B-B14F-4D97-AF65-F5344CB8AC3E}">
        <p14:creationId xmlns:p14="http://schemas.microsoft.com/office/powerpoint/2010/main" val="32930775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59B198-204E-5FFB-42EC-B788011C6011}"/>
              </a:ext>
            </a:extLst>
          </p:cNvPr>
          <p:cNvSpPr txBox="1"/>
          <p:nvPr/>
        </p:nvSpPr>
        <p:spPr>
          <a:xfrm>
            <a:off x="1882643" y="721460"/>
            <a:ext cx="9838390" cy="59400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lt-LT" sz="2000" b="1">
                <a:latin typeface="Aptos"/>
                <a:cs typeface="Times New Roman"/>
                <a:hlinkClick r:id="rId2"/>
              </a:rPr>
              <a:t>Baltijos-Amerikos Laisvės fondas</a:t>
            </a:r>
            <a:r>
              <a:rPr lang="lt-LT" sz="2000" b="1">
                <a:latin typeface="Aptos"/>
                <a:cs typeface="Times New Roman"/>
              </a:rPr>
              <a:t> </a:t>
            </a:r>
            <a:r>
              <a:rPr lang="lt-LT" sz="2000">
                <a:latin typeface="Aptos"/>
                <a:cs typeface="Times New Roman"/>
              </a:rPr>
              <a:t>skelbia naują kvietimą </a:t>
            </a:r>
            <a:r>
              <a:rPr lang="lt-LT" sz="2000" b="1">
                <a:latin typeface="Aptos"/>
                <a:cs typeface="Times New Roman"/>
              </a:rPr>
              <a:t>teikti paraiškas į Baltijos-Amerikos Dialogo programą</a:t>
            </a:r>
            <a:r>
              <a:rPr lang="lt-LT" sz="2000">
                <a:latin typeface="Aptos"/>
                <a:cs typeface="Times New Roman"/>
              </a:rPr>
              <a:t> ir gauti dotacijas (</a:t>
            </a:r>
            <a:r>
              <a:rPr lang="lt-LT" sz="2000" i="1" err="1">
                <a:latin typeface="Aptos"/>
                <a:cs typeface="Times New Roman"/>
              </a:rPr>
              <a:t>grantus</a:t>
            </a:r>
            <a:r>
              <a:rPr lang="lt-LT" sz="2000">
                <a:latin typeface="Aptos"/>
                <a:cs typeface="Times New Roman"/>
              </a:rPr>
              <a:t>) lektorių, ekspertų ar konsultantų iš JAV vizitams į Lietuvos universitetus, fakultetus ar mokslinių tyrimų centrus.</a:t>
            </a:r>
            <a:endParaRPr lang="en-US" sz="2000">
              <a:latin typeface="Aptos"/>
              <a:cs typeface="Times New Roman"/>
            </a:endParaRPr>
          </a:p>
          <a:p>
            <a:pPr algn="just"/>
            <a:r>
              <a:rPr lang="lt-LT" sz="2000">
                <a:latin typeface="Aptos"/>
                <a:cs typeface="Times New Roman"/>
              </a:rPr>
              <a:t>Paraiškas dotacijoms (</a:t>
            </a:r>
            <a:r>
              <a:rPr lang="lt-LT" sz="2000" i="1" err="1">
                <a:latin typeface="Aptos"/>
                <a:cs typeface="Times New Roman"/>
              </a:rPr>
              <a:t>grantams</a:t>
            </a:r>
            <a:r>
              <a:rPr lang="lt-LT" sz="2000">
                <a:latin typeface="Aptos"/>
                <a:cs typeface="Times New Roman"/>
              </a:rPr>
              <a:t>) į</a:t>
            </a:r>
            <a:r>
              <a:rPr lang="lt-LT" sz="2000" b="1">
                <a:latin typeface="Aptos"/>
                <a:cs typeface="Times New Roman"/>
              </a:rPr>
              <a:t> </a:t>
            </a:r>
            <a:r>
              <a:rPr lang="lt-LT" sz="2000" b="1">
                <a:latin typeface="Aptos"/>
                <a:cs typeface="Times New Roman"/>
                <a:hlinkClick r:id="rId3"/>
              </a:rPr>
              <a:t>BAFF Baltijos-Amerikos Dialogo programą</a:t>
            </a:r>
            <a:r>
              <a:rPr lang="lt-LT" sz="2000" b="1">
                <a:latin typeface="Aptos"/>
                <a:cs typeface="Times New Roman"/>
              </a:rPr>
              <a:t> </a:t>
            </a:r>
            <a:r>
              <a:rPr lang="lt-LT" sz="2000">
                <a:latin typeface="Aptos"/>
                <a:cs typeface="Times New Roman"/>
              </a:rPr>
              <a:t>galima teikti </a:t>
            </a:r>
            <a:r>
              <a:rPr lang="lt-LT" sz="2000" b="1">
                <a:latin typeface="Aptos"/>
                <a:cs typeface="Times New Roman"/>
              </a:rPr>
              <a:t>iki š. m. rugsėjo 15 d. </a:t>
            </a:r>
            <a:endParaRPr lang="lt-LT" sz="2000">
              <a:latin typeface="Aptos"/>
            </a:endParaRPr>
          </a:p>
          <a:p>
            <a:pPr algn="just"/>
            <a:endParaRPr lang="lt-LT" sz="2000" b="1">
              <a:latin typeface="Aptos"/>
              <a:cs typeface="Times New Roman"/>
            </a:endParaRPr>
          </a:p>
          <a:p>
            <a:pPr algn="just"/>
            <a:r>
              <a:rPr lang="lt-LT" sz="2000" b="1">
                <a:latin typeface="Aptos"/>
                <a:cs typeface="Times New Roman"/>
              </a:rPr>
              <a:t>Š. m. rugsėjo 16–18 d.</a:t>
            </a:r>
            <a:r>
              <a:rPr lang="lt-LT" sz="2000">
                <a:latin typeface="Aptos"/>
                <a:cs typeface="Times New Roman"/>
              </a:rPr>
              <a:t> Kaune vyks tarptautinė konferencija </a:t>
            </a:r>
            <a:r>
              <a:rPr lang="lt-LT" sz="2000" b="1">
                <a:latin typeface="Aptos"/>
                <a:cs typeface="Times New Roman"/>
              </a:rPr>
              <a:t>„</a:t>
            </a:r>
            <a:r>
              <a:rPr lang="lt-LT" sz="2000" b="1" err="1">
                <a:latin typeface="Aptos"/>
                <a:cs typeface="Times New Roman"/>
              </a:rPr>
              <a:t>Scientific</a:t>
            </a:r>
            <a:r>
              <a:rPr lang="lt-LT" sz="2000" b="1">
                <a:latin typeface="Aptos"/>
                <a:cs typeface="Times New Roman"/>
              </a:rPr>
              <a:t> </a:t>
            </a:r>
            <a:r>
              <a:rPr lang="lt-LT" sz="2000" b="1" err="1">
                <a:latin typeface="Aptos"/>
                <a:cs typeface="Times New Roman"/>
              </a:rPr>
              <a:t>Actualities</a:t>
            </a:r>
            <a:r>
              <a:rPr lang="lt-LT" sz="2000" b="1">
                <a:latin typeface="Aptos"/>
                <a:cs typeface="Times New Roman"/>
              </a:rPr>
              <a:t> </a:t>
            </a:r>
            <a:r>
              <a:rPr lang="lt-LT" sz="2000" b="1" err="1">
                <a:latin typeface="Aptos"/>
                <a:cs typeface="Times New Roman"/>
              </a:rPr>
              <a:t>and</a:t>
            </a:r>
            <a:r>
              <a:rPr lang="lt-LT" sz="2000" b="1">
                <a:latin typeface="Aptos"/>
                <a:cs typeface="Times New Roman"/>
              </a:rPr>
              <a:t> </a:t>
            </a:r>
            <a:r>
              <a:rPr lang="lt-LT" sz="2000" b="1" err="1">
                <a:latin typeface="Aptos"/>
                <a:cs typeface="Times New Roman"/>
              </a:rPr>
              <a:t>Innovations</a:t>
            </a:r>
            <a:r>
              <a:rPr lang="lt-LT" sz="2000" b="1">
                <a:latin typeface="Aptos"/>
                <a:cs typeface="Times New Roman"/>
              </a:rPr>
              <a:t> </a:t>
            </a:r>
            <a:r>
              <a:rPr lang="lt-LT" sz="2000" b="1" err="1">
                <a:latin typeface="Aptos"/>
                <a:cs typeface="Times New Roman"/>
              </a:rPr>
              <a:t>in</a:t>
            </a:r>
            <a:r>
              <a:rPr lang="lt-LT" sz="2000" b="1">
                <a:latin typeface="Aptos"/>
                <a:cs typeface="Times New Roman"/>
              </a:rPr>
              <a:t> </a:t>
            </a:r>
            <a:r>
              <a:rPr lang="lt-LT" sz="2000" b="1" err="1">
                <a:latin typeface="Aptos"/>
                <a:cs typeface="Times New Roman"/>
              </a:rPr>
              <a:t>Horticulture</a:t>
            </a:r>
            <a:r>
              <a:rPr lang="lt-LT" sz="2000" b="1">
                <a:latin typeface="Aptos"/>
                <a:cs typeface="Times New Roman"/>
              </a:rPr>
              <a:t> 2024. </a:t>
            </a:r>
            <a:r>
              <a:rPr lang="lt-LT" sz="2000" b="1" err="1">
                <a:latin typeface="Aptos"/>
                <a:cs typeface="Times New Roman"/>
              </a:rPr>
              <a:t>Horticultural</a:t>
            </a:r>
            <a:r>
              <a:rPr lang="lt-LT" sz="2000" b="1">
                <a:latin typeface="Aptos"/>
                <a:cs typeface="Times New Roman"/>
              </a:rPr>
              <a:t> </a:t>
            </a:r>
            <a:r>
              <a:rPr lang="lt-LT" sz="2000" b="1" err="1">
                <a:latin typeface="Aptos"/>
                <a:cs typeface="Times New Roman"/>
              </a:rPr>
              <a:t>Value</a:t>
            </a:r>
            <a:r>
              <a:rPr lang="lt-LT" sz="2000" b="1">
                <a:latin typeface="Aptos"/>
                <a:cs typeface="Times New Roman"/>
              </a:rPr>
              <a:t> </a:t>
            </a:r>
            <a:r>
              <a:rPr lang="lt-LT" sz="2000" b="1" err="1">
                <a:latin typeface="Aptos"/>
                <a:cs typeface="Times New Roman"/>
              </a:rPr>
              <a:t>Networks</a:t>
            </a:r>
            <a:r>
              <a:rPr lang="lt-LT" sz="2000" b="1">
                <a:latin typeface="Aptos"/>
                <a:cs typeface="Times New Roman"/>
              </a:rPr>
              <a:t> (SAIH2024)“</a:t>
            </a:r>
            <a:endParaRPr lang="en-US" sz="2000">
              <a:latin typeface="Aptos"/>
              <a:cs typeface="Times New Roman"/>
            </a:endParaRPr>
          </a:p>
          <a:p>
            <a:pPr algn="just"/>
            <a:r>
              <a:rPr lang="lt-LT" sz="2000" b="1">
                <a:latin typeface="Aptos"/>
                <a:cs typeface="Times New Roman"/>
              </a:rPr>
              <a:t>TEMOS:</a:t>
            </a:r>
            <a:r>
              <a:rPr lang="lt-LT" sz="2000">
                <a:latin typeface="Aptos"/>
                <a:cs typeface="Segoe UI"/>
              </a:rPr>
              <a:t> </a:t>
            </a:r>
            <a:r>
              <a:rPr lang="lt-LT" sz="2000">
                <a:latin typeface="Aptos"/>
                <a:cs typeface="Times New Roman"/>
              </a:rPr>
              <a:t>Augalų fiziologija ir genetika sodininkystės strategijoms; Auginimo technologijos, pagrįstos augalų reakcija; Augalų apsauga ir produktų kokybė; Tvarus ūkininkavimas ir biologinė įvairovė.</a:t>
            </a:r>
            <a:endParaRPr lang="en-US" sz="2000">
              <a:latin typeface="Aptos"/>
              <a:cs typeface="Times New Roman"/>
            </a:endParaRPr>
          </a:p>
          <a:p>
            <a:pPr algn="just"/>
            <a:r>
              <a:rPr lang="lt-LT" sz="2000">
                <a:latin typeface="Aptos"/>
                <a:cs typeface="Times New Roman"/>
              </a:rPr>
              <a:t>Daugiau informacijos apie renginį: </a:t>
            </a:r>
            <a:r>
              <a:rPr lang="lt-LT" sz="2000" b="1" u="sng">
                <a:latin typeface="Aptos"/>
                <a:cs typeface="Times New Roman"/>
                <a:hlinkClick r:id="rId4"/>
              </a:rPr>
              <a:t>https://saih.lt/</a:t>
            </a:r>
            <a:endParaRPr lang="en-US" sz="2000">
              <a:latin typeface="Aptos"/>
              <a:cs typeface="Times New Roman"/>
            </a:endParaRPr>
          </a:p>
          <a:p>
            <a:pPr algn="just"/>
            <a:endParaRPr lang="en-US" sz="2000">
              <a:latin typeface="Aptos"/>
              <a:cs typeface="Times New Roman"/>
            </a:endParaRPr>
          </a:p>
          <a:p>
            <a:pPr algn="just"/>
            <a:r>
              <a:rPr lang="lt-LT" sz="2000" b="1">
                <a:latin typeface="Aptos"/>
                <a:cs typeface="Times New Roman"/>
              </a:rPr>
              <a:t>Š. m. rugsėjo 18–20 d.</a:t>
            </a:r>
            <a:r>
              <a:rPr lang="lt-LT" sz="2000">
                <a:latin typeface="Aptos"/>
                <a:cs typeface="Times New Roman"/>
              </a:rPr>
              <a:t> Druskininkuose vyks tarptautinis kongresas</a:t>
            </a:r>
            <a:r>
              <a:rPr lang="lt-LT" sz="2000" b="1">
                <a:latin typeface="Aptos"/>
                <a:cs typeface="Times New Roman"/>
              </a:rPr>
              <a:t> „Miškai ir jų poveikis sveikatai“. </a:t>
            </a:r>
            <a:endParaRPr lang="en-US" sz="2000">
              <a:latin typeface="Aptos"/>
              <a:cs typeface="Times New Roman"/>
            </a:endParaRPr>
          </a:p>
          <a:p>
            <a:pPr algn="just"/>
            <a:r>
              <a:rPr lang="lt-LT" sz="2000" b="1">
                <a:latin typeface="Aptos"/>
                <a:cs typeface="Times New Roman"/>
              </a:rPr>
              <a:t>Pranešimų santraukas teikti iki š. m. gegužės 31 d.</a:t>
            </a:r>
            <a:r>
              <a:rPr lang="lt-LT" sz="2000">
                <a:latin typeface="Aptos"/>
                <a:cs typeface="Times New Roman"/>
              </a:rPr>
              <a:t> </a:t>
            </a:r>
            <a:endParaRPr lang="en-US" sz="2000">
              <a:latin typeface="Aptos"/>
              <a:cs typeface="Times New Roman"/>
            </a:endParaRPr>
          </a:p>
          <a:p>
            <a:pPr algn="just"/>
            <a:r>
              <a:rPr lang="lt-LT" sz="2000" b="1">
                <a:latin typeface="Aptos"/>
                <a:cs typeface="Times New Roman"/>
              </a:rPr>
              <a:t>Registracija iki birželio 30 d. </a:t>
            </a:r>
            <a:endParaRPr lang="en-US" sz="2000">
              <a:latin typeface="Aptos"/>
              <a:cs typeface="Times New Roman"/>
            </a:endParaRPr>
          </a:p>
          <a:p>
            <a:pPr algn="just"/>
            <a:r>
              <a:rPr lang="lt-LT" sz="2000">
                <a:latin typeface="Aptos"/>
                <a:cs typeface="Times New Roman"/>
              </a:rPr>
              <a:t>Daugiau informacijos apie renginį: </a:t>
            </a:r>
            <a:r>
              <a:rPr lang="lt-LT" sz="2000" b="1" u="sng">
                <a:latin typeface="Aptos"/>
                <a:cs typeface="Times New Roman"/>
                <a:hlinkClick r:id="rId5"/>
              </a:rPr>
              <a:t>https://isft.info</a:t>
            </a:r>
            <a:r>
              <a:rPr lang="lt-LT" sz="2000">
                <a:latin typeface="Aptos"/>
                <a:cs typeface="Arial"/>
              </a:rPr>
              <a:t> </a:t>
            </a:r>
            <a:r>
              <a:rPr lang="lt-LT" sz="2000">
                <a:latin typeface="Aptos"/>
                <a:cs typeface="Times New Roman"/>
              </a:rPr>
              <a:t>ir</a:t>
            </a:r>
            <a:r>
              <a:rPr lang="lt-LT" sz="2000">
                <a:latin typeface="Aptos"/>
                <a:cs typeface="Arial"/>
              </a:rPr>
              <a:t> </a:t>
            </a:r>
            <a:r>
              <a:rPr lang="lt-LT" sz="2000" b="1" u="sng">
                <a:latin typeface="Aptos"/>
                <a:cs typeface="Times New Roman"/>
                <a:hlinkClick r:id="rId6"/>
              </a:rPr>
              <a:t>https://fb.me/e/e2W9O71XH</a:t>
            </a:r>
            <a:endParaRPr lang="en-US" sz="2000">
              <a:solidFill>
                <a:srgbClr val="0563C1"/>
              </a:solidFill>
              <a:latin typeface="Aptos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340885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59B198-204E-5FFB-42EC-B788011C6011}"/>
              </a:ext>
            </a:extLst>
          </p:cNvPr>
          <p:cNvSpPr txBox="1"/>
          <p:nvPr/>
        </p:nvSpPr>
        <p:spPr>
          <a:xfrm>
            <a:off x="1767457" y="730321"/>
            <a:ext cx="9864971" cy="62786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lt-LT" b="1">
                <a:latin typeface="Aptos"/>
                <a:cs typeface="Times New Roman"/>
              </a:rPr>
              <a:t>Š. m. spalio 8–9 d. </a:t>
            </a:r>
            <a:r>
              <a:rPr lang="lt-LT">
                <a:latin typeface="Aptos"/>
                <a:cs typeface="Times New Roman"/>
              </a:rPr>
              <a:t>Vilniuje vyks 1-oji tarptautinė Šiaurės-Baltijos šalių NJF konferencija </a:t>
            </a:r>
            <a:r>
              <a:rPr lang="lt-LT" b="1">
                <a:latin typeface="Aptos"/>
                <a:cs typeface="Times New Roman"/>
              </a:rPr>
              <a:t>„Aplinkosaugos ir klimato kaitos problemų sprendimai žemės ūkyje“ (REACH)</a:t>
            </a:r>
            <a:r>
              <a:rPr lang="lt-LT">
                <a:latin typeface="Aptos"/>
                <a:cs typeface="Times New Roman"/>
              </a:rPr>
              <a:t> </a:t>
            </a:r>
            <a:endParaRPr lang="en-US">
              <a:latin typeface="Aptos"/>
              <a:cs typeface="Times New Roman"/>
            </a:endParaRPr>
          </a:p>
          <a:p>
            <a:pPr algn="just"/>
            <a:r>
              <a:rPr lang="lt-LT" b="1">
                <a:latin typeface="Aptos"/>
                <a:cs typeface="Times New Roman"/>
              </a:rPr>
              <a:t>TEMOS: </a:t>
            </a:r>
            <a:r>
              <a:rPr lang="lt-LT">
                <a:latin typeface="Aptos"/>
                <a:cs typeface="Times New Roman"/>
              </a:rPr>
              <a:t>Technologiniai sprendimai švaresnei žemės ūkio ir maisto produktų sistemai; Biologinė įvairovė, augalų ir dirvožemio sveikata kintančio klimato kontekste; Tvarumas ir gyvūninės kilmės produkcija; Ekonomikos, socialinio poveikio ir gyvybės raidos ciklo tvarumo vertinimas; Žemės ūkio, maisto sistemos, aplinkos, klimato kaitos ir Europos politikos modeliavimas. </a:t>
            </a:r>
            <a:endParaRPr lang="en-US">
              <a:latin typeface="Aptos"/>
              <a:cs typeface="Times New Roman"/>
            </a:endParaRPr>
          </a:p>
          <a:p>
            <a:pPr algn="just"/>
            <a:r>
              <a:rPr lang="lt-LT" b="1">
                <a:latin typeface="Aptos"/>
                <a:cs typeface="Times New Roman"/>
              </a:rPr>
              <a:t>Santraukos priimamos iki birželio 30 d.: </a:t>
            </a:r>
            <a:r>
              <a:rPr lang="lt-LT" b="1">
                <a:latin typeface="Aptos"/>
                <a:cs typeface="Times New Roman"/>
                <a:hlinkClick r:id="rId2"/>
              </a:rPr>
              <a:t>REACH 2024 Vilnius (google.com)</a:t>
            </a:r>
            <a:endParaRPr lang="en-US">
              <a:latin typeface="Aptos"/>
              <a:cs typeface="Times New Roman"/>
            </a:endParaRPr>
          </a:p>
          <a:p>
            <a:pPr algn="just"/>
            <a:r>
              <a:rPr lang="lt-LT">
                <a:latin typeface="Aptos"/>
                <a:cs typeface="Times New Roman"/>
              </a:rPr>
              <a:t>Daugiau informacijos apie renginį: </a:t>
            </a:r>
            <a:r>
              <a:rPr lang="lt-LT" b="1">
                <a:latin typeface="Aptos"/>
                <a:cs typeface="Times New Roman"/>
                <a:hlinkClick r:id="rId3"/>
              </a:rPr>
              <a:t>REACH2024 conference – Nordic Association of Agricultural Science (nordicagriculture.eu)</a:t>
            </a:r>
            <a:endParaRPr lang="lt-LT">
              <a:latin typeface="Aptos"/>
            </a:endParaRPr>
          </a:p>
          <a:p>
            <a:pPr algn="just"/>
            <a:endParaRPr lang="lt-LT">
              <a:latin typeface="Aptos"/>
              <a:cs typeface="Times New Roman"/>
            </a:endParaRPr>
          </a:p>
          <a:p>
            <a:pPr algn="just"/>
            <a:r>
              <a:rPr lang="lt-LT">
                <a:latin typeface="Aptos"/>
                <a:cs typeface="Times New Roman"/>
              </a:rPr>
              <a:t>Lietuvos mokslo premijų komisija kviečia teikti paraiškas 2024 metų Lietuvos mokslo premijų konkursui. </a:t>
            </a:r>
            <a:r>
              <a:rPr lang="lt-LT" b="1">
                <a:latin typeface="Aptos"/>
                <a:cs typeface="Times New Roman"/>
              </a:rPr>
              <a:t>Darbai 2024 metų Lietuvos mokslo premijų konkursui priimami iki 2024 m. spalio 1 d. </a:t>
            </a:r>
            <a:r>
              <a:rPr lang="lt-LT">
                <a:latin typeface="Aptos"/>
                <a:cs typeface="Times New Roman"/>
              </a:rPr>
              <a:t> </a:t>
            </a:r>
            <a:endParaRPr lang="en-US">
              <a:latin typeface="Aptos"/>
              <a:cs typeface="Times New Roman"/>
            </a:endParaRPr>
          </a:p>
          <a:p>
            <a:pPr algn="just"/>
            <a:r>
              <a:rPr lang="lt-LT">
                <a:latin typeface="Aptos"/>
                <a:cs typeface="Times New Roman"/>
              </a:rPr>
              <a:t>Daugiau informacijos: </a:t>
            </a:r>
            <a:r>
              <a:rPr lang="lt-LT" b="1">
                <a:latin typeface="Aptos"/>
                <a:cs typeface="Times New Roman"/>
                <a:hlinkClick r:id="rId4"/>
              </a:rPr>
              <a:t>Naujienos - Lietuvos mokslų akademija (lma.lt)</a:t>
            </a:r>
            <a:endParaRPr lang="en-US">
              <a:latin typeface="Aptos"/>
              <a:cs typeface="Times New Roman"/>
            </a:endParaRPr>
          </a:p>
          <a:p>
            <a:pPr algn="just"/>
            <a:endParaRPr lang="en-US">
              <a:latin typeface="Aptos"/>
              <a:cs typeface="Times New Roman"/>
            </a:endParaRPr>
          </a:p>
          <a:p>
            <a:pPr algn="just"/>
            <a:r>
              <a:rPr lang="lt-LT">
                <a:latin typeface="Aptos"/>
                <a:cs typeface="Times New Roman"/>
              </a:rPr>
              <a:t>Europos bendradarbiavimo iniciatyva mokslo ir technologijų srityje COST kviečia teikti pasiūlymus tinklaveikos projektams – COST veikloms – įgyvendinti ketverių metų laikotarpiui. </a:t>
            </a:r>
            <a:r>
              <a:rPr lang="lt-LT" b="1">
                <a:latin typeface="Aptos"/>
                <a:cs typeface="Times New Roman"/>
              </a:rPr>
              <a:t>Paraiškos priimamos COST paraiškų teikimo sistemoje</a:t>
            </a:r>
            <a:r>
              <a:rPr lang="lt-LT">
                <a:latin typeface="Aptos"/>
                <a:cs typeface="Times New Roman"/>
              </a:rPr>
              <a:t> </a:t>
            </a:r>
            <a:r>
              <a:rPr lang="lt-LT" b="1">
                <a:latin typeface="Aptos"/>
                <a:cs typeface="Times New Roman"/>
              </a:rPr>
              <a:t>iki spalio 23 d. 12 val. (CET).</a:t>
            </a:r>
            <a:endParaRPr lang="en-US">
              <a:solidFill>
                <a:srgbClr val="000000"/>
              </a:solidFill>
              <a:latin typeface="Aptos"/>
              <a:cs typeface="Times New Roman"/>
            </a:endParaRPr>
          </a:p>
          <a:p>
            <a:pPr algn="just"/>
            <a:r>
              <a:rPr lang="lt-LT">
                <a:solidFill>
                  <a:srgbClr val="000000"/>
                </a:solidFill>
                <a:latin typeface="Aptos"/>
                <a:cs typeface="Times New Roman"/>
              </a:rPr>
              <a:t>Kvietimo sąlygos – </a:t>
            </a:r>
            <a:r>
              <a:rPr lang="lt-LT" b="1">
                <a:latin typeface="Aptos"/>
                <a:cs typeface="Times New Roman"/>
                <a:hlinkClick r:id="rId5"/>
              </a:rPr>
              <a:t>COST</a:t>
            </a:r>
            <a:r>
              <a:rPr lang="lt-LT" b="1">
                <a:solidFill>
                  <a:srgbClr val="000000"/>
                </a:solidFill>
                <a:latin typeface="Aptos"/>
                <a:cs typeface="Times New Roman"/>
                <a:hlinkClick r:id="rId5"/>
              </a:rPr>
              <a:t> kvietime teikti paraiškas</a:t>
            </a:r>
            <a:endParaRPr lang="en-US">
              <a:solidFill>
                <a:srgbClr val="000000"/>
              </a:solidFill>
              <a:latin typeface="Aptos"/>
              <a:cs typeface="Times New Roman"/>
            </a:endParaRPr>
          </a:p>
          <a:p>
            <a:pPr algn="just"/>
            <a:r>
              <a:rPr lang="lt-LT">
                <a:latin typeface="Aptos"/>
                <a:cs typeface="Times New Roman"/>
              </a:rPr>
              <a:t>Paraiškos teikiamos </a:t>
            </a:r>
            <a:r>
              <a:rPr lang="lt-LT" b="1">
                <a:latin typeface="Aptos"/>
                <a:cs typeface="Times New Roman"/>
                <a:hlinkClick r:id="rId6"/>
              </a:rPr>
              <a:t>COST paraiškų teikimo sistemoje </a:t>
            </a:r>
            <a:r>
              <a:rPr lang="lt-LT" b="1">
                <a:latin typeface="Aptos"/>
                <a:cs typeface="Times New Roman"/>
              </a:rPr>
              <a:t>iki š. m. spalio 23 d. 12 val.</a:t>
            </a:r>
            <a:r>
              <a:rPr lang="lt-LT">
                <a:latin typeface="Aptos"/>
                <a:cs typeface="Times New Roman"/>
              </a:rPr>
              <a:t> </a:t>
            </a:r>
            <a:r>
              <a:rPr lang="lt-LT" b="1">
                <a:latin typeface="Aptos"/>
                <a:cs typeface="Times New Roman"/>
              </a:rPr>
              <a:t>(CET)</a:t>
            </a:r>
            <a:endParaRPr lang="en-US">
              <a:latin typeface="Aptos"/>
            </a:endParaRPr>
          </a:p>
          <a:p>
            <a:pPr algn="just"/>
            <a:endParaRPr lang="en-US" sz="120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just"/>
            <a:endParaRPr lang="lt-LT" sz="1200" b="1">
              <a:latin typeface="Times New Roman"/>
              <a:cs typeface="Times New Roman"/>
            </a:endParaRPr>
          </a:p>
          <a:p>
            <a:endParaRPr lang="en-US">
              <a:latin typeface="Century Gothic" panose="020B0502020202020204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48631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60000"/>
                <a:lumOff val="4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F7D1-8E9E-400C-4F56-D3783458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6596" y="3159928"/>
            <a:ext cx="7414313" cy="5410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just"/>
            <a:r>
              <a:rPr lang="lt-LT" sz="2000" b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13. </a:t>
            </a:r>
            <a:r>
              <a:rPr lang="lt-LT" sz="2000" b="1">
                <a:solidFill>
                  <a:schemeClr val="tx1"/>
                </a:solidFill>
                <a:latin typeface="Times New Roman"/>
                <a:ea typeface="+mj-lt"/>
                <a:cs typeface="+mj-lt"/>
              </a:rPr>
              <a:t>Kiti klausimai</a:t>
            </a:r>
            <a:endParaRPr lang="lt-LT" sz="2000" b="1">
              <a:solidFill>
                <a:schemeClr val="tx1"/>
              </a:solidFill>
              <a:effectLst/>
              <a:latin typeface="Times New Roman"/>
              <a:ea typeface="+mj-lt"/>
              <a:cs typeface="+mj-lt"/>
            </a:endParaRPr>
          </a:p>
        </p:txBody>
      </p:sp>
      <p:pic>
        <p:nvPicPr>
          <p:cNvPr id="37" name="Picture 36" descr="A picture containing icon&#10;&#10;Description automatically generated">
            <a:extLst>
              <a:ext uri="{FF2B5EF4-FFF2-40B4-BE49-F238E27FC236}">
                <a16:creationId xmlns:a16="http://schemas.microsoft.com/office/drawing/2014/main" id="{6A00D1D0-0C10-7875-DD32-AEB0E267E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413" y="2403895"/>
            <a:ext cx="2127445" cy="20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246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60000"/>
                <a:lumOff val="4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F7D1-8E9E-400C-4F56-D3783458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6596" y="3159928"/>
            <a:ext cx="7414313" cy="5410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lt-LT" sz="2000" b="1">
                <a:solidFill>
                  <a:schemeClr val="tx1"/>
                </a:solidFill>
                <a:latin typeface="Times New Roman"/>
                <a:ea typeface="+mj-lt"/>
                <a:cs typeface="+mj-lt"/>
              </a:rPr>
              <a:t>Dėl doktorantų išvykų</a:t>
            </a:r>
            <a:endParaRPr lang="lt-LT" sz="2000" b="1">
              <a:solidFill>
                <a:schemeClr val="tx1"/>
              </a:solidFill>
              <a:effectLst/>
              <a:latin typeface="Times New Roman"/>
              <a:ea typeface="+mj-lt"/>
              <a:cs typeface="+mj-lt"/>
            </a:endParaRPr>
          </a:p>
        </p:txBody>
      </p:sp>
      <p:pic>
        <p:nvPicPr>
          <p:cNvPr id="37" name="Picture 36" descr="A picture containing icon&#10;&#10;Description automatically generated">
            <a:extLst>
              <a:ext uri="{FF2B5EF4-FFF2-40B4-BE49-F238E27FC236}">
                <a16:creationId xmlns:a16="http://schemas.microsoft.com/office/drawing/2014/main" id="{6A00D1D0-0C10-7875-DD32-AEB0E267E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413" y="2403895"/>
            <a:ext cx="2127445" cy="20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157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A9EA570-6664-7516-66D8-884BC79A2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854" y="710172"/>
            <a:ext cx="4612266" cy="4959191"/>
          </a:xfrm>
        </p:spPr>
        <p:txBody>
          <a:bodyPr>
            <a:normAutofit/>
          </a:bodyPr>
          <a:lstStyle/>
          <a:p>
            <a:pPr algn="ctr"/>
            <a:br>
              <a:rPr lang="lt-LT">
                <a:latin typeface="Aptos"/>
              </a:rPr>
            </a:br>
            <a:br>
              <a:rPr lang="lt-LT">
                <a:latin typeface="Aptos"/>
              </a:rPr>
            </a:br>
            <a:br>
              <a:rPr lang="lt-LT">
                <a:latin typeface="Aptos"/>
              </a:rPr>
            </a:br>
            <a:br>
              <a:rPr lang="lt-LT">
                <a:solidFill>
                  <a:schemeClr val="tx1"/>
                </a:solidFill>
                <a:latin typeface="Aptos"/>
              </a:rPr>
            </a:br>
            <a:r>
              <a:rPr lang="lt-LT" sz="3600">
                <a:solidFill>
                  <a:schemeClr val="tx1"/>
                </a:solidFill>
                <a:latin typeface="Aptos"/>
              </a:rPr>
              <a:t>DĖL DOKTORANTŲ IŠVYKŲ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0644B06B-1E48-455B-C805-32B8FA9FE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2347" y="709636"/>
            <a:ext cx="6576537" cy="604123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just"/>
            <a:r>
              <a:rPr lang="lt-LT" sz="2400">
                <a:solidFill>
                  <a:schemeClr val="tx1"/>
                </a:solidFill>
                <a:latin typeface="Aptos"/>
              </a:rPr>
              <a:t>Doktorantai, prieš išvykdami į konferencijas, praktikas ir pan., </a:t>
            </a:r>
            <a:r>
              <a:rPr lang="lt-LT" sz="2400" b="1">
                <a:solidFill>
                  <a:schemeClr val="tx1"/>
                </a:solidFill>
                <a:latin typeface="Aptos"/>
              </a:rPr>
              <a:t>privalo laiku pateikti prašymus išvykoms, </a:t>
            </a:r>
            <a:r>
              <a:rPr lang="lt-LT" sz="2400">
                <a:solidFill>
                  <a:schemeClr val="tx1"/>
                </a:solidFill>
                <a:latin typeface="Aptos"/>
              </a:rPr>
              <a:t>jeigu nori, kad išvykų išlaidos būtų apmokėtos.</a:t>
            </a:r>
          </a:p>
          <a:p>
            <a:pPr algn="just"/>
            <a:r>
              <a:rPr lang="lt-LT" sz="2400">
                <a:solidFill>
                  <a:schemeClr val="tx1"/>
                </a:solidFill>
                <a:latin typeface="Aptos"/>
              </a:rPr>
              <a:t>Bet kokia doktorantų išvyka turi būti įforminta prašymu, kurį vizuoja:</a:t>
            </a:r>
          </a:p>
          <a:p>
            <a:pPr lvl="1" algn="just">
              <a:buFont typeface="Arial" charset="2"/>
              <a:buChar char="•"/>
            </a:pPr>
            <a:r>
              <a:rPr lang="lt-LT" sz="2400" i="1">
                <a:solidFill>
                  <a:schemeClr val="tx1"/>
                </a:solidFill>
                <a:latin typeface="Aptos"/>
              </a:rPr>
              <a:t>Doktoranto vadovas arba laboratorijos vadovas</a:t>
            </a:r>
          </a:p>
          <a:p>
            <a:pPr lvl="1" algn="just">
              <a:buFont typeface="Arial" charset="2"/>
              <a:buChar char="•"/>
            </a:pPr>
            <a:r>
              <a:rPr lang="lt-LT" sz="2400" i="1">
                <a:solidFill>
                  <a:schemeClr val="tx1"/>
                </a:solidFill>
                <a:latin typeface="Aptos"/>
              </a:rPr>
              <a:t>Mokslinė sekretorė (jeigu išvykai bus naudojami doktorantui skirto krepšelio pinigai) </a:t>
            </a:r>
          </a:p>
          <a:p>
            <a:pPr lvl="1" algn="just">
              <a:buFont typeface="Arial" charset="2"/>
              <a:buChar char="•"/>
            </a:pPr>
            <a:r>
              <a:rPr lang="lt-LT" sz="2400" i="1">
                <a:solidFill>
                  <a:schemeClr val="tx1"/>
                </a:solidFill>
                <a:latin typeface="Aptos"/>
              </a:rPr>
              <a:t>Finansininkė</a:t>
            </a:r>
          </a:p>
          <a:p>
            <a:pPr lvl="1" algn="just">
              <a:buFont typeface="Arial" charset="2"/>
              <a:buChar char="•"/>
            </a:pPr>
            <a:r>
              <a:rPr lang="lt-LT" sz="2400" i="1">
                <a:solidFill>
                  <a:schemeClr val="tx1"/>
                </a:solidFill>
                <a:latin typeface="Aptos"/>
              </a:rPr>
              <a:t>Direktorius</a:t>
            </a:r>
          </a:p>
          <a:p>
            <a:pPr lvl="1" algn="just">
              <a:buFont typeface="Arial" charset="2"/>
              <a:buChar char="•"/>
            </a:pPr>
            <a:endParaRPr lang="lt-LT" sz="1900"/>
          </a:p>
        </p:txBody>
      </p:sp>
    </p:spTree>
    <p:extLst>
      <p:ext uri="{BB962C8B-B14F-4D97-AF65-F5344CB8AC3E}">
        <p14:creationId xmlns:p14="http://schemas.microsoft.com/office/powerpoint/2010/main" val="39243098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60000"/>
                <a:lumOff val="4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F7D1-8E9E-400C-4F56-D3783458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6596" y="2936408"/>
            <a:ext cx="7414313" cy="764521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lt-LT" sz="2000" b="1">
                <a:solidFill>
                  <a:schemeClr val="tx1"/>
                </a:solidFill>
                <a:latin typeface="Times New Roman"/>
                <a:ea typeface="+mj-lt"/>
                <a:cs typeface="+mj-lt"/>
              </a:rPr>
              <a:t>Dėl įvažiavimo į Neringos savivaldybę, Juodkrantės Pajūrio biologijos stotį, vykdyti mokslinių tyrimų</a:t>
            </a:r>
            <a:endParaRPr lang="lt-LT" sz="2000" b="1">
              <a:solidFill>
                <a:schemeClr val="tx1"/>
              </a:solidFill>
              <a:effectLst/>
              <a:latin typeface="Times New Roman"/>
              <a:ea typeface="+mj-lt"/>
              <a:cs typeface="+mj-lt"/>
            </a:endParaRPr>
          </a:p>
        </p:txBody>
      </p:sp>
      <p:pic>
        <p:nvPicPr>
          <p:cNvPr id="37" name="Picture 36" descr="A picture containing icon&#10;&#10;Description automatically generated">
            <a:extLst>
              <a:ext uri="{FF2B5EF4-FFF2-40B4-BE49-F238E27FC236}">
                <a16:creationId xmlns:a16="http://schemas.microsoft.com/office/drawing/2014/main" id="{6A00D1D0-0C10-7875-DD32-AEB0E267E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413" y="2403895"/>
            <a:ext cx="2127445" cy="20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9753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60000"/>
                <a:lumOff val="4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F7D1-8E9E-400C-4F56-D3783458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6596" y="3159928"/>
            <a:ext cx="7414313" cy="541001"/>
          </a:xfrm>
        </p:spPr>
        <p:txBody>
          <a:bodyPr vert="horz" lIns="91440" tIns="45720" rIns="91440" bIns="45720" rtlCol="0" anchor="b">
            <a:no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lt" sz="2000" b="1">
                <a:solidFill>
                  <a:schemeClr val="tx1"/>
                </a:solidFill>
                <a:latin typeface="Times New Roman"/>
                <a:ea typeface="+mj-lt"/>
                <a:cs typeface="Times New Roman"/>
              </a:rPr>
              <a:t>Dėl Eksperimentinės akvariuminės eksploatavimo tvarkos ir optimizavimo sąlygų</a:t>
            </a:r>
            <a:endParaRPr lang="lt-LT" sz="2000" b="1">
              <a:solidFill>
                <a:schemeClr val="tx1"/>
              </a:solidFill>
              <a:effectLst/>
              <a:latin typeface="Times New Roman"/>
              <a:ea typeface="+mj-lt"/>
              <a:cs typeface="+mj-lt"/>
            </a:endParaRPr>
          </a:p>
        </p:txBody>
      </p:sp>
      <p:pic>
        <p:nvPicPr>
          <p:cNvPr id="37" name="Picture 36" descr="A picture containing icon&#10;&#10;Description automatically generated">
            <a:extLst>
              <a:ext uri="{FF2B5EF4-FFF2-40B4-BE49-F238E27FC236}">
                <a16:creationId xmlns:a16="http://schemas.microsoft.com/office/drawing/2014/main" id="{6A00D1D0-0C10-7875-DD32-AEB0E267E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413" y="2403895"/>
            <a:ext cx="2127445" cy="20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4037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B357FAF-2857-4832-E9F3-8E341DBFD014}"/>
              </a:ext>
            </a:extLst>
          </p:cNvPr>
          <p:cNvSpPr txBox="1"/>
          <p:nvPr/>
        </p:nvSpPr>
        <p:spPr>
          <a:xfrm>
            <a:off x="2788023" y="357154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31B3D4-75E5-4345-9AE8-4B0838511F85}"/>
              </a:ext>
            </a:extLst>
          </p:cNvPr>
          <p:cNvSpPr txBox="1"/>
          <p:nvPr/>
        </p:nvSpPr>
        <p:spPr>
          <a:xfrm>
            <a:off x="3711387" y="366043"/>
            <a:ext cx="7906871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lt-LT" sz="1800" kern="0">
                <a:effectLst/>
                <a:latin typeface="Aptos"/>
                <a:ea typeface="Calibri" panose="020F0502020204030204" pitchFamily="34" charset="0"/>
              </a:rPr>
              <a:t>Š. m. birželio mėn. 12 d. įvykusio posėdžio „Dėl Eksperimentinės akvariuminės eksploatavimo tvarkos ir optimizavimo sąlygų“ nutarimai</a:t>
            </a:r>
            <a:r>
              <a:rPr lang="lt-LT" kern="0">
                <a:latin typeface="Aptos"/>
                <a:ea typeface="Calibri" panose="020F0502020204030204" pitchFamily="34" charset="0"/>
              </a:rPr>
              <a:t>  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9EDFD3-1D21-63BC-C968-FD6ABA3CC8F0}"/>
              </a:ext>
            </a:extLst>
          </p:cNvPr>
          <p:cNvSpPr txBox="1"/>
          <p:nvPr/>
        </p:nvSpPr>
        <p:spPr>
          <a:xfrm>
            <a:off x="1162452" y="1328580"/>
            <a:ext cx="10619736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lt-LT" sz="1800" kern="0">
                <a:effectLst/>
                <a:latin typeface="Aptos"/>
                <a:ea typeface="Calibri" panose="020F0502020204030204" pitchFamily="34" charset="0"/>
              </a:rPr>
              <a:t>Posėdyje dalyvavo: </a:t>
            </a:r>
            <a:r>
              <a:rPr lang="lt-LT" kern="0">
                <a:latin typeface="Aptos"/>
                <a:ea typeface="Calibri" panose="020F0502020204030204" pitchFamily="34" charset="0"/>
              </a:rPr>
              <a:t>Žuvų ekologijos ir </a:t>
            </a:r>
            <a:r>
              <a:rPr lang="lt-LT" kern="0" err="1">
                <a:latin typeface="Aptos"/>
                <a:ea typeface="Calibri" panose="020F0502020204030204" pitchFamily="34" charset="0"/>
              </a:rPr>
              <a:t>Ekotoksikologijos</a:t>
            </a:r>
            <a:r>
              <a:rPr lang="lt-LT" kern="0">
                <a:latin typeface="Aptos"/>
                <a:ea typeface="Calibri" panose="020F0502020204030204" pitchFamily="34" charset="0"/>
              </a:rPr>
              <a:t> laboratorijų darbuotojai ir GTC administracijos atstovai </a:t>
            </a:r>
            <a:r>
              <a:rPr lang="lt-LT" sz="1800" kern="0">
                <a:effectLst/>
                <a:latin typeface="Aptos"/>
                <a:ea typeface="Calibri" panose="020F0502020204030204" pitchFamily="34" charset="0"/>
              </a:rPr>
              <a:t>Ričardas Paškauskas,</a:t>
            </a:r>
            <a:r>
              <a:rPr lang="lt-LT" kern="0">
                <a:latin typeface="Aptos"/>
                <a:ea typeface="Calibri" panose="020F0502020204030204" pitchFamily="34" charset="0"/>
              </a:rPr>
              <a:t> </a:t>
            </a:r>
            <a:r>
              <a:rPr lang="lt-LT" sz="1800" kern="0">
                <a:effectLst/>
                <a:latin typeface="Aptos"/>
                <a:ea typeface="Calibri" panose="020F0502020204030204" pitchFamily="34" charset="0"/>
              </a:rPr>
              <a:t> Romualdas Bužinskas, Paulius Macijauskas</a:t>
            </a:r>
            <a:endParaRPr lang="en-US">
              <a:latin typeface="Apto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C86158-90D9-9D1F-D12F-364DDCC1A021}"/>
              </a:ext>
            </a:extLst>
          </p:cNvPr>
          <p:cNvSpPr txBox="1"/>
          <p:nvPr/>
        </p:nvSpPr>
        <p:spPr>
          <a:xfrm>
            <a:off x="1944209" y="2379894"/>
            <a:ext cx="9969623" cy="424731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lt-LT" sz="1800" b="1" kern="0">
                <a:effectLst/>
                <a:latin typeface="Aptos"/>
                <a:ea typeface="Calibri"/>
              </a:rPr>
              <a:t>Nutarta siūlyti:</a:t>
            </a:r>
            <a:endParaRPr lang="en-US">
              <a:latin typeface="Aptos"/>
              <a:ea typeface="Calibri"/>
            </a:endParaRPr>
          </a:p>
          <a:p>
            <a:pPr marL="285750" indent="-285750" algn="just">
              <a:buFont typeface="Arial"/>
              <a:buChar char="•"/>
            </a:pPr>
            <a:endParaRPr lang="lt-LT" sz="1800" b="1" kern="0">
              <a:effectLst/>
              <a:latin typeface="Apto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5000000000000000000" pitchFamily="2" charset="2"/>
              <a:buChar char="•"/>
            </a:pPr>
            <a:r>
              <a:rPr lang="lt-LT" sz="1800" b="1" kern="0">
                <a:effectLst/>
                <a:latin typeface="Aptos"/>
                <a:ea typeface="Calibri"/>
              </a:rPr>
              <a:t>Pirkti Eksperimentinės akvariuminės laboratorinės įrangos </a:t>
            </a:r>
            <a:r>
              <a:rPr lang="lt-LT" b="1" kern="0">
                <a:latin typeface="Aptos"/>
                <a:ea typeface="Calibri"/>
              </a:rPr>
              <a:t>nuolatinės</a:t>
            </a:r>
            <a:r>
              <a:rPr lang="lt-LT" sz="1800" b="1" kern="0">
                <a:effectLst/>
                <a:latin typeface="Aptos"/>
                <a:ea typeface="Calibri"/>
              </a:rPr>
              <a:t> </a:t>
            </a:r>
            <a:r>
              <a:rPr lang="lt-LT" b="1" kern="0">
                <a:latin typeface="Aptos"/>
                <a:ea typeface="Calibri"/>
              </a:rPr>
              <a:t>priežiūros paslaugą. </a:t>
            </a:r>
            <a:endParaRPr lang="lt-LT" b="1" kern="0">
              <a:latin typeface="Aptos"/>
              <a:ea typeface="Calibri"/>
              <a:cs typeface="Times New Roman"/>
            </a:endParaRPr>
          </a:p>
          <a:p>
            <a:pPr marL="285750" indent="-285750" algn="just">
              <a:buFont typeface="Arial" panose="05000000000000000000" pitchFamily="2" charset="2"/>
              <a:buChar char="•"/>
            </a:pPr>
            <a:r>
              <a:rPr lang="lt-LT" sz="1800" b="1" kern="0">
                <a:effectLst/>
                <a:latin typeface="Aptos"/>
                <a:ea typeface="Calibri"/>
              </a:rPr>
              <a:t>Įsteigti pareigybę ir priimti kompetentingą darbuotoją, kuris būtų atsakingas už eksperimentų eigos priežiūrą ir techninio aprūpinimo užtikrinimą.</a:t>
            </a:r>
            <a:endParaRPr lang="lt-LT" sz="1800" b="1" kern="0">
              <a:effectLst/>
              <a:latin typeface="Aptos"/>
              <a:ea typeface="Calibri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5000000000000000000" pitchFamily="2" charset="2"/>
              <a:buChar char="•"/>
            </a:pPr>
            <a:r>
              <a:rPr lang="lt-LT" b="1" kern="0">
                <a:latin typeface="Aptos"/>
                <a:ea typeface="Calibri"/>
              </a:rPr>
              <a:t>Parengti ir patvirtinti Eksperimentinės akvariuminės baseinų eksploatavimo tvarkos aprašą. </a:t>
            </a:r>
          </a:p>
          <a:p>
            <a:pPr marL="285750" indent="-285750" algn="just">
              <a:buFont typeface="Arial" panose="05000000000000000000" pitchFamily="2" charset="2"/>
              <a:buChar char="•"/>
            </a:pPr>
            <a:endParaRPr lang="lt-LT" b="1" kern="0">
              <a:latin typeface="Apto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lt-LT" sz="1800" b="1" kern="0">
                <a:effectLst/>
                <a:latin typeface="Aptos"/>
                <a:ea typeface="Calibri"/>
              </a:rPr>
              <a:t>Pavesta:</a:t>
            </a:r>
          </a:p>
          <a:p>
            <a:pPr algn="just"/>
            <a:endParaRPr lang="lt-LT" sz="1800" b="1" kern="0">
              <a:effectLst/>
              <a:latin typeface="Apto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5000000000000000000" pitchFamily="2" charset="2"/>
              <a:buChar char="•"/>
            </a:pPr>
            <a:r>
              <a:rPr lang="lt-LT" sz="1800" b="1" kern="0">
                <a:effectLst/>
                <a:latin typeface="Aptos"/>
                <a:ea typeface="Calibri" panose="020F0502020204030204" pitchFamily="34" charset="0"/>
              </a:rPr>
              <a:t>Iki birželio 17 d. atlikti paslaugos pirkimo techninės specifikacijos tikslinimus (M. Stankevičiūtė).</a:t>
            </a:r>
            <a:endParaRPr lang="lt-LT" sz="1800" b="1" kern="0">
              <a:effectLst/>
              <a:latin typeface="Apto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5000000000000000000" pitchFamily="2" charset="2"/>
              <a:buChar char="•"/>
            </a:pPr>
            <a:r>
              <a:rPr lang="lt-LT" sz="1800" b="1" kern="0">
                <a:effectLst/>
                <a:latin typeface="Aptos"/>
                <a:ea typeface="Calibri"/>
              </a:rPr>
              <a:t>Susitikti su </a:t>
            </a:r>
            <a:r>
              <a:rPr lang="lt-LT" b="1" kern="0">
                <a:latin typeface="Aptos"/>
                <a:ea typeface="Calibri"/>
              </a:rPr>
              <a:t>eksperimentinės</a:t>
            </a:r>
            <a:r>
              <a:rPr lang="lt-LT" sz="1800" b="1" kern="0">
                <a:effectLst/>
                <a:latin typeface="Aptos"/>
                <a:ea typeface="Calibri"/>
              </a:rPr>
              <a:t> įrangos montavimo vykdytoju D. Andriulioniu (UAB „</a:t>
            </a:r>
            <a:r>
              <a:rPr lang="lt-LT" sz="1800" b="1" kern="0" err="1">
                <a:effectLst/>
                <a:latin typeface="Aptos"/>
                <a:ea typeface="Calibri"/>
              </a:rPr>
              <a:t>Ekotechna</a:t>
            </a:r>
            <a:r>
              <a:rPr lang="lt-LT" sz="1800" b="1" kern="0">
                <a:effectLst/>
                <a:latin typeface="Aptos"/>
                <a:ea typeface="Calibri"/>
              </a:rPr>
              <a:t>“), siekiant užtikrinti tinkamą eksperimentų vykdymą artimiausiu laikotarpiu (N. Kazlauskienė).</a:t>
            </a:r>
            <a:r>
              <a:rPr lang="lt-LT" b="1" kern="0">
                <a:latin typeface="Aptos"/>
                <a:ea typeface="Calibri"/>
              </a:rPr>
              <a:t> </a:t>
            </a:r>
            <a:endParaRPr lang="en-US">
              <a:latin typeface="Aptos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11198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60000"/>
                <a:lumOff val="4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F7D1-8E9E-400C-4F56-D3783458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998" y="2126672"/>
            <a:ext cx="5775299" cy="2585323"/>
          </a:xfrm>
        </p:spPr>
        <p:txBody>
          <a:bodyPr vert="horz" wrap="square" lIns="91440" tIns="45720" rIns="91440" bIns="45720" rtlCol="0" anchor="b">
            <a:spAutoFit/>
          </a:bodyPr>
          <a:lstStyle/>
          <a:p>
            <a:pPr algn="ctr"/>
            <a:r>
              <a:rPr lang="lt-LT" sz="540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  <a:cs typeface="Times New Roman"/>
              </a:rPr>
              <a:t>Ačiū už dėmesį</a:t>
            </a:r>
            <a:br>
              <a:rPr lang="lt-LT" sz="540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  <a:cs typeface="Times New Roman"/>
              </a:rPr>
            </a:br>
            <a:r>
              <a:rPr lang="lt-LT" sz="540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  <a:cs typeface="Times New Roman"/>
              </a:rPr>
              <a:t>ir</a:t>
            </a:r>
            <a:br>
              <a:rPr lang="lt-LT" sz="540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  <a:cs typeface="Times New Roman"/>
              </a:rPr>
            </a:br>
            <a:r>
              <a:rPr lang="lt-LT" sz="540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  <a:cs typeface="Times New Roman"/>
              </a:rPr>
              <a:t>smagios vasaros!!!</a:t>
            </a: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4D1AB712-E3F8-0FC9-C8CE-1FCC42E6EC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53" y="229389"/>
            <a:ext cx="2334364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181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60000"/>
                <a:lumOff val="4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F7D1-8E9E-400C-4F56-D3783458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4440" y="2348123"/>
            <a:ext cx="6940422" cy="138302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just"/>
            <a:r>
              <a:rPr lang="lt" sz="2000" b="1">
                <a:solidFill>
                  <a:schemeClr val="tx1"/>
                </a:solidFill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2. </a:t>
            </a:r>
            <a:r>
              <a:rPr lang="lt-LT" sz="2000" b="1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Dėl ilgalaikio turto pirkimo eigos</a:t>
            </a:r>
            <a:endParaRPr lang="lt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 descr="A picture containing icon&#10;&#10;Description automatically generated">
            <a:extLst>
              <a:ext uri="{FF2B5EF4-FFF2-40B4-BE49-F238E27FC236}">
                <a16:creationId xmlns:a16="http://schemas.microsoft.com/office/drawing/2014/main" id="{6A00D1D0-0C10-7875-DD32-AEB0E267E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344" y="2088161"/>
            <a:ext cx="2576270" cy="248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824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FF1FEF9-654D-6B27-DD34-F2D9D309B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452" y="624110"/>
            <a:ext cx="9854160" cy="128089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aveikslėlis 3" descr="Paveikslėlis, kuriame yra tekstas, ekrano kopija, skaičius, programinė įranga&#10;&#10;Automatiškai sugeneruotas aprašymas">
            <a:extLst>
              <a:ext uri="{FF2B5EF4-FFF2-40B4-BE49-F238E27FC236}">
                <a16:creationId xmlns:a16="http://schemas.microsoft.com/office/drawing/2014/main" id="{39B4FDED-4AF8-9837-CF41-6A3A71C43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63" y="452438"/>
            <a:ext cx="11268075" cy="595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41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 descr="Paveikslėlis, kuriame yra tekstas, ekrano kopija&#10;&#10;Automatiškai sugeneruotas aprašymas">
            <a:extLst>
              <a:ext uri="{FF2B5EF4-FFF2-40B4-BE49-F238E27FC236}">
                <a16:creationId xmlns:a16="http://schemas.microsoft.com/office/drawing/2014/main" id="{6C06FF82-B1DA-940F-1EDB-FABC8B157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055" y="620880"/>
            <a:ext cx="10816891" cy="586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51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60000"/>
                <a:lumOff val="4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F7D1-8E9E-400C-4F56-D3783458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1384" y="2902116"/>
            <a:ext cx="6982690" cy="62682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just"/>
            <a:r>
              <a:rPr lang="lt-LT" sz="2000" b="1">
                <a:solidFill>
                  <a:schemeClr val="tx1"/>
                </a:solidFill>
                <a:latin typeface="Times New Roman"/>
                <a:ea typeface="Calibri"/>
                <a:cs typeface="Segoe UI"/>
              </a:rPr>
              <a:t>3. Dėl doktorantų įdarbinimo</a:t>
            </a:r>
            <a:endParaRPr lang="lt-LT" sz="2000" b="1">
              <a:solidFill>
                <a:schemeClr val="tx1"/>
              </a:solidFill>
              <a:latin typeface="Times New Roman"/>
              <a:cs typeface="Segoe UI"/>
            </a:endParaRPr>
          </a:p>
        </p:txBody>
      </p:sp>
      <p:pic>
        <p:nvPicPr>
          <p:cNvPr id="37" name="Picture 36" descr="A picture containing icon&#10;&#10;Description automatically generated">
            <a:extLst>
              <a:ext uri="{FF2B5EF4-FFF2-40B4-BE49-F238E27FC236}">
                <a16:creationId xmlns:a16="http://schemas.microsoft.com/office/drawing/2014/main" id="{6A00D1D0-0C10-7875-DD32-AEB0E267E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344" y="2187629"/>
            <a:ext cx="2576270" cy="248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40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384A6-9183-28B9-E141-430B463ED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7419" y="300521"/>
            <a:ext cx="9851139" cy="571082"/>
          </a:xfrm>
        </p:spPr>
        <p:txBody>
          <a:bodyPr>
            <a:normAutofit/>
          </a:bodyPr>
          <a:lstStyle/>
          <a:p>
            <a:r>
              <a:rPr lang="en-US" sz="2800" b="1">
                <a:latin typeface="Aptos"/>
              </a:rPr>
              <a:t>NUOMONIŲ APIE DOKTORANTŲ DARBINIMĄ SUVESTINĖ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4FBB90-130C-4F19-B366-FA2F8116B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9322" y="1283439"/>
            <a:ext cx="9851683" cy="5375439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algn="just">
              <a:lnSpc>
                <a:spcPct val="120000"/>
              </a:lnSpc>
              <a:spcBef>
                <a:spcPts val="0"/>
              </a:spcBef>
            </a:pPr>
            <a:r>
              <a:rPr lang="en-US" b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DIRBTI 24/7/365.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Dirbti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reikia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daug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, bet ne 24/7/365.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Privaloma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leisti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žmonėms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ir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pailsėti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.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Lankstus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planavimas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leidžia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doktorantams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koreguoti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savo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darbo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valandas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, 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skatina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produktyvumą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ir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užkerta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kelią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perdegimui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.</a:t>
            </a:r>
            <a:endParaRPr lang="en-US">
              <a:solidFill>
                <a:schemeClr val="tx1"/>
              </a:solidFill>
              <a:latin typeface="Aptos"/>
            </a:endParaRPr>
          </a:p>
          <a:p>
            <a:pPr marL="0" algn="just">
              <a:lnSpc>
                <a:spcPct val="120000"/>
              </a:lnSpc>
              <a:spcBef>
                <a:spcPts val="0"/>
              </a:spcBef>
            </a:pP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Privalu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leisti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doktorantams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dirbti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papildomai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 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projektuose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,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užsakomuosiuose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darbuose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arba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 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įdarbinti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,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kad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žmonės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gautų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pakankamas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pajamas. </a:t>
            </a:r>
            <a:endParaRPr lang="en-US">
              <a:solidFill>
                <a:schemeClr val="tx1"/>
              </a:solidFill>
              <a:latin typeface="Aptos"/>
            </a:endParaRPr>
          </a:p>
          <a:p>
            <a:pPr marL="0" algn="just">
              <a:lnSpc>
                <a:spcPct val="120000"/>
              </a:lnSpc>
              <a:spcBef>
                <a:spcPts val="0"/>
              </a:spcBef>
            </a:pPr>
            <a:r>
              <a:rPr lang="en-US" b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BIUDŽETAS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.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Įdarbinant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doktorantus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,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jie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neturėtų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būti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skirstomi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pagal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studijų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metus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.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Laboratorijose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darbinti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argumentuotu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vadovo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teikimu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. 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Darbinimas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už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išskirtinius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pasiekimus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gali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kelti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klausimų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dėl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nelygybės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tarp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doktorantų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su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įdirbiu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ir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pradedančiųjų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nuo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nulio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. </a:t>
            </a:r>
            <a:endParaRPr lang="en-US">
              <a:solidFill>
                <a:schemeClr val="tx1"/>
              </a:solidFill>
              <a:latin typeface="Aptos"/>
            </a:endParaRPr>
          </a:p>
          <a:p>
            <a:pPr marL="0" algn="just">
              <a:lnSpc>
                <a:spcPct val="120000"/>
              </a:lnSpc>
              <a:spcBef>
                <a:spcPts val="0"/>
              </a:spcBef>
            </a:pP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Doktorantams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,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ypač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atvykusiems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iš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ES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nepriklausančių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šalių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,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turėtų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būti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svarstomos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biudžeto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vietos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,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kad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jie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galėtų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mokėti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privalomąjį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sveikatos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draudimą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ir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kitus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privalomus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mokesčius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.</a:t>
            </a:r>
            <a:endParaRPr lang="en-US">
              <a:solidFill>
                <a:schemeClr val="tx1"/>
              </a:solidFill>
              <a:latin typeface="Aptos"/>
            </a:endParaRPr>
          </a:p>
          <a:p>
            <a:pPr marL="0" algn="just">
              <a:lnSpc>
                <a:spcPct val="120000"/>
              </a:lnSpc>
              <a:spcBef>
                <a:spcPts val="0"/>
              </a:spcBef>
            </a:pP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Dirbant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visą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darbo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dieną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,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gali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nukentėti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studijos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. Arba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realiai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nebus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dirbama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tokiu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krūviu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,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kokiu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asmuo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įdarbintas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,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arba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didžioji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darbo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laiko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dalis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bus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skirta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tiesiog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vykdyti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doktorantūrai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,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už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ką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asmuo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gauna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  <a:ea typeface="+mn-lt"/>
                <a:cs typeface="+mn-lt"/>
              </a:rPr>
              <a:t>stipendiją</a:t>
            </a:r>
            <a:r>
              <a:rPr lang="en-US">
                <a:solidFill>
                  <a:schemeClr val="tx1"/>
                </a:solidFill>
                <a:latin typeface="Aptos"/>
                <a:ea typeface="+mn-lt"/>
                <a:cs typeface="+mn-lt"/>
              </a:rPr>
              <a:t>.</a:t>
            </a:r>
            <a:endParaRPr lang="en-US">
              <a:solidFill>
                <a:schemeClr val="tx1"/>
              </a:solidFill>
              <a:latin typeface="Aptos"/>
            </a:endParaRPr>
          </a:p>
          <a:p>
            <a:pPr marL="0" algn="just">
              <a:lnSpc>
                <a:spcPct val="120000"/>
              </a:lnSpc>
              <a:spcBef>
                <a:spcPts val="0"/>
              </a:spcBef>
            </a:pPr>
            <a:r>
              <a:rPr lang="en-US" sz="1700" b="1">
                <a:solidFill>
                  <a:schemeClr val="tx1"/>
                </a:solidFill>
                <a:latin typeface="Aptos"/>
              </a:rPr>
              <a:t>ĮDARBINIMAS PASIBAIGUS STUDIJOMS</a:t>
            </a:r>
            <a:r>
              <a:rPr lang="en-US" b="1">
                <a:solidFill>
                  <a:schemeClr val="tx1"/>
                </a:solidFill>
                <a:latin typeface="Aptos"/>
              </a:rPr>
              <a:t> (po 4 m.).</a:t>
            </a:r>
            <a:r>
              <a:rPr lang="en-US">
                <a:solidFill>
                  <a:schemeClr val="tx1"/>
                </a:solidFill>
                <a:latin typeface="Aptos"/>
              </a:rPr>
              <a:t> </a:t>
            </a:r>
            <a:r>
              <a:rPr lang="en-US" err="1">
                <a:solidFill>
                  <a:schemeClr val="tx1"/>
                </a:solidFill>
                <a:latin typeface="Aptos"/>
              </a:rPr>
              <a:t>Įdarbinami</a:t>
            </a:r>
            <a:r>
              <a:rPr lang="en-US">
                <a:solidFill>
                  <a:schemeClr val="tx1"/>
                </a:solidFill>
                <a:latin typeface="Aptos"/>
              </a:rPr>
              <a:t> tik tie </a:t>
            </a:r>
            <a:r>
              <a:rPr lang="en-US" err="1">
                <a:solidFill>
                  <a:schemeClr val="tx1"/>
                </a:solidFill>
                <a:latin typeface="Aptos"/>
              </a:rPr>
              <a:t>asmenys</a:t>
            </a:r>
            <a:r>
              <a:rPr lang="en-US">
                <a:solidFill>
                  <a:schemeClr val="tx1"/>
                </a:solidFill>
                <a:latin typeface="Aptos"/>
              </a:rPr>
              <a:t>, </a:t>
            </a:r>
            <a:r>
              <a:rPr lang="en-US" err="1">
                <a:solidFill>
                  <a:schemeClr val="tx1"/>
                </a:solidFill>
                <a:latin typeface="Aptos"/>
              </a:rPr>
              <a:t>kurie</a:t>
            </a:r>
            <a:r>
              <a:rPr lang="en-US">
                <a:solidFill>
                  <a:schemeClr val="tx1"/>
                </a:solidFill>
                <a:latin typeface="Aptos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</a:rPr>
              <a:t>sėkmingai</a:t>
            </a:r>
            <a:r>
              <a:rPr lang="en-US">
                <a:solidFill>
                  <a:schemeClr val="tx1"/>
                </a:solidFill>
                <a:latin typeface="Aptos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</a:rPr>
              <a:t>pabaigė</a:t>
            </a:r>
            <a:r>
              <a:rPr lang="en-US">
                <a:solidFill>
                  <a:schemeClr val="tx1"/>
                </a:solidFill>
                <a:latin typeface="Aptos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</a:rPr>
              <a:t>studijas</a:t>
            </a:r>
            <a:r>
              <a:rPr lang="en-US">
                <a:solidFill>
                  <a:schemeClr val="tx1"/>
                </a:solidFill>
                <a:latin typeface="Aptos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</a:rPr>
              <a:t>ir</a:t>
            </a:r>
            <a:r>
              <a:rPr lang="en-US">
                <a:solidFill>
                  <a:schemeClr val="tx1"/>
                </a:solidFill>
                <a:latin typeface="Aptos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</a:rPr>
              <a:t>paruošė</a:t>
            </a:r>
            <a:r>
              <a:rPr lang="en-US">
                <a:solidFill>
                  <a:schemeClr val="tx1"/>
                </a:solidFill>
                <a:latin typeface="Aptos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</a:rPr>
              <a:t>mokslinius</a:t>
            </a:r>
            <a:r>
              <a:rPr lang="en-US">
                <a:solidFill>
                  <a:schemeClr val="tx1"/>
                </a:solidFill>
                <a:latin typeface="Aptos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</a:rPr>
              <a:t>darbus</a:t>
            </a:r>
            <a:r>
              <a:rPr lang="en-US">
                <a:solidFill>
                  <a:schemeClr val="tx1"/>
                </a:solidFill>
                <a:latin typeface="Aptos"/>
              </a:rPr>
              <a:t>. </a:t>
            </a:r>
            <a:r>
              <a:rPr lang="en-US" err="1">
                <a:solidFill>
                  <a:schemeClr val="tx1"/>
                </a:solidFill>
                <a:latin typeface="Aptos"/>
              </a:rPr>
              <a:t>Siūlymas</a:t>
            </a:r>
            <a:r>
              <a:rPr lang="en-US">
                <a:solidFill>
                  <a:schemeClr val="tx1"/>
                </a:solidFill>
                <a:latin typeface="Aptos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</a:rPr>
              <a:t>ieškoti</a:t>
            </a:r>
            <a:r>
              <a:rPr lang="en-US">
                <a:solidFill>
                  <a:schemeClr val="tx1"/>
                </a:solidFill>
                <a:latin typeface="Aptos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</a:rPr>
              <a:t>galimybės</a:t>
            </a:r>
            <a:r>
              <a:rPr lang="en-US">
                <a:solidFill>
                  <a:schemeClr val="tx1"/>
                </a:solidFill>
                <a:latin typeface="Aptos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</a:rPr>
              <a:t>įdarbinti</a:t>
            </a:r>
            <a:r>
              <a:rPr lang="en-US">
                <a:solidFill>
                  <a:schemeClr val="tx1"/>
                </a:solidFill>
                <a:latin typeface="Aptos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</a:rPr>
              <a:t>doktorantus</a:t>
            </a:r>
            <a:r>
              <a:rPr lang="en-US">
                <a:solidFill>
                  <a:schemeClr val="tx1"/>
                </a:solidFill>
                <a:latin typeface="Aptos"/>
              </a:rPr>
              <a:t> į GTC, </a:t>
            </a:r>
            <a:r>
              <a:rPr lang="en-US" err="1">
                <a:solidFill>
                  <a:schemeClr val="tx1"/>
                </a:solidFill>
                <a:latin typeface="Aptos"/>
              </a:rPr>
              <a:t>kurti</a:t>
            </a:r>
            <a:r>
              <a:rPr lang="en-US">
                <a:solidFill>
                  <a:schemeClr val="tx1"/>
                </a:solidFill>
                <a:latin typeface="Aptos"/>
              </a:rPr>
              <a:t>, </a:t>
            </a:r>
            <a:r>
              <a:rPr lang="en-US" err="1">
                <a:solidFill>
                  <a:schemeClr val="tx1"/>
                </a:solidFill>
                <a:latin typeface="Aptos"/>
              </a:rPr>
              <a:t>kiek</a:t>
            </a:r>
            <a:r>
              <a:rPr lang="en-US">
                <a:solidFill>
                  <a:schemeClr val="tx1"/>
                </a:solidFill>
                <a:latin typeface="Aptos"/>
              </a:rPr>
              <a:t> tai </a:t>
            </a:r>
            <a:r>
              <a:rPr lang="en-US" err="1">
                <a:solidFill>
                  <a:schemeClr val="tx1"/>
                </a:solidFill>
                <a:latin typeface="Aptos"/>
              </a:rPr>
              <a:t>įmanoma</a:t>
            </a:r>
            <a:r>
              <a:rPr lang="en-US">
                <a:solidFill>
                  <a:schemeClr val="tx1"/>
                </a:solidFill>
                <a:latin typeface="Aptos"/>
              </a:rPr>
              <a:t>, </a:t>
            </a:r>
            <a:r>
              <a:rPr lang="en-US" err="1">
                <a:solidFill>
                  <a:schemeClr val="tx1"/>
                </a:solidFill>
                <a:latin typeface="Aptos"/>
              </a:rPr>
              <a:t>palankias</a:t>
            </a:r>
            <a:r>
              <a:rPr lang="en-US">
                <a:solidFill>
                  <a:schemeClr val="tx1"/>
                </a:solidFill>
                <a:latin typeface="Aptos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</a:rPr>
              <a:t>sąlygas</a:t>
            </a:r>
            <a:r>
              <a:rPr lang="en-US">
                <a:solidFill>
                  <a:schemeClr val="tx1"/>
                </a:solidFill>
                <a:latin typeface="Aptos"/>
              </a:rPr>
              <a:t>, </a:t>
            </a:r>
            <a:r>
              <a:rPr lang="en-US" err="1">
                <a:solidFill>
                  <a:schemeClr val="tx1"/>
                </a:solidFill>
                <a:latin typeface="Aptos"/>
              </a:rPr>
              <a:t>kad</a:t>
            </a:r>
            <a:r>
              <a:rPr lang="en-US">
                <a:solidFill>
                  <a:schemeClr val="tx1"/>
                </a:solidFill>
                <a:latin typeface="Aptos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</a:rPr>
              <a:t>jauniems</a:t>
            </a:r>
            <a:r>
              <a:rPr lang="en-US">
                <a:solidFill>
                  <a:schemeClr val="tx1"/>
                </a:solidFill>
                <a:latin typeface="Aptos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</a:rPr>
              <a:t>žmonėms</a:t>
            </a:r>
            <a:r>
              <a:rPr lang="en-US">
                <a:solidFill>
                  <a:schemeClr val="tx1"/>
                </a:solidFill>
                <a:latin typeface="Aptos"/>
              </a:rPr>
              <a:t> GTC </a:t>
            </a:r>
            <a:r>
              <a:rPr lang="en-US" err="1">
                <a:solidFill>
                  <a:schemeClr val="tx1"/>
                </a:solidFill>
                <a:latin typeface="Aptos"/>
              </a:rPr>
              <a:t>būtų</a:t>
            </a:r>
            <a:r>
              <a:rPr lang="en-US">
                <a:solidFill>
                  <a:schemeClr val="tx1"/>
                </a:solidFill>
                <a:latin typeface="Aptos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</a:rPr>
              <a:t>patraukli</a:t>
            </a:r>
            <a:r>
              <a:rPr lang="en-US">
                <a:solidFill>
                  <a:schemeClr val="tx1"/>
                </a:solidFill>
                <a:latin typeface="Aptos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</a:rPr>
              <a:t>doktorantūros</a:t>
            </a:r>
            <a:r>
              <a:rPr lang="en-US">
                <a:solidFill>
                  <a:schemeClr val="tx1"/>
                </a:solidFill>
                <a:latin typeface="Aptos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</a:rPr>
              <a:t>studijų</a:t>
            </a:r>
            <a:r>
              <a:rPr lang="en-US">
                <a:solidFill>
                  <a:schemeClr val="tx1"/>
                </a:solidFill>
                <a:latin typeface="Aptos"/>
              </a:rPr>
              <a:t>  </a:t>
            </a:r>
            <a:r>
              <a:rPr lang="en-US" err="1">
                <a:solidFill>
                  <a:schemeClr val="tx1"/>
                </a:solidFill>
                <a:latin typeface="Aptos"/>
              </a:rPr>
              <a:t>ir</a:t>
            </a:r>
            <a:r>
              <a:rPr lang="en-US">
                <a:solidFill>
                  <a:schemeClr val="tx1"/>
                </a:solidFill>
                <a:latin typeface="Aptos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</a:rPr>
              <a:t>darbo</a:t>
            </a:r>
            <a:r>
              <a:rPr lang="en-US">
                <a:solidFill>
                  <a:schemeClr val="tx1"/>
                </a:solidFill>
                <a:latin typeface="Aptos"/>
              </a:rPr>
              <a:t> </a:t>
            </a:r>
            <a:r>
              <a:rPr lang="en-US" err="1">
                <a:solidFill>
                  <a:schemeClr val="tx1"/>
                </a:solidFill>
                <a:latin typeface="Aptos"/>
              </a:rPr>
              <a:t>vieta</a:t>
            </a:r>
            <a:r>
              <a:rPr lang="en-US">
                <a:solidFill>
                  <a:schemeClr val="tx1"/>
                </a:solidFill>
                <a:latin typeface="Aptos"/>
              </a:rPr>
              <a:t>.</a:t>
            </a:r>
          </a:p>
          <a:p>
            <a:pPr marL="0" algn="just">
              <a:lnSpc>
                <a:spcPct val="120000"/>
              </a:lnSpc>
              <a:spcBef>
                <a:spcPts val="0"/>
              </a:spcBef>
            </a:pPr>
            <a:endParaRPr lang="en-US">
              <a:solidFill>
                <a:srgbClr val="000000"/>
              </a:solidFill>
              <a:latin typeface="Aptos"/>
            </a:endParaRPr>
          </a:p>
          <a:p>
            <a:pPr marL="0" algn="just">
              <a:lnSpc>
                <a:spcPct val="120000"/>
              </a:lnSpc>
              <a:spcBef>
                <a:spcPts val="0"/>
              </a:spcBef>
            </a:pPr>
            <a:endParaRPr lang="en-US">
              <a:solidFill>
                <a:srgbClr val="404040"/>
              </a:solidFill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448977864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Application>Microsoft Office PowerPoint</Application>
  <PresentationFormat>Widescreen</PresentationFormat>
  <Slides>49</Slides>
  <Notes>15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Wisp</vt:lpstr>
      <vt:lpstr> Išplėstinis GTC   administracijos posėdis</vt:lpstr>
      <vt:lpstr>PowerPoint Presentation</vt:lpstr>
      <vt:lpstr>Dėl mokslinių tyrimų projektų ir užsakomųjų darbų paraiškų bei sutarčių rengimo tvarkos </vt:lpstr>
      <vt:lpstr>PowerPoint Presentation</vt:lpstr>
      <vt:lpstr>2. Dėl ilgalaikio turto pirkimo eigos</vt:lpstr>
      <vt:lpstr>PowerPoint Presentation</vt:lpstr>
      <vt:lpstr>PowerPoint Presentation</vt:lpstr>
      <vt:lpstr>3. Dėl doktorantų įdarbinimo</vt:lpstr>
      <vt:lpstr>NUOMONIŲ APIE DOKTORANTŲ DARBINIMĄ SUVESTINĖ</vt:lpstr>
      <vt:lpstr>ĮDARBINTI DOKTORANTAI</vt:lpstr>
      <vt:lpstr>Gairės dėl doktorantų įdarbinimo GTC</vt:lpstr>
      <vt:lpstr>4. Dėl optimalaus doktorantų ir studentų skaičiaus GTC  </vt:lpstr>
      <vt:lpstr>DOKTORANTŲ POREIKIS GTC</vt:lpstr>
      <vt:lpstr>5. Dėl GTC disponuojamų kolekcijų</vt:lpstr>
      <vt:lpstr>PowerPoint Presentation</vt:lpstr>
      <vt:lpstr>PowerPoint Presentation</vt:lpstr>
      <vt:lpstr>PowerPoint Presentation</vt:lpstr>
      <vt:lpstr>Darbų planas 2024 m.</vt:lpstr>
      <vt:lpstr>6. Dėl GTC perėjimo į Valstybės iždo konsoliduoto banko sąskaitų valdymo sistemą (VIKSVA) ir RC „E. sąskaita“ sistemos pasikeitimo į Sąskaitų administravimo bendrąją informacinę sistemą (SABIS) nuo 2024 m. liepos 1 d. </vt:lpstr>
      <vt:lpstr>PowerPoint Presentation</vt:lpstr>
      <vt:lpstr>PowerPoint Presentation</vt:lpstr>
      <vt:lpstr>7. Dėl GTC mokslo darbuotojų darbo užmokesčio</vt:lpstr>
      <vt:lpstr>PowerPoint Presentation</vt:lpstr>
      <vt:lpstr>8. Dėl Lietuvos jaunųjų mokslininkų konferencijos „Bioateitis: gamtos ir gyvybės mokslų perspektyvos“ organizavimo klausimų</vt:lpstr>
      <vt:lpstr>KONFERENCIJA</vt:lpstr>
      <vt:lpstr>9. Dėl informacijos apie žemės plotų priklausomybės atsidalijimą su VU Akademijos g. 2</vt:lpstr>
      <vt:lpstr>PowerPoint Presentation</vt:lpstr>
      <vt:lpstr>PowerPoint Presentation</vt:lpstr>
      <vt:lpstr>PowerPoint Presentation</vt:lpstr>
      <vt:lpstr>PowerPoint Presentation</vt:lpstr>
      <vt:lpstr>10. Dėl vizitų rezultatų:  a) Belgijos karališkojo gamtos mokslų institutas  b) CETAF</vt:lpstr>
      <vt:lpstr>Bendradarbiavimo sutartis su Belgijos karališkuoju gamtos mokslų institutu (RBNS):</vt:lpstr>
      <vt:lpstr>PowerPoint Presentation</vt:lpstr>
      <vt:lpstr>GTC tapo pilnateisiu Europos taksonomijos institucijų konsorciumo (CETAF) nariu </vt:lpstr>
      <vt:lpstr>11. Dėl GTC logotipo naudojimo fone „Teams“ nuotolinių pokalbių metu</vt:lpstr>
      <vt:lpstr>PowerPoint Presentation</vt:lpstr>
      <vt:lpstr>12. Anonsai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13. Kiti klausimai</vt:lpstr>
      <vt:lpstr>Dėl doktorantų išvykų</vt:lpstr>
      <vt:lpstr>    DĖL DOKTORANTŲ IŠVYKŲ</vt:lpstr>
      <vt:lpstr>Dėl įvažiavimo į Neringos savivaldybę, Juodkrantės Pajūrio biologijos stotį, vykdyti mokslinių tyrimų</vt:lpstr>
      <vt:lpstr>Dėl Eksperimentinės akvariuminės eksploatavimo tvarkos ir optimizavimo sąlygų</vt:lpstr>
      <vt:lpstr>PowerPoint Presentation</vt:lpstr>
      <vt:lpstr>Ačiū už dėmesį ir smagios vasaros!!!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Išplėstinis administracijos posėdis</dc:title>
  <dc:creator>Simona Četvergaitė-Marcinkevičienė</dc:creator>
  <cp:revision>1</cp:revision>
  <cp:lastPrinted>2023-01-13T14:02:02Z</cp:lastPrinted>
  <dcterms:created xsi:type="dcterms:W3CDTF">2022-06-06T11:45:33Z</dcterms:created>
  <dcterms:modified xsi:type="dcterms:W3CDTF">2024-06-18T09:57:01Z</dcterms:modified>
</cp:coreProperties>
</file>