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6" r:id="rId5"/>
    <p:sldId id="260" r:id="rId6"/>
    <p:sldId id="285" r:id="rId7"/>
    <p:sldId id="261" r:id="rId8"/>
    <p:sldId id="262" r:id="rId9"/>
    <p:sldId id="263" r:id="rId10"/>
    <p:sldId id="264" r:id="rId11"/>
    <p:sldId id="265" r:id="rId12"/>
    <p:sldId id="281" r:id="rId13"/>
    <p:sldId id="283" r:id="rId14"/>
    <p:sldId id="284" r:id="rId15"/>
    <p:sldId id="267" r:id="rId16"/>
    <p:sldId id="268" r:id="rId17"/>
    <p:sldId id="269" r:id="rId18"/>
    <p:sldId id="270" r:id="rId19"/>
    <p:sldId id="271" r:id="rId20"/>
    <p:sldId id="272" r:id="rId21"/>
    <p:sldId id="273" r:id="rId22"/>
    <p:sldId id="274" r:id="rId23"/>
    <p:sldId id="275" r:id="rId24"/>
    <p:sldId id="278" r:id="rId25"/>
    <p:sldId id="279" r:id="rId26"/>
    <p:sldId id="280" r:id="rId27"/>
    <p:sldId id="277" r:id="rId28"/>
  </p:sldIdLst>
  <p:sldSz cx="18288000" cy="10287000"/>
  <p:notesSz cx="6858000" cy="9144000"/>
  <p:embeddedFontLst>
    <p:embeddedFont>
      <p:font typeface="Agrandir Narrow" panose="020B0604020202020204" charset="0"/>
      <p:regular r:id="rId29"/>
    </p:embeddedFont>
    <p:embeddedFont>
      <p:font typeface="Agrandir Narrow Bold" panose="020B0604020202020204" charset="0"/>
      <p:regular r:id="rId30"/>
    </p:embeddedFont>
    <p:embeddedFont>
      <p:font typeface="Aptos Narrow" panose="020B0004020202020204" pitchFamily="34" charset="0"/>
      <p:regular r:id="rId31"/>
      <p:bold r:id="rId32"/>
      <p:italic r:id="rId33"/>
      <p:boldItalic r:id="rId34"/>
    </p:embeddedFont>
    <p:embeddedFont>
      <p:font typeface="Public San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E71E3-A01B-FDF8-9BD0-AAB5890B3B0B}" v="6" dt="2024-11-12T11:10:08.493"/>
    <p1510:client id="{2C12F3A7-C283-17BB-C2AE-F48655012CC2}" v="634" dt="2024-11-12T11:37:03.097"/>
    <p1510:client id="{8F922902-C284-4806-9BAF-43DC84295C7C}" v="5" dt="2024-11-12T11:53:47.819"/>
    <p1510:client id="{96865D38-B45A-9116-57B8-DD0AE62203D4}" v="395" dt="2024-11-12T08:45:09.035"/>
    <p1510:client id="{AB1C381C-B0A0-B661-1056-98A9FDA7B85A}" v="31" dt="2024-11-12T09:39:27.325"/>
    <p1510:client id="{D1BCE989-20D9-FFD1-F122-1439C5FFA415}" v="985" dt="2024-11-11T14:00:31.605"/>
    <p1510:client id="{E0B873C4-E618-B363-037E-CC3923612288}" v="180" dt="2024-11-11T14:15:51.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lmt.lrv.lt/lt/naujienos/skelbiamas-2024-m-europos-partnerystes-water4all-paraisku-konkursas/" TargetMode="External"/><Relationship Id="rId2" Type="http://schemas.openxmlformats.org/officeDocument/2006/relationships/hyperlink" Target="https://lmt.lrv.lt/lt/kvietimai/kvietimas-teikti-paraiskas-europos-partnerystes-water4all-2024-metu-paraisku-konkursui/" TargetMode="External"/><Relationship Id="rId1" Type="http://schemas.openxmlformats.org/officeDocument/2006/relationships/slideLayout" Target="../slideLayouts/slideLayout7.xml"/><Relationship Id="rId4" Type="http://schemas.openxmlformats.org/officeDocument/2006/relationships/hyperlink" Target="https://lmt.lrv.lt/lt/kvietimai/kvietimai-teikti-paraiskas-inovaciju-ir-technologiju-perdavimo-centru-itpc-kompetenciju-stiprinimo-konkursu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ma.lt/news/2400/67/Tarptautine-konferencija-Jaunieji-mokslininkai-zemes-ukio-pazangai" TargetMode="External"/><Relationship Id="rId2" Type="http://schemas.openxmlformats.org/officeDocument/2006/relationships/hyperlink" Target="https://www.lma.lt/news/2409/67/Lietuvos-jaunuju-mokslininku-konferencija-Bioateitis-gamtos-ir-gyvybes-mokslu-perspektyvos" TargetMode="External"/><Relationship Id="rId1" Type="http://schemas.openxmlformats.org/officeDocument/2006/relationships/slideLayout" Target="../slideLayouts/slideLayout7.xml"/><Relationship Id="rId4" Type="http://schemas.openxmlformats.org/officeDocument/2006/relationships/hyperlink" Target="https://cartocon.l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lma.lt/news/2489/67/Konferencija-Psichologija-ir-karas-Ukrainoje" TargetMode="External"/><Relationship Id="rId2" Type="http://schemas.openxmlformats.org/officeDocument/2006/relationships/hyperlink" Target="https://docs.google.com/forms/d/e/1FAIpQLSe1P_vZvSosgnYEpqV8G49EC54lKF33MFVwQ682D3ReIzbfNw/viewform" TargetMode="External"/><Relationship Id="rId1" Type="http://schemas.openxmlformats.org/officeDocument/2006/relationships/slideLayout" Target="../slideLayouts/slideLayout7.xml"/><Relationship Id="rId4" Type="http://schemas.openxmlformats.org/officeDocument/2006/relationships/hyperlink" Target="https://lmt.lrv.lt/lt/naujienos/europos-mokslo-taryba-kviecia-teikti-paraiskas-isitvirtinantiems-mokslininkam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s://e-seimas.lrs.lt/portal/legalAct/lt/TAD/d9ee00f09ab011ef955ff95815eb5ce5?jfwid=-%20rf6ddrnxd"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hyperlink" Target="https://lmt.lrv.lt/lt/veiklos-sritys/mokslo-kokybe/mokslo-meno-vertinimas/universitetai-ir-moksliniu-tyrimu-institutai/kasmetinis-mokslo-meno-veiklos-vertinimas/2023-m/"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grpSp>
        <p:nvGrpSpPr>
          <p:cNvPr id="2" name="Group 2"/>
          <p:cNvGrpSpPr/>
          <p:nvPr/>
        </p:nvGrpSpPr>
        <p:grpSpPr>
          <a:xfrm>
            <a:off x="10508924" y="-581937"/>
            <a:ext cx="10738488" cy="11835817"/>
            <a:chOff x="0" y="0"/>
            <a:chExt cx="6176618" cy="6807785"/>
          </a:xfrm>
        </p:grpSpPr>
        <p:sp>
          <p:nvSpPr>
            <p:cNvPr id="3" name="Freeform 3"/>
            <p:cNvSpPr/>
            <p:nvPr/>
          </p:nvSpPr>
          <p:spPr>
            <a:xfrm>
              <a:off x="0" y="0"/>
              <a:ext cx="6176618" cy="6807785"/>
            </a:xfrm>
            <a:custGeom>
              <a:avLst/>
              <a:gdLst/>
              <a:ahLst/>
              <a:cxnLst/>
              <a:rect l="l" t="t" r="r" b="b"/>
              <a:pathLst>
                <a:path w="6176618" h="6807785">
                  <a:moveTo>
                    <a:pt x="6176618" y="3403934"/>
                  </a:moveTo>
                  <a:cubicBezTo>
                    <a:pt x="6176618" y="5283775"/>
                    <a:pt x="4793908" y="6807785"/>
                    <a:pt x="3088309" y="6807785"/>
                  </a:cubicBezTo>
                  <a:cubicBezTo>
                    <a:pt x="1382685" y="6807785"/>
                    <a:pt x="0" y="5283775"/>
                    <a:pt x="0" y="3403934"/>
                  </a:cubicBezTo>
                  <a:cubicBezTo>
                    <a:pt x="0" y="1523997"/>
                    <a:pt x="1382685" y="0"/>
                    <a:pt x="3088309" y="0"/>
                  </a:cubicBezTo>
                  <a:cubicBezTo>
                    <a:pt x="4793933" y="0"/>
                    <a:pt x="6176618" y="1523997"/>
                    <a:pt x="6176618" y="3403934"/>
                  </a:cubicBezTo>
                  <a:close/>
                </a:path>
              </a:pathLst>
            </a:custGeom>
            <a:blipFill>
              <a:blip r:embed="rId2"/>
              <a:stretch>
                <a:fillRect l="-32715" r="-32715"/>
              </a:stretch>
            </a:blipFill>
          </p:spPr>
          <p:txBody>
            <a:bodyPr/>
            <a:lstStyle/>
            <a:p>
              <a:endParaRPr lang="en-GB"/>
            </a:p>
          </p:txBody>
        </p:sp>
      </p:grpSp>
      <p:sp>
        <p:nvSpPr>
          <p:cNvPr id="4" name="TextBox 4"/>
          <p:cNvSpPr txBox="1"/>
          <p:nvPr/>
        </p:nvSpPr>
        <p:spPr>
          <a:xfrm>
            <a:off x="1028700" y="3942476"/>
            <a:ext cx="9685414" cy="737750"/>
          </a:xfrm>
          <a:prstGeom prst="rect">
            <a:avLst/>
          </a:prstGeom>
        </p:spPr>
        <p:txBody>
          <a:bodyPr lIns="0" tIns="0" rIns="0" bIns="0" rtlCol="0" anchor="t">
            <a:spAutoFit/>
          </a:bodyPr>
          <a:lstStyle/>
          <a:p>
            <a:pPr algn="l">
              <a:lnSpc>
                <a:spcPts val="5964"/>
              </a:lnSpc>
              <a:spcBef>
                <a:spcPct val="0"/>
              </a:spcBef>
            </a:pPr>
            <a:endParaRPr/>
          </a:p>
        </p:txBody>
      </p:sp>
      <p:sp>
        <p:nvSpPr>
          <p:cNvPr id="5" name="TextBox 5"/>
          <p:cNvSpPr txBox="1"/>
          <p:nvPr/>
        </p:nvSpPr>
        <p:spPr>
          <a:xfrm>
            <a:off x="775726" y="1896680"/>
            <a:ext cx="8133656" cy="4909797"/>
          </a:xfrm>
          <a:prstGeom prst="rect">
            <a:avLst/>
          </a:prstGeom>
        </p:spPr>
        <p:txBody>
          <a:bodyPr lIns="0" tIns="0" rIns="0" bIns="0" rtlCol="0" anchor="t">
            <a:spAutoFit/>
          </a:bodyPr>
          <a:lstStyle/>
          <a:p>
            <a:pPr algn="l">
              <a:lnSpc>
                <a:spcPts val="7211"/>
              </a:lnSpc>
            </a:pPr>
            <a:r>
              <a:rPr lang="en-US" sz="8794" b="1">
                <a:solidFill>
                  <a:srgbClr val="D1D1CB"/>
                </a:solidFill>
                <a:latin typeface="Agrandir Narrow Bold"/>
                <a:ea typeface="Agrandir Narrow Bold"/>
                <a:cs typeface="Agrandir Narrow Bold"/>
                <a:sym typeface="Agrandir Narrow Bold"/>
              </a:rPr>
              <a:t>Gamtos tyrimų centro išplėstinis administracijos posėdis</a:t>
            </a:r>
          </a:p>
        </p:txBody>
      </p:sp>
      <p:sp>
        <p:nvSpPr>
          <p:cNvPr id="6" name="Freeform 6"/>
          <p:cNvSpPr/>
          <p:nvPr/>
        </p:nvSpPr>
        <p:spPr>
          <a:xfrm>
            <a:off x="2730343" y="4790079"/>
            <a:ext cx="5104543" cy="4578924"/>
          </a:xfrm>
          <a:custGeom>
            <a:avLst/>
            <a:gdLst/>
            <a:ahLst/>
            <a:cxnLst/>
            <a:rect l="l" t="t" r="r" b="b"/>
            <a:pathLst>
              <a:path w="5104543" h="4578924">
                <a:moveTo>
                  <a:pt x="0" y="0"/>
                </a:moveTo>
                <a:lnTo>
                  <a:pt x="5104543" y="0"/>
                </a:lnTo>
                <a:lnTo>
                  <a:pt x="5104543" y="4578924"/>
                </a:lnTo>
                <a:lnTo>
                  <a:pt x="0" y="4578924"/>
                </a:lnTo>
                <a:lnTo>
                  <a:pt x="0" y="0"/>
                </a:lnTo>
                <a:close/>
              </a:path>
            </a:pathLst>
          </a:custGeom>
          <a:blipFill>
            <a:blip r:embed="rId3"/>
            <a:stretch>
              <a:fillRect t="-5739" b="-5739"/>
            </a:stretch>
          </a:blipFill>
        </p:spPr>
        <p:txBody>
          <a:bodyPr/>
          <a:lstStyle/>
          <a:p>
            <a:endParaRPr lang="en-GB"/>
          </a:p>
        </p:txBody>
      </p:sp>
      <p:sp>
        <p:nvSpPr>
          <p:cNvPr id="7" name="AutoShape 7"/>
          <p:cNvSpPr/>
          <p:nvPr/>
        </p:nvSpPr>
        <p:spPr>
          <a:xfrm>
            <a:off x="1314036" y="7079541"/>
            <a:ext cx="2931775" cy="0"/>
          </a:xfrm>
          <a:prstGeom prst="line">
            <a:avLst/>
          </a:prstGeom>
          <a:ln w="38100" cap="flat">
            <a:solidFill>
              <a:srgbClr val="D1D1CB"/>
            </a:solidFill>
            <a:prstDash val="solid"/>
            <a:headEnd type="none" w="sm" len="sm"/>
            <a:tailEnd type="none" w="sm" len="sm"/>
          </a:ln>
        </p:spPr>
        <p:txBody>
          <a:bodyPr/>
          <a:lstStyle/>
          <a:p>
            <a:endParaRPr lang="en-GB"/>
          </a:p>
        </p:txBody>
      </p:sp>
      <p:sp>
        <p:nvSpPr>
          <p:cNvPr id="8" name="TextBox 8"/>
          <p:cNvSpPr txBox="1"/>
          <p:nvPr/>
        </p:nvSpPr>
        <p:spPr>
          <a:xfrm>
            <a:off x="1314036" y="7050966"/>
            <a:ext cx="3347958" cy="404043"/>
          </a:xfrm>
          <a:prstGeom prst="rect">
            <a:avLst/>
          </a:prstGeom>
        </p:spPr>
        <p:txBody>
          <a:bodyPr lIns="0" tIns="0" rIns="0" bIns="0" rtlCol="0" anchor="t">
            <a:spAutoFit/>
          </a:bodyPr>
          <a:lstStyle/>
          <a:p>
            <a:pPr algn="l">
              <a:lnSpc>
                <a:spcPts val="3280"/>
              </a:lnSpc>
            </a:pPr>
            <a:r>
              <a:rPr lang="en-US" sz="2343">
                <a:solidFill>
                  <a:srgbClr val="D1D1CB"/>
                </a:solidFill>
                <a:latin typeface="Public Sans"/>
                <a:ea typeface="Public Sans"/>
                <a:cs typeface="Public Sans"/>
                <a:sym typeface="Public Sans"/>
              </a:rPr>
              <a:t>2024-11-12</a:t>
            </a:r>
          </a:p>
        </p:txBody>
      </p:sp>
      <p:sp>
        <p:nvSpPr>
          <p:cNvPr id="9" name="TextBox 9"/>
          <p:cNvSpPr txBox="1"/>
          <p:nvPr/>
        </p:nvSpPr>
        <p:spPr>
          <a:xfrm>
            <a:off x="1028700" y="8880070"/>
            <a:ext cx="9685414" cy="718359"/>
          </a:xfrm>
          <a:prstGeom prst="rect">
            <a:avLst/>
          </a:prstGeom>
        </p:spPr>
        <p:txBody>
          <a:bodyPr lIns="0" tIns="0" rIns="0" bIns="0" rtlCol="0" anchor="t">
            <a:spAutoFit/>
          </a:bodyPr>
          <a:lstStyle/>
          <a:p>
            <a:pPr algn="l">
              <a:lnSpc>
                <a:spcPts val="2580"/>
              </a:lnSpc>
            </a:pPr>
            <a:endParaRPr/>
          </a:p>
          <a:p>
            <a:pPr algn="l">
              <a:lnSpc>
                <a:spcPts val="3280"/>
              </a:lnSpc>
            </a:pPr>
            <a:r>
              <a:rPr lang="en-US" sz="2343">
                <a:solidFill>
                  <a:srgbClr val="D1D1CB"/>
                </a:solidFill>
                <a:latin typeface="Public Sans"/>
                <a:ea typeface="Public Sans"/>
                <a:cs typeface="Public Sans"/>
                <a:sym typeface="Public Sans"/>
              </a:rPr>
              <a:t>PROF. SIGITAS PODĖNAS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AutoShape 2"/>
          <p:cNvSpPr/>
          <p:nvPr/>
        </p:nvSpPr>
        <p:spPr>
          <a:xfrm>
            <a:off x="1015432" y="1980689"/>
            <a:ext cx="15898248" cy="19050"/>
          </a:xfrm>
          <a:prstGeom prst="line">
            <a:avLst/>
          </a:prstGeom>
          <a:ln w="38100" cap="flat">
            <a:solidFill>
              <a:srgbClr val="D1D1CB"/>
            </a:solidFill>
            <a:prstDash val="solid"/>
            <a:headEnd type="none" w="sm" len="sm"/>
            <a:tailEnd type="none" w="sm" len="sm"/>
          </a:ln>
        </p:spPr>
        <p:txBody>
          <a:bodyPr/>
          <a:lstStyle/>
          <a:p>
            <a:endParaRPr lang="en-GB"/>
          </a:p>
        </p:txBody>
      </p:sp>
      <p:sp>
        <p:nvSpPr>
          <p:cNvPr id="3" name="Freeform 3"/>
          <p:cNvSpPr/>
          <p:nvPr/>
        </p:nvSpPr>
        <p:spPr>
          <a:xfrm>
            <a:off x="1242691" y="203945"/>
            <a:ext cx="1816150" cy="1697000"/>
          </a:xfrm>
          <a:custGeom>
            <a:avLst/>
            <a:gdLst/>
            <a:ahLst/>
            <a:cxnLst/>
            <a:rect l="l" t="t" r="r" b="b"/>
            <a:pathLst>
              <a:path w="2520556" h="2268500">
                <a:moveTo>
                  <a:pt x="0" y="0"/>
                </a:moveTo>
                <a:lnTo>
                  <a:pt x="2520556" y="0"/>
                </a:lnTo>
                <a:lnTo>
                  <a:pt x="2520556" y="2268500"/>
                </a:lnTo>
                <a:lnTo>
                  <a:pt x="0" y="2268500"/>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4901912" y="499995"/>
            <a:ext cx="12225701" cy="1416991"/>
          </a:xfrm>
          <a:prstGeom prst="rect">
            <a:avLst/>
          </a:prstGeom>
        </p:spPr>
        <p:txBody>
          <a:bodyPr lIns="0" tIns="0" rIns="0" bIns="0" rtlCol="0" anchor="t">
            <a:spAutoFit/>
          </a:bodyPr>
          <a:lstStyle/>
          <a:p>
            <a:pPr algn="ctr">
              <a:lnSpc>
                <a:spcPts val="5589"/>
              </a:lnSpc>
              <a:spcBef>
                <a:spcPct val="0"/>
              </a:spcBef>
            </a:pPr>
            <a:r>
              <a:rPr lang="lt-LT" sz="4650" b="1" noProof="1">
                <a:solidFill>
                  <a:srgbClr val="D1D1CB"/>
                </a:solidFill>
                <a:latin typeface="Agrandir Narrow Bold"/>
                <a:ea typeface="Agrandir Narrow Bold"/>
                <a:cs typeface="Agrandir Narrow Bold"/>
                <a:sym typeface="Agrandir Narrow Bold"/>
              </a:rPr>
              <a:t>Dėl „Web of Science“ duomenų bazių</a:t>
            </a:r>
            <a:r>
              <a:rPr lang="lt-LT" sz="4650" b="1">
                <a:solidFill>
                  <a:srgbClr val="D1D1CB"/>
                </a:solidFill>
                <a:latin typeface="Agrandir Narrow Bold"/>
                <a:ea typeface="Agrandir Narrow Bold"/>
                <a:cs typeface="Agrandir Narrow Bold"/>
                <a:sym typeface="Agrandir Narrow Bold"/>
              </a:rPr>
              <a:t> naudojimo ir prenumeratos </a:t>
            </a:r>
          </a:p>
        </p:txBody>
      </p:sp>
      <p:pic>
        <p:nvPicPr>
          <p:cNvPr id="5" name="Picture 4" descr="A graph with numbers and lines&#10;&#10;Description automatically generated">
            <a:extLst>
              <a:ext uri="{FF2B5EF4-FFF2-40B4-BE49-F238E27FC236}">
                <a16:creationId xmlns:a16="http://schemas.microsoft.com/office/drawing/2014/main" id="{64246AD5-CEEC-10B9-B404-3ACA409CB27E}"/>
              </a:ext>
            </a:extLst>
          </p:cNvPr>
          <p:cNvPicPr>
            <a:picLocks noChangeAspect="1"/>
          </p:cNvPicPr>
          <p:nvPr/>
        </p:nvPicPr>
        <p:blipFill>
          <a:blip r:embed="rId3"/>
          <a:stretch>
            <a:fillRect/>
          </a:stretch>
        </p:blipFill>
        <p:spPr>
          <a:xfrm>
            <a:off x="493159" y="2233907"/>
            <a:ext cx="9038560" cy="3616621"/>
          </a:xfrm>
          <a:prstGeom prst="rect">
            <a:avLst/>
          </a:prstGeom>
        </p:spPr>
      </p:pic>
      <p:sp>
        <p:nvSpPr>
          <p:cNvPr id="6" name="TextBox 5">
            <a:extLst>
              <a:ext uri="{FF2B5EF4-FFF2-40B4-BE49-F238E27FC236}">
                <a16:creationId xmlns:a16="http://schemas.microsoft.com/office/drawing/2014/main" id="{111BA04F-C243-81B8-E55C-C3374CCFE5C0}"/>
              </a:ext>
            </a:extLst>
          </p:cNvPr>
          <p:cNvSpPr txBox="1"/>
          <p:nvPr/>
        </p:nvSpPr>
        <p:spPr>
          <a:xfrm>
            <a:off x="10005239" y="3213692"/>
            <a:ext cx="73019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2800" b="1">
                <a:solidFill>
                  <a:schemeClr val="bg2"/>
                </a:solidFill>
                <a:latin typeface="Agrandir"/>
                <a:cs typeface="Times New Roman"/>
              </a:rPr>
              <a:t>Kviečiame AKTYVIAU naudotis „</a:t>
            </a:r>
            <a:r>
              <a:rPr lang="lt-LT" sz="2800" b="1" noProof="1">
                <a:solidFill>
                  <a:schemeClr val="bg2"/>
                </a:solidFill>
                <a:latin typeface="Agrandir"/>
                <a:cs typeface="Times New Roman"/>
              </a:rPr>
              <a:t>Web of Science</a:t>
            </a:r>
            <a:r>
              <a:rPr lang="lt-LT" sz="2800" b="1">
                <a:solidFill>
                  <a:schemeClr val="bg2"/>
                </a:solidFill>
                <a:latin typeface="Agrandir"/>
                <a:cs typeface="Times New Roman"/>
              </a:rPr>
              <a:t>“</a:t>
            </a:r>
          </a:p>
          <a:p>
            <a:pPr algn="ctr"/>
            <a:r>
              <a:rPr lang="lt-LT" sz="2800" b="1">
                <a:solidFill>
                  <a:schemeClr val="bg2"/>
                </a:solidFill>
                <a:latin typeface="Agrandir"/>
                <a:cs typeface="Times New Roman"/>
              </a:rPr>
              <a:t>duomenų bazės teikiamomis galimybėmis!</a:t>
            </a:r>
          </a:p>
        </p:txBody>
      </p:sp>
      <p:pic>
        <p:nvPicPr>
          <p:cNvPr id="7" name="Picture 6" descr="A graph with numbers and lines&#10;&#10;Description automatically generated">
            <a:extLst>
              <a:ext uri="{FF2B5EF4-FFF2-40B4-BE49-F238E27FC236}">
                <a16:creationId xmlns:a16="http://schemas.microsoft.com/office/drawing/2014/main" id="{A20D726D-8681-DB4F-30C8-BD5A70D85BED}"/>
              </a:ext>
            </a:extLst>
          </p:cNvPr>
          <p:cNvPicPr>
            <a:picLocks noChangeAspect="1"/>
          </p:cNvPicPr>
          <p:nvPr/>
        </p:nvPicPr>
        <p:blipFill>
          <a:blip r:embed="rId4"/>
          <a:stretch>
            <a:fillRect/>
          </a:stretch>
        </p:blipFill>
        <p:spPr>
          <a:xfrm>
            <a:off x="8000446" y="5980038"/>
            <a:ext cx="9942550" cy="4055214"/>
          </a:xfrm>
          <a:prstGeom prst="rect">
            <a:avLst/>
          </a:prstGeom>
        </p:spPr>
      </p:pic>
      <p:sp>
        <p:nvSpPr>
          <p:cNvPr id="8" name="TextBox 7">
            <a:extLst>
              <a:ext uri="{FF2B5EF4-FFF2-40B4-BE49-F238E27FC236}">
                <a16:creationId xmlns:a16="http://schemas.microsoft.com/office/drawing/2014/main" id="{A1402ED3-B1C4-FF1A-C1E8-5F921E1C1396}"/>
              </a:ext>
            </a:extLst>
          </p:cNvPr>
          <p:cNvSpPr txBox="1"/>
          <p:nvPr/>
        </p:nvSpPr>
        <p:spPr>
          <a:xfrm>
            <a:off x="488359" y="6443330"/>
            <a:ext cx="724948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2800" b="1">
                <a:solidFill>
                  <a:schemeClr val="bg2"/>
                </a:solidFill>
                <a:latin typeface="Agrandir"/>
                <a:cs typeface="Times New Roman"/>
              </a:rPr>
              <a:t>Priklausomai nuo mokslininkų parsisiųstų </a:t>
            </a:r>
          </a:p>
          <a:p>
            <a:pPr algn="ctr"/>
            <a:r>
              <a:rPr lang="lt-LT" sz="2800" b="1">
                <a:solidFill>
                  <a:schemeClr val="bg2"/>
                </a:solidFill>
                <a:latin typeface="Agrandir"/>
                <a:cs typeface="Times New Roman"/>
              </a:rPr>
              <a:t>publikacijų skaičiaus, apskaičiuojama vienos jų kaina. </a:t>
            </a:r>
          </a:p>
          <a:p>
            <a:pPr algn="ctr"/>
            <a:endParaRPr lang="en-US" sz="2800">
              <a:solidFill>
                <a:schemeClr val="bg2"/>
              </a:solidFill>
              <a:latin typeface="Agrandir"/>
              <a:cs typeface="Calibri"/>
            </a:endParaRPr>
          </a:p>
          <a:p>
            <a:pPr algn="ctr"/>
            <a:r>
              <a:rPr lang="lt-LT" sz="2800" b="1">
                <a:solidFill>
                  <a:schemeClr val="bg2"/>
                </a:solidFill>
                <a:latin typeface="Agrandir"/>
                <a:cs typeface="Times New Roman"/>
              </a:rPr>
              <a:t>Kuo ši kaina mažesnė, tuo didesnė tikimybė gauti paramą kitų metų prenumeratai.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Freeform 2"/>
          <p:cNvSpPr/>
          <p:nvPr/>
        </p:nvSpPr>
        <p:spPr>
          <a:xfrm>
            <a:off x="452462" y="473634"/>
            <a:ext cx="6151752" cy="3183532"/>
          </a:xfrm>
          <a:custGeom>
            <a:avLst/>
            <a:gdLst/>
            <a:ahLst/>
            <a:cxnLst/>
            <a:rect l="l" t="t" r="r" b="b"/>
            <a:pathLst>
              <a:path w="6151752" h="3183532">
                <a:moveTo>
                  <a:pt x="0" y="0"/>
                </a:moveTo>
                <a:lnTo>
                  <a:pt x="6151752" y="0"/>
                </a:lnTo>
                <a:lnTo>
                  <a:pt x="6151752" y="3183532"/>
                </a:lnTo>
                <a:lnTo>
                  <a:pt x="0" y="3183532"/>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6933650" y="874775"/>
            <a:ext cx="10550879" cy="2135136"/>
          </a:xfrm>
          <a:prstGeom prst="rect">
            <a:avLst/>
          </a:prstGeom>
        </p:spPr>
        <p:txBody>
          <a:bodyPr lIns="0" tIns="0" rIns="0" bIns="0" rtlCol="0" anchor="t">
            <a:spAutoFit/>
          </a:bodyPr>
          <a:lstStyle/>
          <a:p>
            <a:pPr algn="just">
              <a:lnSpc>
                <a:spcPts val="5589"/>
              </a:lnSpc>
              <a:spcBef>
                <a:spcPct val="0"/>
              </a:spcBef>
            </a:pPr>
            <a:r>
              <a:rPr lang="lt-LT" sz="4650" b="1">
                <a:solidFill>
                  <a:srgbClr val="D1D1CB"/>
                </a:solidFill>
                <a:latin typeface="Agrandir Narrow Bold"/>
                <a:ea typeface="Agrandir Narrow Bold"/>
                <a:cs typeface="Agrandir Narrow Bold"/>
                <a:sym typeface="Agrandir Narrow Bold"/>
              </a:rPr>
              <a:t>Dėl Lietuvos jaunųjų mokslininkų konferencijos „</a:t>
            </a:r>
            <a:r>
              <a:rPr lang="lt-LT" sz="4650" b="1" noProof="1">
                <a:solidFill>
                  <a:srgbClr val="D1D1CB"/>
                </a:solidFill>
                <a:latin typeface="Agrandir Narrow Bold"/>
                <a:ea typeface="Agrandir Narrow Bold"/>
                <a:cs typeface="Agrandir Narrow Bold"/>
                <a:sym typeface="Agrandir Narrow Bold"/>
              </a:rPr>
              <a:t>Bioateitis</a:t>
            </a:r>
            <a:r>
              <a:rPr lang="lt-LT" sz="4650" b="1">
                <a:solidFill>
                  <a:srgbClr val="D1D1CB"/>
                </a:solidFill>
                <a:latin typeface="Agrandir Narrow Bold"/>
                <a:ea typeface="Agrandir Narrow Bold"/>
                <a:cs typeface="Agrandir Narrow Bold"/>
                <a:sym typeface="Agrandir Narrow Bold"/>
              </a:rPr>
              <a:t>: gamtos ir gyvybės mokslų perspektyvos“ </a:t>
            </a:r>
          </a:p>
        </p:txBody>
      </p:sp>
      <p:sp>
        <p:nvSpPr>
          <p:cNvPr id="4" name="TextBox 3">
            <a:extLst>
              <a:ext uri="{FF2B5EF4-FFF2-40B4-BE49-F238E27FC236}">
                <a16:creationId xmlns:a16="http://schemas.microsoft.com/office/drawing/2014/main" id="{9E2C21AF-4A49-A16B-4449-5696ABF17E02}"/>
              </a:ext>
            </a:extLst>
          </p:cNvPr>
          <p:cNvSpPr txBox="1"/>
          <p:nvPr/>
        </p:nvSpPr>
        <p:spPr>
          <a:xfrm>
            <a:off x="1073020" y="4245428"/>
            <a:ext cx="1636692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600" b="1">
                <a:solidFill>
                  <a:schemeClr val="bg2"/>
                </a:solidFill>
                <a:latin typeface="Agrandir Narrow"/>
              </a:rPr>
              <a:t>Konferencijos organizacinis komitetas:</a:t>
            </a:r>
          </a:p>
          <a:p>
            <a:endParaRPr lang="lt-LT" sz="2800" b="1">
              <a:solidFill>
                <a:schemeClr val="bg2"/>
              </a:solidFill>
              <a:latin typeface="Agrandir Narrow"/>
            </a:endParaRPr>
          </a:p>
          <a:p>
            <a:pPr marL="457200" indent="-457200">
              <a:buFont typeface="Arial"/>
              <a:buChar char="•"/>
            </a:pPr>
            <a:r>
              <a:rPr lang="lt-LT" sz="2800" b="1" noProof="1">
                <a:solidFill>
                  <a:schemeClr val="bg2"/>
                </a:solidFill>
                <a:latin typeface="Agrandir Narrow"/>
              </a:rPr>
              <a:t>akad. Limas KUPČINSKAS </a:t>
            </a:r>
            <a:r>
              <a:rPr lang="lt-LT" sz="2800" noProof="1">
                <a:solidFill>
                  <a:schemeClr val="bg2"/>
                </a:solidFill>
                <a:latin typeface="Agrandir Narrow"/>
              </a:rPr>
              <a:t>(Lietuvos mokslų akademijos (LMA) Biologijos, medicinos ir geomokslų (BMGM) </a:t>
            </a:r>
            <a:r>
              <a:rPr lang="lt-LT" sz="2800">
                <a:solidFill>
                  <a:schemeClr val="bg2"/>
                </a:solidFill>
                <a:latin typeface="Agrandir Narrow"/>
              </a:rPr>
              <a:t>skyrius) – pirmininkas</a:t>
            </a:r>
            <a:endParaRPr lang="lt-LT" sz="2800">
              <a:solidFill>
                <a:schemeClr val="bg2"/>
              </a:solidFill>
              <a:latin typeface="Agrandir Narrow"/>
              <a:cs typeface="Calibri"/>
            </a:endParaRPr>
          </a:p>
          <a:p>
            <a:pPr marL="457200" indent="-457200">
              <a:buFont typeface="Arial"/>
              <a:buChar char="•"/>
            </a:pPr>
            <a:r>
              <a:rPr lang="lt-LT" sz="2800" b="1">
                <a:solidFill>
                  <a:schemeClr val="bg2"/>
                </a:solidFill>
                <a:latin typeface="Agrandir Narrow"/>
              </a:rPr>
              <a:t>akad. Vaidutis KUČINSKAS (Vilniaus universitetas) </a:t>
            </a:r>
            <a:r>
              <a:rPr lang="lt-LT" sz="2800">
                <a:solidFill>
                  <a:schemeClr val="bg2"/>
                </a:solidFill>
                <a:latin typeface="Agrandir Narrow"/>
              </a:rPr>
              <a:t>– pirmininko pavaduotojas</a:t>
            </a:r>
            <a:endParaRPr lang="lt-LT" sz="2800">
              <a:solidFill>
                <a:schemeClr val="bg2"/>
              </a:solidFill>
              <a:latin typeface="Agrandir Narrow"/>
              <a:cs typeface="Calibri"/>
            </a:endParaRPr>
          </a:p>
          <a:p>
            <a:pPr marL="457200" indent="-457200">
              <a:buFont typeface="Arial"/>
              <a:buChar char="•"/>
            </a:pPr>
            <a:r>
              <a:rPr lang="lt-LT" sz="2800" b="1">
                <a:solidFill>
                  <a:schemeClr val="bg2"/>
                </a:solidFill>
                <a:latin typeface="Agrandir Narrow"/>
              </a:rPr>
              <a:t>dr. Jadvyga OLECHNOVIČIENĖ (LMA BMGM skyrius) </a:t>
            </a:r>
            <a:r>
              <a:rPr lang="lt-LT" sz="2800">
                <a:solidFill>
                  <a:schemeClr val="bg2"/>
                </a:solidFill>
                <a:latin typeface="Agrandir Narrow"/>
              </a:rPr>
              <a:t>– vyriausioji koordinatorė</a:t>
            </a:r>
            <a:endParaRPr lang="lt-LT" sz="2800">
              <a:solidFill>
                <a:schemeClr val="bg2"/>
              </a:solidFill>
              <a:latin typeface="Agrandir Narrow"/>
              <a:cs typeface="Calibri"/>
            </a:endParaRPr>
          </a:p>
          <a:p>
            <a:pPr marL="457200" indent="-457200">
              <a:buFont typeface="Arial"/>
              <a:buChar char="•"/>
            </a:pPr>
            <a:r>
              <a:rPr lang="lt-LT" sz="2800" b="1">
                <a:solidFill>
                  <a:schemeClr val="bg2"/>
                </a:solidFill>
                <a:latin typeface="Agrandir Narrow"/>
              </a:rPr>
              <a:t>akad. Rūta DUBAKIENĖ </a:t>
            </a:r>
            <a:r>
              <a:rPr lang="lt-LT" sz="2800">
                <a:solidFill>
                  <a:schemeClr val="bg2"/>
                </a:solidFill>
                <a:latin typeface="Agrandir Narrow"/>
              </a:rPr>
              <a:t>(LMA BMGM skyriaus Medicinos ir sveikatos mokslų sekcija)</a:t>
            </a:r>
            <a:endParaRPr lang="lt-LT" sz="2800">
              <a:solidFill>
                <a:schemeClr val="bg2"/>
              </a:solidFill>
              <a:latin typeface="Agrandir Narrow"/>
              <a:cs typeface="Calibri"/>
            </a:endParaRPr>
          </a:p>
          <a:p>
            <a:pPr marL="457200" indent="-457200">
              <a:buFont typeface="Arial"/>
              <a:buChar char="•"/>
            </a:pPr>
            <a:r>
              <a:rPr lang="lt-LT" sz="2800" b="1">
                <a:solidFill>
                  <a:schemeClr val="bg2"/>
                </a:solidFill>
                <a:latin typeface="Agrandir Narrow"/>
              </a:rPr>
              <a:t>akad. Jūratė KRIAUČIŪNIENĖ </a:t>
            </a:r>
            <a:r>
              <a:rPr lang="lt-LT" sz="2800" noProof="1">
                <a:solidFill>
                  <a:schemeClr val="bg2"/>
                </a:solidFill>
                <a:latin typeface="Agrandir Narrow"/>
              </a:rPr>
              <a:t>(LMA BMGM skyriaus Geomokslų sekcija)</a:t>
            </a:r>
            <a:endParaRPr lang="lt-LT" sz="2800" noProof="1">
              <a:solidFill>
                <a:schemeClr val="bg2"/>
              </a:solidFill>
              <a:latin typeface="Agrandir Narrow"/>
              <a:cs typeface="Calibri"/>
            </a:endParaRPr>
          </a:p>
          <a:p>
            <a:pPr marL="457200" indent="-457200">
              <a:buFont typeface="Arial"/>
              <a:buChar char="•"/>
            </a:pPr>
            <a:r>
              <a:rPr lang="lt-LT" sz="2800" b="1">
                <a:solidFill>
                  <a:schemeClr val="bg2"/>
                </a:solidFill>
                <a:latin typeface="Agrandir Narrow"/>
              </a:rPr>
              <a:t>akad. Kęstutis SASNAUSKAS </a:t>
            </a:r>
            <a:r>
              <a:rPr lang="lt-LT" sz="2800" noProof="1">
                <a:solidFill>
                  <a:schemeClr val="bg2"/>
                </a:solidFill>
                <a:latin typeface="Agrandir Narrow"/>
              </a:rPr>
              <a:t>(LMA BMGM skyriaus Biofizinių mokslų sekcija)</a:t>
            </a:r>
            <a:endParaRPr lang="lt-LT" sz="2800" noProof="1">
              <a:solidFill>
                <a:schemeClr val="bg2"/>
              </a:solidFill>
              <a:latin typeface="Agrandir Narrow"/>
              <a:cs typeface="Calibri"/>
            </a:endParaRPr>
          </a:p>
          <a:p>
            <a:pPr marL="457200" indent="-457200">
              <a:buFont typeface="Arial"/>
              <a:buChar char="•"/>
            </a:pPr>
            <a:r>
              <a:rPr lang="lt-LT" sz="2800" b="1">
                <a:solidFill>
                  <a:srgbClr val="00B050"/>
                </a:solidFill>
                <a:latin typeface="Agrandir Narrow"/>
              </a:rPr>
              <a:t>akad. Sigitas PODĖNAS </a:t>
            </a:r>
            <a:r>
              <a:rPr lang="lt-LT" sz="2800">
                <a:solidFill>
                  <a:srgbClr val="00B050"/>
                </a:solidFill>
                <a:latin typeface="Agrandir Narrow"/>
              </a:rPr>
              <a:t>(LMA BMGM skyriaus Bendrosios biologijos mokslų sekcija)</a:t>
            </a:r>
          </a:p>
          <a:p>
            <a:pPr algn="l"/>
            <a:endParaRPr lang="en-US">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pic>
        <p:nvPicPr>
          <p:cNvPr id="4" name="Picture 3" descr="A green leafy plant with white text&#10;&#10;Description automatically generated">
            <a:extLst>
              <a:ext uri="{FF2B5EF4-FFF2-40B4-BE49-F238E27FC236}">
                <a16:creationId xmlns:a16="http://schemas.microsoft.com/office/drawing/2014/main" id="{30CED47E-1AB2-CAC0-A1E7-E3CF5A79A7A6}"/>
              </a:ext>
            </a:extLst>
          </p:cNvPr>
          <p:cNvPicPr>
            <a:picLocks noChangeAspect="1"/>
          </p:cNvPicPr>
          <p:nvPr/>
        </p:nvPicPr>
        <p:blipFill>
          <a:blip r:embed="rId2"/>
          <a:stretch>
            <a:fillRect/>
          </a:stretch>
        </p:blipFill>
        <p:spPr>
          <a:xfrm>
            <a:off x="6350222" y="229833"/>
            <a:ext cx="7398054" cy="2502130"/>
          </a:xfrm>
          <a:prstGeom prst="rect">
            <a:avLst/>
          </a:prstGeom>
        </p:spPr>
      </p:pic>
      <p:sp>
        <p:nvSpPr>
          <p:cNvPr id="5" name="TextBox 4">
            <a:extLst>
              <a:ext uri="{FF2B5EF4-FFF2-40B4-BE49-F238E27FC236}">
                <a16:creationId xmlns:a16="http://schemas.microsoft.com/office/drawing/2014/main" id="{2FCDD592-5FDC-1794-4036-ED22CA9F1E4F}"/>
              </a:ext>
            </a:extLst>
          </p:cNvPr>
          <p:cNvSpPr txBox="1"/>
          <p:nvPr/>
        </p:nvSpPr>
        <p:spPr>
          <a:xfrm>
            <a:off x="1077057" y="2923442"/>
            <a:ext cx="16133883"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solidFill>
                  <a:schemeClr val="accent6">
                    <a:lumMod val="76000"/>
                  </a:schemeClr>
                </a:solidFill>
                <a:latin typeface="Agrandir Narrow"/>
              </a:rPr>
              <a:t>10.00–10.10 KONFERENCIJOS ATIDARYMAS. SVEIKINIMO ŽODIS.</a:t>
            </a:r>
            <a:endParaRPr lang="en-US" sz="3600">
              <a:solidFill>
                <a:schemeClr val="accent6">
                  <a:lumMod val="76000"/>
                </a:schemeClr>
              </a:solidFill>
              <a:latin typeface="Agrandir Narrow"/>
              <a:cs typeface="Calibri"/>
            </a:endParaRPr>
          </a:p>
          <a:p>
            <a:pPr algn="just"/>
            <a:r>
              <a:rPr lang="lt-LT" sz="3600" noProof="1">
                <a:solidFill>
                  <a:schemeClr val="bg2"/>
                </a:solidFill>
                <a:latin typeface="Agrandir Narrow"/>
              </a:rPr>
              <a:t>Limas KUPČINSKAS, LMA Biologijos, medicinos ir geomokslų skyriaus pirmininkas;</a:t>
            </a:r>
            <a:endParaRPr lang="lt-LT" sz="3600" noProof="1">
              <a:solidFill>
                <a:schemeClr val="bg2"/>
              </a:solidFill>
              <a:latin typeface="Agrandir Narrow"/>
              <a:cs typeface="Calibri"/>
            </a:endParaRPr>
          </a:p>
          <a:p>
            <a:pPr algn="just"/>
            <a:r>
              <a:rPr lang="lt-LT" sz="3600" noProof="1">
                <a:solidFill>
                  <a:schemeClr val="bg2"/>
                </a:solidFill>
                <a:latin typeface="Agrandir Narrow"/>
              </a:rPr>
              <a:t>Edita ŠMERGELIENĖ, „Thermo Fisher Scientific“ molekulinės biologijos verslo tyrimų </a:t>
            </a:r>
            <a:r>
              <a:rPr lang="lt-LT" sz="3600">
                <a:solidFill>
                  <a:schemeClr val="bg2"/>
                </a:solidFill>
                <a:latin typeface="Agrandir Narrow"/>
              </a:rPr>
              <a:t>ir plėtros vyresnioji direktorė;</a:t>
            </a:r>
            <a:endParaRPr lang="lt-LT" sz="3600">
              <a:solidFill>
                <a:schemeClr val="bg2"/>
              </a:solidFill>
              <a:latin typeface="Agrandir Narrow"/>
              <a:cs typeface="Calibri"/>
            </a:endParaRPr>
          </a:p>
          <a:p>
            <a:pPr algn="just"/>
            <a:r>
              <a:rPr lang="lt-LT" sz="3600">
                <a:solidFill>
                  <a:srgbClr val="00B050"/>
                </a:solidFill>
                <a:latin typeface="Agrandir Narrow"/>
              </a:rPr>
              <a:t>Sigitas PODĖNAS, Gamtos tyrimų centro direktorius.</a:t>
            </a:r>
            <a:endParaRPr lang="lt-LT" sz="3600">
              <a:solidFill>
                <a:srgbClr val="00B050"/>
              </a:solidFill>
              <a:latin typeface="Agrandir Narrow"/>
              <a:cs typeface="Calibri"/>
            </a:endParaRPr>
          </a:p>
          <a:p>
            <a:pPr algn="just"/>
            <a:endParaRPr lang="lt-LT" sz="3600" b="1">
              <a:solidFill>
                <a:schemeClr val="bg2"/>
              </a:solidFill>
              <a:latin typeface="Agrandir Narrow"/>
            </a:endParaRPr>
          </a:p>
          <a:p>
            <a:pPr algn="just"/>
            <a:r>
              <a:rPr lang="lt-LT" sz="3600" b="1">
                <a:solidFill>
                  <a:schemeClr val="accent6">
                    <a:lumMod val="76000"/>
                  </a:schemeClr>
                </a:solidFill>
                <a:latin typeface="Agrandir Narrow"/>
              </a:rPr>
              <a:t>10.10–10.50 PLENARINIAI PRANEŠIMAI.</a:t>
            </a:r>
            <a:endParaRPr lang="lt-LT" sz="3600">
              <a:solidFill>
                <a:schemeClr val="accent6">
                  <a:lumMod val="76000"/>
                </a:schemeClr>
              </a:solidFill>
              <a:latin typeface="Agrandir Narrow"/>
              <a:cs typeface="Calibri"/>
            </a:endParaRPr>
          </a:p>
          <a:p>
            <a:pPr algn="just"/>
            <a:r>
              <a:rPr lang="lt-LT" sz="3600">
                <a:solidFill>
                  <a:schemeClr val="bg2"/>
                </a:solidFill>
                <a:latin typeface="Agrandir Narrow"/>
              </a:rPr>
              <a:t>10.10–10.30 </a:t>
            </a:r>
            <a:r>
              <a:rPr lang="lt-LT" sz="3600" noProof="1">
                <a:solidFill>
                  <a:srgbClr val="00B050"/>
                </a:solidFill>
                <a:latin typeface="Agrandir Narrow"/>
              </a:rPr>
              <a:t>Dr. Nathan BAKER, Gamtos tyrimų centro Ankstyvosios karjeros tyrėjų komiteto pirmininkas.</a:t>
            </a:r>
            <a:endParaRPr lang="lt-LT" sz="3600" noProof="1">
              <a:solidFill>
                <a:srgbClr val="00B050"/>
              </a:solidFill>
              <a:latin typeface="Agrandir Narrow"/>
              <a:cs typeface="Calibri"/>
            </a:endParaRPr>
          </a:p>
          <a:p>
            <a:pPr algn="just"/>
            <a:r>
              <a:rPr lang="lt-LT" sz="3600" noProof="1">
                <a:solidFill>
                  <a:schemeClr val="bg2"/>
                </a:solidFill>
                <a:latin typeface="Agrandir Narrow"/>
              </a:rPr>
              <a:t>10.30–10.50 Doc. dr. Vacis TATARŪNAS, LMA Jaunosios akademijos (LMAJA)</a:t>
            </a:r>
            <a:r>
              <a:rPr lang="lt-LT" sz="3600">
                <a:solidFill>
                  <a:schemeClr val="bg2"/>
                </a:solidFill>
                <a:latin typeface="Agrandir Narrow"/>
              </a:rPr>
              <a:t> narys.</a:t>
            </a:r>
          </a:p>
          <a:p>
            <a:pPr algn="l"/>
            <a:endParaRPr lang="en-US">
              <a:cs typeface="Calibri"/>
            </a:endParaRPr>
          </a:p>
        </p:txBody>
      </p:sp>
    </p:spTree>
    <p:extLst>
      <p:ext uri="{BB962C8B-B14F-4D97-AF65-F5344CB8AC3E}">
        <p14:creationId xmlns:p14="http://schemas.microsoft.com/office/powerpoint/2010/main" val="381271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pic>
        <p:nvPicPr>
          <p:cNvPr id="4" name="Picture 3" descr="A green leafy plant with white text&#10;&#10;Description automatically generated">
            <a:extLst>
              <a:ext uri="{FF2B5EF4-FFF2-40B4-BE49-F238E27FC236}">
                <a16:creationId xmlns:a16="http://schemas.microsoft.com/office/drawing/2014/main" id="{30CED47E-1AB2-CAC0-A1E7-E3CF5A79A7A6}"/>
              </a:ext>
            </a:extLst>
          </p:cNvPr>
          <p:cNvPicPr>
            <a:picLocks noChangeAspect="1"/>
          </p:cNvPicPr>
          <p:nvPr/>
        </p:nvPicPr>
        <p:blipFill>
          <a:blip r:embed="rId2"/>
          <a:stretch>
            <a:fillRect/>
          </a:stretch>
        </p:blipFill>
        <p:spPr>
          <a:xfrm>
            <a:off x="1206722" y="306766"/>
            <a:ext cx="6299016" cy="2161428"/>
          </a:xfrm>
          <a:prstGeom prst="rect">
            <a:avLst/>
          </a:prstGeom>
        </p:spPr>
      </p:pic>
      <p:sp>
        <p:nvSpPr>
          <p:cNvPr id="5" name="TextBox 4">
            <a:extLst>
              <a:ext uri="{FF2B5EF4-FFF2-40B4-BE49-F238E27FC236}">
                <a16:creationId xmlns:a16="http://schemas.microsoft.com/office/drawing/2014/main" id="{2FCDD592-5FDC-1794-4036-ED22CA9F1E4F}"/>
              </a:ext>
            </a:extLst>
          </p:cNvPr>
          <p:cNvSpPr txBox="1"/>
          <p:nvPr/>
        </p:nvSpPr>
        <p:spPr>
          <a:xfrm>
            <a:off x="1208942" y="2824529"/>
            <a:ext cx="16155863"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accent6">
                    <a:lumMod val="76000"/>
                  </a:schemeClr>
                </a:solidFill>
                <a:latin typeface="Agrandir Narrow"/>
                <a:ea typeface="+mn-lt"/>
                <a:cs typeface="+mn-lt"/>
              </a:rPr>
              <a:t>B</a:t>
            </a:r>
            <a:r>
              <a:rPr lang="lt-LT" sz="3000" b="1">
                <a:solidFill>
                  <a:schemeClr val="accent6">
                    <a:lumMod val="76000"/>
                  </a:schemeClr>
                </a:solidFill>
                <a:latin typeface="Agrandir Narrow"/>
                <a:ea typeface="+mn-lt"/>
                <a:cs typeface="+mn-lt"/>
              </a:rPr>
              <a:t>ENDROSIOS BIOLOGIJOS IR GEOMOKSLŲ SEKCIJA </a:t>
            </a:r>
            <a:r>
              <a:rPr lang="lt-LT" sz="3000" b="1">
                <a:solidFill>
                  <a:schemeClr val="bg2"/>
                </a:solidFill>
                <a:latin typeface="Agrandir Narrow"/>
                <a:ea typeface="+mn-lt"/>
                <a:cs typeface="+mn-lt"/>
              </a:rPr>
              <a:t> </a:t>
            </a:r>
            <a:r>
              <a:rPr lang="lt-LT" sz="3000">
                <a:solidFill>
                  <a:schemeClr val="bg2"/>
                </a:solidFill>
                <a:latin typeface="Agrandir Narrow"/>
                <a:ea typeface="+mn-lt"/>
                <a:cs typeface="+mn-lt"/>
              </a:rPr>
              <a:t>(</a:t>
            </a:r>
            <a:r>
              <a:rPr lang="lt-LT" sz="3000" i="1">
                <a:solidFill>
                  <a:schemeClr val="bg2"/>
                </a:solidFill>
                <a:latin typeface="Agrandir Narrow"/>
                <a:ea typeface="+mn-lt"/>
                <a:cs typeface="+mn-lt"/>
              </a:rPr>
              <a:t>Posėdžių salė Nr. 404)</a:t>
            </a:r>
            <a:endParaRPr lang="lt-LT" sz="3000">
              <a:solidFill>
                <a:schemeClr val="bg2"/>
              </a:solidFill>
              <a:latin typeface="Agrandir Narrow"/>
            </a:endParaRPr>
          </a:p>
          <a:p>
            <a:r>
              <a:rPr lang="lt-LT" sz="3000">
                <a:solidFill>
                  <a:schemeClr val="bg2"/>
                </a:solidFill>
                <a:latin typeface="Agrandir Narrow"/>
                <a:ea typeface="+mn-lt"/>
                <a:cs typeface="+mn-lt"/>
              </a:rPr>
              <a:t>Pirmininkauja: akad. Jūratė KRIAUČIŪNIENĖ,</a:t>
            </a:r>
            <a:endParaRPr lang="lt-LT" sz="3000">
              <a:solidFill>
                <a:schemeClr val="bg2"/>
              </a:solidFill>
              <a:latin typeface="Agrandir Narrow"/>
            </a:endParaRPr>
          </a:p>
          <a:p>
            <a:r>
              <a:rPr lang="lt-LT" sz="3000">
                <a:solidFill>
                  <a:srgbClr val="00B050"/>
                </a:solidFill>
                <a:latin typeface="Agrandir Narrow"/>
                <a:ea typeface="+mn-lt"/>
                <a:cs typeface="+mn-lt"/>
              </a:rPr>
              <a:t>akad. Sigitas PODĖNAS, dr. Petras PRAKAS (LMAJA)</a:t>
            </a:r>
            <a:endParaRPr lang="lt-LT" sz="3000">
              <a:solidFill>
                <a:srgbClr val="00B050"/>
              </a:solidFill>
              <a:latin typeface="Agrandir Narrow"/>
            </a:endParaRPr>
          </a:p>
          <a:p>
            <a:endParaRPr lang="lt-LT" sz="3000" b="1">
              <a:solidFill>
                <a:schemeClr val="accent6">
                  <a:lumMod val="49000"/>
                </a:schemeClr>
              </a:solidFill>
              <a:latin typeface="Agrandir Narrow"/>
              <a:ea typeface="+mn-lt"/>
              <a:cs typeface="+mn-lt"/>
            </a:endParaRPr>
          </a:p>
          <a:p>
            <a:r>
              <a:rPr lang="lt-LT" sz="3000" b="1">
                <a:solidFill>
                  <a:schemeClr val="accent6">
                    <a:lumMod val="76000"/>
                  </a:schemeClr>
                </a:solidFill>
                <a:latin typeface="Agrandir Narrow"/>
                <a:ea typeface="+mn-lt"/>
                <a:cs typeface="+mn-lt"/>
              </a:rPr>
              <a:t>BIOTECHNOLOGIJOS IR BIOCHEMIJOS SEKCIJA </a:t>
            </a:r>
            <a:r>
              <a:rPr lang="lt-LT" sz="3000">
                <a:solidFill>
                  <a:schemeClr val="bg2"/>
                </a:solidFill>
                <a:latin typeface="Agrandir Narrow"/>
                <a:ea typeface="+mn-lt"/>
                <a:cs typeface="+mn-lt"/>
              </a:rPr>
              <a:t>(</a:t>
            </a:r>
            <a:r>
              <a:rPr lang="lt-LT" sz="3000" i="1">
                <a:solidFill>
                  <a:schemeClr val="bg2"/>
                </a:solidFill>
                <a:latin typeface="Agrandir Narrow"/>
                <a:ea typeface="+mn-lt"/>
                <a:cs typeface="+mn-lt"/>
              </a:rPr>
              <a:t>Posėdžių salė Nr. 237)</a:t>
            </a:r>
            <a:endParaRPr lang="lt-LT" sz="3000">
              <a:solidFill>
                <a:schemeClr val="bg2"/>
              </a:solidFill>
              <a:latin typeface="Agrandir Narrow"/>
            </a:endParaRPr>
          </a:p>
          <a:p>
            <a:r>
              <a:rPr lang="lt-LT" sz="3000">
                <a:solidFill>
                  <a:schemeClr val="bg2"/>
                </a:solidFill>
                <a:latin typeface="Agrandir Narrow"/>
                <a:ea typeface="+mn-lt"/>
                <a:cs typeface="+mn-lt"/>
              </a:rPr>
              <a:t>Pirmininkauja: akad. Česlovas VENCLOVAS,</a:t>
            </a:r>
            <a:endParaRPr lang="lt-LT" sz="3000">
              <a:solidFill>
                <a:schemeClr val="bg2"/>
              </a:solidFill>
              <a:latin typeface="Agrandir Narrow"/>
            </a:endParaRPr>
          </a:p>
          <a:p>
            <a:r>
              <a:rPr lang="lt-LT" sz="3000">
                <a:solidFill>
                  <a:schemeClr val="bg2"/>
                </a:solidFill>
                <a:latin typeface="Agrandir Narrow"/>
                <a:ea typeface="+mn-lt"/>
                <a:cs typeface="+mn-lt"/>
              </a:rPr>
              <a:t>akad. Kęstutis SASNAUSKAS, dr. Darius KAZLAUSKAS (LMAJA)</a:t>
            </a:r>
            <a:endParaRPr lang="lt-LT" sz="3000">
              <a:solidFill>
                <a:schemeClr val="bg2"/>
              </a:solidFill>
              <a:latin typeface="Agrandir Narrow"/>
            </a:endParaRPr>
          </a:p>
          <a:p>
            <a:endParaRPr lang="lt-LT" sz="3000" b="1">
              <a:solidFill>
                <a:schemeClr val="accent6">
                  <a:lumMod val="76000"/>
                </a:schemeClr>
              </a:solidFill>
              <a:latin typeface="Agrandir Narrow"/>
              <a:ea typeface="+mn-lt"/>
              <a:cs typeface="+mn-lt"/>
            </a:endParaRPr>
          </a:p>
          <a:p>
            <a:r>
              <a:rPr lang="lt-LT" sz="3000" b="1">
                <a:solidFill>
                  <a:schemeClr val="accent6">
                    <a:lumMod val="76000"/>
                  </a:schemeClr>
                </a:solidFill>
                <a:latin typeface="Agrandir Narrow"/>
                <a:ea typeface="+mn-lt"/>
                <a:cs typeface="+mn-lt"/>
              </a:rPr>
              <a:t>MEDICINOS IR SVEIKATOS MOKSLŲ SEKCIJA</a:t>
            </a:r>
            <a:endParaRPr lang="lt-LT" sz="3000">
              <a:solidFill>
                <a:schemeClr val="accent6">
                  <a:lumMod val="76000"/>
                </a:schemeClr>
              </a:solidFill>
              <a:latin typeface="Agrandir Narrow"/>
            </a:endParaRPr>
          </a:p>
          <a:p>
            <a:r>
              <a:rPr lang="lt-LT" sz="3000" b="1">
                <a:solidFill>
                  <a:schemeClr val="accent6">
                    <a:lumMod val="76000"/>
                  </a:schemeClr>
                </a:solidFill>
                <a:latin typeface="Agrandir Narrow"/>
                <a:ea typeface="+mn-lt"/>
                <a:cs typeface="+mn-lt"/>
              </a:rPr>
              <a:t>Medicinos mokslai </a:t>
            </a:r>
            <a:r>
              <a:rPr lang="lt-LT" sz="3000">
                <a:solidFill>
                  <a:schemeClr val="bg2"/>
                </a:solidFill>
                <a:latin typeface="Agrandir Narrow"/>
                <a:ea typeface="+mn-lt"/>
                <a:cs typeface="+mn-lt"/>
              </a:rPr>
              <a:t>(</a:t>
            </a:r>
            <a:r>
              <a:rPr lang="lt-LT" sz="3000" i="1">
                <a:solidFill>
                  <a:schemeClr val="bg2"/>
                </a:solidFill>
                <a:latin typeface="Agrandir Narrow"/>
                <a:ea typeface="+mn-lt"/>
                <a:cs typeface="+mn-lt"/>
              </a:rPr>
              <a:t>Posėdžių salė Nr. 101)</a:t>
            </a:r>
            <a:endParaRPr lang="lt-LT" sz="3000">
              <a:solidFill>
                <a:schemeClr val="bg2"/>
              </a:solidFill>
              <a:latin typeface="Agrandir Narrow"/>
            </a:endParaRPr>
          </a:p>
          <a:p>
            <a:r>
              <a:rPr lang="lt-LT" sz="3000">
                <a:solidFill>
                  <a:schemeClr val="bg2"/>
                </a:solidFill>
                <a:latin typeface="Agrandir Narrow"/>
                <a:ea typeface="+mn-lt"/>
                <a:cs typeface="+mn-lt"/>
              </a:rPr>
              <a:t>Pirmininkauja: akad. Rimantas JANKAUSKAS,</a:t>
            </a:r>
            <a:endParaRPr lang="lt-LT" sz="3000">
              <a:solidFill>
                <a:schemeClr val="bg2"/>
              </a:solidFill>
              <a:latin typeface="Agrandir Narrow"/>
            </a:endParaRPr>
          </a:p>
          <a:p>
            <a:r>
              <a:rPr lang="lt-LT" sz="3000">
                <a:solidFill>
                  <a:schemeClr val="bg2"/>
                </a:solidFill>
                <a:latin typeface="Agrandir Narrow"/>
                <a:ea typeface="+mn-lt"/>
                <a:cs typeface="+mn-lt"/>
              </a:rPr>
              <a:t>akad. Rūta DUBAKIENĖ, dr. Darius KAZLAUSKAS (LMAJA)</a:t>
            </a:r>
            <a:endParaRPr lang="lt-LT" sz="3000">
              <a:solidFill>
                <a:schemeClr val="bg2"/>
              </a:solidFill>
              <a:latin typeface="Agrandir Narrow"/>
            </a:endParaRPr>
          </a:p>
          <a:p>
            <a:r>
              <a:rPr lang="lt-LT" sz="3000" b="1">
                <a:solidFill>
                  <a:schemeClr val="accent6">
                    <a:lumMod val="76000"/>
                  </a:schemeClr>
                </a:solidFill>
                <a:latin typeface="Agrandir Narrow"/>
                <a:ea typeface="+mn-lt"/>
                <a:cs typeface="+mn-lt"/>
              </a:rPr>
              <a:t>Sveikatos mokslai</a:t>
            </a:r>
            <a:r>
              <a:rPr lang="lt-LT" sz="3000" b="1">
                <a:solidFill>
                  <a:schemeClr val="accent6">
                    <a:lumMod val="49000"/>
                  </a:schemeClr>
                </a:solidFill>
                <a:latin typeface="Agrandir Narrow"/>
                <a:ea typeface="+mn-lt"/>
                <a:cs typeface="+mn-lt"/>
              </a:rPr>
              <a:t> </a:t>
            </a:r>
            <a:r>
              <a:rPr lang="lt-LT" sz="3000">
                <a:solidFill>
                  <a:schemeClr val="bg2"/>
                </a:solidFill>
                <a:latin typeface="Agrandir Narrow"/>
                <a:ea typeface="+mn-lt"/>
                <a:cs typeface="+mn-lt"/>
              </a:rPr>
              <a:t>(</a:t>
            </a:r>
            <a:r>
              <a:rPr lang="lt-LT" sz="3000" i="1">
                <a:solidFill>
                  <a:schemeClr val="bg2"/>
                </a:solidFill>
                <a:latin typeface="Agrandir Narrow"/>
                <a:ea typeface="+mn-lt"/>
                <a:cs typeface="+mn-lt"/>
              </a:rPr>
              <a:t>Posėdžių salė Nr. 101)</a:t>
            </a:r>
            <a:endParaRPr lang="lt-LT" sz="3000">
              <a:solidFill>
                <a:schemeClr val="bg2"/>
              </a:solidFill>
              <a:latin typeface="Agrandir Narrow"/>
            </a:endParaRPr>
          </a:p>
          <a:p>
            <a:r>
              <a:rPr lang="lt-LT" sz="3000" noProof="1">
                <a:solidFill>
                  <a:schemeClr val="bg2"/>
                </a:solidFill>
                <a:latin typeface="Agrandir Narrow"/>
                <a:ea typeface="+mn-lt"/>
                <a:cs typeface="+mn-lt"/>
              </a:rPr>
              <a:t>Pirmininkauja: akad. Limas KUPČINSKAS,</a:t>
            </a:r>
            <a:endParaRPr lang="lt-LT" sz="3000" noProof="1">
              <a:solidFill>
                <a:schemeClr val="bg2"/>
              </a:solidFill>
              <a:latin typeface="Agrandir Narrow"/>
            </a:endParaRPr>
          </a:p>
          <a:p>
            <a:r>
              <a:rPr lang="lt-LT" sz="3000" noProof="1">
                <a:solidFill>
                  <a:schemeClr val="bg2"/>
                </a:solidFill>
                <a:latin typeface="Agrandir Narrow"/>
                <a:ea typeface="+mn-lt"/>
                <a:cs typeface="+mn-lt"/>
              </a:rPr>
              <a:t>akad. Vytautas BASYS, dr. Vacis TATARŪNAS (LMAJA)</a:t>
            </a:r>
            <a:endParaRPr lang="lt-LT" sz="3000" noProof="1">
              <a:solidFill>
                <a:schemeClr val="bg2"/>
              </a:solidFill>
              <a:latin typeface="Agrandir Narrow"/>
            </a:endParaRPr>
          </a:p>
        </p:txBody>
      </p:sp>
      <p:sp>
        <p:nvSpPr>
          <p:cNvPr id="2" name="TextBox 1">
            <a:extLst>
              <a:ext uri="{FF2B5EF4-FFF2-40B4-BE49-F238E27FC236}">
                <a16:creationId xmlns:a16="http://schemas.microsoft.com/office/drawing/2014/main" id="{3158DC28-7B48-476E-87B2-A4A6A03CDA8D}"/>
              </a:ext>
            </a:extLst>
          </p:cNvPr>
          <p:cNvSpPr txBox="1"/>
          <p:nvPr/>
        </p:nvSpPr>
        <p:spPr>
          <a:xfrm>
            <a:off x="7825153" y="879231"/>
            <a:ext cx="997926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6000" b="1">
                <a:solidFill>
                  <a:srgbClr val="00B050"/>
                </a:solidFill>
                <a:latin typeface="Agrandir Narrow"/>
              </a:rPr>
              <a:t>Sekcijų moderatoriai</a:t>
            </a:r>
          </a:p>
        </p:txBody>
      </p:sp>
    </p:spTree>
    <p:extLst>
      <p:ext uri="{BB962C8B-B14F-4D97-AF65-F5344CB8AC3E}">
        <p14:creationId xmlns:p14="http://schemas.microsoft.com/office/powerpoint/2010/main" val="3404149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pic>
        <p:nvPicPr>
          <p:cNvPr id="4" name="Picture 3" descr="A green leafy plant with white text&#10;&#10;Description automatically generated">
            <a:extLst>
              <a:ext uri="{FF2B5EF4-FFF2-40B4-BE49-F238E27FC236}">
                <a16:creationId xmlns:a16="http://schemas.microsoft.com/office/drawing/2014/main" id="{30CED47E-1AB2-CAC0-A1E7-E3CF5A79A7A6}"/>
              </a:ext>
            </a:extLst>
          </p:cNvPr>
          <p:cNvPicPr>
            <a:picLocks noChangeAspect="1"/>
          </p:cNvPicPr>
          <p:nvPr/>
        </p:nvPicPr>
        <p:blipFill>
          <a:blip r:embed="rId2"/>
          <a:stretch>
            <a:fillRect/>
          </a:stretch>
        </p:blipFill>
        <p:spPr>
          <a:xfrm>
            <a:off x="569279" y="295775"/>
            <a:ext cx="6617737" cy="2271332"/>
          </a:xfrm>
          <a:prstGeom prst="rect">
            <a:avLst/>
          </a:prstGeom>
        </p:spPr>
      </p:pic>
      <p:sp>
        <p:nvSpPr>
          <p:cNvPr id="5" name="TextBox 4">
            <a:extLst>
              <a:ext uri="{FF2B5EF4-FFF2-40B4-BE49-F238E27FC236}">
                <a16:creationId xmlns:a16="http://schemas.microsoft.com/office/drawing/2014/main" id="{2FCDD592-5FDC-1794-4036-ED22CA9F1E4F}"/>
              </a:ext>
            </a:extLst>
          </p:cNvPr>
          <p:cNvSpPr txBox="1"/>
          <p:nvPr/>
        </p:nvSpPr>
        <p:spPr>
          <a:xfrm>
            <a:off x="571500" y="2769578"/>
            <a:ext cx="17496689" cy="70722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000" b="1">
                <a:solidFill>
                  <a:schemeClr val="bg2"/>
                </a:solidFill>
                <a:latin typeface="Agrandir Narrow"/>
                <a:ea typeface="+mn-lt"/>
                <a:cs typeface="+mn-lt"/>
              </a:rPr>
              <a:t>10.00–10.10 KONFERENCIJOS ATIDARYMAS. </a:t>
            </a:r>
            <a:endParaRPr lang="lt-LT" sz="3000">
              <a:solidFill>
                <a:schemeClr val="bg2"/>
              </a:solidFill>
              <a:latin typeface="Agrandir Narrow"/>
              <a:ea typeface="+mn-lt"/>
              <a:cs typeface="+mn-lt"/>
            </a:endParaRPr>
          </a:p>
          <a:p>
            <a:r>
              <a:rPr lang="lt-LT" sz="3000">
                <a:solidFill>
                  <a:schemeClr val="bg2"/>
                </a:solidFill>
                <a:latin typeface="Agrandir Narrow"/>
                <a:ea typeface="+mn-lt"/>
                <a:cs typeface="+mn-lt"/>
              </a:rPr>
              <a:t>Gamtos tyrimų centras (Akademijos g. 2, Vilnius). </a:t>
            </a:r>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101</a:t>
            </a:r>
            <a:endParaRPr lang="lt-LT" sz="3000" i="1">
              <a:solidFill>
                <a:srgbClr val="00B050"/>
              </a:solidFill>
              <a:latin typeface="Agrandir Narrow"/>
            </a:endParaRPr>
          </a:p>
          <a:p>
            <a:r>
              <a:rPr lang="lt-LT" sz="3000" b="1">
                <a:solidFill>
                  <a:schemeClr val="bg2"/>
                </a:solidFill>
                <a:latin typeface="Agrandir Narrow"/>
                <a:ea typeface="+mn-lt"/>
                <a:cs typeface="+mn-lt"/>
              </a:rPr>
              <a:t>10.10–10.50 PLENARINIAI PRANEŠIMAI. </a:t>
            </a:r>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101</a:t>
            </a:r>
            <a:endParaRPr lang="lt-LT" sz="3000" i="1">
              <a:solidFill>
                <a:srgbClr val="00B050"/>
              </a:solidFill>
              <a:latin typeface="Agrandir Narrow"/>
            </a:endParaRPr>
          </a:p>
          <a:p>
            <a:r>
              <a:rPr lang="lt-LT" sz="3000" b="1">
                <a:solidFill>
                  <a:schemeClr val="bg2"/>
                </a:solidFill>
                <a:latin typeface="Agrandir Narrow"/>
                <a:ea typeface="+mn-lt"/>
                <a:cs typeface="+mn-lt"/>
              </a:rPr>
              <a:t>11.00–16.00 PRANEŠIMAI SEKCIJOSE</a:t>
            </a:r>
            <a:endParaRPr lang="lt-LT" sz="3000">
              <a:solidFill>
                <a:schemeClr val="bg2"/>
              </a:solidFill>
              <a:latin typeface="Agrandir Narrow"/>
            </a:endParaRPr>
          </a:p>
          <a:p>
            <a:endParaRPr lang="lt-LT" sz="3000" b="1">
              <a:solidFill>
                <a:schemeClr val="accent6">
                  <a:lumMod val="76000"/>
                </a:schemeClr>
              </a:solidFill>
              <a:latin typeface="Agrandir Narrow"/>
              <a:ea typeface="+mn-lt"/>
              <a:cs typeface="+mn-lt"/>
            </a:endParaRPr>
          </a:p>
          <a:p>
            <a:r>
              <a:rPr lang="lt-LT" sz="3000" b="1">
                <a:solidFill>
                  <a:schemeClr val="accent6">
                    <a:lumMod val="76000"/>
                  </a:schemeClr>
                </a:solidFill>
                <a:latin typeface="Agrandir Narrow"/>
                <a:ea typeface="+mn-lt"/>
                <a:cs typeface="+mn-lt"/>
              </a:rPr>
              <a:t>BENDROSIOS BIOLOGIJOS IR GEOMOKSLŲ SEKCIJA</a:t>
            </a:r>
            <a:endParaRPr lang="lt-LT" sz="3000">
              <a:solidFill>
                <a:schemeClr val="accent6">
                  <a:lumMod val="76000"/>
                </a:schemeClr>
              </a:solidFill>
              <a:latin typeface="Agrandir Narrow"/>
              <a:cs typeface="Calibri"/>
            </a:endParaRPr>
          </a:p>
          <a:p>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404</a:t>
            </a:r>
          </a:p>
          <a:p>
            <a:endParaRPr lang="lt-LT" sz="3000" b="1">
              <a:solidFill>
                <a:srgbClr val="FF0000"/>
              </a:solidFill>
              <a:latin typeface="Agrandir Narrow"/>
              <a:ea typeface="+mn-lt"/>
              <a:cs typeface="+mn-lt"/>
            </a:endParaRPr>
          </a:p>
          <a:p>
            <a:r>
              <a:rPr lang="lt-LT" sz="3000" b="1">
                <a:solidFill>
                  <a:schemeClr val="accent6">
                    <a:lumMod val="76000"/>
                  </a:schemeClr>
                </a:solidFill>
                <a:latin typeface="Agrandir Narrow"/>
                <a:ea typeface="+mn-lt"/>
                <a:cs typeface="+mn-lt"/>
              </a:rPr>
              <a:t>BIOTECHNOLOGIJOS IR BIOCHEMIJOS SEKCIJA</a:t>
            </a:r>
            <a:endParaRPr lang="lt-LT" sz="3000">
              <a:solidFill>
                <a:schemeClr val="accent6">
                  <a:lumMod val="76000"/>
                </a:schemeClr>
              </a:solidFill>
              <a:latin typeface="Agrandir Narrow"/>
              <a:cs typeface="Calibri"/>
            </a:endParaRPr>
          </a:p>
          <a:p>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237</a:t>
            </a:r>
          </a:p>
          <a:p>
            <a:endParaRPr lang="lt-LT" sz="3000" b="1">
              <a:solidFill>
                <a:schemeClr val="accent6">
                  <a:lumMod val="76000"/>
                </a:schemeClr>
              </a:solidFill>
              <a:latin typeface="Agrandir Narrow"/>
              <a:ea typeface="+mn-lt"/>
              <a:cs typeface="+mn-lt"/>
            </a:endParaRPr>
          </a:p>
          <a:p>
            <a:r>
              <a:rPr lang="lt-LT" sz="3000" b="1">
                <a:solidFill>
                  <a:schemeClr val="accent6">
                    <a:lumMod val="76000"/>
                  </a:schemeClr>
                </a:solidFill>
                <a:latin typeface="Agrandir Narrow"/>
                <a:ea typeface="+mn-lt"/>
                <a:cs typeface="+mn-lt"/>
              </a:rPr>
              <a:t>MEDICINOS IR SVEIKATOS MOKSLŲ SEKCIJA</a:t>
            </a:r>
            <a:endParaRPr lang="lt-LT" sz="3000">
              <a:solidFill>
                <a:schemeClr val="accent6">
                  <a:lumMod val="76000"/>
                </a:schemeClr>
              </a:solidFill>
              <a:latin typeface="Agrandir Narrow"/>
            </a:endParaRPr>
          </a:p>
          <a:p>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101</a:t>
            </a:r>
          </a:p>
          <a:p>
            <a:r>
              <a:rPr lang="lt-LT" sz="3000" b="1">
                <a:solidFill>
                  <a:schemeClr val="bg2"/>
                </a:solidFill>
                <a:latin typeface="Agrandir Narrow"/>
                <a:ea typeface="+mn-lt"/>
                <a:cs typeface="+mn-lt"/>
              </a:rPr>
              <a:t>16.00–16.30 KOMISIJOS POSĖDIS. </a:t>
            </a:r>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237</a:t>
            </a:r>
            <a:endParaRPr lang="lt-LT" sz="3000" i="1">
              <a:solidFill>
                <a:srgbClr val="00B050"/>
              </a:solidFill>
              <a:latin typeface="Agrandir Narrow"/>
            </a:endParaRPr>
          </a:p>
          <a:p>
            <a:r>
              <a:rPr lang="lt-LT" sz="3000" b="1">
                <a:solidFill>
                  <a:schemeClr val="bg2"/>
                </a:solidFill>
                <a:latin typeface="Agrandir Narrow"/>
                <a:ea typeface="+mn-lt"/>
                <a:cs typeface="+mn-lt"/>
              </a:rPr>
              <a:t>16.30–17.00 REZULTATŲ APTARIMAS. APDOVANOJIMAI. </a:t>
            </a:r>
            <a:r>
              <a:rPr lang="lt-LT" sz="3000" i="1">
                <a:solidFill>
                  <a:schemeClr val="bg2"/>
                </a:solidFill>
                <a:latin typeface="Agrandir Narrow"/>
                <a:ea typeface="+mn-lt"/>
                <a:cs typeface="+mn-lt"/>
              </a:rPr>
              <a:t>Posėdžių salė </a:t>
            </a:r>
            <a:r>
              <a:rPr lang="lt-LT" sz="3000" i="1">
                <a:solidFill>
                  <a:srgbClr val="00B050"/>
                </a:solidFill>
                <a:latin typeface="Agrandir Narrow"/>
                <a:ea typeface="+mn-lt"/>
                <a:cs typeface="+mn-lt"/>
              </a:rPr>
              <a:t>Nr. </a:t>
            </a:r>
            <a:r>
              <a:rPr lang="lt-LT" sz="3000" b="1" i="1">
                <a:solidFill>
                  <a:srgbClr val="00B050"/>
                </a:solidFill>
                <a:latin typeface="Agrandir Narrow"/>
                <a:ea typeface="+mn-lt"/>
                <a:cs typeface="+mn-lt"/>
              </a:rPr>
              <a:t>101</a:t>
            </a:r>
          </a:p>
        </p:txBody>
      </p:sp>
    </p:spTree>
    <p:extLst>
      <p:ext uri="{BB962C8B-B14F-4D97-AF65-F5344CB8AC3E}">
        <p14:creationId xmlns:p14="http://schemas.microsoft.com/office/powerpoint/2010/main" val="426888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3" name="Group 3"/>
          <p:cNvGrpSpPr/>
          <p:nvPr/>
        </p:nvGrpSpPr>
        <p:grpSpPr>
          <a:xfrm>
            <a:off x="14162340" y="-180826"/>
            <a:ext cx="4125714" cy="2321486"/>
            <a:chOff x="0" y="-47625"/>
            <a:chExt cx="1086608" cy="611420"/>
          </a:xfrm>
        </p:grpSpPr>
        <p:sp>
          <p:nvSpPr>
            <p:cNvPr id="4" name="Freeform 4"/>
            <p:cNvSpPr/>
            <p:nvPr/>
          </p:nvSpPr>
          <p:spPr>
            <a:xfrm>
              <a:off x="0" y="0"/>
              <a:ext cx="1086608" cy="563795"/>
            </a:xfrm>
            <a:custGeom>
              <a:avLst/>
              <a:gdLst/>
              <a:ahLst/>
              <a:cxnLst/>
              <a:rect l="l" t="t" r="r" b="b"/>
              <a:pathLst>
                <a:path w="1086608" h="563795">
                  <a:moveTo>
                    <a:pt x="0" y="0"/>
                  </a:moveTo>
                  <a:lnTo>
                    <a:pt x="1086608" y="0"/>
                  </a:lnTo>
                  <a:lnTo>
                    <a:pt x="1086608" y="563795"/>
                  </a:lnTo>
                  <a:lnTo>
                    <a:pt x="0" y="563795"/>
                  </a:lnTo>
                  <a:close/>
                </a:path>
              </a:pathLst>
            </a:custGeom>
            <a:solidFill>
              <a:srgbClr val="3A5252"/>
            </a:solidFill>
          </p:spPr>
          <p:txBody>
            <a:bodyPr/>
            <a:lstStyle/>
            <a:p>
              <a:endParaRPr lang="en-GB"/>
            </a:p>
          </p:txBody>
        </p:sp>
        <p:sp>
          <p:nvSpPr>
            <p:cNvPr id="5" name="TextBox 5"/>
            <p:cNvSpPr txBox="1"/>
            <p:nvPr/>
          </p:nvSpPr>
          <p:spPr>
            <a:xfrm>
              <a:off x="0" y="-47625"/>
              <a:ext cx="1086608" cy="611420"/>
            </a:xfrm>
            <a:prstGeom prst="rect">
              <a:avLst/>
            </a:prstGeom>
          </p:spPr>
          <p:txBody>
            <a:bodyPr lIns="50800" tIns="50800" rIns="50800" bIns="50800" rtlCol="0" anchor="ctr"/>
            <a:lstStyle/>
            <a:p>
              <a:pPr algn="ctr">
                <a:lnSpc>
                  <a:spcPts val="3280"/>
                </a:lnSpc>
              </a:pPr>
              <a:endParaRPr/>
            </a:p>
          </p:txBody>
        </p:sp>
      </p:grpSp>
      <p:sp>
        <p:nvSpPr>
          <p:cNvPr id="6" name="Freeform 6"/>
          <p:cNvSpPr/>
          <p:nvPr/>
        </p:nvSpPr>
        <p:spPr>
          <a:xfrm>
            <a:off x="15381139" y="215109"/>
            <a:ext cx="1688116" cy="1716001"/>
          </a:xfrm>
          <a:custGeom>
            <a:avLst/>
            <a:gdLst/>
            <a:ahLst/>
            <a:cxnLst/>
            <a:rect l="l" t="t" r="r" b="b"/>
            <a:pathLst>
              <a:path w="1688116" h="1716001">
                <a:moveTo>
                  <a:pt x="0" y="0"/>
                </a:moveTo>
                <a:lnTo>
                  <a:pt x="1688116" y="0"/>
                </a:lnTo>
                <a:lnTo>
                  <a:pt x="1688116" y="1716001"/>
                </a:lnTo>
                <a:lnTo>
                  <a:pt x="0" y="1716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661867" y="211136"/>
            <a:ext cx="13082940" cy="1501779"/>
          </a:xfrm>
          <a:prstGeom prst="rect">
            <a:avLst/>
          </a:prstGeom>
        </p:spPr>
        <p:txBody>
          <a:bodyPr lIns="0" tIns="0" rIns="0" bIns="0" rtlCol="0" anchor="t">
            <a:spAutoFit/>
          </a:bodyPr>
          <a:lstStyle/>
          <a:p>
            <a:pPr algn="ctr">
              <a:lnSpc>
                <a:spcPts val="5417"/>
              </a:lnSpc>
              <a:spcBef>
                <a:spcPct val="0"/>
              </a:spcBef>
            </a:pPr>
            <a:r>
              <a:rPr lang="en-US" sz="4514" b="1">
                <a:solidFill>
                  <a:srgbClr val="243B3B"/>
                </a:solidFill>
                <a:latin typeface="Agrandir Narrow Bold"/>
                <a:ea typeface="Agrandir Narrow Bold"/>
                <a:cs typeface="Agrandir Narrow Bold"/>
                <a:sym typeface="Agrandir Narrow Bold"/>
              </a:rPr>
              <a:t>Dėl šiukšlių rūšiavimo ir cheminių medžiagų laikymo, saugojimo ir utilizavimo</a:t>
            </a:r>
          </a:p>
        </p:txBody>
      </p:sp>
      <p:sp>
        <p:nvSpPr>
          <p:cNvPr id="8" name="TextBox 8"/>
          <p:cNvSpPr txBox="1"/>
          <p:nvPr/>
        </p:nvSpPr>
        <p:spPr>
          <a:xfrm>
            <a:off x="2182845" y="1845385"/>
            <a:ext cx="13634090" cy="423193"/>
          </a:xfrm>
          <a:prstGeom prst="rect">
            <a:avLst/>
          </a:prstGeom>
        </p:spPr>
        <p:txBody>
          <a:bodyPr lIns="0" tIns="0" rIns="0" bIns="0" rtlCol="0" anchor="t">
            <a:spAutoFit/>
          </a:bodyPr>
          <a:lstStyle/>
          <a:p>
            <a:pPr algn="just">
              <a:lnSpc>
                <a:spcPts val="3309"/>
              </a:lnSpc>
              <a:spcBef>
                <a:spcPct val="0"/>
              </a:spcBef>
            </a:pPr>
            <a:r>
              <a:rPr lang="en-US" sz="2750" b="1">
                <a:solidFill>
                  <a:srgbClr val="000000"/>
                </a:solidFill>
                <a:latin typeface="Agrandir Narrow Bold"/>
                <a:ea typeface="Agrandir Narrow Bold"/>
                <a:cs typeface="Agrandir Narrow Bold"/>
                <a:sym typeface="Agrandir Narrow Bold"/>
              </a:rPr>
              <a:t>GTC</a:t>
            </a:r>
            <a:r>
              <a:rPr lang="lt-LT" sz="2750" b="1">
                <a:solidFill>
                  <a:srgbClr val="000000"/>
                </a:solidFill>
                <a:latin typeface="Agrandir Narrow Bold"/>
                <a:ea typeface="Agrandir Narrow Bold"/>
                <a:cs typeface="Agrandir Narrow Bold"/>
                <a:sym typeface="Agrandir Narrow Bold"/>
              </a:rPr>
              <a:t> atliekų tvarkymo taisyklės  ir cheminių medžiagų laikymas</a:t>
            </a:r>
            <a:endParaRPr lang="lt-LT" sz="2750" b="1">
              <a:solidFill>
                <a:srgbClr val="000000"/>
              </a:solidFill>
              <a:latin typeface="Agrandir Narrow Bold"/>
              <a:ea typeface="Agrandir Narrow Bold"/>
              <a:cs typeface="Agrandir Narrow Bold"/>
            </a:endParaRPr>
          </a:p>
        </p:txBody>
      </p:sp>
      <p:sp>
        <p:nvSpPr>
          <p:cNvPr id="9" name="TextBox 9"/>
          <p:cNvSpPr txBox="1"/>
          <p:nvPr/>
        </p:nvSpPr>
        <p:spPr>
          <a:xfrm>
            <a:off x="2182078" y="2840143"/>
            <a:ext cx="3825616" cy="842304"/>
          </a:xfrm>
          <a:prstGeom prst="rect">
            <a:avLst/>
          </a:prstGeom>
        </p:spPr>
        <p:txBody>
          <a:bodyPr lIns="0" tIns="0" rIns="0" bIns="0" rtlCol="0" anchor="t">
            <a:spAutoFit/>
          </a:bodyPr>
          <a:lstStyle/>
          <a:p>
            <a:pPr algn="ctr">
              <a:lnSpc>
                <a:spcPts val="5621"/>
              </a:lnSpc>
              <a:spcBef>
                <a:spcPct val="0"/>
              </a:spcBef>
            </a:pPr>
            <a:r>
              <a:rPr lang="en-US" sz="4684" b="1">
                <a:solidFill>
                  <a:srgbClr val="000000"/>
                </a:solidFill>
                <a:latin typeface="Agrandir Narrow Bold"/>
                <a:ea typeface="Agrandir Narrow Bold"/>
                <a:cs typeface="Agrandir Narrow Bold"/>
                <a:sym typeface="Agrandir Narrow Bold"/>
              </a:rPr>
              <a:t>Atliekų tipai</a:t>
            </a:r>
          </a:p>
        </p:txBody>
      </p:sp>
      <p:sp>
        <p:nvSpPr>
          <p:cNvPr id="10" name="TextBox 10"/>
          <p:cNvSpPr txBox="1"/>
          <p:nvPr/>
        </p:nvSpPr>
        <p:spPr>
          <a:xfrm>
            <a:off x="395852" y="4051074"/>
            <a:ext cx="7925106" cy="4206280"/>
          </a:xfrm>
          <a:prstGeom prst="rect">
            <a:avLst/>
          </a:prstGeom>
        </p:spPr>
        <p:txBody>
          <a:bodyPr lIns="0" tIns="0" rIns="0" bIns="0" rtlCol="0" anchor="t">
            <a:spAutoFit/>
          </a:bodyPr>
          <a:lstStyle/>
          <a:p>
            <a:pPr algn="just">
              <a:lnSpc>
                <a:spcPts val="4131"/>
              </a:lnSpc>
              <a:spcBef>
                <a:spcPct val="0"/>
              </a:spcBef>
            </a:pPr>
            <a:r>
              <a:rPr lang="lt-LT" sz="3400">
                <a:solidFill>
                  <a:srgbClr val="000000"/>
                </a:solidFill>
                <a:latin typeface="Agrandir Narrow"/>
                <a:ea typeface="Agrandir Narrow"/>
                <a:cs typeface="Agrandir Narrow"/>
                <a:sym typeface="Agrandir Narrow"/>
              </a:rPr>
              <a:t>GTC susidaro dviejų tipų atliekos:</a:t>
            </a:r>
            <a:endParaRPr lang="lt-LT" sz="3400">
              <a:solidFill>
                <a:srgbClr val="000000"/>
              </a:solidFill>
              <a:latin typeface="Agrandir Narrow"/>
              <a:ea typeface="Agrandir Narrow"/>
              <a:cs typeface="Agrandir Narrow"/>
            </a:endParaRPr>
          </a:p>
          <a:p>
            <a:pPr algn="just">
              <a:lnSpc>
                <a:spcPts val="4131"/>
              </a:lnSpc>
              <a:spcBef>
                <a:spcPct val="0"/>
              </a:spcBef>
            </a:pPr>
            <a:endParaRPr lang="lt-LT" sz="3400">
              <a:solidFill>
                <a:srgbClr val="000000"/>
              </a:solidFill>
              <a:latin typeface="Agrandir Narrow"/>
              <a:ea typeface="Agrandir Narrow"/>
              <a:cs typeface="Agrandir Narrow"/>
            </a:endParaRPr>
          </a:p>
          <a:p>
            <a:pPr algn="just">
              <a:lnSpc>
                <a:spcPts val="4131"/>
              </a:lnSpc>
              <a:spcBef>
                <a:spcPct val="0"/>
              </a:spcBef>
            </a:pPr>
            <a:r>
              <a:rPr lang="lt-LT" sz="3400">
                <a:solidFill>
                  <a:srgbClr val="000000"/>
                </a:solidFill>
                <a:latin typeface="Agrandir Narrow"/>
                <a:ea typeface="Agrandir Narrow"/>
                <a:cs typeface="Agrandir Narrow"/>
                <a:sym typeface="Agrandir Narrow"/>
              </a:rPr>
              <a:t>1. Pavojingos atliekos: infekuotos atliekos (kraujas, adatos), cheminės atliekos (tirpikliai), GMO atliekos.</a:t>
            </a:r>
            <a:endParaRPr lang="lt-LT" sz="3400">
              <a:solidFill>
                <a:srgbClr val="000000"/>
              </a:solidFill>
              <a:latin typeface="Agrandir Narrow"/>
              <a:ea typeface="Agrandir Narrow"/>
              <a:cs typeface="Agrandir Narrow"/>
            </a:endParaRPr>
          </a:p>
          <a:p>
            <a:pPr algn="just">
              <a:lnSpc>
                <a:spcPts val="4131"/>
              </a:lnSpc>
              <a:spcBef>
                <a:spcPct val="0"/>
              </a:spcBef>
            </a:pPr>
            <a:endParaRPr lang="lt-LT" sz="3400">
              <a:solidFill>
                <a:srgbClr val="000000"/>
              </a:solidFill>
              <a:latin typeface="Agrandir Narrow"/>
              <a:ea typeface="Agrandir Narrow"/>
              <a:cs typeface="Agrandir Narrow"/>
            </a:endParaRPr>
          </a:p>
          <a:p>
            <a:pPr algn="just">
              <a:lnSpc>
                <a:spcPts val="4131"/>
              </a:lnSpc>
              <a:spcBef>
                <a:spcPct val="0"/>
              </a:spcBef>
            </a:pPr>
            <a:r>
              <a:rPr lang="lt-LT" sz="3400">
                <a:solidFill>
                  <a:srgbClr val="000000"/>
                </a:solidFill>
                <a:latin typeface="Agrandir Narrow"/>
                <a:ea typeface="Agrandir Narrow"/>
                <a:cs typeface="Agrandir Narrow"/>
                <a:sym typeface="Agrandir Narrow"/>
              </a:rPr>
              <a:t>2. Nepavojingos atliekos: plastikas, stiklas, popierius, kartonas.</a:t>
            </a:r>
            <a:endParaRPr lang="lt-LT" sz="3400">
              <a:solidFill>
                <a:srgbClr val="000000"/>
              </a:solidFill>
              <a:latin typeface="Agrandir Narrow"/>
              <a:ea typeface="Agrandir Narrow"/>
              <a:cs typeface="Agrandir Narrow"/>
            </a:endParaRPr>
          </a:p>
        </p:txBody>
      </p:sp>
      <p:grpSp>
        <p:nvGrpSpPr>
          <p:cNvPr id="11" name="Group 11"/>
          <p:cNvGrpSpPr/>
          <p:nvPr/>
        </p:nvGrpSpPr>
        <p:grpSpPr>
          <a:xfrm>
            <a:off x="8706257" y="2274330"/>
            <a:ext cx="9581743" cy="7415712"/>
            <a:chOff x="0" y="-47625"/>
            <a:chExt cx="2523587" cy="1953109"/>
          </a:xfrm>
        </p:grpSpPr>
        <p:sp>
          <p:nvSpPr>
            <p:cNvPr id="12" name="Freeform 12"/>
            <p:cNvSpPr/>
            <p:nvPr/>
          </p:nvSpPr>
          <p:spPr>
            <a:xfrm>
              <a:off x="0" y="0"/>
              <a:ext cx="2523586" cy="1905484"/>
            </a:xfrm>
            <a:custGeom>
              <a:avLst/>
              <a:gdLst/>
              <a:ahLst/>
              <a:cxnLst/>
              <a:rect l="l" t="t" r="r" b="b"/>
              <a:pathLst>
                <a:path w="2523586" h="1905484">
                  <a:moveTo>
                    <a:pt x="0" y="0"/>
                  </a:moveTo>
                  <a:lnTo>
                    <a:pt x="2523586" y="0"/>
                  </a:lnTo>
                  <a:lnTo>
                    <a:pt x="2523586" y="1905484"/>
                  </a:lnTo>
                  <a:lnTo>
                    <a:pt x="0" y="1905484"/>
                  </a:lnTo>
                  <a:close/>
                </a:path>
              </a:pathLst>
            </a:custGeom>
            <a:solidFill>
              <a:srgbClr val="3A5252"/>
            </a:solidFill>
          </p:spPr>
          <p:txBody>
            <a:bodyPr/>
            <a:lstStyle/>
            <a:p>
              <a:endParaRPr lang="en-GB"/>
            </a:p>
          </p:txBody>
        </p:sp>
        <p:sp>
          <p:nvSpPr>
            <p:cNvPr id="13" name="TextBox 13"/>
            <p:cNvSpPr txBox="1"/>
            <p:nvPr/>
          </p:nvSpPr>
          <p:spPr>
            <a:xfrm>
              <a:off x="0" y="-47625"/>
              <a:ext cx="2523587" cy="1953109"/>
            </a:xfrm>
            <a:prstGeom prst="rect">
              <a:avLst/>
            </a:prstGeom>
          </p:spPr>
          <p:txBody>
            <a:bodyPr lIns="50800" tIns="50800" rIns="50800" bIns="50800" rtlCol="0" anchor="ctr"/>
            <a:lstStyle/>
            <a:p>
              <a:pPr algn="ctr">
                <a:lnSpc>
                  <a:spcPts val="3280"/>
                </a:lnSpc>
              </a:pPr>
              <a:endParaRPr/>
            </a:p>
          </p:txBody>
        </p:sp>
      </p:grpSp>
      <p:sp>
        <p:nvSpPr>
          <p:cNvPr id="14" name="TextBox 14"/>
          <p:cNvSpPr txBox="1"/>
          <p:nvPr/>
        </p:nvSpPr>
        <p:spPr>
          <a:xfrm>
            <a:off x="9144000" y="2844247"/>
            <a:ext cx="8829081" cy="838200"/>
          </a:xfrm>
          <a:prstGeom prst="rect">
            <a:avLst/>
          </a:prstGeom>
        </p:spPr>
        <p:txBody>
          <a:bodyPr lIns="0" tIns="0" rIns="0" bIns="0" rtlCol="0" anchor="t">
            <a:spAutoFit/>
          </a:bodyPr>
          <a:lstStyle/>
          <a:p>
            <a:pPr algn="ctr">
              <a:lnSpc>
                <a:spcPts val="5589"/>
              </a:lnSpc>
              <a:spcBef>
                <a:spcPct val="0"/>
              </a:spcBef>
            </a:pPr>
            <a:r>
              <a:rPr lang="en-US" sz="4657" b="1">
                <a:solidFill>
                  <a:srgbClr val="D1D1CB"/>
                </a:solidFill>
                <a:latin typeface="Agrandir Narrow Bold"/>
                <a:ea typeface="Agrandir Narrow Bold"/>
                <a:cs typeface="Agrandir Narrow Bold"/>
                <a:sym typeface="Agrandir Narrow Bold"/>
              </a:rPr>
              <a:t>Atliekų tvarkymo procesas</a:t>
            </a:r>
          </a:p>
        </p:txBody>
      </p:sp>
      <p:sp>
        <p:nvSpPr>
          <p:cNvPr id="15" name="TextBox 15"/>
          <p:cNvSpPr txBox="1"/>
          <p:nvPr/>
        </p:nvSpPr>
        <p:spPr>
          <a:xfrm>
            <a:off x="9225680" y="4215847"/>
            <a:ext cx="8542897" cy="5334000"/>
          </a:xfrm>
          <a:prstGeom prst="rect">
            <a:avLst/>
          </a:prstGeom>
        </p:spPr>
        <p:txBody>
          <a:bodyPr lIns="0" tIns="0" rIns="0" bIns="0" rtlCol="0" anchor="t">
            <a:spAutoFit/>
          </a:bodyPr>
          <a:lstStyle/>
          <a:p>
            <a:pPr algn="just">
              <a:lnSpc>
                <a:spcPts val="4187"/>
              </a:lnSpc>
              <a:spcBef>
                <a:spcPct val="0"/>
              </a:spcBef>
            </a:pPr>
            <a:r>
              <a:rPr lang="en-US" sz="3489">
                <a:solidFill>
                  <a:srgbClr val="D1D1CB"/>
                </a:solidFill>
                <a:latin typeface="Agrandir Narrow"/>
                <a:ea typeface="Agrandir Narrow"/>
                <a:cs typeface="Agrandir Narrow"/>
                <a:sym typeface="Agrandir Narrow"/>
              </a:rPr>
              <a:t>Atliekų tvarkymo procesas apima šiuos etapus:</a:t>
            </a:r>
          </a:p>
          <a:p>
            <a:pPr algn="just">
              <a:lnSpc>
                <a:spcPts val="4187"/>
              </a:lnSpc>
              <a:spcBef>
                <a:spcPct val="0"/>
              </a:spcBef>
            </a:pPr>
            <a:endParaRPr lang="en-US" sz="3489">
              <a:solidFill>
                <a:srgbClr val="D1D1CB"/>
              </a:solidFill>
              <a:latin typeface="Agrandir Narrow"/>
              <a:ea typeface="Agrandir Narrow"/>
              <a:cs typeface="Agrandir Narrow"/>
              <a:sym typeface="Agrandir Narrow"/>
            </a:endParaRPr>
          </a:p>
          <a:p>
            <a:pPr algn="just">
              <a:lnSpc>
                <a:spcPts val="4187"/>
              </a:lnSpc>
              <a:spcBef>
                <a:spcPct val="0"/>
              </a:spcBef>
            </a:pPr>
            <a:r>
              <a:rPr lang="en-US" sz="3489">
                <a:solidFill>
                  <a:srgbClr val="D1D1CB"/>
                </a:solidFill>
                <a:latin typeface="Agrandir Narrow"/>
                <a:ea typeface="Agrandir Narrow"/>
                <a:cs typeface="Agrandir Narrow"/>
                <a:sym typeface="Agrandir Narrow"/>
              </a:rPr>
              <a:t>1. Atliekų rūšiavimas susidarymo vietoje.</a:t>
            </a:r>
          </a:p>
          <a:p>
            <a:pPr algn="just">
              <a:lnSpc>
                <a:spcPts val="4187"/>
              </a:lnSpc>
              <a:spcBef>
                <a:spcPct val="0"/>
              </a:spcBef>
            </a:pPr>
            <a:endParaRPr lang="en-US" sz="3489">
              <a:solidFill>
                <a:srgbClr val="D1D1CB"/>
              </a:solidFill>
              <a:latin typeface="Agrandir Narrow"/>
              <a:ea typeface="Agrandir Narrow"/>
              <a:cs typeface="Agrandir Narrow"/>
              <a:sym typeface="Agrandir Narrow"/>
            </a:endParaRPr>
          </a:p>
          <a:p>
            <a:pPr algn="just">
              <a:lnSpc>
                <a:spcPts val="4187"/>
              </a:lnSpc>
              <a:spcBef>
                <a:spcPct val="0"/>
              </a:spcBef>
            </a:pPr>
            <a:r>
              <a:rPr lang="en-US" sz="3489">
                <a:solidFill>
                  <a:srgbClr val="D1D1CB"/>
                </a:solidFill>
                <a:latin typeface="Agrandir Narrow"/>
                <a:ea typeface="Agrandir Narrow"/>
                <a:cs typeface="Agrandir Narrow"/>
                <a:sym typeface="Agrandir Narrow"/>
              </a:rPr>
              <a:t>2. Pavojingų atliekų pakavimas ir ženklinimas.</a:t>
            </a:r>
          </a:p>
          <a:p>
            <a:pPr algn="just">
              <a:lnSpc>
                <a:spcPts val="4187"/>
              </a:lnSpc>
              <a:spcBef>
                <a:spcPct val="0"/>
              </a:spcBef>
            </a:pPr>
            <a:endParaRPr lang="en-US" sz="3489">
              <a:solidFill>
                <a:srgbClr val="D1D1CB"/>
              </a:solidFill>
              <a:latin typeface="Agrandir Narrow"/>
              <a:ea typeface="Agrandir Narrow"/>
              <a:cs typeface="Agrandir Narrow"/>
              <a:sym typeface="Agrandir Narrow"/>
            </a:endParaRPr>
          </a:p>
          <a:p>
            <a:pPr algn="just">
              <a:lnSpc>
                <a:spcPts val="4187"/>
              </a:lnSpc>
              <a:spcBef>
                <a:spcPct val="0"/>
              </a:spcBef>
            </a:pPr>
            <a:r>
              <a:rPr lang="en-US" sz="3489">
                <a:solidFill>
                  <a:srgbClr val="D1D1CB"/>
                </a:solidFill>
                <a:latin typeface="Agrandir Narrow"/>
                <a:ea typeface="Agrandir Narrow"/>
                <a:cs typeface="Agrandir Narrow"/>
                <a:sym typeface="Agrandir Narrow"/>
              </a:rPr>
              <a:t>3. Laikinas atliekų saugojimas iki 6 mėnesių.</a:t>
            </a:r>
          </a:p>
          <a:p>
            <a:pPr algn="just">
              <a:lnSpc>
                <a:spcPts val="4187"/>
              </a:lnSpc>
              <a:spcBef>
                <a:spcPct val="0"/>
              </a:spcBef>
            </a:pPr>
            <a:endParaRPr lang="en-US" sz="3489">
              <a:solidFill>
                <a:srgbClr val="D1D1CB"/>
              </a:solidFill>
              <a:latin typeface="Agrandir Narrow"/>
              <a:ea typeface="Agrandir Narrow"/>
              <a:cs typeface="Agrandir Narrow"/>
              <a:sym typeface="Agrandir Narrow"/>
            </a:endParaRPr>
          </a:p>
          <a:p>
            <a:pPr algn="just">
              <a:lnSpc>
                <a:spcPts val="4187"/>
              </a:lnSpc>
              <a:spcBef>
                <a:spcPct val="0"/>
              </a:spcBef>
            </a:pPr>
            <a:r>
              <a:rPr lang="en-US" sz="3489">
                <a:solidFill>
                  <a:srgbClr val="D1D1CB"/>
                </a:solidFill>
                <a:latin typeface="Agrandir Narrow"/>
                <a:ea typeface="Agrandir Narrow"/>
                <a:cs typeface="Agrandir Narrow"/>
                <a:sym typeface="Agrandir Narrow"/>
              </a:rPr>
              <a:t>4. Atliekų deklaravimas GPAIS sistemoje.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3" name="Group 3"/>
          <p:cNvGrpSpPr/>
          <p:nvPr/>
        </p:nvGrpSpPr>
        <p:grpSpPr>
          <a:xfrm>
            <a:off x="14162340" y="-428360"/>
            <a:ext cx="4125714" cy="2331160"/>
            <a:chOff x="0" y="-47625"/>
            <a:chExt cx="1086608" cy="613968"/>
          </a:xfrm>
        </p:grpSpPr>
        <p:sp>
          <p:nvSpPr>
            <p:cNvPr id="4" name="Freeform 4"/>
            <p:cNvSpPr/>
            <p:nvPr/>
          </p:nvSpPr>
          <p:spPr>
            <a:xfrm>
              <a:off x="0" y="63008"/>
              <a:ext cx="1086608" cy="499835"/>
            </a:xfrm>
            <a:custGeom>
              <a:avLst/>
              <a:gdLst/>
              <a:ahLst/>
              <a:cxnLst/>
              <a:rect l="l" t="t" r="r" b="b"/>
              <a:pathLst>
                <a:path w="1086608" h="566343">
                  <a:moveTo>
                    <a:pt x="0" y="0"/>
                  </a:moveTo>
                  <a:lnTo>
                    <a:pt x="1086608" y="0"/>
                  </a:lnTo>
                  <a:lnTo>
                    <a:pt x="1086608" y="566343"/>
                  </a:lnTo>
                  <a:lnTo>
                    <a:pt x="0" y="566343"/>
                  </a:lnTo>
                  <a:close/>
                </a:path>
              </a:pathLst>
            </a:custGeom>
            <a:solidFill>
              <a:srgbClr val="3A5252"/>
            </a:solidFill>
          </p:spPr>
          <p:txBody>
            <a:bodyPr/>
            <a:lstStyle/>
            <a:p>
              <a:endParaRPr lang="en-GB"/>
            </a:p>
          </p:txBody>
        </p:sp>
        <p:sp>
          <p:nvSpPr>
            <p:cNvPr id="5" name="TextBox 5"/>
            <p:cNvSpPr txBox="1"/>
            <p:nvPr/>
          </p:nvSpPr>
          <p:spPr>
            <a:xfrm>
              <a:off x="0" y="-47625"/>
              <a:ext cx="1086608" cy="613968"/>
            </a:xfrm>
            <a:prstGeom prst="rect">
              <a:avLst/>
            </a:prstGeom>
          </p:spPr>
          <p:txBody>
            <a:bodyPr lIns="50800" tIns="50800" rIns="50800" bIns="50800" rtlCol="0" anchor="ctr"/>
            <a:lstStyle/>
            <a:p>
              <a:pPr algn="ctr">
                <a:lnSpc>
                  <a:spcPts val="3280"/>
                </a:lnSpc>
              </a:pPr>
              <a:endParaRPr/>
            </a:p>
          </p:txBody>
        </p:sp>
      </p:grpSp>
      <p:sp>
        <p:nvSpPr>
          <p:cNvPr id="6" name="Freeform 6"/>
          <p:cNvSpPr/>
          <p:nvPr/>
        </p:nvSpPr>
        <p:spPr>
          <a:xfrm>
            <a:off x="15242698" y="170700"/>
            <a:ext cx="1688116" cy="1716001"/>
          </a:xfrm>
          <a:custGeom>
            <a:avLst/>
            <a:gdLst/>
            <a:ahLst/>
            <a:cxnLst/>
            <a:rect l="l" t="t" r="r" b="b"/>
            <a:pathLst>
              <a:path w="1688116" h="1716001">
                <a:moveTo>
                  <a:pt x="0" y="0"/>
                </a:moveTo>
                <a:lnTo>
                  <a:pt x="1688116" y="0"/>
                </a:lnTo>
                <a:lnTo>
                  <a:pt x="1688116" y="1716000"/>
                </a:lnTo>
                <a:lnTo>
                  <a:pt x="0" y="1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1945901" y="1875889"/>
            <a:ext cx="4145796" cy="911165"/>
          </a:xfrm>
          <a:prstGeom prst="rect">
            <a:avLst/>
          </a:prstGeom>
        </p:spPr>
        <p:txBody>
          <a:bodyPr lIns="0" tIns="0" rIns="0" bIns="0" rtlCol="0" anchor="t">
            <a:spAutoFit/>
          </a:bodyPr>
          <a:lstStyle/>
          <a:p>
            <a:pPr algn="ctr">
              <a:lnSpc>
                <a:spcPts val="6092"/>
              </a:lnSpc>
              <a:spcBef>
                <a:spcPct val="0"/>
              </a:spcBef>
            </a:pPr>
            <a:r>
              <a:rPr lang="en-US" sz="5076" b="1">
                <a:solidFill>
                  <a:srgbClr val="000000"/>
                </a:solidFill>
                <a:latin typeface="Agrandir Narrow Bold"/>
                <a:ea typeface="Agrandir Narrow Bold"/>
                <a:cs typeface="Agrandir Narrow Bold"/>
                <a:sym typeface="Agrandir Narrow Bold"/>
              </a:rPr>
              <a:t>Atsakomybės</a:t>
            </a:r>
          </a:p>
        </p:txBody>
      </p:sp>
      <p:sp>
        <p:nvSpPr>
          <p:cNvPr id="8" name="TextBox 8"/>
          <p:cNvSpPr txBox="1"/>
          <p:nvPr/>
        </p:nvSpPr>
        <p:spPr>
          <a:xfrm>
            <a:off x="305075" y="2848093"/>
            <a:ext cx="7999422" cy="7248525"/>
          </a:xfrm>
          <a:prstGeom prst="rect">
            <a:avLst/>
          </a:prstGeom>
        </p:spPr>
        <p:txBody>
          <a:bodyPr lIns="0" tIns="0" rIns="0" bIns="0" rtlCol="0" anchor="t">
            <a:spAutoFit/>
          </a:bodyPr>
          <a:lstStyle/>
          <a:p>
            <a:pPr algn="just">
              <a:lnSpc>
                <a:spcPts val="3807"/>
              </a:lnSpc>
            </a:pPr>
            <a:r>
              <a:rPr lang="lt-LT" sz="3150" b="1">
                <a:solidFill>
                  <a:srgbClr val="000000"/>
                </a:solidFill>
                <a:latin typeface="Agrandir Narrow Bold"/>
                <a:ea typeface="Agrandir Narrow Bold"/>
                <a:cs typeface="Agrandir Narrow Bold"/>
                <a:sym typeface="Agrandir Narrow Bold"/>
              </a:rPr>
              <a:t>Kiekvienas mokslo padalinys</a:t>
            </a:r>
            <a:r>
              <a:rPr lang="lt-LT" sz="3150">
                <a:solidFill>
                  <a:srgbClr val="000000"/>
                </a:solidFill>
                <a:latin typeface="Agrandir Narrow"/>
                <a:ea typeface="Agrandir Narrow"/>
                <a:cs typeface="Agrandir Narrow"/>
                <a:sym typeface="Agrandir Narrow"/>
              </a:rPr>
              <a:t> 2024 m. kovo 27 d. GTC direktoriaus įsakymu Nr. V-17 privalo turėti paskirtą atsakingą darbuotoją:</a:t>
            </a:r>
            <a:endParaRPr lang="lt-LT" sz="3150">
              <a:solidFill>
                <a:srgbClr val="000000"/>
              </a:solidFill>
              <a:latin typeface="Agrandir Narrow"/>
              <a:ea typeface="Agrandir Narrow"/>
              <a:cs typeface="Agrandir Narrow"/>
            </a:endParaRPr>
          </a:p>
          <a:p>
            <a:pPr algn="just">
              <a:lnSpc>
                <a:spcPts val="3807"/>
              </a:lnSpc>
            </a:pPr>
            <a:endParaRPr lang="lt-LT" sz="3150">
              <a:solidFill>
                <a:srgbClr val="000000"/>
              </a:solidFill>
              <a:latin typeface="Agrandir Narrow"/>
              <a:ea typeface="Agrandir Narrow"/>
              <a:cs typeface="Agrandir Narrow"/>
            </a:endParaRPr>
          </a:p>
          <a:p>
            <a:pPr algn="just">
              <a:lnSpc>
                <a:spcPts val="3807"/>
              </a:lnSpc>
            </a:pPr>
            <a:r>
              <a:rPr lang="lt-LT" sz="3150">
                <a:solidFill>
                  <a:srgbClr val="000000"/>
                </a:solidFill>
                <a:latin typeface="Agrandir Narrow"/>
                <a:ea typeface="Agrandir Narrow"/>
                <a:cs typeface="Agrandir Narrow"/>
                <a:sym typeface="Agrandir Narrow"/>
              </a:rPr>
              <a:t>- Jis organizuoja atliekų surinkimą, rūšiavimą ir pakavimą.</a:t>
            </a:r>
            <a:endParaRPr lang="lt-LT" sz="3150">
              <a:solidFill>
                <a:srgbClr val="000000"/>
              </a:solidFill>
              <a:latin typeface="Agrandir Narrow"/>
              <a:ea typeface="Agrandir Narrow"/>
              <a:cs typeface="Agrandir Narrow"/>
            </a:endParaRPr>
          </a:p>
          <a:p>
            <a:pPr algn="just">
              <a:lnSpc>
                <a:spcPts val="3807"/>
              </a:lnSpc>
            </a:pPr>
            <a:endParaRPr lang="lt-LT" sz="3150">
              <a:solidFill>
                <a:srgbClr val="000000"/>
              </a:solidFill>
              <a:latin typeface="Agrandir Narrow"/>
              <a:ea typeface="Agrandir Narrow"/>
              <a:cs typeface="Agrandir Narrow"/>
            </a:endParaRPr>
          </a:p>
          <a:p>
            <a:pPr algn="just">
              <a:lnSpc>
                <a:spcPts val="3807"/>
              </a:lnSpc>
            </a:pPr>
            <a:r>
              <a:rPr lang="lt-LT" sz="3150">
                <a:solidFill>
                  <a:srgbClr val="000000"/>
                </a:solidFill>
                <a:latin typeface="Agrandir Narrow"/>
                <a:ea typeface="Agrandir Narrow"/>
                <a:cs typeface="Agrandir Narrow"/>
                <a:sym typeface="Agrandir Narrow"/>
              </a:rPr>
              <a:t>- Apie atliekų išvežimą informuoja Veiklos aprūpinimo ir saugos skyrių.</a:t>
            </a:r>
            <a:endParaRPr lang="lt-LT" sz="3150">
              <a:solidFill>
                <a:srgbClr val="000000"/>
              </a:solidFill>
              <a:latin typeface="Agrandir Narrow"/>
              <a:ea typeface="Agrandir Narrow"/>
              <a:cs typeface="Agrandir Narrow"/>
            </a:endParaRPr>
          </a:p>
          <a:p>
            <a:pPr algn="just">
              <a:lnSpc>
                <a:spcPts val="3807"/>
              </a:lnSpc>
            </a:pPr>
            <a:endParaRPr lang="lt-LT" sz="3150">
              <a:solidFill>
                <a:srgbClr val="000000"/>
              </a:solidFill>
              <a:latin typeface="Agrandir Narrow"/>
              <a:ea typeface="Agrandir Narrow"/>
              <a:cs typeface="Agrandir Narrow"/>
            </a:endParaRPr>
          </a:p>
          <a:p>
            <a:pPr algn="just">
              <a:lnSpc>
                <a:spcPts val="3807"/>
              </a:lnSpc>
            </a:pPr>
            <a:r>
              <a:rPr lang="lt-LT" sz="3150" b="1">
                <a:solidFill>
                  <a:srgbClr val="000000"/>
                </a:solidFill>
                <a:latin typeface="Agrandir Narrow Bold"/>
                <a:ea typeface="Agrandir Narrow Bold"/>
                <a:cs typeface="Agrandir Narrow Bold"/>
                <a:sym typeface="Agrandir Narrow Bold"/>
              </a:rPr>
              <a:t>Veiklos aprūpinimo ir saugos skyrius:</a:t>
            </a:r>
            <a:endParaRPr lang="lt-LT" sz="3150" b="1">
              <a:solidFill>
                <a:srgbClr val="000000"/>
              </a:solidFill>
              <a:latin typeface="Agrandir Narrow Bold"/>
              <a:ea typeface="Agrandir Narrow Bold"/>
              <a:cs typeface="Agrandir Narrow Bold"/>
            </a:endParaRPr>
          </a:p>
          <a:p>
            <a:pPr algn="just">
              <a:lnSpc>
                <a:spcPts val="3807"/>
              </a:lnSpc>
            </a:pPr>
            <a:r>
              <a:rPr lang="lt-LT" sz="3150">
                <a:solidFill>
                  <a:srgbClr val="000000"/>
                </a:solidFill>
                <a:latin typeface="Agrandir Narrow"/>
                <a:ea typeface="Agrandir Narrow"/>
                <a:cs typeface="Agrandir Narrow"/>
                <a:sym typeface="Agrandir Narrow"/>
              </a:rPr>
              <a:t>- Organizuoja pavojingų atliekų pristatymą į saugyklą.</a:t>
            </a:r>
            <a:endParaRPr lang="lt-LT" sz="3150">
              <a:solidFill>
                <a:srgbClr val="000000"/>
              </a:solidFill>
              <a:latin typeface="Agrandir Narrow"/>
              <a:ea typeface="Agrandir Narrow"/>
              <a:cs typeface="Agrandir Narrow"/>
            </a:endParaRPr>
          </a:p>
          <a:p>
            <a:pPr algn="just">
              <a:lnSpc>
                <a:spcPts val="3807"/>
              </a:lnSpc>
            </a:pPr>
            <a:endParaRPr lang="lt-LT" sz="3150">
              <a:solidFill>
                <a:srgbClr val="000000"/>
              </a:solidFill>
              <a:latin typeface="Agrandir Narrow"/>
              <a:ea typeface="Agrandir Narrow"/>
              <a:cs typeface="Agrandir Narrow"/>
            </a:endParaRPr>
          </a:p>
          <a:p>
            <a:pPr algn="just">
              <a:lnSpc>
                <a:spcPts val="3807"/>
              </a:lnSpc>
              <a:spcBef>
                <a:spcPct val="0"/>
              </a:spcBef>
            </a:pPr>
            <a:r>
              <a:rPr lang="lt-LT" sz="3150">
                <a:solidFill>
                  <a:srgbClr val="000000"/>
                </a:solidFill>
                <a:latin typeface="Agrandir Narrow"/>
                <a:ea typeface="Agrandir Narrow"/>
                <a:cs typeface="Agrandir Narrow"/>
                <a:sym typeface="Agrandir Narrow"/>
              </a:rPr>
              <a:t>- Organizuoja atliekų išvežimą pagal grafiką.</a:t>
            </a:r>
            <a:endParaRPr lang="lt-LT" sz="3150">
              <a:solidFill>
                <a:srgbClr val="000000"/>
              </a:solidFill>
              <a:latin typeface="Agrandir Narrow"/>
              <a:ea typeface="Agrandir Narrow"/>
              <a:cs typeface="Agrandir Narrow"/>
            </a:endParaRPr>
          </a:p>
        </p:txBody>
      </p:sp>
      <p:grpSp>
        <p:nvGrpSpPr>
          <p:cNvPr id="9" name="Group 9"/>
          <p:cNvGrpSpPr/>
          <p:nvPr/>
        </p:nvGrpSpPr>
        <p:grpSpPr>
          <a:xfrm>
            <a:off x="8706257" y="1833175"/>
            <a:ext cx="9581743" cy="8453825"/>
            <a:chOff x="0" y="-47625"/>
            <a:chExt cx="2523587" cy="2226522"/>
          </a:xfrm>
        </p:grpSpPr>
        <p:sp>
          <p:nvSpPr>
            <p:cNvPr id="10" name="Freeform 10"/>
            <p:cNvSpPr/>
            <p:nvPr/>
          </p:nvSpPr>
          <p:spPr>
            <a:xfrm>
              <a:off x="0" y="0"/>
              <a:ext cx="2523586" cy="2178897"/>
            </a:xfrm>
            <a:custGeom>
              <a:avLst/>
              <a:gdLst/>
              <a:ahLst/>
              <a:cxnLst/>
              <a:rect l="l" t="t" r="r" b="b"/>
              <a:pathLst>
                <a:path w="2523586" h="2178897">
                  <a:moveTo>
                    <a:pt x="0" y="0"/>
                  </a:moveTo>
                  <a:lnTo>
                    <a:pt x="2523586" y="0"/>
                  </a:lnTo>
                  <a:lnTo>
                    <a:pt x="2523586" y="2178897"/>
                  </a:lnTo>
                  <a:lnTo>
                    <a:pt x="0" y="2178897"/>
                  </a:lnTo>
                  <a:close/>
                </a:path>
              </a:pathLst>
            </a:custGeom>
            <a:solidFill>
              <a:srgbClr val="3A5252"/>
            </a:solidFill>
          </p:spPr>
          <p:txBody>
            <a:bodyPr/>
            <a:lstStyle/>
            <a:p>
              <a:endParaRPr lang="en-GB"/>
            </a:p>
          </p:txBody>
        </p:sp>
        <p:sp>
          <p:nvSpPr>
            <p:cNvPr id="11" name="TextBox 11"/>
            <p:cNvSpPr txBox="1"/>
            <p:nvPr/>
          </p:nvSpPr>
          <p:spPr>
            <a:xfrm>
              <a:off x="0" y="-47625"/>
              <a:ext cx="2523587" cy="2226522"/>
            </a:xfrm>
            <a:prstGeom prst="rect">
              <a:avLst/>
            </a:prstGeom>
          </p:spPr>
          <p:txBody>
            <a:bodyPr lIns="50800" tIns="50800" rIns="50800" bIns="50800" rtlCol="0" anchor="ctr"/>
            <a:lstStyle/>
            <a:p>
              <a:pPr algn="ctr">
                <a:lnSpc>
                  <a:spcPts val="3280"/>
                </a:lnSpc>
              </a:pPr>
              <a:endParaRPr/>
            </a:p>
          </p:txBody>
        </p:sp>
      </p:grpSp>
      <p:sp>
        <p:nvSpPr>
          <p:cNvPr id="12" name="TextBox 12"/>
          <p:cNvSpPr txBox="1"/>
          <p:nvPr/>
        </p:nvSpPr>
        <p:spPr>
          <a:xfrm>
            <a:off x="9144000" y="1948853"/>
            <a:ext cx="8829081" cy="838200"/>
          </a:xfrm>
          <a:prstGeom prst="rect">
            <a:avLst/>
          </a:prstGeom>
        </p:spPr>
        <p:txBody>
          <a:bodyPr lIns="0" tIns="0" rIns="0" bIns="0" rtlCol="0" anchor="t">
            <a:spAutoFit/>
          </a:bodyPr>
          <a:lstStyle/>
          <a:p>
            <a:pPr algn="ctr">
              <a:lnSpc>
                <a:spcPts val="5589"/>
              </a:lnSpc>
              <a:spcBef>
                <a:spcPct val="0"/>
              </a:spcBef>
            </a:pPr>
            <a:r>
              <a:rPr lang="en-US" sz="4657" b="1">
                <a:solidFill>
                  <a:srgbClr val="D1D1CB"/>
                </a:solidFill>
                <a:latin typeface="Agrandir Narrow Bold"/>
                <a:ea typeface="Agrandir Narrow Bold"/>
                <a:cs typeface="Agrandir Narrow Bold"/>
                <a:sym typeface="Agrandir Narrow Bold"/>
              </a:rPr>
              <a:t>Saugos reikalavimai</a:t>
            </a:r>
          </a:p>
        </p:txBody>
      </p:sp>
      <p:sp>
        <p:nvSpPr>
          <p:cNvPr id="13" name="TextBox 13"/>
          <p:cNvSpPr txBox="1"/>
          <p:nvPr/>
        </p:nvSpPr>
        <p:spPr>
          <a:xfrm>
            <a:off x="8979392" y="2891828"/>
            <a:ext cx="8542897" cy="6986143"/>
          </a:xfrm>
          <a:prstGeom prst="rect">
            <a:avLst/>
          </a:prstGeom>
        </p:spPr>
        <p:txBody>
          <a:bodyPr lIns="0" tIns="0" rIns="0" bIns="0" rtlCol="0" anchor="t">
            <a:spAutoFit/>
          </a:bodyPr>
          <a:lstStyle/>
          <a:p>
            <a:pPr algn="just">
              <a:lnSpc>
                <a:spcPts val="4187"/>
              </a:lnSpc>
            </a:pPr>
            <a:r>
              <a:rPr lang="lt-LT" sz="3450">
                <a:solidFill>
                  <a:srgbClr val="D1D1CB"/>
                </a:solidFill>
                <a:latin typeface="Agrandir Narrow"/>
                <a:ea typeface="Agrandir Narrow"/>
                <a:cs typeface="Agrandir Narrow"/>
                <a:sym typeface="Agrandir Narrow"/>
              </a:rPr>
              <a:t>Darbuotojai privalo laikytis šių saugos reikalavimų, dirbdami su pavojingomis atliekomis:</a:t>
            </a:r>
            <a:endParaRPr lang="lt-LT" sz="3450">
              <a:solidFill>
                <a:srgbClr val="D1D1CB"/>
              </a:solidFill>
              <a:latin typeface="Agrandir Narrow"/>
              <a:ea typeface="Agrandir Narrow"/>
              <a:cs typeface="Agrandir Narrow"/>
            </a:endParaRPr>
          </a:p>
          <a:p>
            <a:pPr algn="just">
              <a:lnSpc>
                <a:spcPts val="4187"/>
              </a:lnSpc>
            </a:pPr>
            <a:endParaRPr lang="lt-LT" sz="3450">
              <a:solidFill>
                <a:srgbClr val="D1D1CB"/>
              </a:solidFill>
              <a:latin typeface="Agrandir Narrow"/>
              <a:ea typeface="Agrandir Narrow"/>
              <a:cs typeface="Agrandir Narrow"/>
            </a:endParaRPr>
          </a:p>
          <a:p>
            <a:pPr algn="just">
              <a:lnSpc>
                <a:spcPts val="4187"/>
              </a:lnSpc>
            </a:pPr>
            <a:r>
              <a:rPr lang="lt-LT" sz="3450">
                <a:solidFill>
                  <a:srgbClr val="D1D1CB"/>
                </a:solidFill>
                <a:latin typeface="Agrandir Narrow"/>
                <a:ea typeface="Agrandir Narrow"/>
                <a:cs typeface="Agrandir Narrow"/>
                <a:sym typeface="Agrandir Narrow"/>
              </a:rPr>
              <a:t>1. Dėvėti chalatus, pirštines, apsauginius akinius ir respiratorius.</a:t>
            </a:r>
            <a:endParaRPr lang="lt-LT" sz="3450">
              <a:solidFill>
                <a:srgbClr val="D1D1CB"/>
              </a:solidFill>
              <a:latin typeface="Agrandir Narrow"/>
              <a:ea typeface="Agrandir Narrow"/>
              <a:cs typeface="Agrandir Narrow"/>
            </a:endParaRPr>
          </a:p>
          <a:p>
            <a:pPr algn="just">
              <a:lnSpc>
                <a:spcPts val="4187"/>
              </a:lnSpc>
            </a:pPr>
            <a:endParaRPr lang="lt-LT" sz="3450">
              <a:solidFill>
                <a:srgbClr val="D1D1CB"/>
              </a:solidFill>
              <a:latin typeface="Agrandir Narrow"/>
              <a:ea typeface="Agrandir Narrow"/>
              <a:cs typeface="Agrandir Narrow"/>
            </a:endParaRPr>
          </a:p>
          <a:p>
            <a:pPr algn="just">
              <a:lnSpc>
                <a:spcPts val="4187"/>
              </a:lnSpc>
            </a:pPr>
            <a:r>
              <a:rPr lang="lt-LT" sz="3450">
                <a:solidFill>
                  <a:srgbClr val="D1D1CB"/>
                </a:solidFill>
                <a:latin typeface="Agrandir Narrow"/>
                <a:ea typeface="Agrandir Narrow"/>
                <a:cs typeface="Agrandir Narrow"/>
                <a:sym typeface="Agrandir Narrow"/>
              </a:rPr>
              <a:t>2. Draudžiama plikomis rankomis tvarkyti pavojingas atliekas.</a:t>
            </a:r>
            <a:endParaRPr lang="lt-LT" sz="3450">
              <a:solidFill>
                <a:srgbClr val="D1D1CB"/>
              </a:solidFill>
              <a:latin typeface="Agrandir Narrow"/>
              <a:ea typeface="Agrandir Narrow"/>
              <a:cs typeface="Agrandir Narrow"/>
            </a:endParaRPr>
          </a:p>
          <a:p>
            <a:pPr algn="just">
              <a:lnSpc>
                <a:spcPts val="4187"/>
              </a:lnSpc>
            </a:pPr>
            <a:endParaRPr lang="lt-LT" sz="3450">
              <a:solidFill>
                <a:srgbClr val="D1D1CB"/>
              </a:solidFill>
              <a:latin typeface="Agrandir Narrow"/>
              <a:ea typeface="Agrandir Narrow"/>
              <a:cs typeface="Agrandir Narrow"/>
            </a:endParaRPr>
          </a:p>
          <a:p>
            <a:pPr algn="just">
              <a:lnSpc>
                <a:spcPts val="4187"/>
              </a:lnSpc>
              <a:spcBef>
                <a:spcPct val="0"/>
              </a:spcBef>
            </a:pPr>
            <a:r>
              <a:rPr lang="lt-LT" sz="3450">
                <a:solidFill>
                  <a:srgbClr val="D1D1CB"/>
                </a:solidFill>
                <a:latin typeface="Agrandir Narrow"/>
                <a:ea typeface="Agrandir Narrow"/>
                <a:cs typeface="Agrandir Narrow"/>
                <a:sym typeface="Agrandir Narrow"/>
              </a:rPr>
              <a:t>3. </a:t>
            </a:r>
            <a:r>
              <a:rPr lang="lt-LT" sz="3450">
                <a:solidFill>
                  <a:srgbClr val="C00000"/>
                </a:solidFill>
                <a:highlight>
                  <a:srgbClr val="C0C0C0"/>
                </a:highlight>
                <a:latin typeface="Agrandir Narrow"/>
                <a:ea typeface="Agrandir Narrow"/>
                <a:cs typeface="Agrandir Narrow"/>
                <a:sym typeface="Agrandir Narrow"/>
              </a:rPr>
              <a:t>Draudžiama</a:t>
            </a:r>
            <a:r>
              <a:rPr lang="lt-LT" sz="3450">
                <a:solidFill>
                  <a:srgbClr val="A6352A"/>
                </a:solidFill>
                <a:latin typeface="Agrandir Narrow"/>
                <a:ea typeface="Agrandir Narrow"/>
                <a:cs typeface="Agrandir Narrow"/>
                <a:sym typeface="Agrandir Narrow"/>
              </a:rPr>
              <a:t> </a:t>
            </a:r>
            <a:r>
              <a:rPr lang="lt-LT" sz="3450">
                <a:solidFill>
                  <a:srgbClr val="D1D1CB"/>
                </a:solidFill>
                <a:latin typeface="Agrandir Narrow"/>
                <a:ea typeface="Agrandir Narrow"/>
                <a:cs typeface="Agrandir Narrow"/>
                <a:sym typeface="Agrandir Narrow"/>
              </a:rPr>
              <a:t>chemines medžiagas (rūgštis, šarmus ir kt.) šalinti į kanalizaciją (tualetą, kriauklę).</a:t>
            </a:r>
            <a:endParaRPr lang="lt-LT" sz="3450">
              <a:solidFill>
                <a:srgbClr val="D1D1CB"/>
              </a:solidFill>
              <a:latin typeface="Agrandir Narrow"/>
              <a:ea typeface="Agrandir Narrow"/>
              <a:cs typeface="Agrandir Narrow"/>
            </a:endParaRPr>
          </a:p>
        </p:txBody>
      </p:sp>
      <p:sp>
        <p:nvSpPr>
          <p:cNvPr id="14" name="TextBox 14"/>
          <p:cNvSpPr txBox="1"/>
          <p:nvPr/>
        </p:nvSpPr>
        <p:spPr>
          <a:xfrm>
            <a:off x="528250" y="329158"/>
            <a:ext cx="13634090" cy="423193"/>
          </a:xfrm>
          <a:prstGeom prst="rect">
            <a:avLst/>
          </a:prstGeom>
        </p:spPr>
        <p:txBody>
          <a:bodyPr lIns="0" tIns="0" rIns="0" bIns="0" rtlCol="0" anchor="t">
            <a:spAutoFit/>
          </a:bodyPr>
          <a:lstStyle/>
          <a:p>
            <a:pPr algn="just">
              <a:lnSpc>
                <a:spcPts val="3309"/>
              </a:lnSpc>
              <a:spcBef>
                <a:spcPct val="0"/>
              </a:spcBef>
            </a:pPr>
            <a:r>
              <a:rPr lang="lt-LT" sz="2750" b="1">
                <a:solidFill>
                  <a:srgbClr val="000000"/>
                </a:solidFill>
                <a:latin typeface="Agrandir Narrow Bold"/>
                <a:ea typeface="Agrandir Narrow Bold"/>
                <a:cs typeface="Agrandir Narrow Bold"/>
                <a:sym typeface="Agrandir Narrow Bold"/>
              </a:rPr>
              <a:t>GTC atliekų tvarkymo taisyklės  ir cheminių medžiagų laikymas</a:t>
            </a:r>
            <a:endParaRPr lang="lt-LT" sz="2750" b="1">
              <a:solidFill>
                <a:srgbClr val="000000"/>
              </a:solidFill>
              <a:latin typeface="Agrandir Narrow Bold"/>
              <a:ea typeface="Agrandir Narrow Bold"/>
              <a:cs typeface="Agrandir Narrow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3" name="Group 3"/>
          <p:cNvGrpSpPr/>
          <p:nvPr/>
        </p:nvGrpSpPr>
        <p:grpSpPr>
          <a:xfrm>
            <a:off x="14162340" y="-428360"/>
            <a:ext cx="4125714" cy="2331160"/>
            <a:chOff x="0" y="-47625"/>
            <a:chExt cx="1086608" cy="613968"/>
          </a:xfrm>
        </p:grpSpPr>
        <p:sp>
          <p:nvSpPr>
            <p:cNvPr id="4" name="Freeform 4"/>
            <p:cNvSpPr/>
            <p:nvPr/>
          </p:nvSpPr>
          <p:spPr>
            <a:xfrm>
              <a:off x="0" y="63008"/>
              <a:ext cx="1086608" cy="499835"/>
            </a:xfrm>
            <a:custGeom>
              <a:avLst/>
              <a:gdLst/>
              <a:ahLst/>
              <a:cxnLst/>
              <a:rect l="l" t="t" r="r" b="b"/>
              <a:pathLst>
                <a:path w="1086608" h="566343">
                  <a:moveTo>
                    <a:pt x="0" y="0"/>
                  </a:moveTo>
                  <a:lnTo>
                    <a:pt x="1086608" y="0"/>
                  </a:lnTo>
                  <a:lnTo>
                    <a:pt x="1086608" y="566343"/>
                  </a:lnTo>
                  <a:lnTo>
                    <a:pt x="0" y="566343"/>
                  </a:lnTo>
                  <a:close/>
                </a:path>
              </a:pathLst>
            </a:custGeom>
            <a:solidFill>
              <a:srgbClr val="3A5252"/>
            </a:solidFill>
          </p:spPr>
          <p:txBody>
            <a:bodyPr/>
            <a:lstStyle/>
            <a:p>
              <a:endParaRPr lang="en-GB"/>
            </a:p>
          </p:txBody>
        </p:sp>
        <p:sp>
          <p:nvSpPr>
            <p:cNvPr id="5" name="TextBox 5"/>
            <p:cNvSpPr txBox="1"/>
            <p:nvPr/>
          </p:nvSpPr>
          <p:spPr>
            <a:xfrm>
              <a:off x="0" y="-47625"/>
              <a:ext cx="1086608" cy="613968"/>
            </a:xfrm>
            <a:prstGeom prst="rect">
              <a:avLst/>
            </a:prstGeom>
          </p:spPr>
          <p:txBody>
            <a:bodyPr lIns="50800" tIns="50800" rIns="50800" bIns="50800" rtlCol="0" anchor="ctr"/>
            <a:lstStyle/>
            <a:p>
              <a:pPr algn="ctr">
                <a:lnSpc>
                  <a:spcPts val="3280"/>
                </a:lnSpc>
              </a:pPr>
              <a:endParaRPr/>
            </a:p>
          </p:txBody>
        </p:sp>
      </p:grpSp>
      <p:sp>
        <p:nvSpPr>
          <p:cNvPr id="6" name="Freeform 6"/>
          <p:cNvSpPr/>
          <p:nvPr/>
        </p:nvSpPr>
        <p:spPr>
          <a:xfrm>
            <a:off x="15242698" y="170700"/>
            <a:ext cx="1688116" cy="1716001"/>
          </a:xfrm>
          <a:custGeom>
            <a:avLst/>
            <a:gdLst/>
            <a:ahLst/>
            <a:cxnLst/>
            <a:rect l="l" t="t" r="r" b="b"/>
            <a:pathLst>
              <a:path w="1688116" h="1716001">
                <a:moveTo>
                  <a:pt x="0" y="0"/>
                </a:moveTo>
                <a:lnTo>
                  <a:pt x="1688116" y="0"/>
                </a:lnTo>
                <a:lnTo>
                  <a:pt x="1688116" y="1716000"/>
                </a:lnTo>
                <a:lnTo>
                  <a:pt x="0" y="1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8706257" y="1833175"/>
            <a:ext cx="9581743" cy="8453825"/>
            <a:chOff x="0" y="-47625"/>
            <a:chExt cx="2523587" cy="2226522"/>
          </a:xfrm>
        </p:grpSpPr>
        <p:sp>
          <p:nvSpPr>
            <p:cNvPr id="8" name="Freeform 8"/>
            <p:cNvSpPr/>
            <p:nvPr/>
          </p:nvSpPr>
          <p:spPr>
            <a:xfrm>
              <a:off x="0" y="0"/>
              <a:ext cx="2523586" cy="2178897"/>
            </a:xfrm>
            <a:custGeom>
              <a:avLst/>
              <a:gdLst/>
              <a:ahLst/>
              <a:cxnLst/>
              <a:rect l="l" t="t" r="r" b="b"/>
              <a:pathLst>
                <a:path w="2523586" h="2178897">
                  <a:moveTo>
                    <a:pt x="0" y="0"/>
                  </a:moveTo>
                  <a:lnTo>
                    <a:pt x="2523586" y="0"/>
                  </a:lnTo>
                  <a:lnTo>
                    <a:pt x="2523586" y="2178897"/>
                  </a:lnTo>
                  <a:lnTo>
                    <a:pt x="0" y="2178897"/>
                  </a:lnTo>
                  <a:close/>
                </a:path>
              </a:pathLst>
            </a:custGeom>
            <a:solidFill>
              <a:srgbClr val="3A5252"/>
            </a:solidFill>
          </p:spPr>
          <p:txBody>
            <a:bodyPr/>
            <a:lstStyle/>
            <a:p>
              <a:endParaRPr lang="en-GB"/>
            </a:p>
          </p:txBody>
        </p:sp>
        <p:sp>
          <p:nvSpPr>
            <p:cNvPr id="9" name="TextBox 9"/>
            <p:cNvSpPr txBox="1"/>
            <p:nvPr/>
          </p:nvSpPr>
          <p:spPr>
            <a:xfrm>
              <a:off x="0" y="-47625"/>
              <a:ext cx="2523587" cy="2226522"/>
            </a:xfrm>
            <a:prstGeom prst="rect">
              <a:avLst/>
            </a:prstGeom>
          </p:spPr>
          <p:txBody>
            <a:bodyPr lIns="50800" tIns="50800" rIns="50800" bIns="50800" rtlCol="0" anchor="ctr"/>
            <a:lstStyle/>
            <a:p>
              <a:pPr algn="ctr">
                <a:lnSpc>
                  <a:spcPts val="3280"/>
                </a:lnSpc>
              </a:pPr>
              <a:endParaRPr/>
            </a:p>
          </p:txBody>
        </p:sp>
      </p:grpSp>
      <p:sp>
        <p:nvSpPr>
          <p:cNvPr id="10" name="Freeform 10"/>
          <p:cNvSpPr/>
          <p:nvPr/>
        </p:nvSpPr>
        <p:spPr>
          <a:xfrm>
            <a:off x="2229710" y="5827939"/>
            <a:ext cx="3158148" cy="4203858"/>
          </a:xfrm>
          <a:custGeom>
            <a:avLst/>
            <a:gdLst/>
            <a:ahLst/>
            <a:cxnLst/>
            <a:rect l="l" t="t" r="r" b="b"/>
            <a:pathLst>
              <a:path w="3158148" h="4203858">
                <a:moveTo>
                  <a:pt x="0" y="0"/>
                </a:moveTo>
                <a:lnTo>
                  <a:pt x="3158148" y="0"/>
                </a:lnTo>
                <a:lnTo>
                  <a:pt x="3158148" y="4203858"/>
                </a:lnTo>
                <a:lnTo>
                  <a:pt x="0" y="4203858"/>
                </a:lnTo>
                <a:lnTo>
                  <a:pt x="0" y="0"/>
                </a:lnTo>
                <a:close/>
              </a:path>
            </a:pathLst>
          </a:custGeom>
          <a:blipFill>
            <a:blip r:embed="rId4"/>
            <a:stretch>
              <a:fillRect/>
            </a:stretch>
          </a:blipFill>
        </p:spPr>
        <p:txBody>
          <a:bodyPr/>
          <a:lstStyle/>
          <a:p>
            <a:endParaRPr lang="en-GB"/>
          </a:p>
        </p:txBody>
      </p:sp>
      <p:sp>
        <p:nvSpPr>
          <p:cNvPr id="11" name="Freeform 11"/>
          <p:cNvSpPr/>
          <p:nvPr/>
        </p:nvSpPr>
        <p:spPr>
          <a:xfrm>
            <a:off x="9374452" y="7321265"/>
            <a:ext cx="3677560" cy="2564771"/>
          </a:xfrm>
          <a:custGeom>
            <a:avLst/>
            <a:gdLst/>
            <a:ahLst/>
            <a:cxnLst/>
            <a:rect l="l" t="t" r="r" b="b"/>
            <a:pathLst>
              <a:path w="3677560" h="2564771">
                <a:moveTo>
                  <a:pt x="0" y="0"/>
                </a:moveTo>
                <a:lnTo>
                  <a:pt x="3677560" y="0"/>
                </a:lnTo>
                <a:lnTo>
                  <a:pt x="3677560" y="2564771"/>
                </a:lnTo>
                <a:lnTo>
                  <a:pt x="0" y="2564771"/>
                </a:lnTo>
                <a:lnTo>
                  <a:pt x="0" y="0"/>
                </a:lnTo>
                <a:close/>
              </a:path>
            </a:pathLst>
          </a:custGeom>
          <a:blipFill>
            <a:blip r:embed="rId5"/>
            <a:stretch>
              <a:fillRect/>
            </a:stretch>
          </a:blipFill>
        </p:spPr>
        <p:txBody>
          <a:bodyPr/>
          <a:lstStyle/>
          <a:p>
            <a:endParaRPr lang="en-GB"/>
          </a:p>
        </p:txBody>
      </p:sp>
      <p:sp>
        <p:nvSpPr>
          <p:cNvPr id="12" name="Freeform 12"/>
          <p:cNvSpPr/>
          <p:nvPr/>
        </p:nvSpPr>
        <p:spPr>
          <a:xfrm>
            <a:off x="13955817" y="7321265"/>
            <a:ext cx="3677560" cy="2564771"/>
          </a:xfrm>
          <a:custGeom>
            <a:avLst/>
            <a:gdLst/>
            <a:ahLst/>
            <a:cxnLst/>
            <a:rect l="l" t="t" r="r" b="b"/>
            <a:pathLst>
              <a:path w="3677560" h="2564771">
                <a:moveTo>
                  <a:pt x="0" y="0"/>
                </a:moveTo>
                <a:lnTo>
                  <a:pt x="3677559" y="0"/>
                </a:lnTo>
                <a:lnTo>
                  <a:pt x="3677559" y="2564771"/>
                </a:lnTo>
                <a:lnTo>
                  <a:pt x="0" y="2564771"/>
                </a:lnTo>
                <a:lnTo>
                  <a:pt x="0" y="0"/>
                </a:lnTo>
                <a:close/>
              </a:path>
            </a:pathLst>
          </a:custGeom>
          <a:blipFill>
            <a:blip r:embed="rId6"/>
            <a:stretch>
              <a:fillRect/>
            </a:stretch>
          </a:blipFill>
        </p:spPr>
        <p:txBody>
          <a:bodyPr/>
          <a:lstStyle/>
          <a:p>
            <a:endParaRPr lang="en-GB"/>
          </a:p>
        </p:txBody>
      </p:sp>
      <p:sp>
        <p:nvSpPr>
          <p:cNvPr id="13" name="TextBox 13"/>
          <p:cNvSpPr txBox="1"/>
          <p:nvPr/>
        </p:nvSpPr>
        <p:spPr>
          <a:xfrm>
            <a:off x="416663" y="3503839"/>
            <a:ext cx="7887834" cy="2088329"/>
          </a:xfrm>
          <a:prstGeom prst="rect">
            <a:avLst/>
          </a:prstGeom>
        </p:spPr>
        <p:txBody>
          <a:bodyPr lIns="0" tIns="0" rIns="0" bIns="0" rtlCol="0" anchor="t">
            <a:spAutoFit/>
          </a:bodyPr>
          <a:lstStyle/>
          <a:p>
            <a:pPr algn="just">
              <a:lnSpc>
                <a:spcPts val="4062"/>
              </a:lnSpc>
              <a:spcBef>
                <a:spcPct val="0"/>
              </a:spcBef>
            </a:pPr>
            <a:r>
              <a:rPr lang="lt-LT" sz="3350">
                <a:solidFill>
                  <a:srgbClr val="000000"/>
                </a:solidFill>
                <a:latin typeface="Agrandir Narrow"/>
                <a:ea typeface="Agrandir Narrow"/>
                <a:cs typeface="Agrandir Narrow"/>
                <a:sym typeface="Agrandir Narrow"/>
              </a:rPr>
              <a:t>Tam, kad cheminės medžiagos nebūtų šalinamos į ne tam skirtas vietas, laboratorijoms bus padalintos tam pritaikytos talpos.</a:t>
            </a:r>
          </a:p>
        </p:txBody>
      </p:sp>
      <p:sp>
        <p:nvSpPr>
          <p:cNvPr id="14" name="TextBox 14"/>
          <p:cNvSpPr txBox="1"/>
          <p:nvPr/>
        </p:nvSpPr>
        <p:spPr>
          <a:xfrm>
            <a:off x="8979392" y="2891828"/>
            <a:ext cx="8932278" cy="4124325"/>
          </a:xfrm>
          <a:prstGeom prst="rect">
            <a:avLst/>
          </a:prstGeom>
        </p:spPr>
        <p:txBody>
          <a:bodyPr lIns="0" tIns="0" rIns="0" bIns="0" rtlCol="0" anchor="t">
            <a:spAutoFit/>
          </a:bodyPr>
          <a:lstStyle/>
          <a:p>
            <a:pPr algn="just">
              <a:lnSpc>
                <a:spcPts val="3707"/>
              </a:lnSpc>
            </a:pPr>
            <a:r>
              <a:rPr lang="lt-LT" sz="3050">
                <a:solidFill>
                  <a:srgbClr val="D1D1CB"/>
                </a:solidFill>
                <a:latin typeface="Agrandir Narrow"/>
                <a:ea typeface="Agrandir Narrow"/>
                <a:cs typeface="Agrandir Narrow"/>
                <a:sym typeface="Agrandir Narrow"/>
              </a:rPr>
              <a:t>Infekuotų atliekų tvarkymo procedūros:</a:t>
            </a:r>
            <a:endParaRPr lang="lt-LT" sz="3050">
              <a:solidFill>
                <a:srgbClr val="D1D1CB"/>
              </a:solidFill>
              <a:latin typeface="Agrandir Narrow"/>
              <a:ea typeface="Agrandir Narrow"/>
              <a:cs typeface="Agrandir Narrow"/>
            </a:endParaRPr>
          </a:p>
          <a:p>
            <a:pPr algn="just">
              <a:lnSpc>
                <a:spcPts val="3707"/>
              </a:lnSpc>
            </a:pPr>
            <a:endParaRPr lang="lt-LT" sz="3050">
              <a:solidFill>
                <a:srgbClr val="D1D1CB"/>
              </a:solidFill>
              <a:latin typeface="Agrandir Narrow"/>
              <a:ea typeface="Agrandir Narrow"/>
              <a:cs typeface="Agrandir Narrow"/>
            </a:endParaRPr>
          </a:p>
          <a:p>
            <a:pPr algn="just">
              <a:lnSpc>
                <a:spcPts val="3707"/>
              </a:lnSpc>
            </a:pPr>
            <a:r>
              <a:rPr lang="lt-LT" sz="3050">
                <a:solidFill>
                  <a:srgbClr val="D1D1CB"/>
                </a:solidFill>
                <a:latin typeface="Agrandir Narrow"/>
                <a:ea typeface="Agrandir Narrow"/>
                <a:cs typeface="Agrandir Narrow"/>
                <a:sym typeface="Agrandir Narrow"/>
              </a:rPr>
              <a:t>1. Atliekos surenkamos į specialius konteinerius ir maišus.</a:t>
            </a:r>
            <a:endParaRPr lang="lt-LT" sz="3050">
              <a:solidFill>
                <a:srgbClr val="D1D1CB"/>
              </a:solidFill>
              <a:latin typeface="Agrandir Narrow"/>
              <a:ea typeface="Agrandir Narrow"/>
              <a:cs typeface="Agrandir Narrow"/>
            </a:endParaRPr>
          </a:p>
          <a:p>
            <a:pPr algn="just">
              <a:lnSpc>
                <a:spcPts val="3707"/>
              </a:lnSpc>
            </a:pPr>
            <a:r>
              <a:rPr lang="lt-LT" sz="3050">
                <a:solidFill>
                  <a:srgbClr val="D1D1CB"/>
                </a:solidFill>
                <a:latin typeface="Agrandir Narrow"/>
                <a:ea typeface="Agrandir Narrow"/>
                <a:cs typeface="Agrandir Narrow"/>
                <a:sym typeface="Agrandir Narrow"/>
              </a:rPr>
              <a:t>2. Atliekos nukenksminamos </a:t>
            </a:r>
            <a:r>
              <a:rPr lang="lt-LT" sz="3050" noProof="1">
                <a:solidFill>
                  <a:srgbClr val="D1D1CB"/>
                </a:solidFill>
                <a:latin typeface="Agrandir Narrow"/>
                <a:ea typeface="Agrandir Narrow"/>
                <a:cs typeface="Agrandir Narrow"/>
                <a:sym typeface="Agrandir Narrow"/>
              </a:rPr>
              <a:t>autoklavuojant</a:t>
            </a:r>
            <a:r>
              <a:rPr lang="lt-LT" sz="3050">
                <a:solidFill>
                  <a:srgbClr val="D1D1CB"/>
                </a:solidFill>
                <a:latin typeface="Agrandir Narrow"/>
                <a:ea typeface="Agrandir Narrow"/>
                <a:cs typeface="Agrandir Narrow"/>
                <a:sym typeface="Agrandir Narrow"/>
              </a:rPr>
              <a:t> arba naudojant </a:t>
            </a:r>
            <a:r>
              <a:rPr lang="lt-LT" sz="3050" noProof="1">
                <a:solidFill>
                  <a:srgbClr val="D1D1CB"/>
                </a:solidFill>
                <a:latin typeface="Agrandir Narrow"/>
                <a:ea typeface="Agrandir Narrow"/>
                <a:cs typeface="Agrandir Narrow"/>
                <a:sym typeface="Agrandir Narrow"/>
              </a:rPr>
              <a:t>biocidus</a:t>
            </a:r>
            <a:r>
              <a:rPr lang="lt-LT" sz="3050">
                <a:solidFill>
                  <a:srgbClr val="D1D1CB"/>
                </a:solidFill>
                <a:latin typeface="Agrandir Narrow"/>
                <a:ea typeface="Agrandir Narrow"/>
                <a:cs typeface="Agrandir Narrow"/>
                <a:sym typeface="Agrandir Narrow"/>
              </a:rPr>
              <a:t>.</a:t>
            </a:r>
            <a:endParaRPr lang="lt-LT" sz="3050">
              <a:solidFill>
                <a:srgbClr val="D1D1CB"/>
              </a:solidFill>
              <a:latin typeface="Agrandir Narrow"/>
              <a:ea typeface="Agrandir Narrow"/>
              <a:cs typeface="Agrandir Narrow"/>
            </a:endParaRPr>
          </a:p>
          <a:p>
            <a:pPr algn="just">
              <a:lnSpc>
                <a:spcPts val="3227"/>
              </a:lnSpc>
              <a:spcBef>
                <a:spcPct val="0"/>
              </a:spcBef>
            </a:pPr>
            <a:r>
              <a:rPr lang="lt-LT" sz="2650">
                <a:solidFill>
                  <a:srgbClr val="D1D1CB"/>
                </a:solidFill>
                <a:latin typeface="Agrandir Narrow"/>
                <a:ea typeface="Agrandir Narrow"/>
                <a:cs typeface="Agrandir Narrow"/>
                <a:sym typeface="Agrandir Narrow"/>
              </a:rPr>
              <a:t>3. Tinkamai supakuotos ir paženklintos atliekos pristatomos į saugyklą (Akademijos g. 2 pirmo aukšto koridoriuje, šalia krovininio lifto).</a:t>
            </a:r>
            <a:endParaRPr lang="lt-LT" sz="2650">
              <a:solidFill>
                <a:srgbClr val="D1D1CB"/>
              </a:solidFill>
              <a:latin typeface="Agrandir Narrow"/>
              <a:ea typeface="Agrandir Narrow"/>
              <a:cs typeface="Agrandir Narrow"/>
            </a:endParaRPr>
          </a:p>
        </p:txBody>
      </p:sp>
      <p:sp>
        <p:nvSpPr>
          <p:cNvPr id="15" name="TextBox 15"/>
          <p:cNvSpPr txBox="1"/>
          <p:nvPr/>
        </p:nvSpPr>
        <p:spPr>
          <a:xfrm>
            <a:off x="417125" y="329158"/>
            <a:ext cx="13634090" cy="423193"/>
          </a:xfrm>
          <a:prstGeom prst="rect">
            <a:avLst/>
          </a:prstGeom>
        </p:spPr>
        <p:txBody>
          <a:bodyPr lIns="0" tIns="0" rIns="0" bIns="0" rtlCol="0" anchor="t">
            <a:spAutoFit/>
          </a:bodyPr>
          <a:lstStyle/>
          <a:p>
            <a:pPr algn="just">
              <a:lnSpc>
                <a:spcPts val="3309"/>
              </a:lnSpc>
              <a:spcBef>
                <a:spcPct val="0"/>
              </a:spcBef>
            </a:pPr>
            <a:r>
              <a:rPr lang="lt-LT" sz="2750" b="1">
                <a:solidFill>
                  <a:srgbClr val="000000"/>
                </a:solidFill>
                <a:latin typeface="Agrandir Narrow Bold"/>
                <a:ea typeface="Agrandir Narrow Bold"/>
                <a:cs typeface="Agrandir Narrow Bold"/>
                <a:sym typeface="Agrandir Narrow Bold"/>
              </a:rPr>
              <a:t>GTC atliekų tvarkymo taisyklės  ir cheminių medžiagų laikymas</a:t>
            </a:r>
            <a:endParaRPr lang="lt-LT" sz="2750" b="1">
              <a:solidFill>
                <a:srgbClr val="000000"/>
              </a:solidFill>
              <a:latin typeface="Agrandir Narrow Bold"/>
              <a:ea typeface="Agrandir Narrow Bold"/>
              <a:cs typeface="Agrandir Narrow Bold"/>
            </a:endParaRPr>
          </a:p>
        </p:txBody>
      </p:sp>
      <p:sp>
        <p:nvSpPr>
          <p:cNvPr id="16" name="TextBox 16"/>
          <p:cNvSpPr txBox="1"/>
          <p:nvPr/>
        </p:nvSpPr>
        <p:spPr>
          <a:xfrm>
            <a:off x="416663" y="1880651"/>
            <a:ext cx="7776247" cy="1543050"/>
          </a:xfrm>
          <a:prstGeom prst="rect">
            <a:avLst/>
          </a:prstGeom>
        </p:spPr>
        <p:txBody>
          <a:bodyPr lIns="0" tIns="0" rIns="0" bIns="0" rtlCol="0" anchor="t">
            <a:spAutoFit/>
          </a:bodyPr>
          <a:lstStyle/>
          <a:p>
            <a:pPr algn="ctr">
              <a:lnSpc>
                <a:spcPts val="5589"/>
              </a:lnSpc>
              <a:spcBef>
                <a:spcPct val="0"/>
              </a:spcBef>
            </a:pPr>
            <a:r>
              <a:rPr lang="en-US" sz="4657" b="1">
                <a:solidFill>
                  <a:srgbClr val="000000"/>
                </a:solidFill>
                <a:latin typeface="Agrandir Narrow Bold"/>
                <a:ea typeface="Agrandir Narrow Bold"/>
                <a:cs typeface="Agrandir Narrow Bold"/>
                <a:sym typeface="Agrandir Narrow Bold"/>
              </a:rPr>
              <a:t>Talpos cheminėms medžiagoms transportuoti </a:t>
            </a:r>
          </a:p>
        </p:txBody>
      </p:sp>
      <p:sp>
        <p:nvSpPr>
          <p:cNvPr id="17" name="TextBox 17"/>
          <p:cNvSpPr txBox="1"/>
          <p:nvPr/>
        </p:nvSpPr>
        <p:spPr>
          <a:xfrm>
            <a:off x="9082588" y="2024290"/>
            <a:ext cx="8829081" cy="838200"/>
          </a:xfrm>
          <a:prstGeom prst="rect">
            <a:avLst/>
          </a:prstGeom>
        </p:spPr>
        <p:txBody>
          <a:bodyPr lIns="0" tIns="0" rIns="0" bIns="0" rtlCol="0" anchor="t">
            <a:spAutoFit/>
          </a:bodyPr>
          <a:lstStyle/>
          <a:p>
            <a:pPr algn="ctr">
              <a:lnSpc>
                <a:spcPts val="5589"/>
              </a:lnSpc>
              <a:spcBef>
                <a:spcPct val="0"/>
              </a:spcBef>
            </a:pPr>
            <a:r>
              <a:rPr lang="en-US" sz="4657" b="1">
                <a:solidFill>
                  <a:srgbClr val="FFFFFF"/>
                </a:solidFill>
                <a:latin typeface="Agrandir Narrow Bold"/>
                <a:ea typeface="Agrandir Narrow Bold"/>
                <a:cs typeface="Agrandir Narrow Bold"/>
                <a:sym typeface="Agrandir Narrow Bold"/>
              </a:rPr>
              <a:t>Infekuotų atliekų tvarkymas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3" name="Group 3"/>
          <p:cNvGrpSpPr/>
          <p:nvPr/>
        </p:nvGrpSpPr>
        <p:grpSpPr>
          <a:xfrm>
            <a:off x="14162340" y="-428360"/>
            <a:ext cx="4125714" cy="2331160"/>
            <a:chOff x="0" y="-47625"/>
            <a:chExt cx="1086608" cy="613968"/>
          </a:xfrm>
        </p:grpSpPr>
        <p:sp>
          <p:nvSpPr>
            <p:cNvPr id="4" name="Freeform 4"/>
            <p:cNvSpPr/>
            <p:nvPr/>
          </p:nvSpPr>
          <p:spPr>
            <a:xfrm>
              <a:off x="0" y="63008"/>
              <a:ext cx="1086608" cy="499835"/>
            </a:xfrm>
            <a:custGeom>
              <a:avLst/>
              <a:gdLst/>
              <a:ahLst/>
              <a:cxnLst/>
              <a:rect l="l" t="t" r="r" b="b"/>
              <a:pathLst>
                <a:path w="1086608" h="566343">
                  <a:moveTo>
                    <a:pt x="0" y="0"/>
                  </a:moveTo>
                  <a:lnTo>
                    <a:pt x="1086608" y="0"/>
                  </a:lnTo>
                  <a:lnTo>
                    <a:pt x="1086608" y="566343"/>
                  </a:lnTo>
                  <a:lnTo>
                    <a:pt x="0" y="566343"/>
                  </a:lnTo>
                  <a:close/>
                </a:path>
              </a:pathLst>
            </a:custGeom>
            <a:solidFill>
              <a:srgbClr val="3A5252"/>
            </a:solidFill>
          </p:spPr>
          <p:txBody>
            <a:bodyPr/>
            <a:lstStyle/>
            <a:p>
              <a:endParaRPr lang="en-GB"/>
            </a:p>
          </p:txBody>
        </p:sp>
        <p:sp>
          <p:nvSpPr>
            <p:cNvPr id="5" name="TextBox 5"/>
            <p:cNvSpPr txBox="1"/>
            <p:nvPr/>
          </p:nvSpPr>
          <p:spPr>
            <a:xfrm>
              <a:off x="0" y="-47625"/>
              <a:ext cx="1086608" cy="613968"/>
            </a:xfrm>
            <a:prstGeom prst="rect">
              <a:avLst/>
            </a:prstGeom>
          </p:spPr>
          <p:txBody>
            <a:bodyPr lIns="50800" tIns="50800" rIns="50800" bIns="50800" rtlCol="0" anchor="ctr"/>
            <a:lstStyle/>
            <a:p>
              <a:pPr algn="ctr">
                <a:lnSpc>
                  <a:spcPts val="3280"/>
                </a:lnSpc>
              </a:pPr>
              <a:endParaRPr/>
            </a:p>
          </p:txBody>
        </p:sp>
      </p:grpSp>
      <p:sp>
        <p:nvSpPr>
          <p:cNvPr id="6" name="Freeform 6"/>
          <p:cNvSpPr/>
          <p:nvPr/>
        </p:nvSpPr>
        <p:spPr>
          <a:xfrm>
            <a:off x="15242698" y="170700"/>
            <a:ext cx="1688116" cy="1716001"/>
          </a:xfrm>
          <a:custGeom>
            <a:avLst/>
            <a:gdLst/>
            <a:ahLst/>
            <a:cxnLst/>
            <a:rect l="l" t="t" r="r" b="b"/>
            <a:pathLst>
              <a:path w="1688116" h="1716001">
                <a:moveTo>
                  <a:pt x="0" y="0"/>
                </a:moveTo>
                <a:lnTo>
                  <a:pt x="1688116" y="0"/>
                </a:lnTo>
                <a:lnTo>
                  <a:pt x="1688116" y="1716000"/>
                </a:lnTo>
                <a:lnTo>
                  <a:pt x="0" y="1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8706257" y="1833175"/>
            <a:ext cx="9581743" cy="8453825"/>
            <a:chOff x="0" y="-47625"/>
            <a:chExt cx="2523587" cy="2226522"/>
          </a:xfrm>
        </p:grpSpPr>
        <p:sp>
          <p:nvSpPr>
            <p:cNvPr id="8" name="Freeform 8"/>
            <p:cNvSpPr/>
            <p:nvPr/>
          </p:nvSpPr>
          <p:spPr>
            <a:xfrm>
              <a:off x="0" y="0"/>
              <a:ext cx="2523586" cy="2178897"/>
            </a:xfrm>
            <a:custGeom>
              <a:avLst/>
              <a:gdLst/>
              <a:ahLst/>
              <a:cxnLst/>
              <a:rect l="l" t="t" r="r" b="b"/>
              <a:pathLst>
                <a:path w="2523586" h="2178897">
                  <a:moveTo>
                    <a:pt x="0" y="0"/>
                  </a:moveTo>
                  <a:lnTo>
                    <a:pt x="2523586" y="0"/>
                  </a:lnTo>
                  <a:lnTo>
                    <a:pt x="2523586" y="2178897"/>
                  </a:lnTo>
                  <a:lnTo>
                    <a:pt x="0" y="2178897"/>
                  </a:lnTo>
                  <a:close/>
                </a:path>
              </a:pathLst>
            </a:custGeom>
            <a:solidFill>
              <a:srgbClr val="3A5252"/>
            </a:solidFill>
          </p:spPr>
          <p:txBody>
            <a:bodyPr/>
            <a:lstStyle/>
            <a:p>
              <a:endParaRPr lang="en-GB"/>
            </a:p>
          </p:txBody>
        </p:sp>
        <p:sp>
          <p:nvSpPr>
            <p:cNvPr id="9" name="TextBox 9"/>
            <p:cNvSpPr txBox="1"/>
            <p:nvPr/>
          </p:nvSpPr>
          <p:spPr>
            <a:xfrm>
              <a:off x="0" y="-47625"/>
              <a:ext cx="2523587" cy="2226522"/>
            </a:xfrm>
            <a:prstGeom prst="rect">
              <a:avLst/>
            </a:prstGeom>
          </p:spPr>
          <p:txBody>
            <a:bodyPr lIns="50800" tIns="50800" rIns="50800" bIns="50800" rtlCol="0" anchor="ctr"/>
            <a:lstStyle/>
            <a:p>
              <a:pPr algn="ctr">
                <a:lnSpc>
                  <a:spcPts val="3280"/>
                </a:lnSpc>
              </a:pPr>
              <a:endParaRPr/>
            </a:p>
          </p:txBody>
        </p:sp>
      </p:grpSp>
      <p:sp>
        <p:nvSpPr>
          <p:cNvPr id="10" name="Freeform 10"/>
          <p:cNvSpPr/>
          <p:nvPr/>
        </p:nvSpPr>
        <p:spPr>
          <a:xfrm>
            <a:off x="763268" y="3722668"/>
            <a:ext cx="7117704" cy="5329381"/>
          </a:xfrm>
          <a:custGeom>
            <a:avLst/>
            <a:gdLst/>
            <a:ahLst/>
            <a:cxnLst/>
            <a:rect l="l" t="t" r="r" b="b"/>
            <a:pathLst>
              <a:path w="7117704" h="5329381">
                <a:moveTo>
                  <a:pt x="0" y="0"/>
                </a:moveTo>
                <a:lnTo>
                  <a:pt x="7117703" y="0"/>
                </a:lnTo>
                <a:lnTo>
                  <a:pt x="7117703" y="5329381"/>
                </a:lnTo>
                <a:lnTo>
                  <a:pt x="0" y="5329381"/>
                </a:lnTo>
                <a:lnTo>
                  <a:pt x="0" y="0"/>
                </a:lnTo>
                <a:close/>
              </a:path>
            </a:pathLst>
          </a:custGeom>
          <a:blipFill>
            <a:blip r:embed="rId4"/>
            <a:stretch>
              <a:fillRect/>
            </a:stretch>
          </a:blipFill>
        </p:spPr>
        <p:txBody>
          <a:bodyPr/>
          <a:lstStyle/>
          <a:p>
            <a:endParaRPr lang="en-GB"/>
          </a:p>
        </p:txBody>
      </p:sp>
      <p:sp>
        <p:nvSpPr>
          <p:cNvPr id="11" name="Freeform 11"/>
          <p:cNvSpPr/>
          <p:nvPr/>
        </p:nvSpPr>
        <p:spPr>
          <a:xfrm>
            <a:off x="10623296" y="4796828"/>
            <a:ext cx="5747665" cy="4928623"/>
          </a:xfrm>
          <a:custGeom>
            <a:avLst/>
            <a:gdLst/>
            <a:ahLst/>
            <a:cxnLst/>
            <a:rect l="l" t="t" r="r" b="b"/>
            <a:pathLst>
              <a:path w="5747665" h="4928623">
                <a:moveTo>
                  <a:pt x="0" y="0"/>
                </a:moveTo>
                <a:lnTo>
                  <a:pt x="5747665" y="0"/>
                </a:lnTo>
                <a:lnTo>
                  <a:pt x="5747665" y="4928623"/>
                </a:lnTo>
                <a:lnTo>
                  <a:pt x="0" y="4928623"/>
                </a:lnTo>
                <a:lnTo>
                  <a:pt x="0" y="0"/>
                </a:lnTo>
                <a:close/>
              </a:path>
            </a:pathLst>
          </a:custGeom>
          <a:blipFill>
            <a:blip r:embed="rId5"/>
            <a:stretch>
              <a:fillRect/>
            </a:stretch>
          </a:blipFill>
        </p:spPr>
        <p:txBody>
          <a:bodyPr/>
          <a:lstStyle/>
          <a:p>
            <a:endParaRPr lang="en-GB"/>
          </a:p>
        </p:txBody>
      </p:sp>
      <p:sp>
        <p:nvSpPr>
          <p:cNvPr id="12" name="TextBox 12"/>
          <p:cNvSpPr txBox="1"/>
          <p:nvPr/>
        </p:nvSpPr>
        <p:spPr>
          <a:xfrm>
            <a:off x="8979392" y="2891828"/>
            <a:ext cx="9014582" cy="1495425"/>
          </a:xfrm>
          <a:prstGeom prst="rect">
            <a:avLst/>
          </a:prstGeom>
        </p:spPr>
        <p:txBody>
          <a:bodyPr lIns="0" tIns="0" rIns="0" bIns="0" rtlCol="0" anchor="t">
            <a:spAutoFit/>
          </a:bodyPr>
          <a:lstStyle/>
          <a:p>
            <a:pPr algn="just">
              <a:lnSpc>
                <a:spcPts val="3707"/>
              </a:lnSpc>
              <a:spcBef>
                <a:spcPct val="0"/>
              </a:spcBef>
            </a:pPr>
            <a:r>
              <a:rPr lang="en-US" sz="3089">
                <a:solidFill>
                  <a:srgbClr val="D1D1CB"/>
                </a:solidFill>
                <a:latin typeface="Agrandir Narrow"/>
                <a:ea typeface="Agrandir Narrow"/>
                <a:cs typeface="Agrandir Narrow"/>
                <a:sym typeface="Agrandir Narrow"/>
              </a:rPr>
              <a:t>Rūšiavimui pagerinti GTC patalpoms užsakyta 10 komplektų konteinerių (po 3 konteinerius: plastikui, stiklui ir popieriui)</a:t>
            </a:r>
          </a:p>
        </p:txBody>
      </p:sp>
      <p:sp>
        <p:nvSpPr>
          <p:cNvPr id="13" name="TextBox 13"/>
          <p:cNvSpPr txBox="1"/>
          <p:nvPr/>
        </p:nvSpPr>
        <p:spPr>
          <a:xfrm>
            <a:off x="528250" y="309026"/>
            <a:ext cx="13634090" cy="423193"/>
          </a:xfrm>
          <a:prstGeom prst="rect">
            <a:avLst/>
          </a:prstGeom>
        </p:spPr>
        <p:txBody>
          <a:bodyPr lIns="0" tIns="0" rIns="0" bIns="0" rtlCol="0" anchor="t">
            <a:spAutoFit/>
          </a:bodyPr>
          <a:lstStyle/>
          <a:p>
            <a:pPr algn="just">
              <a:lnSpc>
                <a:spcPts val="3309"/>
              </a:lnSpc>
              <a:spcBef>
                <a:spcPct val="0"/>
              </a:spcBef>
            </a:pPr>
            <a:r>
              <a:rPr lang="lt-LT" sz="2750" b="1">
                <a:solidFill>
                  <a:srgbClr val="000000"/>
                </a:solidFill>
                <a:latin typeface="Agrandir Narrow Bold"/>
                <a:ea typeface="Agrandir Narrow Bold"/>
                <a:cs typeface="Agrandir Narrow Bold"/>
                <a:sym typeface="Agrandir Narrow Bold"/>
              </a:rPr>
              <a:t>GTC atliekų tvarkymo taisyklės  ir cheminių medžiagų laikymas</a:t>
            </a:r>
            <a:endParaRPr lang="lt-LT" sz="2750" b="1">
              <a:solidFill>
                <a:srgbClr val="000000"/>
              </a:solidFill>
              <a:latin typeface="Agrandir Narrow Bold"/>
              <a:ea typeface="Agrandir Narrow Bold"/>
              <a:cs typeface="Agrandir Narrow Bold"/>
            </a:endParaRPr>
          </a:p>
        </p:txBody>
      </p:sp>
      <p:sp>
        <p:nvSpPr>
          <p:cNvPr id="14" name="TextBox 14"/>
          <p:cNvSpPr txBox="1"/>
          <p:nvPr/>
        </p:nvSpPr>
        <p:spPr>
          <a:xfrm>
            <a:off x="416663" y="1880651"/>
            <a:ext cx="7776247" cy="1543050"/>
          </a:xfrm>
          <a:prstGeom prst="rect">
            <a:avLst/>
          </a:prstGeom>
        </p:spPr>
        <p:txBody>
          <a:bodyPr lIns="0" tIns="0" rIns="0" bIns="0" rtlCol="0" anchor="t">
            <a:spAutoFit/>
          </a:bodyPr>
          <a:lstStyle/>
          <a:p>
            <a:pPr algn="ctr">
              <a:lnSpc>
                <a:spcPts val="5589"/>
              </a:lnSpc>
              <a:spcBef>
                <a:spcPct val="0"/>
              </a:spcBef>
            </a:pPr>
            <a:r>
              <a:rPr lang="en-US" sz="4657" b="1">
                <a:solidFill>
                  <a:srgbClr val="000000"/>
                </a:solidFill>
                <a:latin typeface="Agrandir Narrow Bold"/>
                <a:ea typeface="Agrandir Narrow Bold"/>
                <a:cs typeface="Agrandir Narrow Bold"/>
                <a:sym typeface="Agrandir Narrow Bold"/>
              </a:rPr>
              <a:t>Pavojingų atliekų ženklinimo etiketė</a:t>
            </a:r>
          </a:p>
        </p:txBody>
      </p:sp>
      <p:sp>
        <p:nvSpPr>
          <p:cNvPr id="15" name="TextBox 15"/>
          <p:cNvSpPr txBox="1"/>
          <p:nvPr/>
        </p:nvSpPr>
        <p:spPr>
          <a:xfrm>
            <a:off x="8979392" y="2024290"/>
            <a:ext cx="8829081" cy="838200"/>
          </a:xfrm>
          <a:prstGeom prst="rect">
            <a:avLst/>
          </a:prstGeom>
        </p:spPr>
        <p:txBody>
          <a:bodyPr lIns="0" tIns="0" rIns="0" bIns="0" rtlCol="0" anchor="t">
            <a:spAutoFit/>
          </a:bodyPr>
          <a:lstStyle/>
          <a:p>
            <a:pPr algn="ctr">
              <a:lnSpc>
                <a:spcPts val="5589"/>
              </a:lnSpc>
              <a:spcBef>
                <a:spcPct val="0"/>
              </a:spcBef>
            </a:pPr>
            <a:r>
              <a:rPr lang="en-US" sz="4657" b="1">
                <a:solidFill>
                  <a:srgbClr val="D1D1CB"/>
                </a:solidFill>
                <a:latin typeface="Agrandir Narrow Bold"/>
                <a:ea typeface="Agrandir Narrow Bold"/>
                <a:cs typeface="Agrandir Narrow Bold"/>
                <a:sym typeface="Agrandir Narrow Bold"/>
              </a:rPr>
              <a:t>Rūšiavimo konteineriai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3" name="Group 3"/>
          <p:cNvGrpSpPr/>
          <p:nvPr/>
        </p:nvGrpSpPr>
        <p:grpSpPr>
          <a:xfrm>
            <a:off x="14162340" y="-149256"/>
            <a:ext cx="4125714" cy="2038766"/>
            <a:chOff x="0" y="-47625"/>
            <a:chExt cx="1086608" cy="613968"/>
          </a:xfrm>
        </p:grpSpPr>
        <p:sp>
          <p:nvSpPr>
            <p:cNvPr id="4" name="Freeform 4"/>
            <p:cNvSpPr/>
            <p:nvPr/>
          </p:nvSpPr>
          <p:spPr>
            <a:xfrm>
              <a:off x="0" y="0"/>
              <a:ext cx="1086608" cy="566343"/>
            </a:xfrm>
            <a:custGeom>
              <a:avLst/>
              <a:gdLst/>
              <a:ahLst/>
              <a:cxnLst/>
              <a:rect l="l" t="t" r="r" b="b"/>
              <a:pathLst>
                <a:path w="1086608" h="566343">
                  <a:moveTo>
                    <a:pt x="0" y="0"/>
                  </a:moveTo>
                  <a:lnTo>
                    <a:pt x="1086608" y="0"/>
                  </a:lnTo>
                  <a:lnTo>
                    <a:pt x="1086608" y="566343"/>
                  </a:lnTo>
                  <a:lnTo>
                    <a:pt x="0" y="566343"/>
                  </a:lnTo>
                  <a:close/>
                </a:path>
              </a:pathLst>
            </a:custGeom>
            <a:solidFill>
              <a:srgbClr val="3A5252"/>
            </a:solidFill>
          </p:spPr>
          <p:txBody>
            <a:bodyPr/>
            <a:lstStyle/>
            <a:p>
              <a:endParaRPr lang="en-GB"/>
            </a:p>
          </p:txBody>
        </p:sp>
        <p:sp>
          <p:nvSpPr>
            <p:cNvPr id="5" name="TextBox 5"/>
            <p:cNvSpPr txBox="1"/>
            <p:nvPr/>
          </p:nvSpPr>
          <p:spPr>
            <a:xfrm>
              <a:off x="0" y="-47625"/>
              <a:ext cx="1086608" cy="613968"/>
            </a:xfrm>
            <a:prstGeom prst="rect">
              <a:avLst/>
            </a:prstGeom>
          </p:spPr>
          <p:txBody>
            <a:bodyPr lIns="50800" tIns="50800" rIns="50800" bIns="50800" rtlCol="0" anchor="ctr"/>
            <a:lstStyle/>
            <a:p>
              <a:pPr algn="ctr">
                <a:lnSpc>
                  <a:spcPts val="3280"/>
                </a:lnSpc>
              </a:pPr>
              <a:endParaRPr/>
            </a:p>
          </p:txBody>
        </p:sp>
      </p:grpSp>
      <p:sp>
        <p:nvSpPr>
          <p:cNvPr id="6" name="Freeform 6"/>
          <p:cNvSpPr/>
          <p:nvPr/>
        </p:nvSpPr>
        <p:spPr>
          <a:xfrm>
            <a:off x="15242698" y="170700"/>
            <a:ext cx="1688116" cy="1716001"/>
          </a:xfrm>
          <a:custGeom>
            <a:avLst/>
            <a:gdLst/>
            <a:ahLst/>
            <a:cxnLst/>
            <a:rect l="l" t="t" r="r" b="b"/>
            <a:pathLst>
              <a:path w="1688116" h="1716001">
                <a:moveTo>
                  <a:pt x="0" y="0"/>
                </a:moveTo>
                <a:lnTo>
                  <a:pt x="1688116" y="0"/>
                </a:lnTo>
                <a:lnTo>
                  <a:pt x="1688116" y="1716000"/>
                </a:lnTo>
                <a:lnTo>
                  <a:pt x="0" y="1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12163035" y="1817300"/>
            <a:ext cx="6124960" cy="8453825"/>
            <a:chOff x="0" y="-47625"/>
            <a:chExt cx="1613158" cy="2226522"/>
          </a:xfrm>
        </p:grpSpPr>
        <p:sp>
          <p:nvSpPr>
            <p:cNvPr id="8" name="Freeform 8"/>
            <p:cNvSpPr/>
            <p:nvPr/>
          </p:nvSpPr>
          <p:spPr>
            <a:xfrm>
              <a:off x="0" y="0"/>
              <a:ext cx="1613158" cy="2178897"/>
            </a:xfrm>
            <a:custGeom>
              <a:avLst/>
              <a:gdLst/>
              <a:ahLst/>
              <a:cxnLst/>
              <a:rect l="l" t="t" r="r" b="b"/>
              <a:pathLst>
                <a:path w="1613158" h="2178897">
                  <a:moveTo>
                    <a:pt x="0" y="0"/>
                  </a:moveTo>
                  <a:lnTo>
                    <a:pt x="1613158" y="0"/>
                  </a:lnTo>
                  <a:lnTo>
                    <a:pt x="1613158" y="2178897"/>
                  </a:lnTo>
                  <a:lnTo>
                    <a:pt x="0" y="2178897"/>
                  </a:lnTo>
                  <a:close/>
                </a:path>
              </a:pathLst>
            </a:custGeom>
            <a:solidFill>
              <a:srgbClr val="3A5252"/>
            </a:solidFill>
          </p:spPr>
          <p:txBody>
            <a:bodyPr/>
            <a:lstStyle/>
            <a:p>
              <a:endParaRPr lang="en-GB"/>
            </a:p>
          </p:txBody>
        </p:sp>
        <p:sp>
          <p:nvSpPr>
            <p:cNvPr id="9" name="TextBox 9"/>
            <p:cNvSpPr txBox="1"/>
            <p:nvPr/>
          </p:nvSpPr>
          <p:spPr>
            <a:xfrm>
              <a:off x="0" y="-47625"/>
              <a:ext cx="1613158" cy="2226522"/>
            </a:xfrm>
            <a:prstGeom prst="rect">
              <a:avLst/>
            </a:prstGeom>
          </p:spPr>
          <p:txBody>
            <a:bodyPr lIns="50800" tIns="50800" rIns="50800" bIns="50800" rtlCol="0" anchor="ctr"/>
            <a:lstStyle/>
            <a:p>
              <a:pPr algn="ctr">
                <a:lnSpc>
                  <a:spcPts val="3280"/>
                </a:lnSpc>
              </a:pPr>
              <a:endParaRPr/>
            </a:p>
          </p:txBody>
        </p:sp>
      </p:grpSp>
      <p:sp>
        <p:nvSpPr>
          <p:cNvPr id="10" name="Freeform 10"/>
          <p:cNvSpPr/>
          <p:nvPr/>
        </p:nvSpPr>
        <p:spPr>
          <a:xfrm>
            <a:off x="1628170" y="5282760"/>
            <a:ext cx="3208969" cy="5004240"/>
          </a:xfrm>
          <a:custGeom>
            <a:avLst/>
            <a:gdLst/>
            <a:ahLst/>
            <a:cxnLst/>
            <a:rect l="l" t="t" r="r" b="b"/>
            <a:pathLst>
              <a:path w="3208969" h="5004240">
                <a:moveTo>
                  <a:pt x="0" y="0"/>
                </a:moveTo>
                <a:lnTo>
                  <a:pt x="3208969" y="0"/>
                </a:lnTo>
                <a:lnTo>
                  <a:pt x="3208969" y="5004240"/>
                </a:lnTo>
                <a:lnTo>
                  <a:pt x="0" y="5004240"/>
                </a:lnTo>
                <a:lnTo>
                  <a:pt x="0" y="0"/>
                </a:lnTo>
                <a:close/>
              </a:path>
            </a:pathLst>
          </a:custGeom>
          <a:blipFill>
            <a:blip r:embed="rId4"/>
            <a:stretch>
              <a:fillRect/>
            </a:stretch>
          </a:blipFill>
        </p:spPr>
        <p:txBody>
          <a:bodyPr/>
          <a:lstStyle/>
          <a:p>
            <a:endParaRPr lang="en-GB"/>
          </a:p>
        </p:txBody>
      </p:sp>
      <p:sp>
        <p:nvSpPr>
          <p:cNvPr id="11" name="Freeform 11"/>
          <p:cNvSpPr/>
          <p:nvPr/>
        </p:nvSpPr>
        <p:spPr>
          <a:xfrm>
            <a:off x="5306720" y="5282760"/>
            <a:ext cx="3721903" cy="5004240"/>
          </a:xfrm>
          <a:custGeom>
            <a:avLst/>
            <a:gdLst/>
            <a:ahLst/>
            <a:cxnLst/>
            <a:rect l="l" t="t" r="r" b="b"/>
            <a:pathLst>
              <a:path w="3721903" h="5004240">
                <a:moveTo>
                  <a:pt x="0" y="0"/>
                </a:moveTo>
                <a:lnTo>
                  <a:pt x="3721903" y="0"/>
                </a:lnTo>
                <a:lnTo>
                  <a:pt x="3721903" y="5004240"/>
                </a:lnTo>
                <a:lnTo>
                  <a:pt x="0" y="5004240"/>
                </a:lnTo>
                <a:lnTo>
                  <a:pt x="0" y="0"/>
                </a:lnTo>
                <a:close/>
              </a:path>
            </a:pathLst>
          </a:custGeom>
          <a:blipFill>
            <a:blip r:embed="rId5"/>
            <a:stretch>
              <a:fillRect/>
            </a:stretch>
          </a:blipFill>
        </p:spPr>
        <p:txBody>
          <a:bodyPr/>
          <a:lstStyle/>
          <a:p>
            <a:endParaRPr lang="en-GB"/>
          </a:p>
        </p:txBody>
      </p:sp>
      <p:sp>
        <p:nvSpPr>
          <p:cNvPr id="12" name="TextBox 12"/>
          <p:cNvSpPr txBox="1"/>
          <p:nvPr/>
        </p:nvSpPr>
        <p:spPr>
          <a:xfrm>
            <a:off x="12488488" y="5048250"/>
            <a:ext cx="5508422" cy="3362325"/>
          </a:xfrm>
          <a:prstGeom prst="rect">
            <a:avLst/>
          </a:prstGeom>
        </p:spPr>
        <p:txBody>
          <a:bodyPr lIns="0" tIns="0" rIns="0" bIns="0" rtlCol="0" anchor="t">
            <a:spAutoFit/>
          </a:bodyPr>
          <a:lstStyle/>
          <a:p>
            <a:pPr algn="just">
              <a:lnSpc>
                <a:spcPts val="3707"/>
              </a:lnSpc>
            </a:pPr>
            <a:r>
              <a:rPr lang="lt-LT" sz="3050">
                <a:solidFill>
                  <a:srgbClr val="D1D1CB"/>
                </a:solidFill>
                <a:latin typeface="Agrandir Narrow"/>
                <a:ea typeface="Agrandir Narrow"/>
                <a:cs typeface="Agrandir Narrow"/>
                <a:sym typeface="Agrandir Narrow"/>
              </a:rPr>
              <a:t>1. Laboratorinių patalpų vėdinimo sistema;</a:t>
            </a:r>
            <a:endParaRPr lang="lt-LT" sz="3050">
              <a:solidFill>
                <a:srgbClr val="D1D1CB"/>
              </a:solidFill>
              <a:latin typeface="Agrandir Narrow"/>
              <a:ea typeface="Agrandir Narrow"/>
              <a:cs typeface="Agrandir Narrow"/>
            </a:endParaRPr>
          </a:p>
          <a:p>
            <a:pPr algn="just">
              <a:lnSpc>
                <a:spcPts val="3707"/>
              </a:lnSpc>
            </a:pPr>
            <a:endParaRPr lang="lt-LT" sz="3050">
              <a:solidFill>
                <a:srgbClr val="D1D1CB"/>
              </a:solidFill>
              <a:latin typeface="Agrandir Narrow"/>
              <a:ea typeface="Agrandir Narrow"/>
              <a:cs typeface="Agrandir Narrow"/>
            </a:endParaRPr>
          </a:p>
          <a:p>
            <a:pPr algn="just">
              <a:lnSpc>
                <a:spcPts val="3707"/>
              </a:lnSpc>
            </a:pPr>
            <a:r>
              <a:rPr lang="lt-LT" sz="3050">
                <a:solidFill>
                  <a:srgbClr val="D1D1CB"/>
                </a:solidFill>
                <a:latin typeface="Agrandir Narrow"/>
                <a:ea typeface="Agrandir Narrow"/>
                <a:cs typeface="Agrandir Narrow"/>
                <a:sym typeface="Agrandir Narrow"/>
              </a:rPr>
              <a:t>2. Darbo kabinetų vėdinimo sistema;</a:t>
            </a:r>
            <a:endParaRPr lang="lt-LT" sz="3050">
              <a:solidFill>
                <a:srgbClr val="D1D1CB"/>
              </a:solidFill>
              <a:latin typeface="Agrandir Narrow"/>
              <a:ea typeface="Agrandir Narrow"/>
              <a:cs typeface="Agrandir Narrow"/>
            </a:endParaRPr>
          </a:p>
          <a:p>
            <a:pPr algn="just">
              <a:lnSpc>
                <a:spcPts val="3707"/>
              </a:lnSpc>
            </a:pPr>
            <a:endParaRPr lang="lt-LT" sz="3050">
              <a:solidFill>
                <a:srgbClr val="D1D1CB"/>
              </a:solidFill>
              <a:latin typeface="Agrandir Narrow"/>
              <a:ea typeface="Agrandir Narrow"/>
              <a:cs typeface="Agrandir Narrow"/>
            </a:endParaRPr>
          </a:p>
          <a:p>
            <a:pPr algn="just">
              <a:lnSpc>
                <a:spcPts val="3707"/>
              </a:lnSpc>
              <a:spcBef>
                <a:spcPct val="0"/>
              </a:spcBef>
            </a:pPr>
            <a:r>
              <a:rPr lang="lt-LT" sz="3050">
                <a:solidFill>
                  <a:srgbClr val="D1D1CB"/>
                </a:solidFill>
                <a:latin typeface="Agrandir Narrow"/>
                <a:ea typeface="Agrandir Narrow"/>
                <a:cs typeface="Agrandir Narrow"/>
                <a:sym typeface="Agrandir Narrow"/>
              </a:rPr>
              <a:t>3. Patalpų vėsinimo sistema.</a:t>
            </a:r>
            <a:endParaRPr lang="lt-LT" sz="3050">
              <a:solidFill>
                <a:srgbClr val="D1D1CB"/>
              </a:solidFill>
              <a:latin typeface="Agrandir Narrow"/>
              <a:ea typeface="Agrandir Narrow"/>
              <a:cs typeface="Agrandir Narrow"/>
            </a:endParaRPr>
          </a:p>
        </p:txBody>
      </p:sp>
      <p:sp>
        <p:nvSpPr>
          <p:cNvPr id="13" name="TextBox 13"/>
          <p:cNvSpPr txBox="1"/>
          <p:nvPr/>
        </p:nvSpPr>
        <p:spPr>
          <a:xfrm>
            <a:off x="528250" y="293151"/>
            <a:ext cx="13634090" cy="423193"/>
          </a:xfrm>
          <a:prstGeom prst="rect">
            <a:avLst/>
          </a:prstGeom>
        </p:spPr>
        <p:txBody>
          <a:bodyPr lIns="0" tIns="0" rIns="0" bIns="0" rtlCol="0" anchor="t">
            <a:spAutoFit/>
          </a:bodyPr>
          <a:lstStyle/>
          <a:p>
            <a:pPr algn="just">
              <a:lnSpc>
                <a:spcPts val="3309"/>
              </a:lnSpc>
              <a:spcBef>
                <a:spcPct val="0"/>
              </a:spcBef>
            </a:pPr>
            <a:r>
              <a:rPr lang="lt-LT" sz="2750" b="1">
                <a:solidFill>
                  <a:srgbClr val="000000"/>
                </a:solidFill>
                <a:latin typeface="Agrandir Narrow Bold"/>
                <a:ea typeface="Agrandir Narrow Bold"/>
                <a:cs typeface="Agrandir Narrow Bold"/>
                <a:sym typeface="Agrandir Narrow Bold"/>
              </a:rPr>
              <a:t>GTC atliekų tvarkymo taisyklės  ir cheminių medžiagų laikymas</a:t>
            </a:r>
            <a:endParaRPr lang="lt-LT" sz="2750" b="1">
              <a:solidFill>
                <a:srgbClr val="000000"/>
              </a:solidFill>
              <a:latin typeface="Agrandir Narrow Bold"/>
              <a:ea typeface="Agrandir Narrow Bold"/>
              <a:cs typeface="Agrandir Narrow Bold"/>
            </a:endParaRPr>
          </a:p>
        </p:txBody>
      </p:sp>
      <p:sp>
        <p:nvSpPr>
          <p:cNvPr id="14" name="TextBox 14"/>
          <p:cNvSpPr txBox="1"/>
          <p:nvPr/>
        </p:nvSpPr>
        <p:spPr>
          <a:xfrm>
            <a:off x="940538" y="1833026"/>
            <a:ext cx="7776247" cy="838200"/>
          </a:xfrm>
          <a:prstGeom prst="rect">
            <a:avLst/>
          </a:prstGeom>
        </p:spPr>
        <p:txBody>
          <a:bodyPr lIns="0" tIns="0" rIns="0" bIns="0" rtlCol="0" anchor="t">
            <a:spAutoFit/>
          </a:bodyPr>
          <a:lstStyle/>
          <a:p>
            <a:pPr algn="ctr">
              <a:lnSpc>
                <a:spcPts val="5589"/>
              </a:lnSpc>
              <a:spcBef>
                <a:spcPct val="0"/>
              </a:spcBef>
            </a:pPr>
            <a:r>
              <a:rPr lang="en-US" sz="4657" b="1">
                <a:solidFill>
                  <a:srgbClr val="000000"/>
                </a:solidFill>
                <a:latin typeface="Agrandir Narrow Bold"/>
                <a:ea typeface="Agrandir Narrow Bold"/>
                <a:cs typeface="Agrandir Narrow Bold"/>
                <a:sym typeface="Agrandir Narrow Bold"/>
              </a:rPr>
              <a:t>Cheminių medžiagų laikymas</a:t>
            </a:r>
          </a:p>
        </p:txBody>
      </p:sp>
      <p:sp>
        <p:nvSpPr>
          <p:cNvPr id="15" name="TextBox 15"/>
          <p:cNvSpPr txBox="1"/>
          <p:nvPr/>
        </p:nvSpPr>
        <p:spPr>
          <a:xfrm>
            <a:off x="12485552" y="2062390"/>
            <a:ext cx="5495700" cy="2476500"/>
          </a:xfrm>
          <a:prstGeom prst="rect">
            <a:avLst/>
          </a:prstGeom>
        </p:spPr>
        <p:txBody>
          <a:bodyPr wrap="square" lIns="0" tIns="0" rIns="0" bIns="0" rtlCol="0" anchor="t">
            <a:spAutoFit/>
          </a:bodyPr>
          <a:lstStyle/>
          <a:p>
            <a:pPr algn="ctr">
              <a:lnSpc>
                <a:spcPts val="3789"/>
              </a:lnSpc>
              <a:spcBef>
                <a:spcPct val="0"/>
              </a:spcBef>
            </a:pPr>
            <a:r>
              <a:rPr lang="lt-LT" sz="3150" b="1">
                <a:solidFill>
                  <a:srgbClr val="D1D1CB"/>
                </a:solidFill>
                <a:latin typeface="Agrandir Narrow Bold"/>
                <a:ea typeface="Agrandir Narrow Bold"/>
                <a:cs typeface="Agrandir Narrow Bold"/>
                <a:sym typeface="Agrandir Narrow Bold"/>
              </a:rPr>
              <a:t>Planuojame rengti pastato, esančio Akademijos g. 2, ventiliacijos sistemos kapitalinio remonto techninį projektą, kurį sudarys:</a:t>
            </a:r>
          </a:p>
        </p:txBody>
      </p:sp>
      <p:sp>
        <p:nvSpPr>
          <p:cNvPr id="16" name="TextBox 16"/>
          <p:cNvSpPr txBox="1"/>
          <p:nvPr/>
        </p:nvSpPr>
        <p:spPr>
          <a:xfrm>
            <a:off x="1051663" y="2714998"/>
            <a:ext cx="10178751" cy="2436564"/>
          </a:xfrm>
          <a:prstGeom prst="rect">
            <a:avLst/>
          </a:prstGeom>
        </p:spPr>
        <p:txBody>
          <a:bodyPr wrap="square" lIns="0" tIns="0" rIns="0" bIns="0" rtlCol="0" anchor="t">
            <a:spAutoFit/>
          </a:bodyPr>
          <a:lstStyle/>
          <a:p>
            <a:pPr algn="just">
              <a:lnSpc>
                <a:spcPts val="3846"/>
              </a:lnSpc>
              <a:spcBef>
                <a:spcPct val="0"/>
              </a:spcBef>
            </a:pPr>
            <a:r>
              <a:rPr lang="lt-LT" sz="3200">
                <a:solidFill>
                  <a:srgbClr val="000000"/>
                </a:solidFill>
                <a:latin typeface="Agrandir Narrow"/>
                <a:ea typeface="Agrandir Narrow"/>
                <a:cs typeface="Agrandir Narrow"/>
                <a:sym typeface="Agrandir Narrow"/>
              </a:rPr>
              <a:t>Siūloma chemines medžiagas laikyti Verkių rūmų teritorijoje Žaliųjų Ežerų g. 47, Vilniuje esančiose patalpose. Patalpos būtų pritaikytos naudojimui, atsižvelgiant į naudojamų cheminių </a:t>
            </a:r>
            <a:r>
              <a:rPr lang="lt-LT" sz="3200" noProof="1">
                <a:solidFill>
                  <a:srgbClr val="000000"/>
                </a:solidFill>
                <a:latin typeface="Agrandir Narrow"/>
                <a:ea typeface="Agrandir Narrow"/>
                <a:cs typeface="Agrandir Narrow"/>
                <a:sym typeface="Agrandir Narrow"/>
              </a:rPr>
              <a:t>medžiagų duomenų saugos lapus bei turėtų sorbentus ir gaisro</a:t>
            </a:r>
            <a:r>
              <a:rPr lang="lt-LT" sz="3200">
                <a:solidFill>
                  <a:srgbClr val="000000"/>
                </a:solidFill>
                <a:latin typeface="Agrandir Narrow"/>
                <a:ea typeface="Agrandir Narrow"/>
                <a:cs typeface="Agrandir Narrow"/>
                <a:sym typeface="Agrandir Narrow"/>
              </a:rPr>
              <a:t> gesinimo priemones.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AutoShape 2"/>
          <p:cNvSpPr/>
          <p:nvPr/>
        </p:nvSpPr>
        <p:spPr>
          <a:xfrm>
            <a:off x="683294" y="923576"/>
            <a:ext cx="5019175" cy="7200900"/>
          </a:xfrm>
          <a:prstGeom prst="rect">
            <a:avLst/>
          </a:prstGeom>
          <a:solidFill>
            <a:srgbClr val="243B3B"/>
          </a:solidFill>
        </p:spPr>
        <p:txBody>
          <a:bodyPr/>
          <a:lstStyle/>
          <a:p>
            <a:endParaRPr lang="en-GB"/>
          </a:p>
        </p:txBody>
      </p:sp>
      <p:sp>
        <p:nvSpPr>
          <p:cNvPr id="3" name="Freeform 3"/>
          <p:cNvSpPr/>
          <p:nvPr/>
        </p:nvSpPr>
        <p:spPr>
          <a:xfrm>
            <a:off x="1613056" y="1771981"/>
            <a:ext cx="3225116" cy="7486319"/>
          </a:xfrm>
          <a:custGeom>
            <a:avLst/>
            <a:gdLst/>
            <a:ahLst/>
            <a:cxnLst/>
            <a:rect l="l" t="t" r="r" b="b"/>
            <a:pathLst>
              <a:path w="3225116" h="7486319">
                <a:moveTo>
                  <a:pt x="0" y="0"/>
                </a:moveTo>
                <a:lnTo>
                  <a:pt x="3225116" y="0"/>
                </a:lnTo>
                <a:lnTo>
                  <a:pt x="3225116" y="7486319"/>
                </a:lnTo>
                <a:lnTo>
                  <a:pt x="0" y="7486319"/>
                </a:lnTo>
                <a:lnTo>
                  <a:pt x="0" y="0"/>
                </a:lnTo>
                <a:close/>
              </a:path>
            </a:pathLst>
          </a:custGeom>
          <a:blipFill>
            <a:blip r:embed="rId2"/>
            <a:stretch>
              <a:fillRect l="-124203" r="-124203"/>
            </a:stretch>
          </a:blipFill>
        </p:spPr>
        <p:txBody>
          <a:bodyPr/>
          <a:lstStyle/>
          <a:p>
            <a:endParaRPr lang="en-GB"/>
          </a:p>
        </p:txBody>
      </p:sp>
      <p:sp>
        <p:nvSpPr>
          <p:cNvPr id="4" name="TextBox 4"/>
          <p:cNvSpPr txBox="1"/>
          <p:nvPr/>
        </p:nvSpPr>
        <p:spPr>
          <a:xfrm>
            <a:off x="6077842" y="1581481"/>
            <a:ext cx="11619293" cy="7940764"/>
          </a:xfrm>
          <a:prstGeom prst="rect">
            <a:avLst/>
          </a:prstGeom>
        </p:spPr>
        <p:txBody>
          <a:bodyPr lIns="0" tIns="0" rIns="0" bIns="0" rtlCol="0" anchor="t">
            <a:spAutoFit/>
          </a:bodyPr>
          <a:lstStyle/>
          <a:p>
            <a:pPr marL="539115" lvl="1" indent="-269240">
              <a:lnSpc>
                <a:spcPts val="4295"/>
              </a:lnSpc>
              <a:buAutoNum type="arabicPeriod"/>
            </a:pPr>
            <a:r>
              <a:rPr lang="en-US" sz="2450" spc="92">
                <a:solidFill>
                  <a:srgbClr val="243B3B"/>
                </a:solidFill>
                <a:latin typeface="Times New Roman"/>
                <a:ea typeface="Agrandir Narrow"/>
                <a:cs typeface="Agrandir Narrow"/>
                <a:sym typeface="Agrandir Narrow"/>
              </a:rPr>
              <a:t> </a:t>
            </a:r>
            <a:r>
              <a:rPr lang="lt-LT" sz="2450" spc="92">
                <a:solidFill>
                  <a:srgbClr val="243B3B"/>
                </a:solidFill>
                <a:latin typeface="Times New Roman"/>
                <a:ea typeface="Agrandir Narrow"/>
                <a:cs typeface="Agrandir Narrow"/>
                <a:sym typeface="Agrandir Narrow"/>
              </a:rPr>
              <a:t>Dėl GTC direktoriaus rinkimų.</a:t>
            </a:r>
            <a:endParaRPr lang="lt-LT" sz="2450">
              <a:latin typeface="Times New Roman"/>
              <a:cs typeface="Times New Roman"/>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naujos GTC teisinės formos. </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GTC metinės inventorizacijos. </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GTC laboratorijų, doktorantų krepšelių naudojimo ir publikacijų apmokėjimo.</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GTC mokslo darbuotojų ir doktorantų skatinimo. </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a:t>
            </a:r>
            <a:r>
              <a:rPr lang="lt-LT" sz="2450" spc="92" noProof="1">
                <a:solidFill>
                  <a:srgbClr val="243B3B"/>
                </a:solidFill>
                <a:latin typeface="Times New Roman"/>
                <a:ea typeface="Agrandir Narrow"/>
                <a:cs typeface="Agrandir Narrow"/>
                <a:sym typeface="Agrandir Narrow"/>
              </a:rPr>
              <a:t>Dėl „Web of Science“ duomenų bazių naudojimo ir prenumeratos. </a:t>
            </a:r>
            <a:endParaRPr lang="lt-LT" sz="2450" spc="92" noProof="1">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a:t>
            </a:r>
            <a:r>
              <a:rPr lang="lt-LT" sz="2450" spc="92" noProof="1">
                <a:solidFill>
                  <a:srgbClr val="243B3B"/>
                </a:solidFill>
                <a:latin typeface="Times New Roman"/>
                <a:ea typeface="Agrandir Narrow"/>
                <a:cs typeface="Agrandir Narrow"/>
                <a:sym typeface="Agrandir Narrow"/>
              </a:rPr>
              <a:t>Dėl Lietuvos jaunųjų mokslininkų konferencijos „Bioateitis: gamtos ir gyvybės</a:t>
            </a:r>
            <a:r>
              <a:rPr lang="lt-LT" sz="2450" spc="92">
                <a:solidFill>
                  <a:srgbClr val="243B3B"/>
                </a:solidFill>
                <a:latin typeface="Times New Roman"/>
                <a:ea typeface="Agrandir Narrow"/>
                <a:cs typeface="Agrandir Narrow"/>
                <a:sym typeface="Agrandir Narrow"/>
              </a:rPr>
              <a:t> mokslų perspektyvos“. </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šiukšlių rūšiavimo ir cheminių medžiagų laikymo, saugojimo ir utilizavimo. </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augintinių atsivedimo į darbą.</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Dėl naujametinės šventės GTC.</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Kiti klausimai.</a:t>
            </a:r>
            <a:endParaRPr lang="lt-LT" sz="2450" spc="92">
              <a:solidFill>
                <a:srgbClr val="243B3B"/>
              </a:solidFill>
              <a:latin typeface="Times New Roman"/>
              <a:ea typeface="Agrandir Narrow"/>
              <a:cs typeface="Agrandir Narrow"/>
            </a:endParaRPr>
          </a:p>
          <a:p>
            <a:pPr marL="539115" lvl="1" indent="-269240">
              <a:lnSpc>
                <a:spcPts val="4295"/>
              </a:lnSpc>
              <a:buAutoNum type="arabicPeriod"/>
            </a:pPr>
            <a:r>
              <a:rPr lang="lt-LT" sz="2450" spc="92">
                <a:solidFill>
                  <a:srgbClr val="243B3B"/>
                </a:solidFill>
                <a:latin typeface="Times New Roman"/>
                <a:ea typeface="Agrandir Narrow"/>
                <a:cs typeface="Agrandir Narrow"/>
                <a:sym typeface="Agrandir Narrow"/>
              </a:rPr>
              <a:t> Anonsai.</a:t>
            </a:r>
            <a:endParaRPr lang="lt-LT" sz="2450" spc="92">
              <a:solidFill>
                <a:srgbClr val="243B3B"/>
              </a:solidFill>
              <a:latin typeface="Times New Roman"/>
              <a:ea typeface="Agrandir Narrow"/>
              <a:cs typeface="Agrandir Narrow"/>
            </a:endParaRPr>
          </a:p>
          <a:p>
            <a:pPr algn="just">
              <a:lnSpc>
                <a:spcPts val="1434"/>
              </a:lnSpc>
              <a:spcBef>
                <a:spcPct val="0"/>
              </a:spcBef>
            </a:pPr>
            <a:endParaRPr lang="en-US" sz="2497" spc="92">
              <a:solidFill>
                <a:srgbClr val="243B3B"/>
              </a:solidFill>
              <a:latin typeface="Agrandir Narrow"/>
              <a:ea typeface="Agrandir Narrow"/>
              <a:cs typeface="Agrandir Narrow"/>
              <a:sym typeface="Agrandir Narrow"/>
            </a:endParaRPr>
          </a:p>
        </p:txBody>
      </p:sp>
      <p:sp>
        <p:nvSpPr>
          <p:cNvPr id="5" name="Freeform 5"/>
          <p:cNvSpPr/>
          <p:nvPr/>
        </p:nvSpPr>
        <p:spPr>
          <a:xfrm>
            <a:off x="2026366" y="6804605"/>
            <a:ext cx="2398496" cy="2311422"/>
          </a:xfrm>
          <a:custGeom>
            <a:avLst/>
            <a:gdLst/>
            <a:ahLst/>
            <a:cxnLst/>
            <a:rect l="l" t="t" r="r" b="b"/>
            <a:pathLst>
              <a:path w="2398496" h="2311422">
                <a:moveTo>
                  <a:pt x="0" y="0"/>
                </a:moveTo>
                <a:lnTo>
                  <a:pt x="2398497" y="0"/>
                </a:lnTo>
                <a:lnTo>
                  <a:pt x="2398497" y="2311422"/>
                </a:lnTo>
                <a:lnTo>
                  <a:pt x="0" y="231142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6249021" y="180356"/>
            <a:ext cx="10841881" cy="1359346"/>
          </a:xfrm>
          <a:prstGeom prst="rect">
            <a:avLst/>
          </a:prstGeom>
        </p:spPr>
        <p:txBody>
          <a:bodyPr lIns="0" tIns="0" rIns="0" bIns="0" rtlCol="0" anchor="t">
            <a:spAutoFit/>
          </a:bodyPr>
          <a:lstStyle/>
          <a:p>
            <a:pPr marL="0" lvl="0" indent="0" algn="l">
              <a:lnSpc>
                <a:spcPts val="10634"/>
              </a:lnSpc>
            </a:pPr>
            <a:r>
              <a:rPr lang="lt-LT" sz="8850" b="1">
                <a:solidFill>
                  <a:srgbClr val="243B3B"/>
                </a:solidFill>
                <a:latin typeface="Agrandir Narrow Bold"/>
                <a:ea typeface="Agrandir Narrow Bold"/>
                <a:cs typeface="Agrandir Narrow Bold"/>
                <a:sym typeface="Agrandir Narrow Bold"/>
              </a:rPr>
              <a:t>Posėdžio klausimai</a:t>
            </a:r>
            <a:endParaRPr lang="lt-LT" sz="8850" b="1">
              <a:solidFill>
                <a:srgbClr val="243B3B"/>
              </a:solidFill>
              <a:latin typeface="Agrandir Narrow Bold"/>
              <a:ea typeface="Agrandir Narrow Bold"/>
              <a:cs typeface="Agrandir Narrow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2" name="Group 2"/>
          <p:cNvGrpSpPr/>
          <p:nvPr/>
        </p:nvGrpSpPr>
        <p:grpSpPr>
          <a:xfrm>
            <a:off x="254000" y="2078"/>
            <a:ext cx="17792113" cy="1729884"/>
            <a:chOff x="0" y="-47625"/>
            <a:chExt cx="4685988" cy="668842"/>
          </a:xfrm>
        </p:grpSpPr>
        <p:sp>
          <p:nvSpPr>
            <p:cNvPr id="3" name="Freeform 3"/>
            <p:cNvSpPr/>
            <p:nvPr/>
          </p:nvSpPr>
          <p:spPr>
            <a:xfrm>
              <a:off x="0" y="0"/>
              <a:ext cx="4685988" cy="621217"/>
            </a:xfrm>
            <a:custGeom>
              <a:avLst/>
              <a:gdLst/>
              <a:ahLst/>
              <a:cxnLst/>
              <a:rect l="l" t="t" r="r" b="b"/>
              <a:pathLst>
                <a:path w="4685988" h="621217">
                  <a:moveTo>
                    <a:pt x="0" y="0"/>
                  </a:moveTo>
                  <a:lnTo>
                    <a:pt x="4685988" y="0"/>
                  </a:lnTo>
                  <a:lnTo>
                    <a:pt x="4685988" y="621217"/>
                  </a:lnTo>
                  <a:lnTo>
                    <a:pt x="0" y="621217"/>
                  </a:lnTo>
                  <a:close/>
                </a:path>
              </a:pathLst>
            </a:custGeom>
            <a:solidFill>
              <a:srgbClr val="243B3B"/>
            </a:solidFill>
          </p:spPr>
          <p:txBody>
            <a:bodyPr/>
            <a:lstStyle/>
            <a:p>
              <a:endParaRPr lang="en-GB"/>
            </a:p>
          </p:txBody>
        </p:sp>
        <p:sp>
          <p:nvSpPr>
            <p:cNvPr id="4" name="TextBox 4"/>
            <p:cNvSpPr txBox="1"/>
            <p:nvPr/>
          </p:nvSpPr>
          <p:spPr>
            <a:xfrm>
              <a:off x="0" y="-47625"/>
              <a:ext cx="4685987" cy="668842"/>
            </a:xfrm>
            <a:prstGeom prst="rect">
              <a:avLst/>
            </a:prstGeom>
          </p:spPr>
          <p:txBody>
            <a:bodyPr lIns="50800" tIns="50800" rIns="50800" bIns="50800" rtlCol="0" anchor="ctr"/>
            <a:lstStyle/>
            <a:p>
              <a:pPr algn="ctr">
                <a:lnSpc>
                  <a:spcPts val="3280"/>
                </a:lnSpc>
              </a:pPr>
              <a:endParaRPr/>
            </a:p>
          </p:txBody>
        </p:sp>
      </p:grpSp>
      <p:sp>
        <p:nvSpPr>
          <p:cNvPr id="5" name="Freeform 5"/>
          <p:cNvSpPr/>
          <p:nvPr/>
        </p:nvSpPr>
        <p:spPr>
          <a:xfrm>
            <a:off x="14488115" y="22"/>
            <a:ext cx="2223112" cy="1994196"/>
          </a:xfrm>
          <a:custGeom>
            <a:avLst/>
            <a:gdLst/>
            <a:ahLst/>
            <a:cxnLst/>
            <a:rect l="l" t="t" r="r" b="b"/>
            <a:pathLst>
              <a:path w="2223112" h="1994196">
                <a:moveTo>
                  <a:pt x="0" y="0"/>
                </a:moveTo>
                <a:lnTo>
                  <a:pt x="2223111" y="0"/>
                </a:lnTo>
                <a:lnTo>
                  <a:pt x="2223111" y="1994196"/>
                </a:lnTo>
                <a:lnTo>
                  <a:pt x="0" y="1994196"/>
                </a:lnTo>
                <a:lnTo>
                  <a:pt x="0" y="0"/>
                </a:lnTo>
                <a:close/>
              </a:path>
            </a:pathLst>
          </a:custGeom>
          <a:blipFill>
            <a:blip r:embed="rId2"/>
            <a:stretch>
              <a:fillRect t="-5739" b="-5739"/>
            </a:stretch>
          </a:blipFill>
        </p:spPr>
        <p:txBody>
          <a:bodyPr/>
          <a:lstStyle/>
          <a:p>
            <a:endParaRPr lang="en-GB"/>
          </a:p>
        </p:txBody>
      </p:sp>
      <p:sp>
        <p:nvSpPr>
          <p:cNvPr id="6" name="Freeform 6"/>
          <p:cNvSpPr/>
          <p:nvPr/>
        </p:nvSpPr>
        <p:spPr>
          <a:xfrm>
            <a:off x="13879850" y="7918911"/>
            <a:ext cx="4172845" cy="2368089"/>
          </a:xfrm>
          <a:custGeom>
            <a:avLst/>
            <a:gdLst/>
            <a:ahLst/>
            <a:cxnLst/>
            <a:rect l="l" t="t" r="r" b="b"/>
            <a:pathLst>
              <a:path w="4172845" h="2368089">
                <a:moveTo>
                  <a:pt x="0" y="0"/>
                </a:moveTo>
                <a:lnTo>
                  <a:pt x="4172845" y="0"/>
                </a:lnTo>
                <a:lnTo>
                  <a:pt x="4172845" y="2368089"/>
                </a:lnTo>
                <a:lnTo>
                  <a:pt x="0" y="2368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005225" y="781637"/>
            <a:ext cx="14578265" cy="698846"/>
          </a:xfrm>
          <a:prstGeom prst="rect">
            <a:avLst/>
          </a:prstGeom>
        </p:spPr>
        <p:txBody>
          <a:bodyPr lIns="0" tIns="0" rIns="0" bIns="0" rtlCol="0" anchor="t">
            <a:spAutoFit/>
          </a:bodyPr>
          <a:lstStyle/>
          <a:p>
            <a:pPr algn="ctr">
              <a:lnSpc>
                <a:spcPts val="5589"/>
              </a:lnSpc>
              <a:spcBef>
                <a:spcPct val="0"/>
              </a:spcBef>
            </a:pPr>
            <a:r>
              <a:rPr lang="lt-LT" sz="4650" b="1">
                <a:solidFill>
                  <a:srgbClr val="D1D1CB"/>
                </a:solidFill>
                <a:latin typeface="Agrandir Narrow Bold"/>
                <a:ea typeface="Agrandir Narrow Bold"/>
                <a:cs typeface="Agrandir Narrow Bold"/>
                <a:sym typeface="Agrandir Narrow Bold"/>
              </a:rPr>
              <a:t>Dėl augintinių atsivedimo į darbą</a:t>
            </a:r>
            <a:endParaRPr lang="lt-LT" sz="4650" b="1">
              <a:solidFill>
                <a:srgbClr val="D1D1CB"/>
              </a:solidFill>
              <a:latin typeface="Agrandir Narrow Bold"/>
              <a:ea typeface="Agrandir Narrow Bold"/>
              <a:cs typeface="Agrandir Narrow Bold"/>
            </a:endParaRPr>
          </a:p>
        </p:txBody>
      </p:sp>
      <p:sp>
        <p:nvSpPr>
          <p:cNvPr id="8" name="TextBox 7">
            <a:extLst>
              <a:ext uri="{FF2B5EF4-FFF2-40B4-BE49-F238E27FC236}">
                <a16:creationId xmlns:a16="http://schemas.microsoft.com/office/drawing/2014/main" id="{FE852996-BE16-E9D0-1734-918120EA5E43}"/>
              </a:ext>
            </a:extLst>
          </p:cNvPr>
          <p:cNvSpPr txBox="1"/>
          <p:nvPr/>
        </p:nvSpPr>
        <p:spPr>
          <a:xfrm>
            <a:off x="422275" y="3803650"/>
            <a:ext cx="1714182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400" b="1" noProof="1">
                <a:latin typeface="Agrandir Narrow"/>
              </a:rPr>
              <a:t>Darbo grupės sudarymas GTC</a:t>
            </a:r>
            <a:endParaRPr lang="lt-LT" sz="2400" noProof="1">
              <a:cs typeface="Calibri"/>
            </a:endParaRPr>
          </a:p>
          <a:p>
            <a:pPr marL="914400" lvl="1" indent="-457200">
              <a:buFont typeface="Courier New"/>
              <a:buChar char="o"/>
            </a:pPr>
            <a:r>
              <a:rPr lang="lt-LT" sz="2400" noProof="1">
                <a:latin typeface="Agrandir Narrow"/>
              </a:rPr>
              <a:t>Dovilė Bukauskaitė</a:t>
            </a:r>
          </a:p>
          <a:p>
            <a:pPr marL="914400" lvl="1" indent="-457200">
              <a:buFont typeface="Courier New"/>
              <a:buChar char="o"/>
            </a:pPr>
            <a:r>
              <a:rPr lang="lt-LT" sz="2400" noProof="1">
                <a:latin typeface="Agrandir Narrow"/>
              </a:rPr>
              <a:t>Kristina Valavičiūtė-Pocienė (AKTK atstovė)</a:t>
            </a:r>
          </a:p>
          <a:p>
            <a:pPr marL="914400" lvl="1" indent="-457200">
              <a:buFont typeface="Courier New"/>
              <a:buChar char="o"/>
            </a:pPr>
            <a:r>
              <a:rPr lang="lt-LT" sz="2400" noProof="1">
                <a:latin typeface="Agrandir Narrow"/>
              </a:rPr>
              <a:t>Alžbieta Šujanova</a:t>
            </a:r>
          </a:p>
          <a:p>
            <a:pPr marL="914400" lvl="1" indent="-457200">
              <a:buFont typeface="Courier New"/>
              <a:buChar char="o"/>
            </a:pPr>
            <a:r>
              <a:rPr lang="lt-LT" sz="2400" noProof="1">
                <a:latin typeface="Agrandir Narrow"/>
              </a:rPr>
              <a:t>Michal Šujan</a:t>
            </a:r>
          </a:p>
          <a:p>
            <a:pPr marL="914400" lvl="1" indent="-457200">
              <a:buFont typeface="Courier New"/>
              <a:buChar char="o"/>
            </a:pPr>
            <a:r>
              <a:rPr lang="lt-LT" sz="2400" noProof="1">
                <a:latin typeface="Agrandir Narrow"/>
              </a:rPr>
              <a:t>Profesinės sąjungos atstovas</a:t>
            </a:r>
          </a:p>
          <a:p>
            <a:pPr marL="914400" lvl="1" indent="-457200">
              <a:buFont typeface="Courier New"/>
              <a:buChar char="o"/>
            </a:pPr>
            <a:r>
              <a:rPr lang="lt-LT" sz="2400" noProof="1">
                <a:latin typeface="Agrandir Narrow"/>
              </a:rPr>
              <a:t>Albinas Žymančius</a:t>
            </a:r>
          </a:p>
          <a:p>
            <a:pPr marL="914400" lvl="1" indent="-457200">
              <a:buFont typeface="Courier New"/>
              <a:buChar char="o"/>
            </a:pPr>
            <a:r>
              <a:rPr lang="lt-LT" sz="2400" noProof="1">
                <a:latin typeface="Agrandir Narrow"/>
              </a:rPr>
              <a:t>Veiklos aprūpinimo ir saugos skyriaus atstovas</a:t>
            </a:r>
          </a:p>
          <a:p>
            <a:endParaRPr lang="lt-LT" sz="2400" b="1" noProof="1">
              <a:latin typeface="Agrandir Narrow"/>
            </a:endParaRPr>
          </a:p>
          <a:p>
            <a:r>
              <a:rPr lang="lt-LT" sz="2400" b="1" noProof="1">
                <a:latin typeface="Agrandir Narrow"/>
              </a:rPr>
              <a:t>Apklausa </a:t>
            </a:r>
            <a:endParaRPr lang="lt-LT" sz="2400" noProof="1">
              <a:cs typeface="Calibri"/>
            </a:endParaRPr>
          </a:p>
          <a:p>
            <a:r>
              <a:rPr lang="lt-LT" sz="2400" noProof="1">
                <a:latin typeface="Agrandir Narrow"/>
              </a:rPr>
              <a:t>Bus sudaryta apklausa, skirta išsiaiškinti GTC bendruomenės nuomonę apie augintinių atsivedimą į darbą.</a:t>
            </a:r>
          </a:p>
          <a:p>
            <a:endParaRPr lang="lt-LT" sz="2400" noProof="1">
              <a:latin typeface="Agrandir Narrow"/>
            </a:endParaRPr>
          </a:p>
          <a:p>
            <a:r>
              <a:rPr lang="lt-LT" sz="2400" b="1" noProof="1">
                <a:latin typeface="Agrandir Narrow"/>
              </a:rPr>
              <a:t>Taisyklių paruošimas</a:t>
            </a:r>
          </a:p>
          <a:p>
            <a:pPr marL="914400" lvl="1" indent="-457200">
              <a:buFont typeface="Courier New"/>
              <a:buChar char="o"/>
            </a:pPr>
            <a:r>
              <a:rPr lang="lt-LT" sz="2400" noProof="1">
                <a:latin typeface="Agrandir Narrow"/>
              </a:rPr>
              <a:t>GTC patalpose.</a:t>
            </a:r>
          </a:p>
          <a:p>
            <a:pPr marL="914400" lvl="1" indent="-457200">
              <a:buFont typeface="Courier New"/>
              <a:buChar char="o"/>
            </a:pPr>
            <a:r>
              <a:rPr lang="lt-LT" sz="2400" noProof="1">
                <a:latin typeface="Agrandir Narrow"/>
              </a:rPr>
              <a:t>Juodkrantės pajūrio biologijos stotyje ir Ventės rago hidrobiologinių tyrimų laboratorijoje.</a:t>
            </a:r>
          </a:p>
        </p:txBody>
      </p:sp>
      <p:sp>
        <p:nvSpPr>
          <p:cNvPr id="9" name="TextBox 8">
            <a:extLst>
              <a:ext uri="{FF2B5EF4-FFF2-40B4-BE49-F238E27FC236}">
                <a16:creationId xmlns:a16="http://schemas.microsoft.com/office/drawing/2014/main" id="{6E8B2B88-68C9-521F-B6F1-881557149A76}"/>
              </a:ext>
            </a:extLst>
          </p:cNvPr>
          <p:cNvSpPr txBox="1"/>
          <p:nvPr/>
        </p:nvSpPr>
        <p:spPr>
          <a:xfrm>
            <a:off x="422275" y="1739900"/>
            <a:ext cx="17475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800" b="1">
                <a:latin typeface="Agrandir Narrow"/>
                <a:cs typeface="Segoe UI"/>
              </a:rPr>
              <a:t>Problema</a:t>
            </a:r>
            <a:r>
              <a:rPr lang="en-US" sz="2800">
                <a:latin typeface="Agrandir Narrow"/>
                <a:cs typeface="Segoe UI"/>
              </a:rPr>
              <a:t>​</a:t>
            </a:r>
          </a:p>
          <a:p>
            <a:r>
              <a:rPr lang="lt-LT" sz="2800" noProof="1">
                <a:latin typeface="Agrandir Narrow"/>
                <a:cs typeface="Segoe UI"/>
              </a:rPr>
              <a:t>Mokslinės institucijos, kuriose leidžiama atsivesti augintinius:​</a:t>
            </a:r>
          </a:p>
          <a:p>
            <a:r>
              <a:rPr lang="lt-LT" sz="2800" noProof="1">
                <a:latin typeface="Agrandir Narrow"/>
                <a:cs typeface="Segoe UI"/>
              </a:rPr>
              <a:t>LSMU, VU, Komenijaus (Comenius) universitetas ir Slovakijos mokslų akademija (Slovakija), Veterinarijos universitetas (Austrija)...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2" name="Group 2"/>
          <p:cNvGrpSpPr/>
          <p:nvPr/>
        </p:nvGrpSpPr>
        <p:grpSpPr>
          <a:xfrm>
            <a:off x="14612505" y="-4806"/>
            <a:ext cx="3675495" cy="2572718"/>
            <a:chOff x="0" y="0"/>
            <a:chExt cx="2114287" cy="1822174"/>
          </a:xfrm>
        </p:grpSpPr>
        <p:sp>
          <p:nvSpPr>
            <p:cNvPr id="3" name="Freeform 3"/>
            <p:cNvSpPr/>
            <p:nvPr/>
          </p:nvSpPr>
          <p:spPr>
            <a:xfrm>
              <a:off x="0" y="0"/>
              <a:ext cx="2114287" cy="1822174"/>
            </a:xfrm>
            <a:custGeom>
              <a:avLst/>
              <a:gdLst/>
              <a:ahLst/>
              <a:cxnLst/>
              <a:rect l="l" t="t" r="r" b="b"/>
              <a:pathLst>
                <a:path w="2114287" h="1822174">
                  <a:moveTo>
                    <a:pt x="0" y="0"/>
                  </a:moveTo>
                  <a:lnTo>
                    <a:pt x="2114287" y="0"/>
                  </a:lnTo>
                  <a:lnTo>
                    <a:pt x="2114287" y="1822174"/>
                  </a:lnTo>
                  <a:lnTo>
                    <a:pt x="0" y="1822174"/>
                  </a:lnTo>
                  <a:close/>
                </a:path>
              </a:pathLst>
            </a:custGeom>
            <a:solidFill>
              <a:srgbClr val="3A5252"/>
            </a:solidFill>
          </p:spPr>
          <p:txBody>
            <a:bodyPr/>
            <a:lstStyle/>
            <a:p>
              <a:endParaRPr lang="en-GB"/>
            </a:p>
          </p:txBody>
        </p:sp>
      </p:grpSp>
      <p:sp>
        <p:nvSpPr>
          <p:cNvPr id="4" name="Freeform 4"/>
          <p:cNvSpPr/>
          <p:nvPr/>
        </p:nvSpPr>
        <p:spPr>
          <a:xfrm>
            <a:off x="14973409" y="169"/>
            <a:ext cx="2875506" cy="2347138"/>
          </a:xfrm>
          <a:custGeom>
            <a:avLst/>
            <a:gdLst/>
            <a:ahLst/>
            <a:cxnLst/>
            <a:rect l="l" t="t" r="r" b="b"/>
            <a:pathLst>
              <a:path w="4231157" h="4114800">
                <a:moveTo>
                  <a:pt x="0" y="0"/>
                </a:moveTo>
                <a:lnTo>
                  <a:pt x="4231157" y="0"/>
                </a:lnTo>
                <a:lnTo>
                  <a:pt x="42311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1038786" y="819811"/>
            <a:ext cx="10858769" cy="676532"/>
          </a:xfrm>
          <a:prstGeom prst="rect">
            <a:avLst/>
          </a:prstGeom>
        </p:spPr>
        <p:txBody>
          <a:bodyPr wrap="square" lIns="0" tIns="0" rIns="0" bIns="0" rtlCol="0" anchor="t">
            <a:spAutoFit/>
          </a:bodyPr>
          <a:lstStyle/>
          <a:p>
            <a:pPr algn="ctr">
              <a:lnSpc>
                <a:spcPts val="5107"/>
              </a:lnSpc>
              <a:spcBef>
                <a:spcPct val="0"/>
              </a:spcBef>
            </a:pPr>
            <a:r>
              <a:rPr lang="lt-LT" sz="5400" b="1">
                <a:solidFill>
                  <a:srgbClr val="000000"/>
                </a:solidFill>
                <a:latin typeface="Agrandir Narrow Bold"/>
                <a:ea typeface="Agrandir Narrow Bold"/>
                <a:cs typeface="Agrandir Narrow Bold"/>
                <a:sym typeface="Agrandir Narrow Bold"/>
              </a:rPr>
              <a:t>Dėl naujametinės šventės GTC </a:t>
            </a:r>
            <a:endParaRPr lang="lt-LT" sz="5400" b="1">
              <a:solidFill>
                <a:srgbClr val="000000"/>
              </a:solidFill>
              <a:latin typeface="Agrandir Narrow Bold"/>
              <a:ea typeface="Agrandir Narrow Bold"/>
              <a:cs typeface="Agrandir Narrow Bold"/>
            </a:endParaRPr>
          </a:p>
        </p:txBody>
      </p:sp>
      <p:pic>
        <p:nvPicPr>
          <p:cNvPr id="6" name="Picture 5">
            <a:extLst>
              <a:ext uri="{FF2B5EF4-FFF2-40B4-BE49-F238E27FC236}">
                <a16:creationId xmlns:a16="http://schemas.microsoft.com/office/drawing/2014/main" id="{D9B59650-A4A7-404F-0646-02826AE97AAC}"/>
              </a:ext>
            </a:extLst>
          </p:cNvPr>
          <p:cNvPicPr>
            <a:picLocks noChangeAspect="1"/>
          </p:cNvPicPr>
          <p:nvPr/>
        </p:nvPicPr>
        <p:blipFill>
          <a:blip r:embed="rId4"/>
          <a:stretch>
            <a:fillRect/>
          </a:stretch>
        </p:blipFill>
        <p:spPr>
          <a:xfrm>
            <a:off x="1222562" y="2346901"/>
            <a:ext cx="12870493" cy="728858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grpSp>
        <p:nvGrpSpPr>
          <p:cNvPr id="2" name="Group 2"/>
          <p:cNvGrpSpPr/>
          <p:nvPr/>
        </p:nvGrpSpPr>
        <p:grpSpPr>
          <a:xfrm>
            <a:off x="13999832" y="200041"/>
            <a:ext cx="1939134" cy="2152916"/>
            <a:chOff x="0" y="0"/>
            <a:chExt cx="5719430" cy="6349975"/>
          </a:xfrm>
        </p:grpSpPr>
        <p:sp>
          <p:nvSpPr>
            <p:cNvPr id="3" name="Freeform 3"/>
            <p:cNvSpPr/>
            <p:nvPr/>
          </p:nvSpPr>
          <p:spPr>
            <a:xfrm>
              <a:off x="0" y="0"/>
              <a:ext cx="5719430" cy="6349975"/>
            </a:xfrm>
            <a:custGeom>
              <a:avLst/>
              <a:gdLst/>
              <a:ahLst/>
              <a:cxnLst/>
              <a:rect l="l" t="t" r="r" b="b"/>
              <a:pathLst>
                <a:path w="5719430" h="6349975">
                  <a:moveTo>
                    <a:pt x="5719430" y="3175025"/>
                  </a:moveTo>
                  <a:cubicBezTo>
                    <a:pt x="5719430" y="4928451"/>
                    <a:pt x="4439067" y="6349975"/>
                    <a:pt x="2859715" y="6349975"/>
                  </a:cubicBezTo>
                  <a:cubicBezTo>
                    <a:pt x="1280340" y="6349975"/>
                    <a:pt x="0" y="4928451"/>
                    <a:pt x="0" y="3175025"/>
                  </a:cubicBezTo>
                  <a:cubicBezTo>
                    <a:pt x="0" y="1421511"/>
                    <a:pt x="1280340" y="0"/>
                    <a:pt x="2859715" y="0"/>
                  </a:cubicBezTo>
                  <a:cubicBezTo>
                    <a:pt x="4439090" y="0"/>
                    <a:pt x="5719430" y="1421511"/>
                    <a:pt x="5719430" y="3175025"/>
                  </a:cubicBezTo>
                  <a:close/>
                </a:path>
              </a:pathLst>
            </a:custGeom>
            <a:blipFill>
              <a:blip r:embed="rId2"/>
              <a:stretch>
                <a:fillRect l="-5512" r="-5512"/>
              </a:stretch>
            </a:blipFill>
          </p:spPr>
          <p:txBody>
            <a:bodyPr/>
            <a:lstStyle/>
            <a:p>
              <a:endParaRPr lang="en-GB"/>
            </a:p>
          </p:txBody>
        </p:sp>
      </p:grpSp>
      <p:sp>
        <p:nvSpPr>
          <p:cNvPr id="4" name="AutoShape 4"/>
          <p:cNvSpPr/>
          <p:nvPr/>
        </p:nvSpPr>
        <p:spPr>
          <a:xfrm>
            <a:off x="11871456" y="2189628"/>
            <a:ext cx="5630525" cy="0"/>
          </a:xfrm>
          <a:prstGeom prst="line">
            <a:avLst/>
          </a:prstGeom>
          <a:ln w="38100" cap="flat">
            <a:solidFill>
              <a:srgbClr val="D1D1CB"/>
            </a:solidFill>
            <a:prstDash val="solid"/>
            <a:headEnd type="none" w="sm" len="sm"/>
            <a:tailEnd type="none" w="sm" len="sm"/>
          </a:ln>
        </p:spPr>
        <p:txBody>
          <a:bodyPr/>
          <a:lstStyle/>
          <a:p>
            <a:endParaRPr lang="en-GB"/>
          </a:p>
        </p:txBody>
      </p:sp>
      <p:sp>
        <p:nvSpPr>
          <p:cNvPr id="5" name="TextBox 5"/>
          <p:cNvSpPr txBox="1"/>
          <p:nvPr/>
        </p:nvSpPr>
        <p:spPr>
          <a:xfrm>
            <a:off x="1584354" y="978445"/>
            <a:ext cx="14187880" cy="1192133"/>
          </a:xfrm>
          <a:prstGeom prst="rect">
            <a:avLst/>
          </a:prstGeom>
        </p:spPr>
        <p:txBody>
          <a:bodyPr lIns="0" tIns="0" rIns="0" bIns="0" rtlCol="0" anchor="t">
            <a:spAutoFit/>
          </a:bodyPr>
          <a:lstStyle/>
          <a:p>
            <a:pPr marL="0" lvl="0" indent="0" algn="l">
              <a:lnSpc>
                <a:spcPts val="7322"/>
              </a:lnSpc>
              <a:spcBef>
                <a:spcPct val="0"/>
              </a:spcBef>
            </a:pPr>
            <a:r>
              <a:rPr lang="en-US" sz="7322" b="1">
                <a:solidFill>
                  <a:srgbClr val="D1D1CB"/>
                </a:solidFill>
                <a:latin typeface="Agrandir Narrow Bold"/>
                <a:ea typeface="Agrandir Narrow Bold"/>
                <a:cs typeface="Agrandir Narrow Bold"/>
                <a:sym typeface="Agrandir Narrow Bold"/>
              </a:rPr>
              <a:t>Kiti klausimai</a:t>
            </a:r>
          </a:p>
        </p:txBody>
      </p:sp>
      <p:sp>
        <p:nvSpPr>
          <p:cNvPr id="6" name="TextBox 5">
            <a:extLst>
              <a:ext uri="{FF2B5EF4-FFF2-40B4-BE49-F238E27FC236}">
                <a16:creationId xmlns:a16="http://schemas.microsoft.com/office/drawing/2014/main" id="{5275AFC0-E507-A4C6-489B-80006ADEFE30}"/>
              </a:ext>
            </a:extLst>
          </p:cNvPr>
          <p:cNvSpPr txBox="1"/>
          <p:nvPr/>
        </p:nvSpPr>
        <p:spPr>
          <a:xfrm>
            <a:off x="1616111" y="3670788"/>
            <a:ext cx="1512939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t-LT" sz="3200" b="1">
                <a:solidFill>
                  <a:schemeClr val="bg1">
                    <a:lumMod val="85000"/>
                  </a:schemeClr>
                </a:solidFill>
                <a:latin typeface="Agrandir Narrow"/>
                <a:ea typeface="+mn-lt"/>
                <a:cs typeface="+mn-lt"/>
              </a:rPr>
              <a:t>Dėl naujos erdvės (237 kab.) pavadinimo</a:t>
            </a:r>
            <a:endParaRPr lang="lt-LT">
              <a:solidFill>
                <a:schemeClr val="bg1">
                  <a:lumMod val="85000"/>
                </a:schemeClr>
              </a:solidFill>
              <a:latin typeface="Agrandir Narrow"/>
              <a:ea typeface="+mn-lt"/>
              <a:cs typeface="+mn-lt"/>
            </a:endParaRPr>
          </a:p>
          <a:p>
            <a:pPr algn="just"/>
            <a:endParaRPr lang="lt-LT" sz="3200" b="1">
              <a:solidFill>
                <a:schemeClr val="bg1">
                  <a:lumMod val="85000"/>
                </a:schemeClr>
              </a:solidFill>
              <a:latin typeface="Agrandir Narrow"/>
              <a:ea typeface="+mn-lt"/>
              <a:cs typeface="+mn-lt"/>
            </a:endParaRPr>
          </a:p>
          <a:p>
            <a:pPr algn="just"/>
            <a:r>
              <a:rPr lang="lt-LT" sz="3200">
                <a:solidFill>
                  <a:schemeClr val="bg1">
                    <a:lumMod val="85000"/>
                  </a:schemeClr>
                </a:solidFill>
                <a:latin typeface="Agrandir Narrow"/>
                <a:ea typeface="+mn-lt"/>
                <a:cs typeface="+mn-lt"/>
              </a:rPr>
              <a:t>Džiugu pranešti, kad balsavimo dėl naujos erdvės pavadinimo rezultatai atnešė netikėtumų – pavadinimai „</a:t>
            </a:r>
            <a:r>
              <a:rPr lang="lt-LT" sz="3200" b="1">
                <a:solidFill>
                  <a:schemeClr val="bg1">
                    <a:lumMod val="85000"/>
                  </a:schemeClr>
                </a:solidFill>
                <a:latin typeface="Agrandir Narrow"/>
                <a:ea typeface="+mn-lt"/>
                <a:cs typeface="+mn-lt"/>
              </a:rPr>
              <a:t>Mažoji salė“</a:t>
            </a:r>
            <a:r>
              <a:rPr lang="lt-LT" sz="3200">
                <a:solidFill>
                  <a:schemeClr val="bg1">
                    <a:lumMod val="85000"/>
                  </a:schemeClr>
                </a:solidFill>
                <a:latin typeface="Agrandir Narrow"/>
                <a:ea typeface="+mn-lt"/>
                <a:cs typeface="+mn-lt"/>
              </a:rPr>
              <a:t> ir „</a:t>
            </a:r>
            <a:r>
              <a:rPr lang="lt-LT" sz="3200" b="1">
                <a:solidFill>
                  <a:schemeClr val="bg1">
                    <a:lumMod val="85000"/>
                  </a:schemeClr>
                </a:solidFill>
                <a:latin typeface="Agrandir Narrow"/>
                <a:ea typeface="+mn-lt"/>
                <a:cs typeface="+mn-lt"/>
              </a:rPr>
              <a:t>Avilys“</a:t>
            </a:r>
            <a:r>
              <a:rPr lang="lt-LT" sz="3200">
                <a:solidFill>
                  <a:schemeClr val="bg1">
                    <a:lumMod val="85000"/>
                  </a:schemeClr>
                </a:solidFill>
                <a:latin typeface="Agrandir Narrow"/>
                <a:ea typeface="+mn-lt"/>
                <a:cs typeface="+mn-lt"/>
              </a:rPr>
              <a:t> surinko vienodai balsų! Todėl, vieningai nusprendus GTC bendruomenei, naujai įrengta erdvė bus vadinama </a:t>
            </a:r>
            <a:r>
              <a:rPr lang="lt-LT" sz="3200" b="1">
                <a:solidFill>
                  <a:schemeClr val="accent2">
                    <a:lumMod val="76000"/>
                  </a:schemeClr>
                </a:solidFill>
                <a:latin typeface="Agrandir Narrow"/>
                <a:ea typeface="+mn-lt"/>
                <a:cs typeface="+mn-lt"/>
              </a:rPr>
              <a:t>Mažoji salė „Avilys“ </a:t>
            </a:r>
            <a:r>
              <a:rPr lang="lt-LT" sz="3200">
                <a:solidFill>
                  <a:schemeClr val="bg1">
                    <a:lumMod val="85000"/>
                  </a:schemeClr>
                </a:solidFill>
                <a:latin typeface="Agrandir Narrow"/>
                <a:ea typeface="+mn-lt"/>
                <a:cs typeface="+mn-lt"/>
              </a:rPr>
              <a:t>– vieta, kurioje šurmuliuos idėjos kaip avilyje.</a:t>
            </a:r>
            <a:endParaRPr lang="lt-LT">
              <a:solidFill>
                <a:schemeClr val="bg1">
                  <a:lumMod val="85000"/>
                </a:schemeClr>
              </a:solidFill>
              <a:latin typeface="Agrandir Narrow"/>
            </a:endParaRPr>
          </a:p>
          <a:p>
            <a:pPr algn="just"/>
            <a:endParaRPr lang="lt-LT" sz="3200">
              <a:solidFill>
                <a:schemeClr val="bg1">
                  <a:lumMod val="85000"/>
                </a:schemeClr>
              </a:solidFill>
              <a:latin typeface="Agrandir Narrow"/>
              <a:ea typeface="+mn-lt"/>
              <a:cs typeface="+mn-lt"/>
            </a:endParaRPr>
          </a:p>
          <a:p>
            <a:r>
              <a:rPr lang="lt-LT" sz="3200">
                <a:solidFill>
                  <a:schemeClr val="bg1">
                    <a:lumMod val="85000"/>
                  </a:schemeClr>
                </a:solidFill>
                <a:latin typeface="Agrandir Narrow"/>
                <a:ea typeface="+mn-lt"/>
                <a:cs typeface="+mn-lt"/>
              </a:rPr>
              <a:t>Šiuos puikius pavadinimus pasiūlė </a:t>
            </a:r>
            <a:r>
              <a:rPr lang="lt-LT" sz="3200" b="1">
                <a:solidFill>
                  <a:schemeClr val="accent2">
                    <a:lumMod val="76000"/>
                  </a:schemeClr>
                </a:solidFill>
                <a:latin typeface="Agrandir Narrow"/>
                <a:ea typeface="+mn-lt"/>
                <a:cs typeface="+mn-lt"/>
              </a:rPr>
              <a:t>Daiva Burokienė</a:t>
            </a:r>
            <a:r>
              <a:rPr lang="lt-LT" sz="3200">
                <a:solidFill>
                  <a:schemeClr val="bg1">
                    <a:lumMod val="85000"/>
                  </a:schemeClr>
                </a:solidFill>
                <a:latin typeface="Agrandir Narrow"/>
                <a:ea typeface="+mn-lt"/>
                <a:cs typeface="+mn-lt"/>
              </a:rPr>
              <a:t> ir </a:t>
            </a:r>
            <a:r>
              <a:rPr lang="lt-LT" sz="3200" b="1">
                <a:solidFill>
                  <a:schemeClr val="accent2">
                    <a:lumMod val="76000"/>
                  </a:schemeClr>
                </a:solidFill>
                <a:latin typeface="Agrandir Narrow"/>
                <a:ea typeface="+mn-lt"/>
                <a:cs typeface="+mn-lt"/>
              </a:rPr>
              <a:t>Lina </a:t>
            </a:r>
            <a:r>
              <a:rPr lang="lt-LT" sz="3200" b="1" noProof="1">
                <a:solidFill>
                  <a:schemeClr val="accent2">
                    <a:lumMod val="76000"/>
                  </a:schemeClr>
                </a:solidFill>
                <a:latin typeface="Agrandir Narrow"/>
                <a:ea typeface="+mn-lt"/>
                <a:cs typeface="+mn-lt"/>
              </a:rPr>
              <a:t>Marteckienė</a:t>
            </a:r>
            <a:r>
              <a:rPr lang="lt-LT" sz="3200">
                <a:solidFill>
                  <a:schemeClr val="bg1">
                    <a:lumMod val="85000"/>
                  </a:schemeClr>
                </a:solidFill>
                <a:latin typeface="Agrandir Narrow"/>
                <a:ea typeface="+mn-lt"/>
                <a:cs typeface="+mn-lt"/>
              </a:rPr>
              <a:t>. </a:t>
            </a:r>
            <a:endParaRPr lang="lt-LT">
              <a:solidFill>
                <a:schemeClr val="bg1">
                  <a:lumMod val="85000"/>
                </a:schemeClr>
              </a:solidFill>
              <a:latin typeface="Agrandir Narrow"/>
              <a:ea typeface="+mn-lt"/>
              <a:cs typeface="+mn-lt"/>
            </a:endParaRPr>
          </a:p>
          <a:p>
            <a:r>
              <a:rPr lang="lt-LT" sz="3200">
                <a:solidFill>
                  <a:schemeClr val="bg1">
                    <a:lumMod val="85000"/>
                  </a:schemeClr>
                </a:solidFill>
                <a:latin typeface="Agrandir Narrow"/>
                <a:ea typeface="+mn-lt"/>
                <a:cs typeface="+mn-lt"/>
              </a:rPr>
              <a:t>Nuoširdžiai joms dėkojame už kūrybiškumą ir indėlį į mūsų bendruomenę.</a:t>
            </a:r>
            <a:endParaRPr lang="lt-LT">
              <a:solidFill>
                <a:schemeClr val="bg1">
                  <a:lumMod val="85000"/>
                </a:schemeClr>
              </a:solidFill>
              <a:latin typeface="Agrandir Narrow"/>
            </a:endParaRPr>
          </a:p>
          <a:p>
            <a:endParaRPr lang="en-US" sz="3200" b="1">
              <a:solidFill>
                <a:schemeClr val="bg1">
                  <a:lumMod val="85000"/>
                </a:schemeClr>
              </a:solidFill>
              <a:latin typeface="Agrandir Narr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TextBox 2"/>
          <p:cNvSpPr txBox="1"/>
          <p:nvPr/>
        </p:nvSpPr>
        <p:spPr>
          <a:xfrm>
            <a:off x="3237580" y="419298"/>
            <a:ext cx="7821651" cy="882413"/>
          </a:xfrm>
          <a:prstGeom prst="rect">
            <a:avLst/>
          </a:prstGeom>
        </p:spPr>
        <p:txBody>
          <a:bodyPr lIns="0" tIns="0" rIns="0" bIns="0" rtlCol="0" anchor="t">
            <a:spAutoFit/>
          </a:bodyPr>
          <a:lstStyle/>
          <a:p>
            <a:pPr marL="0" lvl="0" indent="0" algn="l">
              <a:lnSpc>
                <a:spcPts val="5612"/>
              </a:lnSpc>
            </a:pPr>
            <a:r>
              <a:rPr lang="en-US" sz="5102" b="1">
                <a:solidFill>
                  <a:srgbClr val="243B3B"/>
                </a:solidFill>
                <a:latin typeface="Agrandir Narrow Bold"/>
                <a:ea typeface="Agrandir Narrow Bold"/>
                <a:cs typeface="Agrandir Narrow Bold"/>
                <a:sym typeface="Agrandir Narrow Bold"/>
              </a:rPr>
              <a:t>Anonsai</a:t>
            </a:r>
          </a:p>
        </p:txBody>
      </p:sp>
      <p:sp>
        <p:nvSpPr>
          <p:cNvPr id="3" name="TextBox 2">
            <a:extLst>
              <a:ext uri="{FF2B5EF4-FFF2-40B4-BE49-F238E27FC236}">
                <a16:creationId xmlns:a16="http://schemas.microsoft.com/office/drawing/2014/main" id="{D399B1CF-A66A-4057-A427-4726CD6A3C28}"/>
              </a:ext>
            </a:extLst>
          </p:cNvPr>
          <p:cNvSpPr txBox="1"/>
          <p:nvPr/>
        </p:nvSpPr>
        <p:spPr>
          <a:xfrm>
            <a:off x="1077057" y="1912327"/>
            <a:ext cx="16155865" cy="7263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 sz="3200">
                <a:latin typeface="Agrandir Narrow"/>
                <a:cs typeface="Times New Roman"/>
              </a:rPr>
              <a:t>Paskelbtas Europos partnerystės „Water4All“ (Vandens sauga planetai) 2024 metų konkursas teikti paraiškas. </a:t>
            </a:r>
            <a:endParaRPr lang="en-US" sz="3200">
              <a:latin typeface="Agrandir Narrow"/>
            </a:endParaRPr>
          </a:p>
          <a:p>
            <a:pPr algn="just"/>
            <a:r>
              <a:rPr lang="lt" sz="3200" b="1">
                <a:latin typeface="Agrandir Narrow"/>
                <a:cs typeface="Times New Roman"/>
              </a:rPr>
              <a:t>TEMA </a:t>
            </a:r>
            <a:r>
              <a:rPr lang="lt" sz="3200">
                <a:latin typeface="Agrandir Narrow"/>
                <a:cs typeface="Times New Roman"/>
              </a:rPr>
              <a:t>– „Vanduo žiedinei ekonomikai“ (angl. </a:t>
            </a:r>
            <a:r>
              <a:rPr lang="en-GB" sz="3200" i="1">
                <a:latin typeface="Agrandir Narrow"/>
                <a:cs typeface="Times New Roman"/>
              </a:rPr>
              <a:t>Water for Circular Economy</a:t>
            </a:r>
            <a:r>
              <a:rPr lang="lt" sz="3200">
                <a:latin typeface="Agrandir Narrow"/>
                <a:cs typeface="Times New Roman"/>
              </a:rPr>
              <a:t>). Tai pirmas dvipakopio konkurso etapas, kuriame tarptautinių projektų koordinatoriai tarptautinių konsorciumų vardu kviečiami teikti trumpąsias paraiškas programos elektroninėje sistemoje </a:t>
            </a:r>
            <a:r>
              <a:rPr lang="lt" sz="3200" b="1">
                <a:latin typeface="Agrandir Narrow"/>
                <a:cs typeface="Times New Roman"/>
              </a:rPr>
              <a:t>iki š. m. lapkričio 13 d. 15 val.</a:t>
            </a:r>
            <a:r>
              <a:rPr lang="lt" sz="3200">
                <a:latin typeface="Agrandir Narrow"/>
                <a:cs typeface="Times New Roman"/>
              </a:rPr>
              <a:t> (CET). Kvietimą galima rasti </a:t>
            </a:r>
            <a:r>
              <a:rPr lang="lt" sz="3200" b="1">
                <a:latin typeface="Agrandir Narrow"/>
                <a:cs typeface="Times New Roman"/>
                <a:hlinkClick r:id="rId2"/>
              </a:rPr>
              <a:t>čia</a:t>
            </a:r>
            <a:endParaRPr lang="en-US" sz="3200">
              <a:latin typeface="Agrandir Narrow"/>
            </a:endParaRPr>
          </a:p>
          <a:p>
            <a:pPr algn="just"/>
            <a:r>
              <a:rPr lang="lt" sz="3200">
                <a:latin typeface="Agrandir Narrow"/>
                <a:cs typeface="Times New Roman"/>
              </a:rPr>
              <a:t>Daugiau informacijos apie konkursą:</a:t>
            </a:r>
            <a:r>
              <a:rPr lang="lt" sz="3200">
                <a:latin typeface="Agrandir Narrow"/>
                <a:ea typeface="+mn-lt"/>
                <a:cs typeface="+mn-lt"/>
              </a:rPr>
              <a:t> </a:t>
            </a:r>
            <a:r>
              <a:rPr lang="lt" sz="3200" b="1">
                <a:latin typeface="Agrandir Narrow"/>
                <a:cs typeface="Times New Roman"/>
                <a:hlinkClick r:id="rId3"/>
              </a:rPr>
              <a:t>https://lmt.lrv.lt/lt/naujienos/skelbiamas-2024-m-europos-partnerystes-water4all-paraisku-konkursas/</a:t>
            </a:r>
            <a:r>
              <a:rPr lang="lt" sz="3200" b="1">
                <a:latin typeface="Agrandir Narrow"/>
                <a:cs typeface="Times New Roman"/>
              </a:rPr>
              <a:t> </a:t>
            </a:r>
            <a:endParaRPr lang="en-US" sz="3200">
              <a:latin typeface="Agrandir Narrow"/>
            </a:endParaRPr>
          </a:p>
          <a:p>
            <a:pPr algn="just"/>
            <a:endParaRPr lang="en-US" sz="3200">
              <a:latin typeface="Agrandir Narrow"/>
            </a:endParaRPr>
          </a:p>
          <a:p>
            <a:pPr algn="just"/>
            <a:r>
              <a:rPr lang="lt" sz="3200">
                <a:latin typeface="Agrandir Narrow"/>
                <a:cs typeface="Times New Roman"/>
              </a:rPr>
              <a:t>Lietuvos mokslo taryba skelbia finansinės priemonės ,,Inovacijų ir technologijų perdavimo centrų kompetencijų stiprinimas“ kvietimą mokslo ir studijų institucijoms.</a:t>
            </a:r>
            <a:endParaRPr lang="en-US" sz="3200">
              <a:latin typeface="Agrandir Narrow"/>
            </a:endParaRPr>
          </a:p>
          <a:p>
            <a:pPr algn="just"/>
            <a:r>
              <a:rPr lang="lt" sz="3200">
                <a:latin typeface="Agrandir Narrow"/>
                <a:cs typeface="Times New Roman"/>
              </a:rPr>
              <a:t>Kvietimą teikti paraiškas priemonei „Inovacijų ir technologijų perdavimo centrų (ITPC) kompetencijų stiprinimas“ galima rasti </a:t>
            </a:r>
            <a:r>
              <a:rPr lang="lt" sz="3200" b="1">
                <a:latin typeface="Agrandir Narrow"/>
                <a:cs typeface="Times New Roman"/>
                <a:hlinkClick r:id="rId4"/>
              </a:rPr>
              <a:t>čia</a:t>
            </a:r>
            <a:r>
              <a:rPr lang="lt" sz="3200">
                <a:latin typeface="Agrandir Narrow"/>
                <a:cs typeface="Times New Roman"/>
              </a:rPr>
              <a:t>. Paraiškas galima teikti </a:t>
            </a:r>
            <a:r>
              <a:rPr lang="lt" sz="3200" b="1">
                <a:latin typeface="Agrandir Narrow"/>
                <a:cs typeface="Times New Roman"/>
              </a:rPr>
              <a:t>iki š. m. lapkričio 15 d.</a:t>
            </a:r>
            <a:endParaRPr lang="en-US" sz="3200">
              <a:latin typeface="Agrandir Narrow"/>
            </a:endParaRPr>
          </a:p>
          <a:p>
            <a:pPr algn="just"/>
            <a:endParaRPr lang="en-US" sz="3200">
              <a:latin typeface="Agrandir Narrow"/>
            </a:endParaRPr>
          </a:p>
          <a:p>
            <a:pPr algn="l"/>
            <a:endParaRPr lang="en-US">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TextBox 2"/>
          <p:cNvSpPr txBox="1"/>
          <p:nvPr/>
        </p:nvSpPr>
        <p:spPr>
          <a:xfrm>
            <a:off x="3237580" y="419298"/>
            <a:ext cx="7821651" cy="882413"/>
          </a:xfrm>
          <a:prstGeom prst="rect">
            <a:avLst/>
          </a:prstGeom>
        </p:spPr>
        <p:txBody>
          <a:bodyPr lIns="0" tIns="0" rIns="0" bIns="0" rtlCol="0" anchor="t">
            <a:spAutoFit/>
          </a:bodyPr>
          <a:lstStyle/>
          <a:p>
            <a:pPr marL="0" lvl="0" indent="0" algn="l">
              <a:lnSpc>
                <a:spcPts val="5612"/>
              </a:lnSpc>
            </a:pPr>
            <a:r>
              <a:rPr lang="en-US" sz="5102" b="1">
                <a:solidFill>
                  <a:srgbClr val="243B3B"/>
                </a:solidFill>
                <a:latin typeface="Agrandir Narrow Bold"/>
                <a:ea typeface="Agrandir Narrow Bold"/>
                <a:cs typeface="Agrandir Narrow Bold"/>
                <a:sym typeface="Agrandir Narrow Bold"/>
              </a:rPr>
              <a:t>Anonsai</a:t>
            </a:r>
          </a:p>
        </p:txBody>
      </p:sp>
      <p:sp>
        <p:nvSpPr>
          <p:cNvPr id="3" name="TextBox 2">
            <a:extLst>
              <a:ext uri="{FF2B5EF4-FFF2-40B4-BE49-F238E27FC236}">
                <a16:creationId xmlns:a16="http://schemas.microsoft.com/office/drawing/2014/main" id="{52F1CEC5-F0A2-877B-368F-15C0C326016B}"/>
              </a:ext>
            </a:extLst>
          </p:cNvPr>
          <p:cNvSpPr txBox="1"/>
          <p:nvPr/>
        </p:nvSpPr>
        <p:spPr>
          <a:xfrm>
            <a:off x="1428749" y="2110153"/>
            <a:ext cx="15650307" cy="7971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 sz="3200" b="1">
                <a:latin typeface="Agrandir Narrow"/>
                <a:cs typeface="Times New Roman"/>
              </a:rPr>
              <a:t>Š. m. lapkričio 21 d.</a:t>
            </a:r>
            <a:r>
              <a:rPr lang="lt" sz="3200">
                <a:latin typeface="Agrandir Narrow"/>
                <a:cs typeface="Times New Roman"/>
              </a:rPr>
              <a:t> Gamtos tyrimų centre (Akademijos g. 2, Vilnius) vyks 17-oji Lietuvos jaunųjų mokslininkų konferencija „</a:t>
            </a:r>
            <a:r>
              <a:rPr lang="lt-LT" sz="3200" noProof="1">
                <a:latin typeface="Agrandir Narrow"/>
                <a:cs typeface="Times New Roman"/>
              </a:rPr>
              <a:t>Bioateitis</a:t>
            </a:r>
            <a:r>
              <a:rPr lang="lt" sz="3200">
                <a:latin typeface="Agrandir Narrow"/>
                <a:cs typeface="Times New Roman"/>
              </a:rPr>
              <a:t>: gamtos ir gyvybės mokslų perspektyvos“.</a:t>
            </a:r>
            <a:endParaRPr lang="en-US" sz="3200">
              <a:latin typeface="Agrandir Narrow"/>
            </a:endParaRPr>
          </a:p>
          <a:p>
            <a:pPr algn="just"/>
            <a:r>
              <a:rPr lang="lt" sz="3200">
                <a:latin typeface="Agrandir Narrow"/>
                <a:cs typeface="Times New Roman"/>
              </a:rPr>
              <a:t>Daugiau informacijos apie renginį: </a:t>
            </a:r>
            <a:r>
              <a:rPr lang="lt" sz="3200" b="1">
                <a:latin typeface="Agrandir Narrow"/>
                <a:cs typeface="Times New Roman"/>
                <a:hlinkClick r:id="rId2"/>
              </a:rPr>
              <a:t>https://www.lma.lt/news/2409/67/Lietuvos-jaunuju-mokslininku-konferencija-Bioateitis-gamtos-ir-gyvybes-mokslu-perspektyvos</a:t>
            </a:r>
            <a:r>
              <a:rPr lang="lt" sz="3200">
                <a:latin typeface="Agrandir Narrow"/>
                <a:cs typeface="Times New Roman"/>
              </a:rPr>
              <a:t> </a:t>
            </a:r>
            <a:endParaRPr lang="en-US" sz="3200">
              <a:latin typeface="Agrandir Narrow"/>
            </a:endParaRPr>
          </a:p>
          <a:p>
            <a:pPr algn="just"/>
            <a:endParaRPr lang="en-US" sz="3200">
              <a:latin typeface="Agrandir Narrow"/>
            </a:endParaRPr>
          </a:p>
          <a:p>
            <a:pPr algn="just"/>
            <a:r>
              <a:rPr lang="lt" sz="3200" b="1">
                <a:latin typeface="Agrandir Narrow"/>
                <a:cs typeface="Times New Roman"/>
              </a:rPr>
              <a:t>Š. m. lapkričio 26 d.</a:t>
            </a:r>
            <a:r>
              <a:rPr lang="lt" sz="3200">
                <a:latin typeface="Agrandir Narrow"/>
                <a:cs typeface="Times New Roman"/>
              </a:rPr>
              <a:t> Lietuvos mokslų akademijoje (Gedimino pr. 3, Vilnius) vyks 13-oji tarptautinė jaunųjų mokslininkų konferencija ,,Jaunieji mokslininkai – žemės ūkio pažangai“ (</a:t>
            </a:r>
            <a:r>
              <a:rPr lang="lt" sz="3200" i="1">
                <a:latin typeface="Agrandir Narrow"/>
                <a:cs typeface="Times New Roman"/>
              </a:rPr>
              <a:t>T</a:t>
            </a:r>
            <a:r>
              <a:rPr lang="en-GB" sz="3200" i="1">
                <a:latin typeface="Agrandir Narrow"/>
                <a:cs typeface="Times New Roman"/>
              </a:rPr>
              <a:t>he Young Scientists For Advance Of Agriculture</a:t>
            </a:r>
            <a:r>
              <a:rPr lang="lt" sz="3200" i="1">
                <a:latin typeface="Agrandir Narrow"/>
                <a:cs typeface="Times New Roman"/>
              </a:rPr>
              <a:t> AGRISCI2024</a:t>
            </a:r>
            <a:r>
              <a:rPr lang="lt" sz="3200">
                <a:latin typeface="Agrandir Narrow"/>
                <a:cs typeface="Times New Roman"/>
              </a:rPr>
              <a:t>).</a:t>
            </a:r>
            <a:endParaRPr lang="en-US" sz="3200">
              <a:latin typeface="Agrandir Narrow"/>
            </a:endParaRPr>
          </a:p>
          <a:p>
            <a:pPr algn="just"/>
            <a:r>
              <a:rPr lang="lt" sz="3200">
                <a:latin typeface="Agrandir Narrow"/>
                <a:cs typeface="Times New Roman"/>
              </a:rPr>
              <a:t>Daugiau informacijos apie renginį:</a:t>
            </a:r>
            <a:r>
              <a:rPr lang="lt" sz="3200" b="1">
                <a:latin typeface="Agrandir Narrow"/>
                <a:cs typeface="Times New Roman"/>
              </a:rPr>
              <a:t> </a:t>
            </a:r>
            <a:r>
              <a:rPr lang="lt" sz="3200" b="1">
                <a:latin typeface="Agrandir Narrow"/>
                <a:cs typeface="Times New Roman"/>
                <a:hlinkClick r:id="rId3"/>
              </a:rPr>
              <a:t>https://www.lma.lt/news/2400/67/Tarptautine-konferencija-Jaunieji-mokslininkai-zemes-ukio-pazangai</a:t>
            </a:r>
            <a:r>
              <a:rPr lang="lt" sz="3200" b="1">
                <a:latin typeface="Agrandir Narrow"/>
                <a:cs typeface="Times New Roman"/>
              </a:rPr>
              <a:t> </a:t>
            </a:r>
            <a:endParaRPr lang="en-US" sz="3200">
              <a:latin typeface="Agrandir Narrow"/>
            </a:endParaRPr>
          </a:p>
          <a:p>
            <a:pPr algn="just"/>
            <a:endParaRPr lang="en-US" sz="3200">
              <a:latin typeface="Agrandir Narrow"/>
            </a:endParaRPr>
          </a:p>
          <a:p>
            <a:pPr algn="just"/>
            <a:r>
              <a:rPr lang="lt" sz="3200" b="1">
                <a:latin typeface="Agrandir Narrow"/>
                <a:cs typeface="Times New Roman"/>
              </a:rPr>
              <a:t>Š. m. lapkričio 29 d.</a:t>
            </a:r>
            <a:r>
              <a:rPr lang="lt" sz="3200">
                <a:latin typeface="Agrandir Narrow"/>
                <a:cs typeface="Times New Roman"/>
              </a:rPr>
              <a:t> Vilniaus universiteto Mokslinės komunikacijos ir informacijos centre Saulėtekyje vyks ketvirtoji kartografijos mokslo ir technologijų konferencija „CartoCon2024“.</a:t>
            </a:r>
            <a:endParaRPr lang="en-US" sz="3200">
              <a:latin typeface="Agrandir Narrow"/>
            </a:endParaRPr>
          </a:p>
          <a:p>
            <a:pPr algn="just"/>
            <a:r>
              <a:rPr lang="lt" sz="3200">
                <a:latin typeface="Agrandir Narrow"/>
                <a:cs typeface="Times New Roman"/>
              </a:rPr>
              <a:t>Daugiau informacijos apie renginį: </a:t>
            </a:r>
            <a:r>
              <a:rPr lang="lt" sz="3200" b="1">
                <a:latin typeface="Agrandir Narrow"/>
                <a:cs typeface="Times New Roman"/>
                <a:hlinkClick r:id="rId4"/>
              </a:rPr>
              <a:t>https://cartocon.lt/</a:t>
            </a:r>
            <a:r>
              <a:rPr lang="lt" sz="3200" b="1">
                <a:latin typeface="Agrandir Narrow"/>
                <a:cs typeface="Times New Roman"/>
              </a:rPr>
              <a:t> </a:t>
            </a:r>
            <a:endParaRPr lang="en-US" sz="3200">
              <a:latin typeface="Agrandir Narrow"/>
            </a:endParaRPr>
          </a:p>
          <a:p>
            <a:pPr algn="l"/>
            <a:endParaRPr lang="en-US" sz="3200">
              <a:latin typeface="Agrandir Narrow"/>
              <a:cs typeface="Calibri"/>
            </a:endParaRPr>
          </a:p>
        </p:txBody>
      </p:sp>
    </p:spTree>
    <p:extLst>
      <p:ext uri="{BB962C8B-B14F-4D97-AF65-F5344CB8AC3E}">
        <p14:creationId xmlns:p14="http://schemas.microsoft.com/office/powerpoint/2010/main" val="1385784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TextBox 2"/>
          <p:cNvSpPr txBox="1"/>
          <p:nvPr/>
        </p:nvSpPr>
        <p:spPr>
          <a:xfrm>
            <a:off x="3237580" y="419298"/>
            <a:ext cx="7821651" cy="882413"/>
          </a:xfrm>
          <a:prstGeom prst="rect">
            <a:avLst/>
          </a:prstGeom>
        </p:spPr>
        <p:txBody>
          <a:bodyPr lIns="0" tIns="0" rIns="0" bIns="0" rtlCol="0" anchor="t">
            <a:spAutoFit/>
          </a:bodyPr>
          <a:lstStyle/>
          <a:p>
            <a:pPr marL="0" lvl="0" indent="0" algn="l">
              <a:lnSpc>
                <a:spcPts val="5612"/>
              </a:lnSpc>
            </a:pPr>
            <a:r>
              <a:rPr lang="en-US" sz="5102" b="1">
                <a:solidFill>
                  <a:srgbClr val="243B3B"/>
                </a:solidFill>
                <a:latin typeface="Agrandir Narrow Bold"/>
                <a:ea typeface="Agrandir Narrow Bold"/>
                <a:cs typeface="Agrandir Narrow Bold"/>
                <a:sym typeface="Agrandir Narrow Bold"/>
              </a:rPr>
              <a:t>Anonsai</a:t>
            </a:r>
          </a:p>
        </p:txBody>
      </p:sp>
      <p:sp>
        <p:nvSpPr>
          <p:cNvPr id="3" name="TextBox 2">
            <a:extLst>
              <a:ext uri="{FF2B5EF4-FFF2-40B4-BE49-F238E27FC236}">
                <a16:creationId xmlns:a16="http://schemas.microsoft.com/office/drawing/2014/main" id="{3EA2F7B3-CB6D-1339-3A71-4864A87A2EC1}"/>
              </a:ext>
            </a:extLst>
          </p:cNvPr>
          <p:cNvSpPr txBox="1"/>
          <p:nvPr/>
        </p:nvSpPr>
        <p:spPr>
          <a:xfrm>
            <a:off x="1450731" y="1758461"/>
            <a:ext cx="15386538"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 sz="3200" b="1">
                <a:latin typeface="Agrandir Narrow"/>
                <a:cs typeface="Times New Roman"/>
              </a:rPr>
              <a:t>Š. m. lapkričio 29 d. </a:t>
            </a:r>
            <a:r>
              <a:rPr lang="lt" sz="3200">
                <a:latin typeface="Agrandir Narrow"/>
                <a:cs typeface="Times New Roman"/>
              </a:rPr>
              <a:t>Lietuvos mokslų akademijos Mažojoje konferencijų salėje (Gedimino pr. 3, Vilnius) vyks konferencija „Psichologija ir karas Ukrainoje“.     </a:t>
            </a:r>
            <a:br>
              <a:rPr lang="lt" sz="3200">
                <a:latin typeface="Agrandir Narrow"/>
                <a:cs typeface="Times New Roman"/>
              </a:rPr>
            </a:br>
            <a:r>
              <a:rPr lang="lt" sz="3200">
                <a:latin typeface="Agrandir Narrow"/>
                <a:cs typeface="Times New Roman"/>
                <a:hlinkClick r:id="rId2"/>
              </a:rPr>
              <a:t>Registracija iki lapkričio 25 d.</a:t>
            </a:r>
            <a:endParaRPr lang="en-US" sz="3200">
              <a:latin typeface="Agrandir Narrow"/>
            </a:endParaRPr>
          </a:p>
          <a:p>
            <a:pPr algn="just"/>
            <a:r>
              <a:rPr lang="lt" sz="3200">
                <a:latin typeface="Agrandir Narrow"/>
                <a:cs typeface="Times New Roman"/>
              </a:rPr>
              <a:t>Daugiau informacijos apie renginį: </a:t>
            </a:r>
            <a:r>
              <a:rPr lang="lt" sz="3200" b="1">
                <a:latin typeface="Agrandir Narrow"/>
                <a:cs typeface="Times New Roman"/>
                <a:hlinkClick r:id="rId3"/>
              </a:rPr>
              <a:t>https://www.lma.lt/news/2489/67/Konferencija-Psichologija-ir-karas-Ukrainoje</a:t>
            </a:r>
            <a:r>
              <a:rPr lang="lt" sz="3200" b="1">
                <a:latin typeface="Agrandir Narrow"/>
                <a:cs typeface="Times New Roman"/>
              </a:rPr>
              <a:t> </a:t>
            </a:r>
            <a:endParaRPr lang="en-US" sz="3200">
              <a:latin typeface="Agrandir Narrow"/>
            </a:endParaRPr>
          </a:p>
          <a:p>
            <a:pPr algn="just"/>
            <a:endParaRPr lang="en-US" sz="3200">
              <a:latin typeface="Agrandir Narrow"/>
            </a:endParaRPr>
          </a:p>
          <a:p>
            <a:pPr algn="just"/>
            <a:r>
              <a:rPr lang="lt" sz="3200">
                <a:latin typeface="Agrandir Narrow"/>
                <a:cs typeface="Times New Roman"/>
              </a:rPr>
              <a:t>Startuoja Europos mokslo tarybos kvietimas teikti paraiškas „Įsitvirtinantiems“ (angl. </a:t>
            </a:r>
            <a:r>
              <a:rPr lang="en-GB" sz="3200" i="1">
                <a:latin typeface="Agrandir Narrow"/>
                <a:cs typeface="Times New Roman"/>
              </a:rPr>
              <a:t>Consolidator Grant</a:t>
            </a:r>
            <a:r>
              <a:rPr lang="lt" sz="3200">
                <a:latin typeface="Agrandir Narrow"/>
                <a:cs typeface="Times New Roman"/>
              </a:rPr>
              <a:t>) mokslininkams. Paraiškas galima teikti </a:t>
            </a:r>
            <a:r>
              <a:rPr lang="lt" sz="3200" b="1">
                <a:latin typeface="Agrandir Narrow"/>
                <a:cs typeface="Times New Roman"/>
              </a:rPr>
              <a:t>iki 2025 m. sausio 14 d.</a:t>
            </a:r>
            <a:endParaRPr lang="en-US" sz="3200">
              <a:latin typeface="Agrandir Narrow"/>
            </a:endParaRPr>
          </a:p>
          <a:p>
            <a:pPr algn="just"/>
            <a:r>
              <a:rPr lang="lt" sz="3200">
                <a:latin typeface="Agrandir Narrow"/>
                <a:cs typeface="Times New Roman"/>
              </a:rPr>
              <a:t>Daugiau informacijos apie renginį: </a:t>
            </a:r>
            <a:r>
              <a:rPr lang="lt" sz="3200" b="1">
                <a:latin typeface="Agrandir Narrow"/>
                <a:cs typeface="Times New Roman"/>
                <a:hlinkClick r:id="rId4"/>
              </a:rPr>
              <a:t>https://lmt.lrv.lt/lt/naujienos/europos-mokslo-taryba-kviecia-teikti-paraiskas-isitvirtinantiems-mokslininkams/</a:t>
            </a:r>
            <a:r>
              <a:rPr lang="lt" sz="3200">
                <a:latin typeface="Agrandir Narrow"/>
                <a:cs typeface="Times New Roman"/>
              </a:rPr>
              <a:t> </a:t>
            </a:r>
            <a:endParaRPr lang="en-US" sz="3200">
              <a:latin typeface="Agrandir Narrow"/>
            </a:endParaRPr>
          </a:p>
          <a:p>
            <a:pPr algn="l"/>
            <a:endParaRPr lang="en-US" sz="3200">
              <a:latin typeface="Agrandir Narrow"/>
              <a:cs typeface="Calibri"/>
            </a:endParaRPr>
          </a:p>
        </p:txBody>
      </p:sp>
    </p:spTree>
    <p:extLst>
      <p:ext uri="{BB962C8B-B14F-4D97-AF65-F5344CB8AC3E}">
        <p14:creationId xmlns:p14="http://schemas.microsoft.com/office/powerpoint/2010/main" val="38587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TextBox 2"/>
          <p:cNvSpPr txBox="1"/>
          <p:nvPr/>
        </p:nvSpPr>
        <p:spPr>
          <a:xfrm>
            <a:off x="3237580" y="419298"/>
            <a:ext cx="7821651" cy="882413"/>
          </a:xfrm>
          <a:prstGeom prst="rect">
            <a:avLst/>
          </a:prstGeom>
        </p:spPr>
        <p:txBody>
          <a:bodyPr lIns="0" tIns="0" rIns="0" bIns="0" rtlCol="0" anchor="t">
            <a:spAutoFit/>
          </a:bodyPr>
          <a:lstStyle/>
          <a:p>
            <a:pPr marL="0" lvl="0" indent="0" algn="l">
              <a:lnSpc>
                <a:spcPts val="5612"/>
              </a:lnSpc>
            </a:pPr>
            <a:r>
              <a:rPr lang="en-US" sz="5102" b="1">
                <a:solidFill>
                  <a:srgbClr val="243B3B"/>
                </a:solidFill>
                <a:latin typeface="Agrandir Narrow Bold"/>
                <a:ea typeface="Agrandir Narrow Bold"/>
                <a:cs typeface="Agrandir Narrow Bold"/>
                <a:sym typeface="Agrandir Narrow Bold"/>
              </a:rPr>
              <a:t>Anonsai</a:t>
            </a:r>
          </a:p>
        </p:txBody>
      </p:sp>
      <p:pic>
        <p:nvPicPr>
          <p:cNvPr id="3" name="Picture 2" descr="A person typing on a computer&#10;&#10;Description automatically generated">
            <a:extLst>
              <a:ext uri="{FF2B5EF4-FFF2-40B4-BE49-F238E27FC236}">
                <a16:creationId xmlns:a16="http://schemas.microsoft.com/office/drawing/2014/main" id="{549BB106-4342-195E-2DF1-D01452EC0DF8}"/>
              </a:ext>
            </a:extLst>
          </p:cNvPr>
          <p:cNvPicPr>
            <a:picLocks noChangeAspect="1"/>
          </p:cNvPicPr>
          <p:nvPr/>
        </p:nvPicPr>
        <p:blipFill>
          <a:blip r:embed="rId2"/>
          <a:stretch>
            <a:fillRect/>
          </a:stretch>
        </p:blipFill>
        <p:spPr>
          <a:xfrm>
            <a:off x="6982803" y="235281"/>
            <a:ext cx="6871347" cy="9822802"/>
          </a:xfrm>
          <a:prstGeom prst="rect">
            <a:avLst/>
          </a:prstGeom>
        </p:spPr>
      </p:pic>
    </p:spTree>
    <p:extLst>
      <p:ext uri="{BB962C8B-B14F-4D97-AF65-F5344CB8AC3E}">
        <p14:creationId xmlns:p14="http://schemas.microsoft.com/office/powerpoint/2010/main" val="4113474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909296" y="3208614"/>
            <a:ext cx="14052737" cy="4601131"/>
          </a:xfrm>
          <a:custGeom>
            <a:avLst/>
            <a:gdLst/>
            <a:ahLst/>
            <a:cxnLst/>
            <a:rect l="l" t="t" r="r" b="b"/>
            <a:pathLst>
              <a:path w="14052737" h="4601131">
                <a:moveTo>
                  <a:pt x="0" y="0"/>
                </a:moveTo>
                <a:lnTo>
                  <a:pt x="14052737" y="0"/>
                </a:lnTo>
                <a:lnTo>
                  <a:pt x="14052737" y="4601132"/>
                </a:lnTo>
                <a:lnTo>
                  <a:pt x="0" y="4601132"/>
                </a:lnTo>
                <a:lnTo>
                  <a:pt x="0" y="0"/>
                </a:lnTo>
                <a:close/>
              </a:path>
            </a:pathLst>
          </a:custGeom>
          <a:blipFill>
            <a:blip r:embed="rId2"/>
            <a:stretch>
              <a:fillRect t="-10825" b="-92660"/>
            </a:stretch>
          </a:blipFill>
        </p:spPr>
        <p:txBody>
          <a:bodyPr/>
          <a:lstStyle/>
          <a:p>
            <a:endParaRPr lang="en-GB"/>
          </a:p>
        </p:txBody>
      </p:sp>
      <p:sp>
        <p:nvSpPr>
          <p:cNvPr id="3" name="TextBox 3"/>
          <p:cNvSpPr txBox="1"/>
          <p:nvPr/>
        </p:nvSpPr>
        <p:spPr>
          <a:xfrm>
            <a:off x="2356594" y="5827090"/>
            <a:ext cx="5901764" cy="997749"/>
          </a:xfrm>
          <a:prstGeom prst="rect">
            <a:avLst/>
          </a:prstGeom>
        </p:spPr>
        <p:txBody>
          <a:bodyPr lIns="0" tIns="0" rIns="0" bIns="0" rtlCol="0" anchor="t">
            <a:spAutoFit/>
          </a:bodyPr>
          <a:lstStyle/>
          <a:p>
            <a:pPr algn="ctr">
              <a:lnSpc>
                <a:spcPts val="6725"/>
              </a:lnSpc>
              <a:spcBef>
                <a:spcPct val="0"/>
              </a:spcBef>
            </a:pPr>
            <a:r>
              <a:rPr lang="en-US" sz="5604" b="1">
                <a:solidFill>
                  <a:srgbClr val="D1D1CB"/>
                </a:solidFill>
                <a:latin typeface="Agrandir Narrow Bold"/>
                <a:ea typeface="Agrandir Narrow Bold"/>
                <a:cs typeface="Agrandir Narrow Bold"/>
                <a:sym typeface="Agrandir Narrow Bold"/>
              </a:rPr>
              <a:t>Ačiū už dėmesį</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Freeform 2"/>
          <p:cNvSpPr/>
          <p:nvPr/>
        </p:nvSpPr>
        <p:spPr>
          <a:xfrm rot="-10800000">
            <a:off x="0" y="8743950"/>
            <a:ext cx="3086100" cy="1543050"/>
          </a:xfrm>
          <a:custGeom>
            <a:avLst/>
            <a:gdLst/>
            <a:ahLst/>
            <a:cxnLst/>
            <a:rect l="l" t="t" r="r" b="b"/>
            <a:pathLst>
              <a:path w="3086100" h="1543050">
                <a:moveTo>
                  <a:pt x="0" y="0"/>
                </a:moveTo>
                <a:lnTo>
                  <a:pt x="3086100" y="0"/>
                </a:lnTo>
                <a:lnTo>
                  <a:pt x="3086100"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0" y="-132907"/>
            <a:ext cx="2612266" cy="2343279"/>
          </a:xfrm>
          <a:custGeom>
            <a:avLst/>
            <a:gdLst/>
            <a:ahLst/>
            <a:cxnLst/>
            <a:rect l="l" t="t" r="r" b="b"/>
            <a:pathLst>
              <a:path w="2612266" h="2343279">
                <a:moveTo>
                  <a:pt x="0" y="0"/>
                </a:moveTo>
                <a:lnTo>
                  <a:pt x="2612266" y="0"/>
                </a:lnTo>
                <a:lnTo>
                  <a:pt x="2612266" y="2343279"/>
                </a:lnTo>
                <a:lnTo>
                  <a:pt x="0" y="2343279"/>
                </a:lnTo>
                <a:lnTo>
                  <a:pt x="0" y="0"/>
                </a:lnTo>
                <a:close/>
              </a:path>
            </a:pathLst>
          </a:custGeom>
          <a:blipFill>
            <a:blip r:embed="rId4"/>
            <a:stretch>
              <a:fillRect t="-5739" b="-5739"/>
            </a:stretch>
          </a:blipFill>
        </p:spPr>
        <p:txBody>
          <a:bodyPr/>
          <a:lstStyle/>
          <a:p>
            <a:endParaRPr lang="en-GB"/>
          </a:p>
        </p:txBody>
      </p:sp>
      <p:sp>
        <p:nvSpPr>
          <p:cNvPr id="4" name="Freeform 4"/>
          <p:cNvSpPr/>
          <p:nvPr/>
        </p:nvSpPr>
        <p:spPr>
          <a:xfrm>
            <a:off x="13058305" y="6934030"/>
            <a:ext cx="4739181" cy="3352970"/>
          </a:xfrm>
          <a:custGeom>
            <a:avLst/>
            <a:gdLst/>
            <a:ahLst/>
            <a:cxnLst/>
            <a:rect l="l" t="t" r="r" b="b"/>
            <a:pathLst>
              <a:path w="4739181" h="3352970">
                <a:moveTo>
                  <a:pt x="0" y="0"/>
                </a:moveTo>
                <a:lnTo>
                  <a:pt x="4739181" y="0"/>
                </a:lnTo>
                <a:lnTo>
                  <a:pt x="4739181" y="3352970"/>
                </a:lnTo>
                <a:lnTo>
                  <a:pt x="0" y="3352970"/>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676870" y="337961"/>
            <a:ext cx="10930576" cy="698846"/>
          </a:xfrm>
          <a:prstGeom prst="rect">
            <a:avLst/>
          </a:prstGeom>
        </p:spPr>
        <p:txBody>
          <a:bodyPr wrap="square" lIns="0" tIns="0" rIns="0" bIns="0" rtlCol="0" anchor="t">
            <a:spAutoFit/>
          </a:bodyPr>
          <a:lstStyle/>
          <a:p>
            <a:pPr algn="ctr">
              <a:lnSpc>
                <a:spcPts val="5589"/>
              </a:lnSpc>
              <a:spcBef>
                <a:spcPct val="0"/>
              </a:spcBef>
            </a:pPr>
            <a:r>
              <a:rPr lang="lt-LT" sz="4650" b="1">
                <a:solidFill>
                  <a:schemeClr val="bg2"/>
                </a:solidFill>
                <a:latin typeface="Agrandir Narrow Bold"/>
                <a:ea typeface="Agrandir Narrow Bold"/>
                <a:cs typeface="Agrandir Narrow Bold"/>
                <a:sym typeface="Agrandir Narrow Bold"/>
              </a:rPr>
              <a:t>Dėl GTC direktoriaus rinkimų</a:t>
            </a:r>
            <a:r>
              <a:rPr lang="lt-LT" sz="4650" b="1">
                <a:solidFill>
                  <a:srgbClr val="000000"/>
                </a:solidFill>
                <a:latin typeface="Agrandir Narrow Bold"/>
                <a:ea typeface="Agrandir Narrow Bold"/>
                <a:cs typeface="Agrandir Narrow Bold"/>
                <a:sym typeface="Agrandir Narrow Bold"/>
              </a:rPr>
              <a:t> </a:t>
            </a:r>
            <a:endParaRPr lang="lt-LT" sz="4650" b="1">
              <a:solidFill>
                <a:srgbClr val="000000"/>
              </a:solidFill>
              <a:latin typeface="Agrandir Narrow Bold"/>
              <a:ea typeface="Agrandir Narrow Bold"/>
              <a:cs typeface="Agrandir Narrow Bold"/>
            </a:endParaRPr>
          </a:p>
        </p:txBody>
      </p:sp>
      <p:pic>
        <p:nvPicPr>
          <p:cNvPr id="6" name="Picture 5" descr="A close-up of a document&#10;&#10;Description automatically generated">
            <a:extLst>
              <a:ext uri="{FF2B5EF4-FFF2-40B4-BE49-F238E27FC236}">
                <a16:creationId xmlns:a16="http://schemas.microsoft.com/office/drawing/2014/main" id="{96F9FFEB-F0AC-6C00-0B0B-047CE57EFFA6}"/>
              </a:ext>
            </a:extLst>
          </p:cNvPr>
          <p:cNvPicPr>
            <a:picLocks noChangeAspect="1"/>
          </p:cNvPicPr>
          <p:nvPr/>
        </p:nvPicPr>
        <p:blipFill>
          <a:blip r:embed="rId6"/>
          <a:stretch>
            <a:fillRect/>
          </a:stretch>
        </p:blipFill>
        <p:spPr>
          <a:xfrm>
            <a:off x="2344853" y="1195910"/>
            <a:ext cx="10444687" cy="89499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3" name="TextBox 3"/>
          <p:cNvSpPr txBox="1"/>
          <p:nvPr/>
        </p:nvSpPr>
        <p:spPr>
          <a:xfrm>
            <a:off x="707299" y="583764"/>
            <a:ext cx="15119785" cy="636713"/>
          </a:xfrm>
          <a:prstGeom prst="rect">
            <a:avLst/>
          </a:prstGeom>
        </p:spPr>
        <p:txBody>
          <a:bodyPr wrap="square" lIns="0" tIns="0" rIns="0" bIns="0" rtlCol="0" anchor="t">
            <a:spAutoFit/>
          </a:bodyPr>
          <a:lstStyle/>
          <a:p>
            <a:pPr algn="ctr">
              <a:lnSpc>
                <a:spcPts val="5092"/>
              </a:lnSpc>
              <a:spcBef>
                <a:spcPct val="0"/>
              </a:spcBef>
            </a:pPr>
            <a:r>
              <a:rPr lang="lt-LT" sz="4200" b="1">
                <a:solidFill>
                  <a:srgbClr val="243B3B"/>
                </a:solidFill>
                <a:latin typeface="Agrandir Narrow Bold"/>
                <a:ea typeface="Agrandir Narrow Bold"/>
                <a:cs typeface="Agrandir Narrow Bold"/>
                <a:sym typeface="Agrandir Narrow Bold"/>
              </a:rPr>
              <a:t>Dėl naujos GTC teisinės formos</a:t>
            </a:r>
            <a:r>
              <a:rPr lang="en-US" sz="4200" b="1">
                <a:solidFill>
                  <a:srgbClr val="243B3B"/>
                </a:solidFill>
                <a:latin typeface="Agrandir Narrow Bold"/>
                <a:ea typeface="Agrandir Narrow Bold"/>
                <a:cs typeface="Agrandir Narrow Bold"/>
                <a:sym typeface="Agrandir Narrow Bold"/>
              </a:rPr>
              <a:t> </a:t>
            </a:r>
          </a:p>
        </p:txBody>
      </p:sp>
      <p:pic>
        <p:nvPicPr>
          <p:cNvPr id="6" name="Picture 5" descr="A white background with black text and a shield&#10;&#10;Description automatically generated">
            <a:extLst>
              <a:ext uri="{FF2B5EF4-FFF2-40B4-BE49-F238E27FC236}">
                <a16:creationId xmlns:a16="http://schemas.microsoft.com/office/drawing/2014/main" id="{80855EEB-E107-B047-6508-E61B70668718}"/>
              </a:ext>
            </a:extLst>
          </p:cNvPr>
          <p:cNvPicPr>
            <a:picLocks noChangeAspect="1"/>
          </p:cNvPicPr>
          <p:nvPr/>
        </p:nvPicPr>
        <p:blipFill>
          <a:blip r:embed="rId2"/>
          <a:stretch>
            <a:fillRect/>
          </a:stretch>
        </p:blipFill>
        <p:spPr>
          <a:xfrm>
            <a:off x="478464" y="1575538"/>
            <a:ext cx="14859000" cy="4198682"/>
          </a:xfrm>
          <a:prstGeom prst="rect">
            <a:avLst/>
          </a:prstGeom>
        </p:spPr>
      </p:pic>
      <p:sp>
        <p:nvSpPr>
          <p:cNvPr id="8" name="Freeform 5">
            <a:extLst>
              <a:ext uri="{FF2B5EF4-FFF2-40B4-BE49-F238E27FC236}">
                <a16:creationId xmlns:a16="http://schemas.microsoft.com/office/drawing/2014/main" id="{9103E9D7-E725-A1D2-1D7A-E3247A4F5A68}"/>
              </a:ext>
            </a:extLst>
          </p:cNvPr>
          <p:cNvSpPr/>
          <p:nvPr/>
        </p:nvSpPr>
        <p:spPr>
          <a:xfrm>
            <a:off x="16052262" y="255706"/>
            <a:ext cx="1986485" cy="1939283"/>
          </a:xfrm>
          <a:custGeom>
            <a:avLst/>
            <a:gdLst/>
            <a:ahLst/>
            <a:cxnLst/>
            <a:rect l="l" t="t" r="r" b="b"/>
            <a:pathLst>
              <a:path w="2398496" h="2311422">
                <a:moveTo>
                  <a:pt x="0" y="0"/>
                </a:moveTo>
                <a:lnTo>
                  <a:pt x="2398497" y="0"/>
                </a:lnTo>
                <a:lnTo>
                  <a:pt x="2398497" y="2311423"/>
                </a:lnTo>
                <a:lnTo>
                  <a:pt x="0" y="2311423"/>
                </a:lnTo>
                <a:lnTo>
                  <a:pt x="0" y="0"/>
                </a:lnTo>
                <a:close/>
              </a:path>
            </a:pathLst>
          </a:custGeom>
          <a:blipFill>
            <a:blip r:embed="rId3"/>
            <a:stretch>
              <a:fillRect/>
            </a:stretch>
          </a:blipFill>
        </p:spPr>
        <p:txBody>
          <a:bodyPr/>
          <a:lstStyle/>
          <a:p>
            <a:endParaRPr lang="en-GB"/>
          </a:p>
        </p:txBody>
      </p:sp>
      <p:sp>
        <p:nvSpPr>
          <p:cNvPr id="9" name="TextBox 8">
            <a:extLst>
              <a:ext uri="{FF2B5EF4-FFF2-40B4-BE49-F238E27FC236}">
                <a16:creationId xmlns:a16="http://schemas.microsoft.com/office/drawing/2014/main" id="{6E73D7E9-2093-A234-78EE-2BB65D6DB166}"/>
              </a:ext>
            </a:extLst>
          </p:cNvPr>
          <p:cNvSpPr txBox="1"/>
          <p:nvPr/>
        </p:nvSpPr>
        <p:spPr>
          <a:xfrm>
            <a:off x="715040" y="6217388"/>
            <a:ext cx="1660539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3600">
                <a:latin typeface="Agrandir"/>
              </a:rPr>
              <a:t>Lietuvos Respublikos Vyriausybė n u t a r i a:</a:t>
            </a:r>
            <a:endParaRPr lang="en-US" sz="3600">
              <a:latin typeface="Agrandir"/>
            </a:endParaRPr>
          </a:p>
          <a:p>
            <a:pPr algn="just"/>
            <a:endParaRPr lang="lt-LT" sz="3600">
              <a:latin typeface="Agrandir"/>
            </a:endParaRPr>
          </a:p>
          <a:p>
            <a:pPr algn="just"/>
            <a:r>
              <a:rPr lang="lt-LT" sz="3600">
                <a:latin typeface="Agrandir"/>
              </a:rPr>
              <a:t>1) Pertvarkyti biudžetinę įstaigą valstybinį mokslinių tyrimų institutą Gamtos tyrimų centrą į viešąją įstaigą Valstybinį mokslinių tyrimų institutą Gamtos tyrimų centrą. Šiuo metu Gamtos tyrimų centrui yra suteiktas pertvarkomos biudžetinės įstaigos statusas. Pertvarkymo procesą ketiname užbaigti iki </a:t>
            </a:r>
            <a:r>
              <a:rPr lang="lt-LT" sz="3600" noProof="1">
                <a:latin typeface="Agrandir"/>
              </a:rPr>
              <a:t>naujųjų</a:t>
            </a:r>
            <a:r>
              <a:rPr lang="lt-LT" sz="3600">
                <a:latin typeface="Agrandir"/>
              </a:rPr>
              <a:t> metų.</a:t>
            </a:r>
            <a:endParaRPr lang="lt-LT" sz="3600">
              <a:latin typeface="Agrandir"/>
              <a:cs typeface="Times New Roman"/>
            </a:endParaRPr>
          </a:p>
        </p:txBody>
      </p:sp>
    </p:spTree>
    <p:extLst>
      <p:ext uri="{BB962C8B-B14F-4D97-AF65-F5344CB8AC3E}">
        <p14:creationId xmlns:p14="http://schemas.microsoft.com/office/powerpoint/2010/main" val="319650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4" name="Freeform 4"/>
          <p:cNvSpPr/>
          <p:nvPr/>
        </p:nvSpPr>
        <p:spPr>
          <a:xfrm>
            <a:off x="353805" y="1888522"/>
            <a:ext cx="3678690" cy="1839345"/>
          </a:xfrm>
          <a:custGeom>
            <a:avLst/>
            <a:gdLst/>
            <a:ahLst/>
            <a:cxnLst/>
            <a:rect l="l" t="t" r="r" b="b"/>
            <a:pathLst>
              <a:path w="3678690" h="1839345">
                <a:moveTo>
                  <a:pt x="0" y="0"/>
                </a:moveTo>
                <a:lnTo>
                  <a:pt x="3678691" y="0"/>
                </a:lnTo>
                <a:lnTo>
                  <a:pt x="3678691" y="1839345"/>
                </a:lnTo>
                <a:lnTo>
                  <a:pt x="0" y="1839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993902" y="707589"/>
            <a:ext cx="2398496" cy="2311422"/>
          </a:xfrm>
          <a:custGeom>
            <a:avLst/>
            <a:gdLst/>
            <a:ahLst/>
            <a:cxnLst/>
            <a:rect l="l" t="t" r="r" b="b"/>
            <a:pathLst>
              <a:path w="2398496" h="2311422">
                <a:moveTo>
                  <a:pt x="0" y="0"/>
                </a:moveTo>
                <a:lnTo>
                  <a:pt x="2398497" y="0"/>
                </a:lnTo>
                <a:lnTo>
                  <a:pt x="2398497" y="2311423"/>
                </a:lnTo>
                <a:lnTo>
                  <a:pt x="0" y="2311423"/>
                </a:lnTo>
                <a:lnTo>
                  <a:pt x="0" y="0"/>
                </a:lnTo>
                <a:close/>
              </a:path>
            </a:pathLst>
          </a:custGeom>
          <a:blipFill>
            <a:blip r:embed="rId4"/>
            <a:stretch>
              <a:fillRect/>
            </a:stretch>
          </a:blipFill>
        </p:spPr>
        <p:txBody>
          <a:bodyPr/>
          <a:lstStyle/>
          <a:p>
            <a:endParaRPr lang="en-GB"/>
          </a:p>
        </p:txBody>
      </p:sp>
      <p:sp>
        <p:nvSpPr>
          <p:cNvPr id="6" name="TextBox 5">
            <a:extLst>
              <a:ext uri="{FF2B5EF4-FFF2-40B4-BE49-F238E27FC236}">
                <a16:creationId xmlns:a16="http://schemas.microsoft.com/office/drawing/2014/main" id="{815D23F1-9667-AD4C-2FBF-F146009DF7D2}"/>
              </a:ext>
            </a:extLst>
          </p:cNvPr>
          <p:cNvSpPr txBox="1"/>
          <p:nvPr/>
        </p:nvSpPr>
        <p:spPr>
          <a:xfrm>
            <a:off x="4795284" y="449225"/>
            <a:ext cx="129652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800">
                <a:latin typeface="Agrandir Narrow"/>
              </a:rPr>
              <a:t>Vyriausybė savo nutarimu taip pat patvirtino naujus </a:t>
            </a:r>
            <a:r>
              <a:rPr lang="lt-LT" sz="2800" b="1">
                <a:latin typeface="Agrandir Narrow"/>
              </a:rPr>
              <a:t>Valstybinio mokslinių tyrimų instituto Gamtos tyrimų centro</a:t>
            </a:r>
            <a:r>
              <a:rPr lang="lt-LT" sz="2800">
                <a:latin typeface="Agrandir Narrow"/>
              </a:rPr>
              <a:t> </a:t>
            </a:r>
            <a:r>
              <a:rPr lang="lt-LT" sz="2800">
                <a:solidFill>
                  <a:srgbClr val="C00000"/>
                </a:solidFill>
                <a:latin typeface="Agrandir Narrow"/>
              </a:rPr>
              <a:t>įstatus.</a:t>
            </a:r>
            <a:endParaRPr lang="lt-LT" sz="2800">
              <a:solidFill>
                <a:srgbClr val="C00000"/>
              </a:solidFill>
              <a:latin typeface="Agrandir Narrow"/>
              <a:cs typeface="Calibri"/>
            </a:endParaRPr>
          </a:p>
          <a:p>
            <a:r>
              <a:rPr lang="lt-LT" sz="2800">
                <a:latin typeface="Agrandir Narrow"/>
              </a:rPr>
              <a:t>Su Vyriausybės patvirtintais įstatais galite susipažinti teisės aktų registre, nuoroda pridedama: </a:t>
            </a:r>
            <a:r>
              <a:rPr lang="lt-LT" sz="2800">
                <a:latin typeface="Agrandir Narrow"/>
                <a:hlinkClick r:id="rId5"/>
              </a:rPr>
              <a:t>https://e-seimas.lrs.lt/portal/legalAct/lt/TAD/d9ee00f09ab011ef955ff95815eb5ce5?jfwid=- rf6ddrnxd</a:t>
            </a:r>
            <a:endParaRPr lang="lt-LT" sz="2800">
              <a:latin typeface="Agrandir Narrow"/>
              <a:cs typeface="Times New Roman"/>
            </a:endParaRPr>
          </a:p>
          <a:p>
            <a:r>
              <a:rPr lang="lt-LT" sz="2800">
                <a:latin typeface="Agrandir Narrow"/>
              </a:rPr>
              <a:t>Taip pat naujų Valstybinio mokslinių tyrimų instituto Gamtos tyrimų centro įstatų projektas yra paskelbtas Gamtos tyrimų centro interneto svetainėje.</a:t>
            </a:r>
            <a:endParaRPr lang="lt-LT" sz="2800"/>
          </a:p>
        </p:txBody>
      </p:sp>
      <p:sp>
        <p:nvSpPr>
          <p:cNvPr id="7" name="TextBox 6">
            <a:extLst>
              <a:ext uri="{FF2B5EF4-FFF2-40B4-BE49-F238E27FC236}">
                <a16:creationId xmlns:a16="http://schemas.microsoft.com/office/drawing/2014/main" id="{96F1A29E-68E2-D75C-216C-62C41370516D}"/>
              </a:ext>
            </a:extLst>
          </p:cNvPr>
          <p:cNvSpPr txBox="1"/>
          <p:nvPr/>
        </p:nvSpPr>
        <p:spPr>
          <a:xfrm>
            <a:off x="872682" y="4375150"/>
            <a:ext cx="1688967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800">
                <a:latin typeface="Agrandir Narrow"/>
              </a:rPr>
              <a:t>Vyriausybė savo nutarimu taip pat įpareigojo Lietuvos Respublikos švietimo, mokslo ir sporto ministeriją </a:t>
            </a:r>
            <a:r>
              <a:rPr lang="lt-LT" sz="2800" b="1">
                <a:latin typeface="Agrandir Narrow"/>
              </a:rPr>
              <a:t>sudaryti turto patikėjimo sutartį</a:t>
            </a:r>
            <a:r>
              <a:rPr lang="lt-LT" sz="2800">
                <a:latin typeface="Agrandir Narrow"/>
              </a:rPr>
              <a:t> su Valstybiniu mokslinių tyrimų institutu Gamtos tyrimų centru ir vadovaujantis Vyriausybės nutarimu Valstybiniam mokslinių tyrimų institutui Gamtos tyrimų centrui patikėjimo pagrindais bus perduotas valstybei nuosavybės teise priklausantis turtas.</a:t>
            </a:r>
          </a:p>
        </p:txBody>
      </p:sp>
      <p:sp>
        <p:nvSpPr>
          <p:cNvPr id="8" name="TextBox 7">
            <a:extLst>
              <a:ext uri="{FF2B5EF4-FFF2-40B4-BE49-F238E27FC236}">
                <a16:creationId xmlns:a16="http://schemas.microsoft.com/office/drawing/2014/main" id="{6CCF54DA-3AB7-9CC9-EE77-9E45BE1CBF5B}"/>
              </a:ext>
            </a:extLst>
          </p:cNvPr>
          <p:cNvSpPr txBox="1"/>
          <p:nvPr/>
        </p:nvSpPr>
        <p:spPr>
          <a:xfrm>
            <a:off x="993775" y="6454775"/>
            <a:ext cx="1661795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800">
                <a:solidFill>
                  <a:srgbClr val="C00000"/>
                </a:solidFill>
                <a:latin typeface="Agrandir Narrow"/>
              </a:rPr>
              <a:t>20 metų </a:t>
            </a:r>
            <a:r>
              <a:rPr lang="lt-LT" sz="2800">
                <a:latin typeface="Agrandir Narrow"/>
              </a:rPr>
              <a:t>laikotarpiui naudoti ir disponuoti </a:t>
            </a:r>
            <a:r>
              <a:rPr lang="lt-LT" sz="2800" b="1">
                <a:latin typeface="Agrandir Narrow"/>
              </a:rPr>
              <a:t>bus perduotas nekilnojamasis turtas</a:t>
            </a:r>
            <a:r>
              <a:rPr lang="lt-LT" sz="2800">
                <a:latin typeface="Agrandir Narrow"/>
              </a:rPr>
              <a:t>, esantis Verkių g. 98, Verkių g. 102 (ūkinis pastatas), Akademijos g. 2, Mokslininkų g. 18; mokslinės-biologinės stotys, esančios Zarasų r., Ventės k., Nidos – Smiltynės pl. 1, Neringa, Vilų g. 22, Neringa; pastatai, esantys </a:t>
            </a:r>
            <a:r>
              <a:rPr lang="lt-LT" sz="2800" noProof="1">
                <a:latin typeface="Agrandir Narrow"/>
              </a:rPr>
              <a:t>Prašiškių</a:t>
            </a:r>
            <a:r>
              <a:rPr lang="lt-LT" sz="2800">
                <a:latin typeface="Agrandir Narrow"/>
              </a:rPr>
              <a:t> g. 41, Vilniuje.</a:t>
            </a:r>
          </a:p>
        </p:txBody>
      </p:sp>
      <p:sp>
        <p:nvSpPr>
          <p:cNvPr id="9" name="TextBox 8">
            <a:extLst>
              <a:ext uri="{FF2B5EF4-FFF2-40B4-BE49-F238E27FC236}">
                <a16:creationId xmlns:a16="http://schemas.microsoft.com/office/drawing/2014/main" id="{40441C81-E570-0ADB-C56F-A5925316B64C}"/>
              </a:ext>
            </a:extLst>
          </p:cNvPr>
          <p:cNvSpPr txBox="1"/>
          <p:nvPr/>
        </p:nvSpPr>
        <p:spPr>
          <a:xfrm>
            <a:off x="993775" y="8264525"/>
            <a:ext cx="167767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800">
                <a:solidFill>
                  <a:srgbClr val="C00000"/>
                </a:solidFill>
                <a:latin typeface="Agrandir Narrow"/>
                <a:cs typeface="Times New Roman"/>
              </a:rPr>
              <a:t>2 metų </a:t>
            </a:r>
            <a:r>
              <a:rPr lang="lt-LT" sz="2800">
                <a:latin typeface="Agrandir Narrow"/>
                <a:cs typeface="Times New Roman"/>
              </a:rPr>
              <a:t>laikotarpiui naudoti ir disponuoti </a:t>
            </a:r>
            <a:r>
              <a:rPr lang="lt-LT" sz="2800" b="1">
                <a:latin typeface="Agrandir Narrow"/>
                <a:cs typeface="Times New Roman"/>
              </a:rPr>
              <a:t>bus perduotas nekilnojamasis turtas</a:t>
            </a:r>
            <a:r>
              <a:rPr lang="lt-LT" sz="2800">
                <a:latin typeface="Agrandir Narrow"/>
                <a:cs typeface="Times New Roman"/>
              </a:rPr>
              <a:t>, esantis Verkių rūmų ansamblyje: Žaliųjų Ežerų g. 14, Žaliųjų Ežerų g. 37, Žaliųjų Ežerų g. 41, Žaliųjų Ežerų g. 43, Žaliųjų Ežerų g. 47, Žaliųjų Ežerų g. 49, Žaliųjų Ežerų g. 49A, Žaliųjų Ežerų g. 53, Žaliųjų Ežerų g. 55, Verkių g. 100, Verkių g. 102 (gyvenamasis namas).</a:t>
            </a:r>
            <a:endParaRPr 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5757633" y="7516578"/>
            <a:ext cx="2381822" cy="2590800"/>
          </a:xfrm>
          <a:custGeom>
            <a:avLst/>
            <a:gdLst/>
            <a:ahLst/>
            <a:cxnLst/>
            <a:rect l="l" t="t" r="r" b="b"/>
            <a:pathLst>
              <a:path w="3286697" h="4114800">
                <a:moveTo>
                  <a:pt x="0" y="0"/>
                </a:moveTo>
                <a:lnTo>
                  <a:pt x="3286696" y="0"/>
                </a:lnTo>
                <a:lnTo>
                  <a:pt x="3286696" y="4114800"/>
                </a:lnTo>
                <a:lnTo>
                  <a:pt x="0" y="4114800"/>
                </a:lnTo>
                <a:lnTo>
                  <a:pt x="0" y="0"/>
                </a:lnTo>
                <a:close/>
              </a:path>
            </a:pathLst>
          </a:custGeom>
          <a:blipFill>
            <a:blip r:embed="rId2"/>
            <a:stretch>
              <a:fillRect/>
            </a:stretch>
          </a:blipFill>
        </p:spPr>
        <p:txBody>
          <a:bodyPr/>
          <a:lstStyle/>
          <a:p>
            <a:endParaRPr lang="en-GB"/>
          </a:p>
        </p:txBody>
      </p:sp>
      <p:sp>
        <p:nvSpPr>
          <p:cNvPr id="4" name="Freeform 4"/>
          <p:cNvSpPr/>
          <p:nvPr/>
        </p:nvSpPr>
        <p:spPr>
          <a:xfrm>
            <a:off x="353805" y="1888522"/>
            <a:ext cx="3678690" cy="1839345"/>
          </a:xfrm>
          <a:custGeom>
            <a:avLst/>
            <a:gdLst/>
            <a:ahLst/>
            <a:cxnLst/>
            <a:rect l="l" t="t" r="r" b="b"/>
            <a:pathLst>
              <a:path w="3678690" h="1839345">
                <a:moveTo>
                  <a:pt x="0" y="0"/>
                </a:moveTo>
                <a:lnTo>
                  <a:pt x="3678691" y="0"/>
                </a:lnTo>
                <a:lnTo>
                  <a:pt x="3678691" y="1839345"/>
                </a:lnTo>
                <a:lnTo>
                  <a:pt x="0" y="18393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93902" y="707589"/>
            <a:ext cx="2398496" cy="2311422"/>
          </a:xfrm>
          <a:custGeom>
            <a:avLst/>
            <a:gdLst/>
            <a:ahLst/>
            <a:cxnLst/>
            <a:rect l="l" t="t" r="r" b="b"/>
            <a:pathLst>
              <a:path w="2398496" h="2311422">
                <a:moveTo>
                  <a:pt x="0" y="0"/>
                </a:moveTo>
                <a:lnTo>
                  <a:pt x="2398497" y="0"/>
                </a:lnTo>
                <a:lnTo>
                  <a:pt x="2398497" y="2311423"/>
                </a:lnTo>
                <a:lnTo>
                  <a:pt x="0" y="2311423"/>
                </a:lnTo>
                <a:lnTo>
                  <a:pt x="0" y="0"/>
                </a:lnTo>
                <a:close/>
              </a:path>
            </a:pathLst>
          </a:custGeom>
          <a:blipFill>
            <a:blip r:embed="rId5"/>
            <a:stretch>
              <a:fillRect/>
            </a:stretch>
          </a:blipFill>
        </p:spPr>
        <p:txBody>
          <a:bodyPr/>
          <a:lstStyle/>
          <a:p>
            <a:endParaRPr lang="en-GB"/>
          </a:p>
        </p:txBody>
      </p:sp>
      <p:sp>
        <p:nvSpPr>
          <p:cNvPr id="6" name="TextBox 5">
            <a:extLst>
              <a:ext uri="{FF2B5EF4-FFF2-40B4-BE49-F238E27FC236}">
                <a16:creationId xmlns:a16="http://schemas.microsoft.com/office/drawing/2014/main" id="{628A184D-E194-D302-B106-707CDC373FCC}"/>
              </a:ext>
            </a:extLst>
          </p:cNvPr>
          <p:cNvSpPr txBox="1"/>
          <p:nvPr/>
        </p:nvSpPr>
        <p:spPr>
          <a:xfrm>
            <a:off x="4803775" y="1057275"/>
            <a:ext cx="132365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400">
                <a:solidFill>
                  <a:srgbClr val="000000"/>
                </a:solidFill>
                <a:latin typeface="Agrandir Narrow"/>
              </a:rPr>
              <a:t>Vyriausybė taip pat įpareigojo: iki 2024 m. gruodžio 31 d. Švietimo, mokslo ir sporto ministerijai kartu su Valstybiniu mokslinių tyrimų institutu Gamtos tyrimų centru, bendradarbiaujant su Kultūros paveldo departamentu prie Kultūros ministerijos (toliau – Departamentas), patikslinti ir suvienodinti informaciją, pateikiamą Nekilnojamojo turto registre ir Kultūros vertybių registre apie Verkių dvaro sodybos objektų ir Verkių dvarvietės teritorijoje esančių objektų priskyrimą nekilnojamosioms kultūros vertybėms. </a:t>
            </a:r>
            <a:r>
              <a:rPr lang="en-US" sz="2400">
                <a:solidFill>
                  <a:srgbClr val="000000"/>
                </a:solidFill>
                <a:latin typeface="Agrandir Narrow"/>
              </a:rPr>
              <a:t> </a:t>
            </a:r>
            <a:endParaRPr lang="en-US">
              <a:solidFill>
                <a:srgbClr val="000000"/>
              </a:solidFill>
              <a:latin typeface="Agrandir Narrow"/>
            </a:endParaRPr>
          </a:p>
        </p:txBody>
      </p:sp>
      <p:sp>
        <p:nvSpPr>
          <p:cNvPr id="7" name="TextBox 6">
            <a:extLst>
              <a:ext uri="{FF2B5EF4-FFF2-40B4-BE49-F238E27FC236}">
                <a16:creationId xmlns:a16="http://schemas.microsoft.com/office/drawing/2014/main" id="{CB91B9BA-6D29-3EBD-DEB7-213FF48E8104}"/>
              </a:ext>
            </a:extLst>
          </p:cNvPr>
          <p:cNvSpPr txBox="1"/>
          <p:nvPr/>
        </p:nvSpPr>
        <p:spPr>
          <a:xfrm>
            <a:off x="644525" y="3946525"/>
            <a:ext cx="173958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400">
                <a:latin typeface="Agrandir Narrow"/>
                <a:cs typeface="Times New Roman"/>
              </a:rPr>
              <a:t>Iki 2025 m. birželio 30 d. Švietimo, mokslo ir sporto ministerijai pateikti Vyriausybei valstybinių mokslinių tyrimų institutų, kurių teisinė forma – viešoji įstaiga, įstatų (įskaitant ir šiuo nutarimu tvirtinamus įstatus), suderinant juos su Viešųjų įstaigų įstatymo ir jo įgyvendinamųjų teisės aktų nuostatomis, pakeitimus.</a:t>
            </a:r>
            <a:endParaRPr lang="en-US">
              <a:latin typeface="Agrandir Narrow"/>
            </a:endParaRPr>
          </a:p>
        </p:txBody>
      </p:sp>
      <p:sp>
        <p:nvSpPr>
          <p:cNvPr id="8" name="TextBox 7">
            <a:extLst>
              <a:ext uri="{FF2B5EF4-FFF2-40B4-BE49-F238E27FC236}">
                <a16:creationId xmlns:a16="http://schemas.microsoft.com/office/drawing/2014/main" id="{AAE223CC-1EF8-07A2-973A-1493B9C64527}"/>
              </a:ext>
            </a:extLst>
          </p:cNvPr>
          <p:cNvSpPr txBox="1"/>
          <p:nvPr/>
        </p:nvSpPr>
        <p:spPr>
          <a:xfrm>
            <a:off x="644525" y="5613400"/>
            <a:ext cx="149034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400">
                <a:latin typeface="Agrandir Narrow"/>
              </a:rPr>
              <a:t>Iki 2026 m. spalio 31 d.: Departamentui bendradarbiaujant su valstybės įmone Turto banku ir pasiūlant įsitraukti Vilniaus miesto savivaldybei, organizuoti plataus masto konsultacijas su galimomis suinteresuotomis šalimis (įtraukiant valstybės ir savivaldybių institucijas ir įstaigas, kultūros ir kūrybinių industrijų bendruomenės, verslo, kitų Vyriausybės socialinių ir ekonominių partnerių atstovus), skirtas alternatyvų Verkių rūmų architektūros ansamblio (įskaitant ir Vyriausybės nutarimo 2 priede įvardytą nekilnojamąjį turtą, kuris perduotas 2 metų laikotarpiui) unikalumui ir kultūrinei vertei išlaikyti, jį išsaugant ir užtikrinant tinkamą jo priežiūrą, paieškoms. Jas apibendrinti parengiant </a:t>
            </a:r>
            <a:r>
              <a:rPr lang="lt-LT" sz="2400" noProof="1">
                <a:latin typeface="Agrandir Narrow"/>
              </a:rPr>
              <a:t>Verkių rūmų architektūros ansamblio išlaikymo ir įveiklinimo koncepciją (-as) ir pateikti ją (jas) svarstyti Vyriausybei.</a:t>
            </a:r>
            <a:endParaRPr lang="lt-LT" noProof="1">
              <a:latin typeface="Agrandir Narrow"/>
            </a:endParaRPr>
          </a:p>
        </p:txBody>
      </p:sp>
      <p:sp>
        <p:nvSpPr>
          <p:cNvPr id="9" name="TextBox 8">
            <a:extLst>
              <a:ext uri="{FF2B5EF4-FFF2-40B4-BE49-F238E27FC236}">
                <a16:creationId xmlns:a16="http://schemas.microsoft.com/office/drawing/2014/main" id="{8B27D106-FF03-F1C0-17FD-9B820341FECC}"/>
              </a:ext>
            </a:extLst>
          </p:cNvPr>
          <p:cNvSpPr txBox="1"/>
          <p:nvPr/>
        </p:nvSpPr>
        <p:spPr>
          <a:xfrm>
            <a:off x="612775" y="8931275"/>
            <a:ext cx="139668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400">
                <a:latin typeface="Agrandir Narrow"/>
                <a:cs typeface="Times New Roman"/>
              </a:rPr>
              <a:t> Centrui parengti ir pateikti Vyriausybei išsikėlimo iš Verkių dvaro sodybos planą.</a:t>
            </a:r>
          </a:p>
        </p:txBody>
      </p:sp>
    </p:spTree>
    <p:extLst>
      <p:ext uri="{BB962C8B-B14F-4D97-AF65-F5344CB8AC3E}">
        <p14:creationId xmlns:p14="http://schemas.microsoft.com/office/powerpoint/2010/main" val="256948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Freeform 2"/>
          <p:cNvSpPr/>
          <p:nvPr/>
        </p:nvSpPr>
        <p:spPr>
          <a:xfrm>
            <a:off x="-159659" y="6779228"/>
            <a:ext cx="2376719" cy="2131986"/>
          </a:xfrm>
          <a:custGeom>
            <a:avLst/>
            <a:gdLst/>
            <a:ahLst/>
            <a:cxnLst/>
            <a:rect l="l" t="t" r="r" b="b"/>
            <a:pathLst>
              <a:path w="2376719" h="2131986">
                <a:moveTo>
                  <a:pt x="0" y="0"/>
                </a:moveTo>
                <a:lnTo>
                  <a:pt x="2376718" y="0"/>
                </a:lnTo>
                <a:lnTo>
                  <a:pt x="2376718" y="2131986"/>
                </a:lnTo>
                <a:lnTo>
                  <a:pt x="0" y="2131986"/>
                </a:lnTo>
                <a:lnTo>
                  <a:pt x="0" y="0"/>
                </a:lnTo>
                <a:close/>
              </a:path>
            </a:pathLst>
          </a:custGeom>
          <a:blipFill>
            <a:blip r:embed="rId2"/>
            <a:stretch>
              <a:fillRect t="-5739" b="-5739"/>
            </a:stretch>
          </a:blipFill>
        </p:spPr>
        <p:txBody>
          <a:bodyPr/>
          <a:lstStyle/>
          <a:p>
            <a:endParaRPr lang="en-GB"/>
          </a:p>
        </p:txBody>
      </p:sp>
      <p:sp>
        <p:nvSpPr>
          <p:cNvPr id="3" name="Freeform 3"/>
          <p:cNvSpPr/>
          <p:nvPr/>
        </p:nvSpPr>
        <p:spPr>
          <a:xfrm>
            <a:off x="1028700" y="6395418"/>
            <a:ext cx="3878896" cy="3665557"/>
          </a:xfrm>
          <a:custGeom>
            <a:avLst/>
            <a:gdLst/>
            <a:ahLst/>
            <a:cxnLst/>
            <a:rect l="l" t="t" r="r" b="b"/>
            <a:pathLst>
              <a:path w="3878896" h="3665557">
                <a:moveTo>
                  <a:pt x="0" y="0"/>
                </a:moveTo>
                <a:lnTo>
                  <a:pt x="3878896" y="0"/>
                </a:lnTo>
                <a:lnTo>
                  <a:pt x="3878896" y="3665557"/>
                </a:lnTo>
                <a:lnTo>
                  <a:pt x="0" y="3665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497277" y="190500"/>
            <a:ext cx="14123609" cy="838200"/>
          </a:xfrm>
          <a:prstGeom prst="rect">
            <a:avLst/>
          </a:prstGeom>
        </p:spPr>
        <p:txBody>
          <a:bodyPr lIns="0" tIns="0" rIns="0" bIns="0" rtlCol="0" anchor="t">
            <a:spAutoFit/>
          </a:bodyPr>
          <a:lstStyle/>
          <a:p>
            <a:pPr algn="ctr">
              <a:lnSpc>
                <a:spcPts val="5589"/>
              </a:lnSpc>
              <a:spcBef>
                <a:spcPct val="0"/>
              </a:spcBef>
            </a:pPr>
            <a:r>
              <a:rPr lang="en-US" sz="4657" b="1">
                <a:solidFill>
                  <a:srgbClr val="FFFFFF"/>
                </a:solidFill>
                <a:latin typeface="Agrandir Narrow Bold"/>
                <a:ea typeface="Agrandir Narrow Bold"/>
                <a:cs typeface="Agrandir Narrow Bold"/>
                <a:sym typeface="Agrandir Narrow Bold"/>
              </a:rPr>
              <a:t>Dėl GTC metinės inventorizacijos</a:t>
            </a:r>
          </a:p>
        </p:txBody>
      </p:sp>
      <p:sp>
        <p:nvSpPr>
          <p:cNvPr id="5" name="TextBox 5"/>
          <p:cNvSpPr txBox="1"/>
          <p:nvPr/>
        </p:nvSpPr>
        <p:spPr>
          <a:xfrm>
            <a:off x="5388996" y="6551797"/>
            <a:ext cx="12446434" cy="3229154"/>
          </a:xfrm>
          <a:prstGeom prst="rect">
            <a:avLst/>
          </a:prstGeom>
        </p:spPr>
        <p:txBody>
          <a:bodyPr lIns="0" tIns="0" rIns="0" bIns="0" rtlCol="0" anchor="t">
            <a:spAutoFit/>
          </a:bodyPr>
          <a:lstStyle/>
          <a:p>
            <a:pPr algn="just">
              <a:lnSpc>
                <a:spcPts val="3343"/>
              </a:lnSpc>
              <a:spcBef>
                <a:spcPct val="0"/>
              </a:spcBef>
            </a:pPr>
            <a:endParaRPr/>
          </a:p>
          <a:p>
            <a:pPr algn="just">
              <a:lnSpc>
                <a:spcPts val="4417"/>
              </a:lnSpc>
              <a:spcBef>
                <a:spcPct val="0"/>
              </a:spcBef>
            </a:pPr>
            <a:r>
              <a:rPr lang="lt-LT" sz="3650" b="1">
                <a:solidFill>
                  <a:srgbClr val="A6352A"/>
                </a:solidFill>
                <a:latin typeface="Agrandir Narrow Bold"/>
                <a:ea typeface="Agrandir Narrow Bold"/>
                <a:cs typeface="Agrandir Narrow Bold"/>
                <a:sym typeface="Agrandir Narrow Bold"/>
              </a:rPr>
              <a:t>Pastaba.</a:t>
            </a:r>
            <a:r>
              <a:rPr lang="lt-LT" sz="3650">
                <a:solidFill>
                  <a:srgbClr val="D1D1CB"/>
                </a:solidFill>
                <a:latin typeface="Agrandir Narrow"/>
                <a:ea typeface="Agrandir Narrow"/>
                <a:cs typeface="Agrandir Narrow"/>
                <a:sym typeface="Agrandir Narrow"/>
              </a:rPr>
              <a:t> </a:t>
            </a:r>
            <a:r>
              <a:rPr lang="lt-LT" sz="3650" b="1">
                <a:solidFill>
                  <a:srgbClr val="D1D1CB"/>
                </a:solidFill>
                <a:latin typeface="Agrandir Narrow Bold"/>
                <a:ea typeface="Agrandir Narrow Bold"/>
                <a:cs typeface="Agrandir Narrow Bold"/>
                <a:sym typeface="Agrandir Narrow Bold"/>
              </a:rPr>
              <a:t>Siūlymai </a:t>
            </a:r>
            <a:r>
              <a:rPr lang="lt-LT" sz="3650">
                <a:solidFill>
                  <a:srgbClr val="D1D1CB"/>
                </a:solidFill>
                <a:latin typeface="Agrandir Narrow"/>
                <a:ea typeface="Agrandir Narrow"/>
                <a:cs typeface="Agrandir Narrow"/>
                <a:sym typeface="Agrandir Narrow"/>
              </a:rPr>
              <a:t>dėl nereikalingo, netinkamo naudoti ilgalaikio ir trumpalaikio turto nurašymo teikiami vietinei inventorizacijos komisijai. Centrinei inventorizacijos komisijai patvirtinus galutinius inventorizacijos rezultatus, turtas įsigytas iki 2023-07-31 Nurašymo komisijos sprendimu bus nurašytas.</a:t>
            </a:r>
            <a:endParaRPr lang="lt-LT" sz="3650" b="1">
              <a:solidFill>
                <a:srgbClr val="D1D1CB"/>
              </a:solidFill>
              <a:latin typeface="Agrandir Narrow Bold"/>
              <a:ea typeface="Agrandir Narrow Bold"/>
              <a:cs typeface="Agrandir Narrow Bold"/>
            </a:endParaRPr>
          </a:p>
        </p:txBody>
      </p:sp>
      <p:sp>
        <p:nvSpPr>
          <p:cNvPr id="6" name="TextBox 6"/>
          <p:cNvSpPr txBox="1"/>
          <p:nvPr/>
        </p:nvSpPr>
        <p:spPr>
          <a:xfrm>
            <a:off x="1135798" y="1711809"/>
            <a:ext cx="16584405" cy="4219575"/>
          </a:xfrm>
          <a:prstGeom prst="rect">
            <a:avLst/>
          </a:prstGeom>
        </p:spPr>
        <p:txBody>
          <a:bodyPr lIns="0" tIns="0" rIns="0" bIns="0" rtlCol="0" anchor="t">
            <a:spAutoFit/>
          </a:bodyPr>
          <a:lstStyle/>
          <a:p>
            <a:pPr algn="just">
              <a:lnSpc>
                <a:spcPts val="4509"/>
              </a:lnSpc>
              <a:spcBef>
                <a:spcPct val="0"/>
              </a:spcBef>
            </a:pPr>
            <a:r>
              <a:rPr lang="lt-LT" sz="3750">
                <a:solidFill>
                  <a:srgbClr val="D1D1CB"/>
                </a:solidFill>
                <a:latin typeface="Agrandir Narrow"/>
                <a:ea typeface="Agrandir Narrow"/>
                <a:cs typeface="Agrandir Narrow"/>
                <a:sym typeface="Agrandir Narrow"/>
              </a:rPr>
              <a:t>Metinės inventorizacijos komisijų sudėtys ir terminai patvirtinti 2024 m. spalio 1 d. Gamtos tyrimų centro direktoriaus įsakymu Nr. V-61.</a:t>
            </a:r>
            <a:endParaRPr lang="lt-LT" sz="3750">
              <a:solidFill>
                <a:srgbClr val="D1D1CB"/>
              </a:solidFill>
              <a:latin typeface="Agrandir Narrow"/>
              <a:ea typeface="Agrandir Narrow"/>
              <a:cs typeface="Agrandir Narrow"/>
            </a:endParaRPr>
          </a:p>
          <a:p>
            <a:pPr algn="just">
              <a:lnSpc>
                <a:spcPts val="4509"/>
              </a:lnSpc>
              <a:spcBef>
                <a:spcPct val="0"/>
              </a:spcBef>
            </a:pPr>
            <a:endParaRPr lang="lt-LT" sz="3750">
              <a:solidFill>
                <a:srgbClr val="D1D1CB"/>
              </a:solidFill>
              <a:latin typeface="Agrandir Narrow"/>
              <a:ea typeface="Agrandir Narrow"/>
              <a:cs typeface="Agrandir Narrow"/>
            </a:endParaRPr>
          </a:p>
          <a:p>
            <a:pPr algn="just">
              <a:lnSpc>
                <a:spcPts val="4509"/>
              </a:lnSpc>
              <a:spcBef>
                <a:spcPct val="0"/>
              </a:spcBef>
            </a:pPr>
            <a:r>
              <a:rPr lang="lt-LT" sz="3750">
                <a:solidFill>
                  <a:srgbClr val="D1D1CB"/>
                </a:solidFill>
                <a:latin typeface="Agrandir Narrow"/>
                <a:ea typeface="Agrandir Narrow"/>
                <a:cs typeface="Agrandir Narrow"/>
                <a:sym typeface="Agrandir Narrow"/>
              </a:rPr>
              <a:t>Inventorizacija atliekama 2024-10-31 duomenimis.</a:t>
            </a:r>
            <a:endParaRPr lang="lt-LT" sz="3750">
              <a:solidFill>
                <a:srgbClr val="D1D1CB"/>
              </a:solidFill>
              <a:latin typeface="Agrandir Narrow"/>
              <a:ea typeface="Agrandir Narrow"/>
              <a:cs typeface="Agrandir Narrow"/>
            </a:endParaRPr>
          </a:p>
          <a:p>
            <a:pPr algn="just">
              <a:lnSpc>
                <a:spcPts val="5469"/>
              </a:lnSpc>
              <a:spcBef>
                <a:spcPct val="0"/>
              </a:spcBef>
            </a:pPr>
            <a:endParaRPr lang="lt-LT" sz="3750">
              <a:solidFill>
                <a:srgbClr val="D1D1CB"/>
              </a:solidFill>
              <a:latin typeface="Agrandir Narrow"/>
              <a:ea typeface="Agrandir Narrow"/>
              <a:cs typeface="Agrandir Narrow"/>
            </a:endParaRPr>
          </a:p>
          <a:p>
            <a:pPr algn="just">
              <a:lnSpc>
                <a:spcPts val="4509"/>
              </a:lnSpc>
              <a:spcBef>
                <a:spcPct val="0"/>
              </a:spcBef>
            </a:pPr>
            <a:r>
              <a:rPr lang="lt-LT" sz="3750">
                <a:solidFill>
                  <a:srgbClr val="D1D1CB"/>
                </a:solidFill>
                <a:latin typeface="Agrandir Narrow"/>
                <a:ea typeface="Agrandir Narrow"/>
                <a:cs typeface="Agrandir Narrow"/>
                <a:sym typeface="Agrandir Narrow"/>
              </a:rPr>
              <a:t>Ilgalaikį materialųjį ir nematerialųjį turtą, biologinį turtą, medžiagas ir kitas atsargas inventorizuoti 2024-11-04 – 2024-12-06 laikotarpiu.</a:t>
            </a:r>
            <a:endParaRPr lang="lt-LT" sz="3750">
              <a:solidFill>
                <a:srgbClr val="D1D1CB"/>
              </a:solidFill>
              <a:latin typeface="Agrandir Narrow"/>
              <a:ea typeface="Agrandir Narrow"/>
              <a:cs typeface="Agrandir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2" name="Group 2"/>
          <p:cNvGrpSpPr/>
          <p:nvPr/>
        </p:nvGrpSpPr>
        <p:grpSpPr>
          <a:xfrm>
            <a:off x="0" y="256078"/>
            <a:ext cx="17792113" cy="2539509"/>
            <a:chOff x="0" y="-47625"/>
            <a:chExt cx="4685988" cy="668842"/>
          </a:xfrm>
        </p:grpSpPr>
        <p:sp>
          <p:nvSpPr>
            <p:cNvPr id="3" name="Freeform 3"/>
            <p:cNvSpPr/>
            <p:nvPr/>
          </p:nvSpPr>
          <p:spPr>
            <a:xfrm>
              <a:off x="0" y="0"/>
              <a:ext cx="4685988" cy="621217"/>
            </a:xfrm>
            <a:custGeom>
              <a:avLst/>
              <a:gdLst/>
              <a:ahLst/>
              <a:cxnLst/>
              <a:rect l="l" t="t" r="r" b="b"/>
              <a:pathLst>
                <a:path w="4685988" h="621217">
                  <a:moveTo>
                    <a:pt x="0" y="0"/>
                  </a:moveTo>
                  <a:lnTo>
                    <a:pt x="4685988" y="0"/>
                  </a:lnTo>
                  <a:lnTo>
                    <a:pt x="4685988" y="621217"/>
                  </a:lnTo>
                  <a:lnTo>
                    <a:pt x="0" y="621217"/>
                  </a:lnTo>
                  <a:close/>
                </a:path>
              </a:pathLst>
            </a:custGeom>
            <a:solidFill>
              <a:srgbClr val="243B3B"/>
            </a:solidFill>
          </p:spPr>
          <p:txBody>
            <a:bodyPr/>
            <a:lstStyle/>
            <a:p>
              <a:endParaRPr lang="en-GB"/>
            </a:p>
          </p:txBody>
        </p:sp>
        <p:sp>
          <p:nvSpPr>
            <p:cNvPr id="4" name="TextBox 4"/>
            <p:cNvSpPr txBox="1"/>
            <p:nvPr/>
          </p:nvSpPr>
          <p:spPr>
            <a:xfrm>
              <a:off x="0" y="-47625"/>
              <a:ext cx="4685987" cy="668842"/>
            </a:xfrm>
            <a:prstGeom prst="rect">
              <a:avLst/>
            </a:prstGeom>
          </p:spPr>
          <p:txBody>
            <a:bodyPr lIns="50800" tIns="50800" rIns="50800" bIns="50800" rtlCol="0" anchor="ctr"/>
            <a:lstStyle/>
            <a:p>
              <a:pPr algn="ctr">
                <a:lnSpc>
                  <a:spcPts val="3280"/>
                </a:lnSpc>
              </a:pPr>
              <a:endParaRPr/>
            </a:p>
          </p:txBody>
        </p:sp>
      </p:grpSp>
      <p:sp>
        <p:nvSpPr>
          <p:cNvPr id="5" name="Freeform 5"/>
          <p:cNvSpPr/>
          <p:nvPr/>
        </p:nvSpPr>
        <p:spPr>
          <a:xfrm>
            <a:off x="15234240" y="619147"/>
            <a:ext cx="2223112" cy="1994196"/>
          </a:xfrm>
          <a:custGeom>
            <a:avLst/>
            <a:gdLst/>
            <a:ahLst/>
            <a:cxnLst/>
            <a:rect l="l" t="t" r="r" b="b"/>
            <a:pathLst>
              <a:path w="2223112" h="1994196">
                <a:moveTo>
                  <a:pt x="0" y="0"/>
                </a:moveTo>
                <a:lnTo>
                  <a:pt x="2223111" y="0"/>
                </a:lnTo>
                <a:lnTo>
                  <a:pt x="2223111" y="1994196"/>
                </a:lnTo>
                <a:lnTo>
                  <a:pt x="0" y="1994196"/>
                </a:lnTo>
                <a:lnTo>
                  <a:pt x="0" y="0"/>
                </a:lnTo>
                <a:close/>
              </a:path>
            </a:pathLst>
          </a:custGeom>
          <a:blipFill>
            <a:blip r:embed="rId2"/>
            <a:stretch>
              <a:fillRect t="-5739" b="-5739"/>
            </a:stretch>
          </a:blipFill>
        </p:spPr>
        <p:txBody>
          <a:bodyPr/>
          <a:lstStyle/>
          <a:p>
            <a:endParaRPr lang="en-GB"/>
          </a:p>
        </p:txBody>
      </p:sp>
      <p:sp>
        <p:nvSpPr>
          <p:cNvPr id="6" name="Freeform 6"/>
          <p:cNvSpPr/>
          <p:nvPr/>
        </p:nvSpPr>
        <p:spPr>
          <a:xfrm>
            <a:off x="13662291" y="5621070"/>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551335" y="991544"/>
            <a:ext cx="14578265" cy="1369711"/>
          </a:xfrm>
          <a:prstGeom prst="rect">
            <a:avLst/>
          </a:prstGeom>
        </p:spPr>
        <p:txBody>
          <a:bodyPr lIns="0" tIns="0" rIns="0" bIns="0" rtlCol="0" anchor="t">
            <a:spAutoFit/>
          </a:bodyPr>
          <a:lstStyle/>
          <a:p>
            <a:pPr marL="0" lvl="0" indent="0" algn="l">
              <a:lnSpc>
                <a:spcPts val="4680"/>
              </a:lnSpc>
            </a:pPr>
            <a:r>
              <a:rPr lang="en-US" sz="5200" b="1">
                <a:solidFill>
                  <a:srgbClr val="D1D1CB"/>
                </a:solidFill>
                <a:latin typeface="Agrandir Narrow Bold"/>
                <a:ea typeface="Agrandir Narrow Bold"/>
                <a:cs typeface="Agrandir Narrow Bold"/>
                <a:sym typeface="Agrandir Narrow Bold"/>
              </a:rPr>
              <a:t>Dėl GTC laboratorijų, doktorantų krepšelių naudojimo ir publikacijų apmokėjimo</a:t>
            </a:r>
          </a:p>
        </p:txBody>
      </p:sp>
      <p:sp>
        <p:nvSpPr>
          <p:cNvPr id="8" name="TextBox 8"/>
          <p:cNvSpPr txBox="1"/>
          <p:nvPr/>
        </p:nvSpPr>
        <p:spPr>
          <a:xfrm>
            <a:off x="551335" y="3188586"/>
            <a:ext cx="17240773" cy="2476500"/>
          </a:xfrm>
          <a:prstGeom prst="rect">
            <a:avLst/>
          </a:prstGeom>
        </p:spPr>
        <p:txBody>
          <a:bodyPr lIns="0" tIns="0" rIns="0" bIns="0" rtlCol="0" anchor="t">
            <a:spAutoFit/>
          </a:bodyPr>
          <a:lstStyle/>
          <a:p>
            <a:pPr algn="just">
              <a:lnSpc>
                <a:spcPts val="3789"/>
              </a:lnSpc>
              <a:spcBef>
                <a:spcPct val="0"/>
              </a:spcBef>
            </a:pPr>
            <a:r>
              <a:rPr lang="lt-LT" sz="3150">
                <a:solidFill>
                  <a:srgbClr val="000000"/>
                </a:solidFill>
                <a:latin typeface="Agrandir Narrow"/>
                <a:ea typeface="Agrandir Narrow"/>
                <a:cs typeface="Agrandir Narrow"/>
                <a:sym typeface="Agrandir Narrow"/>
              </a:rPr>
              <a:t>1. 2024 m. GTC </a:t>
            </a:r>
            <a:r>
              <a:rPr lang="lt-LT" sz="3150" b="1">
                <a:solidFill>
                  <a:srgbClr val="000000"/>
                </a:solidFill>
                <a:latin typeface="Agrandir Narrow Bold"/>
                <a:ea typeface="Agrandir Narrow"/>
                <a:cs typeface="Agrandir Narrow"/>
                <a:sym typeface="Agrandir Narrow Bold"/>
              </a:rPr>
              <a:t>laboratorijų</a:t>
            </a:r>
            <a:r>
              <a:rPr lang="lt-LT" sz="3150" b="1">
                <a:solidFill>
                  <a:srgbClr val="000000"/>
                </a:solidFill>
                <a:latin typeface="Agrandir Narrow Bold"/>
                <a:ea typeface="Agrandir Narrow Bold"/>
                <a:cs typeface="Agrandir Narrow Bold"/>
                <a:sym typeface="Agrandir Narrow Bold"/>
              </a:rPr>
              <a:t> prekėms, paslaugoms ir kitoms išlaidoms padengti bendrai buvo skirta 47,0 tūkst. Eur.</a:t>
            </a:r>
            <a:r>
              <a:rPr lang="lt-LT" sz="3150">
                <a:solidFill>
                  <a:srgbClr val="000000"/>
                </a:solidFill>
                <a:latin typeface="Agrandir Narrow"/>
                <a:ea typeface="Agrandir Narrow"/>
                <a:cs typeface="Agrandir Narrow"/>
                <a:sym typeface="Agrandir Narrow"/>
              </a:rPr>
              <a:t> </a:t>
            </a:r>
            <a:r>
              <a:rPr lang="lt-LT" sz="3150">
                <a:solidFill>
                  <a:srgbClr val="A6352A"/>
                </a:solidFill>
                <a:latin typeface="Agrandir Narrow"/>
                <a:ea typeface="Agrandir Narrow"/>
                <a:cs typeface="Agrandir Narrow"/>
                <a:sym typeface="Agrandir Narrow"/>
              </a:rPr>
              <a:t>Iki šios dienos nepanaudota 15,8 tūkst. Eur.</a:t>
            </a:r>
            <a:endParaRPr lang="lt-LT" sz="3150">
              <a:solidFill>
                <a:srgbClr val="A6352A"/>
              </a:solidFill>
              <a:latin typeface="Agrandir Narrow"/>
              <a:ea typeface="Agrandir Narrow"/>
              <a:cs typeface="Agrandir Narrow"/>
            </a:endParaRPr>
          </a:p>
          <a:p>
            <a:pPr algn="just">
              <a:lnSpc>
                <a:spcPts val="3789"/>
              </a:lnSpc>
              <a:spcBef>
                <a:spcPct val="0"/>
              </a:spcBef>
            </a:pPr>
            <a:endParaRPr lang="lt-LT" sz="3150">
              <a:solidFill>
                <a:srgbClr val="A6352A"/>
              </a:solidFill>
              <a:latin typeface="Agrandir Narrow"/>
              <a:ea typeface="Agrandir Narrow"/>
              <a:cs typeface="Agrandir Narrow"/>
            </a:endParaRPr>
          </a:p>
          <a:p>
            <a:pPr algn="just">
              <a:lnSpc>
                <a:spcPts val="3789"/>
              </a:lnSpc>
              <a:spcBef>
                <a:spcPct val="0"/>
              </a:spcBef>
            </a:pPr>
            <a:r>
              <a:rPr lang="lt-LT" sz="3150">
                <a:solidFill>
                  <a:srgbClr val="000000"/>
                </a:solidFill>
                <a:latin typeface="Agrandir Narrow"/>
                <a:ea typeface="Agrandir Narrow"/>
                <a:cs typeface="Agrandir Narrow"/>
                <a:sym typeface="Agrandir Narrow"/>
              </a:rPr>
              <a:t>2. 2024 m. GTC </a:t>
            </a:r>
            <a:r>
              <a:rPr lang="lt-LT" sz="3150" b="1">
                <a:solidFill>
                  <a:srgbClr val="000000"/>
                </a:solidFill>
                <a:latin typeface="Agrandir Narrow Bold"/>
                <a:ea typeface="Agrandir Narrow Bold"/>
                <a:cs typeface="Agrandir Narrow Bold"/>
                <a:sym typeface="Agrandir Narrow Bold"/>
              </a:rPr>
              <a:t>buvo skirta po 1200 Eur doktorantų tyrimams ir mobilumui užtikrinti.</a:t>
            </a:r>
            <a:r>
              <a:rPr lang="lt-LT" sz="3150">
                <a:solidFill>
                  <a:srgbClr val="000000"/>
                </a:solidFill>
                <a:latin typeface="Agrandir Narrow"/>
                <a:ea typeface="Agrandir Narrow"/>
                <a:cs typeface="Agrandir Narrow"/>
                <a:sym typeface="Agrandir Narrow"/>
              </a:rPr>
              <a:t> </a:t>
            </a:r>
            <a:r>
              <a:rPr lang="lt-LT" sz="3150">
                <a:solidFill>
                  <a:srgbClr val="A6352A"/>
                </a:solidFill>
                <a:latin typeface="Agrandir Narrow"/>
                <a:ea typeface="Agrandir Narrow"/>
                <a:cs typeface="Agrandir Narrow"/>
                <a:sym typeface="Agrandir Narrow"/>
              </a:rPr>
              <a:t>Iki šios dienos nepanaudota 14,5 tūkst. Eur.</a:t>
            </a:r>
            <a:endParaRPr lang="lt-LT" sz="3150">
              <a:solidFill>
                <a:srgbClr val="A6352A"/>
              </a:solidFill>
              <a:latin typeface="Agrandir Narrow"/>
              <a:ea typeface="Agrandir Narrow"/>
              <a:cs typeface="Agrandir Narrow"/>
            </a:endParaRPr>
          </a:p>
        </p:txBody>
      </p:sp>
      <p:sp>
        <p:nvSpPr>
          <p:cNvPr id="9" name="TextBox 9"/>
          <p:cNvSpPr txBox="1"/>
          <p:nvPr/>
        </p:nvSpPr>
        <p:spPr>
          <a:xfrm>
            <a:off x="497417" y="5829300"/>
            <a:ext cx="12934633" cy="3905250"/>
          </a:xfrm>
          <a:prstGeom prst="rect">
            <a:avLst/>
          </a:prstGeom>
        </p:spPr>
        <p:txBody>
          <a:bodyPr wrap="square" lIns="0" tIns="0" rIns="0" bIns="0" rtlCol="0" anchor="t">
            <a:spAutoFit/>
          </a:bodyPr>
          <a:lstStyle/>
          <a:p>
            <a:pPr algn="just">
              <a:lnSpc>
                <a:spcPts val="3789"/>
              </a:lnSpc>
              <a:spcBef>
                <a:spcPct val="0"/>
              </a:spcBef>
            </a:pPr>
            <a:r>
              <a:rPr lang="lt-LT" sz="3150">
                <a:solidFill>
                  <a:srgbClr val="000000"/>
                </a:solidFill>
                <a:latin typeface="Agrandir Narrow"/>
                <a:ea typeface="Agrandir Narrow"/>
                <a:cs typeface="Agrandir Narrow"/>
                <a:sym typeface="Agrandir Narrow"/>
              </a:rPr>
              <a:t>3. 2024 m. GTC buvo skirta </a:t>
            </a:r>
            <a:r>
              <a:rPr lang="lt-LT" sz="3150" b="1">
                <a:solidFill>
                  <a:srgbClr val="000000"/>
                </a:solidFill>
                <a:latin typeface="Agrandir Narrow Bold"/>
                <a:ea typeface="Agrandir Narrow Bold"/>
                <a:cs typeface="Agrandir Narrow Bold"/>
                <a:sym typeface="Agrandir Narrow Bold"/>
              </a:rPr>
              <a:t>15,0 tūkst. Eur publikavimo </a:t>
            </a:r>
            <a:r>
              <a:rPr lang="lt-LT" sz="3150">
                <a:solidFill>
                  <a:srgbClr val="000000"/>
                </a:solidFill>
                <a:latin typeface="Agrandir Narrow"/>
                <a:ea typeface="Agrandir Narrow"/>
                <a:cs typeface="Agrandir Narrow"/>
                <a:sym typeface="Agrandir Narrow"/>
              </a:rPr>
              <a:t>tarptautiniuose mokslo leidiniuose </a:t>
            </a:r>
            <a:r>
              <a:rPr lang="lt-LT" sz="3150" b="1">
                <a:solidFill>
                  <a:srgbClr val="000000"/>
                </a:solidFill>
                <a:latin typeface="Agrandir Narrow Bold"/>
                <a:ea typeface="Agrandir Narrow Bold"/>
                <a:cs typeface="Agrandir Narrow Bold"/>
                <a:sym typeface="Agrandir Narrow Bold"/>
              </a:rPr>
              <a:t>išlaidoms padengti</a:t>
            </a:r>
            <a:r>
              <a:rPr lang="lt-LT" sz="3150">
                <a:solidFill>
                  <a:srgbClr val="000000"/>
                </a:solidFill>
                <a:latin typeface="Agrandir Narrow"/>
                <a:ea typeface="Agrandir Narrow"/>
                <a:cs typeface="Agrandir Narrow"/>
                <a:sym typeface="Agrandir Narrow"/>
              </a:rPr>
              <a:t>. Komisijai įvertinus padidėjusį poreikį padengti didesnes publikavimo išlaidas, tam </a:t>
            </a:r>
            <a:r>
              <a:rPr lang="lt-LT" sz="3150" b="1">
                <a:solidFill>
                  <a:srgbClr val="000000"/>
                </a:solidFill>
                <a:latin typeface="Agrandir Narrow Bold"/>
                <a:ea typeface="Agrandir Narrow Bold"/>
                <a:cs typeface="Agrandir Narrow Bold"/>
                <a:sym typeface="Agrandir Narrow Bold"/>
              </a:rPr>
              <a:t>papildomai buvo skirta 8,1 tūkst. Eur.</a:t>
            </a:r>
            <a:endParaRPr lang="lt-LT" sz="3150" b="1">
              <a:solidFill>
                <a:srgbClr val="000000"/>
              </a:solidFill>
              <a:latin typeface="Agrandir Narrow Bold"/>
              <a:ea typeface="Agrandir Narrow Bold"/>
              <a:cs typeface="Agrandir Narrow Bold"/>
            </a:endParaRPr>
          </a:p>
          <a:p>
            <a:pPr algn="just">
              <a:lnSpc>
                <a:spcPts val="3789"/>
              </a:lnSpc>
              <a:spcBef>
                <a:spcPct val="0"/>
              </a:spcBef>
            </a:pPr>
            <a:endParaRPr lang="lt-LT" sz="3150" b="1">
              <a:solidFill>
                <a:srgbClr val="000000"/>
              </a:solidFill>
              <a:latin typeface="Agrandir Narrow Bold"/>
              <a:ea typeface="Agrandir Narrow Bold"/>
              <a:cs typeface="Agrandir Narrow Bold"/>
            </a:endParaRPr>
          </a:p>
          <a:p>
            <a:pPr algn="just">
              <a:lnSpc>
                <a:spcPts val="3789"/>
              </a:lnSpc>
              <a:spcBef>
                <a:spcPct val="0"/>
              </a:spcBef>
            </a:pPr>
            <a:r>
              <a:rPr lang="lt-LT" sz="3150">
                <a:solidFill>
                  <a:srgbClr val="A6352A"/>
                </a:solidFill>
                <a:latin typeface="Agrandir Narrow"/>
                <a:ea typeface="Agrandir Narrow"/>
                <a:cs typeface="Agrandir Narrow"/>
                <a:sym typeface="Agrandir Narrow"/>
              </a:rPr>
              <a:t>Pastaba.</a:t>
            </a:r>
            <a:r>
              <a:rPr lang="lt-LT" sz="3150">
                <a:solidFill>
                  <a:srgbClr val="000000"/>
                </a:solidFill>
                <a:latin typeface="Agrandir Narrow"/>
                <a:ea typeface="Agrandir Narrow"/>
                <a:cs typeface="Agrandir Narrow"/>
                <a:sym typeface="Agrandir Narrow"/>
              </a:rPr>
              <a:t> Laboratorijoms ir doktorantų tyrimams ir mobilumui užtikrinti skirtos </a:t>
            </a:r>
            <a:r>
              <a:rPr lang="lt-LT" sz="3150">
                <a:solidFill>
                  <a:srgbClr val="A6352A"/>
                </a:solidFill>
                <a:latin typeface="Agrandir Narrow"/>
                <a:ea typeface="Agrandir Narrow"/>
                <a:cs typeface="Agrandir Narrow"/>
                <a:sym typeface="Agrandir Narrow"/>
              </a:rPr>
              <a:t>lėšos turi būti panaudotos iki 2024-11-30.</a:t>
            </a:r>
            <a:r>
              <a:rPr lang="lt-LT" sz="3150">
                <a:solidFill>
                  <a:srgbClr val="000000"/>
                </a:solidFill>
                <a:latin typeface="Agrandir Narrow"/>
                <a:ea typeface="Agrandir Narrow"/>
                <a:cs typeface="Agrandir Narrow"/>
                <a:sym typeface="Agrandir Narrow"/>
              </a:rPr>
              <a:t> Nepanaudotos lėšos bus panaudotos įstaigos bendroms reikmėms.</a:t>
            </a:r>
            <a:endParaRPr lang="lt-LT" sz="3150">
              <a:solidFill>
                <a:srgbClr val="000000"/>
              </a:solidFill>
              <a:latin typeface="Agrandir Narrow"/>
              <a:ea typeface="Agrandir Narrow"/>
              <a:cs typeface="Agrandir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3" name="AutoShape 3"/>
          <p:cNvSpPr/>
          <p:nvPr/>
        </p:nvSpPr>
        <p:spPr>
          <a:xfrm flipV="1">
            <a:off x="4619625" y="-54003"/>
            <a:ext cx="0" cy="10395005"/>
          </a:xfrm>
          <a:prstGeom prst="line">
            <a:avLst/>
          </a:prstGeom>
          <a:ln w="19050" cap="flat">
            <a:solidFill>
              <a:srgbClr val="B5B5B0"/>
            </a:solidFill>
            <a:prstDash val="solid"/>
            <a:headEnd type="none" w="sm" len="sm"/>
            <a:tailEnd type="none" w="sm" len="sm"/>
          </a:ln>
        </p:spPr>
        <p:txBody>
          <a:bodyPr/>
          <a:lstStyle/>
          <a:p>
            <a:endParaRPr lang="en-GB"/>
          </a:p>
        </p:txBody>
      </p:sp>
      <p:grpSp>
        <p:nvGrpSpPr>
          <p:cNvPr id="4" name="Group 4"/>
          <p:cNvGrpSpPr/>
          <p:nvPr/>
        </p:nvGrpSpPr>
        <p:grpSpPr>
          <a:xfrm>
            <a:off x="-3168" y="-215382"/>
            <a:ext cx="6531327" cy="10503729"/>
            <a:chOff x="0" y="-47625"/>
            <a:chExt cx="1086608" cy="2542387"/>
          </a:xfrm>
        </p:grpSpPr>
        <p:sp>
          <p:nvSpPr>
            <p:cNvPr id="5" name="Freeform 5"/>
            <p:cNvSpPr/>
            <p:nvPr/>
          </p:nvSpPr>
          <p:spPr>
            <a:xfrm>
              <a:off x="0" y="0"/>
              <a:ext cx="1086608" cy="2494762"/>
            </a:xfrm>
            <a:custGeom>
              <a:avLst/>
              <a:gdLst/>
              <a:ahLst/>
              <a:cxnLst/>
              <a:rect l="l" t="t" r="r" b="b"/>
              <a:pathLst>
                <a:path w="1086608" h="2494762">
                  <a:moveTo>
                    <a:pt x="0" y="0"/>
                  </a:moveTo>
                  <a:lnTo>
                    <a:pt x="1086608" y="0"/>
                  </a:lnTo>
                  <a:lnTo>
                    <a:pt x="1086608" y="2494762"/>
                  </a:lnTo>
                  <a:lnTo>
                    <a:pt x="0" y="2494762"/>
                  </a:lnTo>
                  <a:close/>
                </a:path>
              </a:pathLst>
            </a:custGeom>
            <a:solidFill>
              <a:srgbClr val="3A5252"/>
            </a:solidFill>
          </p:spPr>
          <p:txBody>
            <a:bodyPr/>
            <a:lstStyle/>
            <a:p>
              <a:endParaRPr lang="en-GB"/>
            </a:p>
          </p:txBody>
        </p:sp>
        <p:sp>
          <p:nvSpPr>
            <p:cNvPr id="6" name="TextBox 6"/>
            <p:cNvSpPr txBox="1"/>
            <p:nvPr/>
          </p:nvSpPr>
          <p:spPr>
            <a:xfrm>
              <a:off x="0" y="-47625"/>
              <a:ext cx="1086608" cy="2542387"/>
            </a:xfrm>
            <a:prstGeom prst="rect">
              <a:avLst/>
            </a:prstGeom>
          </p:spPr>
          <p:txBody>
            <a:bodyPr lIns="50800" tIns="50800" rIns="50800" bIns="50800" rtlCol="0" anchor="ctr"/>
            <a:lstStyle/>
            <a:p>
              <a:pPr algn="ctr">
                <a:lnSpc>
                  <a:spcPts val="3280"/>
                </a:lnSpc>
              </a:pPr>
              <a:endParaRPr/>
            </a:p>
          </p:txBody>
        </p:sp>
      </p:grpSp>
      <p:sp>
        <p:nvSpPr>
          <p:cNvPr id="7" name="Freeform 7"/>
          <p:cNvSpPr/>
          <p:nvPr/>
        </p:nvSpPr>
        <p:spPr>
          <a:xfrm>
            <a:off x="1739795" y="428786"/>
            <a:ext cx="2945915" cy="2445109"/>
          </a:xfrm>
          <a:custGeom>
            <a:avLst/>
            <a:gdLst/>
            <a:ahLst/>
            <a:cxnLst/>
            <a:rect l="l" t="t" r="r" b="b"/>
            <a:pathLst>
              <a:path w="2945915" h="2445109">
                <a:moveTo>
                  <a:pt x="0" y="0"/>
                </a:moveTo>
                <a:lnTo>
                  <a:pt x="2945915" y="0"/>
                </a:lnTo>
                <a:lnTo>
                  <a:pt x="2945915" y="2445109"/>
                </a:lnTo>
                <a:lnTo>
                  <a:pt x="0" y="2445109"/>
                </a:lnTo>
                <a:lnTo>
                  <a:pt x="0" y="0"/>
                </a:lnTo>
                <a:close/>
              </a:path>
            </a:pathLst>
          </a:custGeom>
          <a:blipFill>
            <a:blip r:embed="rId2"/>
            <a:stretch>
              <a:fillRect/>
            </a:stretch>
          </a:blipFill>
        </p:spPr>
        <p:txBody>
          <a:bodyPr/>
          <a:lstStyle/>
          <a:p>
            <a:endParaRPr lang="en-GB"/>
          </a:p>
        </p:txBody>
      </p:sp>
      <p:sp>
        <p:nvSpPr>
          <p:cNvPr id="8" name="TextBox 8"/>
          <p:cNvSpPr txBox="1"/>
          <p:nvPr/>
        </p:nvSpPr>
        <p:spPr>
          <a:xfrm>
            <a:off x="6453370" y="-51090"/>
            <a:ext cx="11715014" cy="2000484"/>
          </a:xfrm>
          <a:prstGeom prst="rect">
            <a:avLst/>
          </a:prstGeom>
        </p:spPr>
        <p:txBody>
          <a:bodyPr wrap="square" lIns="0" tIns="0" rIns="0" bIns="0" rtlCol="0" anchor="t">
            <a:spAutoFit/>
          </a:bodyPr>
          <a:lstStyle/>
          <a:p>
            <a:pPr algn="ctr">
              <a:lnSpc>
                <a:spcPts val="8309"/>
              </a:lnSpc>
              <a:spcBef>
                <a:spcPct val="0"/>
              </a:spcBef>
            </a:pPr>
            <a:r>
              <a:rPr lang="lt-LT" sz="4000" b="1">
                <a:solidFill>
                  <a:srgbClr val="243B3B"/>
                </a:solidFill>
                <a:latin typeface="Agrandir Narrow Bold"/>
                <a:ea typeface="Agrandir Narrow Bold"/>
                <a:cs typeface="Agrandir Narrow Bold"/>
                <a:sym typeface="Agrandir Narrow Bold"/>
              </a:rPr>
              <a:t>Dėl GTC mokslo darbuotojų ir doktorantų skatinimo</a:t>
            </a:r>
            <a:endParaRPr lang="lt-LT" sz="4000" b="1">
              <a:solidFill>
                <a:srgbClr val="243B3B"/>
              </a:solidFill>
              <a:latin typeface="Agrandir Narrow Bold"/>
              <a:ea typeface="Agrandir Narrow Bold"/>
              <a:cs typeface="Agrandir Narrow Bold"/>
            </a:endParaRPr>
          </a:p>
        </p:txBody>
      </p:sp>
      <p:sp>
        <p:nvSpPr>
          <p:cNvPr id="9" name="TextBox 8">
            <a:extLst>
              <a:ext uri="{FF2B5EF4-FFF2-40B4-BE49-F238E27FC236}">
                <a16:creationId xmlns:a16="http://schemas.microsoft.com/office/drawing/2014/main" id="{89BE0666-EFC4-D9D4-8F41-629CBB982904}"/>
              </a:ext>
            </a:extLst>
          </p:cNvPr>
          <p:cNvSpPr txBox="1"/>
          <p:nvPr/>
        </p:nvSpPr>
        <p:spPr>
          <a:xfrm>
            <a:off x="6642692" y="2323214"/>
            <a:ext cx="1135557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800">
                <a:latin typeface="Agrandir Narrow"/>
                <a:cs typeface="Times New Roman"/>
              </a:rPr>
              <a:t>Lapkričio 8 d. paskelbti </a:t>
            </a:r>
            <a:r>
              <a:rPr lang="lt-LT" sz="2800" b="1">
                <a:latin typeface="Agrandir Narrow"/>
                <a:cs typeface="Times New Roman"/>
              </a:rPr>
              <a:t>oficialūs formaliojo </a:t>
            </a:r>
            <a:r>
              <a:rPr lang="lt-LT" sz="2800">
                <a:latin typeface="Agrandir Narrow"/>
                <a:cs typeface="Times New Roman"/>
              </a:rPr>
              <a:t>universitetų, mokslinių tyrimų institutų, universiteto ligoninės klinikų ir valstybinės reikšmės bibliotekų 2023 m. mokslo (meno) veiklos </a:t>
            </a:r>
            <a:r>
              <a:rPr lang="lt-LT" sz="2800" b="1">
                <a:latin typeface="Agrandir Narrow"/>
                <a:cs typeface="Times New Roman"/>
              </a:rPr>
              <a:t>vertinimo </a:t>
            </a:r>
            <a:r>
              <a:rPr lang="lt-LT" sz="2800" b="1">
                <a:latin typeface="Agrandir Narrow"/>
                <a:cs typeface="Times New Roman"/>
                <a:hlinkClick r:id="rId3">
                  <a:extLst>
                    <a:ext uri="{A12FA001-AC4F-418D-AE19-62706E023703}">
                      <ahyp:hlinkClr xmlns:ahyp="http://schemas.microsoft.com/office/drawing/2018/hyperlinkcolor" val="tx"/>
                    </a:ext>
                  </a:extLst>
                </a:hlinkClick>
              </a:rPr>
              <a:t>rezultatai</a:t>
            </a:r>
            <a:endParaRPr lang="en-US">
              <a:latin typeface="Agrandir Narrow"/>
              <a:hlinkClick r:id="rId3">
                <a:extLst>
                  <a:ext uri="{A12FA001-AC4F-418D-AE19-62706E023703}">
                    <ahyp:hlinkClr xmlns:ahyp="http://schemas.microsoft.com/office/drawing/2018/hyperlinkcolor" val="tx"/>
                  </a:ext>
                </a:extLst>
              </a:hlinkClick>
            </a:endParaRPr>
          </a:p>
        </p:txBody>
      </p:sp>
      <p:sp>
        <p:nvSpPr>
          <p:cNvPr id="13" name="TextBox 12">
            <a:extLst>
              <a:ext uri="{FF2B5EF4-FFF2-40B4-BE49-F238E27FC236}">
                <a16:creationId xmlns:a16="http://schemas.microsoft.com/office/drawing/2014/main" id="{5C850219-2443-14D0-9337-82B1144A3B74}"/>
              </a:ext>
            </a:extLst>
          </p:cNvPr>
          <p:cNvSpPr txBox="1"/>
          <p:nvPr/>
        </p:nvSpPr>
        <p:spPr>
          <a:xfrm>
            <a:off x="289738" y="3293435"/>
            <a:ext cx="57203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2400">
                <a:solidFill>
                  <a:schemeClr val="bg2"/>
                </a:solidFill>
                <a:latin typeface="Times New Roman"/>
                <a:cs typeface="Times New Roman"/>
              </a:rPr>
              <a:t>Mokslo sklaidos vienetų </a:t>
            </a:r>
          </a:p>
          <a:p>
            <a:pPr algn="ctr"/>
            <a:r>
              <a:rPr lang="lt-LT" sz="2400" b="1">
                <a:solidFill>
                  <a:schemeClr val="bg2"/>
                </a:solidFill>
                <a:latin typeface="Times New Roman"/>
                <a:cs typeface="Times New Roman"/>
              </a:rPr>
              <a:t>formaliojo vertinimo rezultatai</a:t>
            </a:r>
          </a:p>
        </p:txBody>
      </p:sp>
      <p:graphicFrame>
        <p:nvGraphicFramePr>
          <p:cNvPr id="15" name="Table 14">
            <a:extLst>
              <a:ext uri="{FF2B5EF4-FFF2-40B4-BE49-F238E27FC236}">
                <a16:creationId xmlns:a16="http://schemas.microsoft.com/office/drawing/2014/main" id="{502B7383-DDCC-BCBF-4588-03C74EBE4EA7}"/>
              </a:ext>
            </a:extLst>
          </p:cNvPr>
          <p:cNvGraphicFramePr>
            <a:graphicFrameLocks noGrp="1"/>
          </p:cNvGraphicFramePr>
          <p:nvPr>
            <p:extLst>
              <p:ext uri="{D42A27DB-BD31-4B8C-83A1-F6EECF244321}">
                <p14:modId xmlns:p14="http://schemas.microsoft.com/office/powerpoint/2010/main" val="4248977195"/>
              </p:ext>
            </p:extLst>
          </p:nvPr>
        </p:nvGraphicFramePr>
        <p:xfrm>
          <a:off x="279104" y="4678325"/>
          <a:ext cx="6086739" cy="4219025"/>
        </p:xfrm>
        <a:graphic>
          <a:graphicData uri="http://schemas.openxmlformats.org/drawingml/2006/table">
            <a:tbl>
              <a:tblPr bandRow="1">
                <a:tableStyleId>{5C22544A-7EE6-4342-B048-85BDC9FD1C3A}</a:tableStyleId>
              </a:tblPr>
              <a:tblGrid>
                <a:gridCol w="1449224">
                  <a:extLst>
                    <a:ext uri="{9D8B030D-6E8A-4147-A177-3AD203B41FA5}">
                      <a16:colId xmlns:a16="http://schemas.microsoft.com/office/drawing/2014/main" val="3094131155"/>
                    </a:ext>
                  </a:extLst>
                </a:gridCol>
                <a:gridCol w="927503">
                  <a:extLst>
                    <a:ext uri="{9D8B030D-6E8A-4147-A177-3AD203B41FA5}">
                      <a16:colId xmlns:a16="http://schemas.microsoft.com/office/drawing/2014/main" val="3491706285"/>
                    </a:ext>
                  </a:extLst>
                </a:gridCol>
                <a:gridCol w="927503">
                  <a:extLst>
                    <a:ext uri="{9D8B030D-6E8A-4147-A177-3AD203B41FA5}">
                      <a16:colId xmlns:a16="http://schemas.microsoft.com/office/drawing/2014/main" val="1040321755"/>
                    </a:ext>
                  </a:extLst>
                </a:gridCol>
                <a:gridCol w="927503">
                  <a:extLst>
                    <a:ext uri="{9D8B030D-6E8A-4147-A177-3AD203B41FA5}">
                      <a16:colId xmlns:a16="http://schemas.microsoft.com/office/drawing/2014/main" val="576926425"/>
                    </a:ext>
                  </a:extLst>
                </a:gridCol>
                <a:gridCol w="927503">
                  <a:extLst>
                    <a:ext uri="{9D8B030D-6E8A-4147-A177-3AD203B41FA5}">
                      <a16:colId xmlns:a16="http://schemas.microsoft.com/office/drawing/2014/main" val="312555420"/>
                    </a:ext>
                  </a:extLst>
                </a:gridCol>
                <a:gridCol w="927503">
                  <a:extLst>
                    <a:ext uri="{9D8B030D-6E8A-4147-A177-3AD203B41FA5}">
                      <a16:colId xmlns:a16="http://schemas.microsoft.com/office/drawing/2014/main" val="3942386309"/>
                    </a:ext>
                  </a:extLst>
                </a:gridCol>
              </a:tblGrid>
              <a:tr h="408293">
                <a:tc>
                  <a:txBody>
                    <a:bodyPr/>
                    <a:lstStyle/>
                    <a:p>
                      <a:pPr marL="0" algn="l" rtl="0" eaLnBrk="1" fontAlgn="ctr" latinLnBrk="0" hangingPunct="1"/>
                      <a:r>
                        <a:rPr lang="lt-LT" sz="1800" b="1" i="0" kern="1200">
                          <a:solidFill>
                            <a:schemeClr val="bg2"/>
                          </a:solidFill>
                          <a:effectLst/>
                          <a:latin typeface="Aptos Narrow"/>
                        </a:rPr>
                        <a:t>Institucija </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1" i="0" kern="1200">
                          <a:solidFill>
                            <a:schemeClr val="bg2"/>
                          </a:solidFill>
                          <a:effectLst/>
                          <a:latin typeface="Aptos Narrow"/>
                        </a:rPr>
                        <a:t>T</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1" i="0" kern="1200">
                          <a:solidFill>
                            <a:schemeClr val="bg2"/>
                          </a:solidFill>
                          <a:effectLst/>
                          <a:latin typeface="Aptos Narrow"/>
                        </a:rPr>
                        <a:t>N</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b" latinLnBrk="0" hangingPunct="1"/>
                      <a:r>
                        <a:rPr lang="lt-LT" sz="1800" b="1" i="0" kern="1200">
                          <a:solidFill>
                            <a:schemeClr val="bg2"/>
                          </a:solidFill>
                          <a:effectLst/>
                          <a:latin typeface="Aptos Narrow"/>
                        </a:rPr>
                        <a:t>A</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1" i="0" kern="1200">
                          <a:solidFill>
                            <a:schemeClr val="bg2"/>
                          </a:solidFill>
                          <a:effectLst/>
                          <a:latin typeface="Aptos Narrow"/>
                        </a:rPr>
                        <a:t>M</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1" i="0" kern="1200">
                          <a:solidFill>
                            <a:schemeClr val="bg2"/>
                          </a:solidFill>
                          <a:effectLst/>
                          <a:latin typeface="Aptos Narrow"/>
                        </a:rPr>
                        <a:t>SUMA</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062244698"/>
                  </a:ext>
                </a:extLst>
              </a:tr>
              <a:tr h="317561">
                <a:tc>
                  <a:txBody>
                    <a:bodyPr/>
                    <a:lstStyle/>
                    <a:p>
                      <a:pPr marL="0" algn="l" rtl="0" eaLnBrk="1" fontAlgn="ctr" latinLnBrk="0" hangingPunct="1"/>
                      <a:r>
                        <a:rPr lang="lt-LT" sz="1800" b="1" i="0" kern="1200">
                          <a:solidFill>
                            <a:schemeClr val="bg2"/>
                          </a:solidFill>
                          <a:effectLst/>
                          <a:latin typeface="Aptos Narrow"/>
                        </a:rPr>
                        <a:t>VU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743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4571,29</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1722,93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7045,22</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4282327660"/>
                  </a:ext>
                </a:extLst>
              </a:tr>
              <a:tr h="317561">
                <a:tc>
                  <a:txBody>
                    <a:bodyPr/>
                    <a:lstStyle/>
                    <a:p>
                      <a:pPr marL="0" algn="l" rtl="0" eaLnBrk="1" fontAlgn="ctr" latinLnBrk="0" hangingPunct="1"/>
                      <a:r>
                        <a:rPr lang="lt-LT" sz="1800" b="1" i="0" kern="1200">
                          <a:solidFill>
                            <a:schemeClr val="bg2"/>
                          </a:solidFill>
                          <a:effectLst/>
                          <a:latin typeface="Aptos Narrow"/>
                        </a:rPr>
                        <a:t>KTU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2261,92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873,7</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25,58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84,09</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3245,29</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117832907"/>
                  </a:ext>
                </a:extLst>
              </a:tr>
              <a:tr h="317561">
                <a:tc>
                  <a:txBody>
                    <a:bodyPr/>
                    <a:lstStyle/>
                    <a:p>
                      <a:pPr marL="0" algn="l" rtl="0" eaLnBrk="1" fontAlgn="ctr" latinLnBrk="0" hangingPunct="1"/>
                      <a:r>
                        <a:rPr lang="lt-LT" sz="1800" b="1" i="0" kern="1200">
                          <a:solidFill>
                            <a:schemeClr val="bg2"/>
                          </a:solidFill>
                          <a:effectLst/>
                          <a:latin typeface="Aptos Narrow"/>
                        </a:rPr>
                        <a:t>LSMU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92,42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500,11</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609,65</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1937,52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3139,7</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049995635"/>
                  </a:ext>
                </a:extLst>
              </a:tr>
              <a:tr h="317561">
                <a:tc>
                  <a:txBody>
                    <a:bodyPr/>
                    <a:lstStyle/>
                    <a:p>
                      <a:pPr marL="0" algn="l" rtl="0" eaLnBrk="1" fontAlgn="ctr" latinLnBrk="0" hangingPunct="1"/>
                      <a:r>
                        <a:rPr lang="lt-LT" sz="1800" b="1" i="0" kern="1200">
                          <a:solidFill>
                            <a:schemeClr val="bg1"/>
                          </a:solidFill>
                          <a:effectLst/>
                          <a:latin typeface="Aptos Narrow"/>
                        </a:rPr>
                        <a:t>GTC</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tc>
                  <a:txBody>
                    <a:bodyPr/>
                    <a:lstStyle/>
                    <a:p>
                      <a:pPr marL="0" algn="r" rtl="0" eaLnBrk="1" fontAlgn="ctr" latinLnBrk="0" hangingPunct="1"/>
                      <a:r>
                        <a:rPr lang="lt-LT" sz="1800" b="1" i="0" kern="1200">
                          <a:solidFill>
                            <a:schemeClr val="bg1"/>
                          </a:solidFill>
                          <a:effectLst/>
                          <a:latin typeface="Aptos Narrow"/>
                        </a:rPr>
                        <a:t>8,21</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tc>
                  <a:txBody>
                    <a:bodyPr/>
                    <a:lstStyle/>
                    <a:p>
                      <a:pPr marL="0" algn="r" rtl="0" eaLnBrk="1" fontAlgn="ctr" latinLnBrk="0" hangingPunct="1"/>
                      <a:r>
                        <a:rPr lang="lt-LT" sz="1800" b="1" i="0" kern="1200">
                          <a:solidFill>
                            <a:schemeClr val="bg1"/>
                          </a:solidFill>
                          <a:effectLst/>
                          <a:latin typeface="Aptos Narrow"/>
                        </a:rPr>
                        <a:t>1675,09</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tc>
                  <a:txBody>
                    <a:bodyPr/>
                    <a:lstStyle/>
                    <a:p>
                      <a:pPr marL="0" algn="r" rtl="0" eaLnBrk="1" fontAlgn="ctr" latinLnBrk="0" hangingPunct="1"/>
                      <a:r>
                        <a:rPr lang="lt-LT" sz="1800" b="1" i="0" kern="1200">
                          <a:solidFill>
                            <a:schemeClr val="bg1"/>
                          </a:solidFill>
                          <a:effectLst/>
                          <a:latin typeface="Aptos Narrow"/>
                        </a:rPr>
                        <a:t>9,15</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tc>
                  <a:txBody>
                    <a:bodyPr/>
                    <a:lstStyle/>
                    <a:p>
                      <a:pPr marL="0" algn="r" rtl="0" eaLnBrk="1" fontAlgn="ctr" latinLnBrk="0" hangingPunct="1"/>
                      <a:r>
                        <a:rPr lang="lt-LT" sz="1800" b="1" i="0" kern="1200">
                          <a:solidFill>
                            <a:schemeClr val="bg1"/>
                          </a:solidFill>
                          <a:effectLst/>
                          <a:latin typeface="Aptos Narrow"/>
                        </a:rPr>
                        <a:t>7,33</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tc>
                  <a:txBody>
                    <a:bodyPr/>
                    <a:lstStyle/>
                    <a:p>
                      <a:pPr marL="0" algn="r" rtl="0" eaLnBrk="1" fontAlgn="ctr" latinLnBrk="0" hangingPunct="1"/>
                      <a:r>
                        <a:rPr lang="lt-LT" sz="1800" b="1" i="0" kern="1200">
                          <a:solidFill>
                            <a:schemeClr val="bg1"/>
                          </a:solidFill>
                          <a:effectLst/>
                          <a:latin typeface="Aptos Narrow"/>
                        </a:rPr>
                        <a:t>1699,78</a:t>
                      </a:r>
                      <a:endParaRPr lang="lt-LT" sz="1800">
                        <a:solidFill>
                          <a:schemeClr val="bg1"/>
                        </a:solidFill>
                        <a:effectLst/>
                        <a:latin typeface="Aptos Narrow"/>
                      </a:endParaRPr>
                    </a:p>
                  </a:txBody>
                  <a:tcPr marL="0" marR="0" marT="0" marB="0" anchor="ctr">
                    <a:lnL>
                      <a:noFill/>
                    </a:lnL>
                    <a:lnR>
                      <a:noFill/>
                    </a:lnR>
                    <a:lnT>
                      <a:noFill/>
                    </a:lnT>
                    <a:lnB>
                      <a:noFill/>
                    </a:lnB>
                    <a:solidFill>
                      <a:schemeClr val="accent2">
                        <a:lumMod val="50000"/>
                      </a:schemeClr>
                    </a:solidFill>
                  </a:tcPr>
                </a:tc>
                <a:extLst>
                  <a:ext uri="{0D108BD9-81ED-4DB2-BD59-A6C34878D82A}">
                    <a16:rowId xmlns:a16="http://schemas.microsoft.com/office/drawing/2014/main" val="1157521237"/>
                  </a:ext>
                </a:extLst>
              </a:tr>
              <a:tr h="317561">
                <a:tc>
                  <a:txBody>
                    <a:bodyPr/>
                    <a:lstStyle/>
                    <a:p>
                      <a:pPr marL="0" algn="l" rtl="0" eaLnBrk="1" fontAlgn="ctr" latinLnBrk="0" hangingPunct="1"/>
                      <a:r>
                        <a:rPr lang="lt-LT" sz="1800" b="1" i="0" kern="1200">
                          <a:solidFill>
                            <a:schemeClr val="bg2"/>
                          </a:solidFill>
                          <a:effectLst/>
                          <a:latin typeface="Aptos Narrow"/>
                        </a:rPr>
                        <a:t>FTMC</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386,2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1286,47</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0,55</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2,42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1675,64</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553908677"/>
                  </a:ext>
                </a:extLst>
              </a:tr>
              <a:tr h="317561">
                <a:tc>
                  <a:txBody>
                    <a:bodyPr/>
                    <a:lstStyle/>
                    <a:p>
                      <a:pPr marL="0" algn="l" rtl="0" eaLnBrk="1" fontAlgn="ctr" latinLnBrk="0" hangingPunct="1"/>
                      <a:r>
                        <a:rPr lang="lt-LT" sz="1800" b="1" i="0" kern="1200">
                          <a:solidFill>
                            <a:schemeClr val="bg2"/>
                          </a:solidFill>
                          <a:effectLst/>
                          <a:latin typeface="Aptos Narrow"/>
                        </a:rPr>
                        <a:t>VGTU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1484,52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157,8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1,4</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10,73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1654,45</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472989394"/>
                  </a:ext>
                </a:extLst>
              </a:tr>
              <a:tr h="317561">
                <a:tc>
                  <a:txBody>
                    <a:bodyPr/>
                    <a:lstStyle/>
                    <a:p>
                      <a:pPr marL="0" algn="l" rtl="0" eaLnBrk="1" fontAlgn="ctr" latinLnBrk="0" hangingPunct="1"/>
                      <a:r>
                        <a:rPr lang="lt-LT" sz="1800" b="1" i="0" kern="1200">
                          <a:solidFill>
                            <a:schemeClr val="bg2"/>
                          </a:solidFill>
                          <a:effectLst/>
                          <a:latin typeface="Aptos Narrow"/>
                        </a:rPr>
                        <a:t>VDU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649,33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646,55</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313,7</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25,39</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1634,97</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317623296"/>
                  </a:ext>
                </a:extLst>
              </a:tr>
              <a:tr h="317561">
                <a:tc>
                  <a:txBody>
                    <a:bodyPr/>
                    <a:lstStyle/>
                    <a:p>
                      <a:pPr marL="0" algn="l" rtl="0" eaLnBrk="1" fontAlgn="ctr" latinLnBrk="0" hangingPunct="1"/>
                      <a:r>
                        <a:rPr lang="lt-LT" sz="1800" b="1" i="0" kern="1200">
                          <a:solidFill>
                            <a:schemeClr val="bg2"/>
                          </a:solidFill>
                          <a:effectLst/>
                          <a:latin typeface="Aptos Narrow"/>
                        </a:rPr>
                        <a:t>LAMMC</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18,92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34,97</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921,61</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9,02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984,52</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305694042"/>
                  </a:ext>
                </a:extLst>
              </a:tr>
              <a:tr h="317561">
                <a:tc>
                  <a:txBody>
                    <a:bodyPr/>
                    <a:lstStyle/>
                    <a:p>
                      <a:pPr marL="0" algn="l" rtl="0" eaLnBrk="1" fontAlgn="ctr" latinLnBrk="0" hangingPunct="1"/>
                      <a:r>
                        <a:rPr lang="lt-LT" sz="1800" b="1" i="0" kern="1200">
                          <a:solidFill>
                            <a:schemeClr val="bg2"/>
                          </a:solidFill>
                          <a:effectLst/>
                          <a:latin typeface="Aptos Narrow"/>
                        </a:rPr>
                        <a:t>KU</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155,43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331,32</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6,18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40,54</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533,47</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864992174"/>
                  </a:ext>
                </a:extLst>
              </a:tr>
              <a:tr h="317561">
                <a:tc>
                  <a:txBody>
                    <a:bodyPr/>
                    <a:lstStyle/>
                    <a:p>
                      <a:pPr marL="0" algn="l" rtl="0" eaLnBrk="1" fontAlgn="ctr" latinLnBrk="0" hangingPunct="1"/>
                      <a:r>
                        <a:rPr lang="lt-LT" sz="1800" b="1" i="0" kern="1200">
                          <a:solidFill>
                            <a:schemeClr val="bg2"/>
                          </a:solidFill>
                          <a:effectLst/>
                          <a:latin typeface="Aptos Narrow"/>
                        </a:rPr>
                        <a:t>IMC</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17,64</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413,99</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5,47</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81,38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518,48</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776700378"/>
                  </a:ext>
                </a:extLst>
              </a:tr>
              <a:tr h="317561">
                <a:tc>
                  <a:txBody>
                    <a:bodyPr/>
                    <a:lstStyle/>
                    <a:p>
                      <a:pPr marL="0" algn="l" rtl="0" eaLnBrk="1" fontAlgn="ctr" latinLnBrk="0" hangingPunct="1"/>
                      <a:r>
                        <a:rPr lang="lt-LT" sz="1800" b="1" i="0" kern="1200">
                          <a:solidFill>
                            <a:schemeClr val="bg2"/>
                          </a:solidFill>
                          <a:effectLst/>
                          <a:latin typeface="Aptos Narrow"/>
                        </a:rPr>
                        <a:t>LEI</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464,16</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16,71</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1,25</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0,33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482,45</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131496749"/>
                  </a:ext>
                </a:extLst>
              </a:tr>
              <a:tr h="317561">
                <a:tc>
                  <a:txBody>
                    <a:bodyPr/>
                    <a:lstStyle/>
                    <a:p>
                      <a:pPr marL="0" algn="l" rtl="0" eaLnBrk="1" fontAlgn="ctr" latinLnBrk="0" hangingPunct="1"/>
                      <a:r>
                        <a:rPr lang="lt-LT" sz="1800" b="1" i="0" kern="1200">
                          <a:solidFill>
                            <a:schemeClr val="bg2"/>
                          </a:solidFill>
                          <a:effectLst/>
                          <a:latin typeface="Aptos Narrow"/>
                        </a:rPr>
                        <a:t>NVI</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1,98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61,63</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l" rtl="0" eaLnBrk="1" fontAlgn="b" latinLnBrk="0" hangingPunct="1"/>
                      <a:endParaRPr lang="en-US"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92,88</a:t>
                      </a:r>
                      <a:endParaRPr lang="lt-LT" sz="1800">
                        <a:solidFill>
                          <a:schemeClr val="bg2"/>
                        </a:solidFill>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r>
                        <a:rPr lang="lt-LT" sz="1800" b="0" i="0" kern="1200">
                          <a:solidFill>
                            <a:schemeClr val="bg2"/>
                          </a:solidFill>
                          <a:effectLst/>
                          <a:latin typeface="Aptos Narrow"/>
                        </a:rPr>
                        <a:t>156,49</a:t>
                      </a:r>
                      <a:endParaRPr lang="lt-LT" sz="1800">
                        <a:solidFill>
                          <a:schemeClr val="bg2"/>
                        </a:solidFill>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7304786"/>
                  </a:ext>
                </a:extLst>
              </a:tr>
            </a:tbl>
          </a:graphicData>
        </a:graphic>
      </p:graphicFrame>
      <p:sp>
        <p:nvSpPr>
          <p:cNvPr id="16" name="TextBox 15">
            <a:extLst>
              <a:ext uri="{FF2B5EF4-FFF2-40B4-BE49-F238E27FC236}">
                <a16:creationId xmlns:a16="http://schemas.microsoft.com/office/drawing/2014/main" id="{A683A034-1569-9B09-EBCE-B47D94E46ACC}"/>
              </a:ext>
            </a:extLst>
          </p:cNvPr>
          <p:cNvSpPr txBox="1"/>
          <p:nvPr/>
        </p:nvSpPr>
        <p:spPr>
          <a:xfrm>
            <a:off x="7307226" y="4237075"/>
            <a:ext cx="107043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sz="2400">
                <a:latin typeface="Agrandir Narrow"/>
              </a:rPr>
              <a:t>Tradiciškai, atsižvelgiant ir į mokslininkų </a:t>
            </a:r>
            <a:endParaRPr lang="en-US">
              <a:cs typeface="Calibri"/>
            </a:endParaRPr>
          </a:p>
          <a:p>
            <a:pPr algn="r"/>
            <a:r>
              <a:rPr lang="lt-LT" sz="2400">
                <a:latin typeface="Agrandir Narrow"/>
              </a:rPr>
              <a:t>per pastaruosius 3 metus surinktų balų skaičių, tyrėjai bus skatinami</a:t>
            </a:r>
          </a:p>
          <a:p>
            <a:pPr algn="r"/>
            <a:r>
              <a:rPr lang="lt-LT" sz="2400" b="1">
                <a:latin typeface="Agrandir Narrow"/>
              </a:rPr>
              <a:t>GTC tyrėjas lyderis  2021–2023 m. surinko &gt; 979,410 balų</a:t>
            </a:r>
          </a:p>
        </p:txBody>
      </p:sp>
      <p:sp>
        <p:nvSpPr>
          <p:cNvPr id="17" name="TextBox 16">
            <a:extLst>
              <a:ext uri="{FF2B5EF4-FFF2-40B4-BE49-F238E27FC236}">
                <a16:creationId xmlns:a16="http://schemas.microsoft.com/office/drawing/2014/main" id="{875156F8-1717-C76A-0CB8-DEF0B23B6139}"/>
              </a:ext>
            </a:extLst>
          </p:cNvPr>
          <p:cNvSpPr txBox="1"/>
          <p:nvPr/>
        </p:nvSpPr>
        <p:spPr>
          <a:xfrm>
            <a:off x="7067994" y="5978155"/>
            <a:ext cx="1094355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400" b="1" noProof="1">
                <a:latin typeface="Agrandir Narrow"/>
                <a:cs typeface="Times New Roman"/>
              </a:rPr>
              <a:t>Vertinami GTC doktorantų rezultatai, rengiant daktaro disertacijas</a:t>
            </a:r>
            <a:r>
              <a:rPr lang="lt-LT" sz="2400" b="1">
                <a:latin typeface="Agrandir Narrow"/>
                <a:cs typeface="Times New Roman"/>
              </a:rPr>
              <a:t>, pasiekti nuo 2023 m. spalio 1 d. iki 2024 rugsėjo 30 d.:</a:t>
            </a:r>
          </a:p>
          <a:p>
            <a:r>
              <a:rPr lang="lt-LT" sz="2400">
                <a:latin typeface="Agrandir Narrow"/>
                <a:cs typeface="Times New Roman"/>
              </a:rPr>
              <a:t>1. Mokslinės publikacijos paskelbtos aukščiausio lygio (Q1) (pirmumas) periodiniuose mokslo leidiniuose.</a:t>
            </a:r>
          </a:p>
          <a:p>
            <a:r>
              <a:rPr lang="lt-LT" sz="2400">
                <a:latin typeface="Agrandir Narrow"/>
                <a:cs typeface="Times New Roman"/>
              </a:rPr>
              <a:t>2. Registracijai pateikto ar registruoto patento autorystė ar bendraautorystė.</a:t>
            </a:r>
          </a:p>
          <a:p>
            <a:r>
              <a:rPr lang="lt-LT" sz="2400">
                <a:latin typeface="Agrandir Narrow"/>
                <a:cs typeface="Times New Roman"/>
              </a:rPr>
              <a:t>3. Naujos organizmų rūšys, registruotos tarptautinėse duomenų bazėse.</a:t>
            </a:r>
          </a:p>
          <a:p>
            <a:r>
              <a:rPr lang="lt-LT" sz="2400">
                <a:latin typeface="Agrandir Narrow"/>
                <a:cs typeface="Times New Roman"/>
              </a:rPr>
              <a:t>4. Pristatyti žodiniai pranešimai tarptautiniuose mokslo renginiuose.</a:t>
            </a:r>
          </a:p>
          <a:p>
            <a:r>
              <a:rPr lang="lt-LT" sz="2400">
                <a:latin typeface="Agrandir Narrow"/>
                <a:cs typeface="Times New Roman"/>
              </a:rPr>
              <a:t>5. Mokslo populiarinimo ir visuomenės švietimo veiklos (išskyrus pedagoginę veiklą).</a:t>
            </a:r>
          </a:p>
          <a:p>
            <a:r>
              <a:rPr lang="lt-LT" sz="2400">
                <a:latin typeface="Agrandir Narrow"/>
                <a:cs typeface="Times New Roman"/>
              </a:rPr>
              <a:t>6. Vertinami 1–2 ir 3–4 kursai atskirai. </a:t>
            </a:r>
            <a:endParaRPr lang="lt-L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2024-11-12 išplėstinis posėdis</dc:title>
  <cp:revision>3</cp:revision>
  <dcterms:created xsi:type="dcterms:W3CDTF">2006-08-16T00:00:00Z</dcterms:created>
  <dcterms:modified xsi:type="dcterms:W3CDTF">2024-11-12T13:29:41Z</dcterms:modified>
  <dc:identifier>DAGVy_OnVVs</dc:identifier>
</cp:coreProperties>
</file>