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4"/>
  </p:notesMasterIdLst>
  <p:handoutMasterIdLst>
    <p:handoutMasterId r:id="rId55"/>
  </p:handoutMasterIdLst>
  <p:sldIdLst>
    <p:sldId id="256" r:id="rId5"/>
    <p:sldId id="310" r:id="rId6"/>
    <p:sldId id="425" r:id="rId7"/>
    <p:sldId id="568" r:id="rId8"/>
    <p:sldId id="570" r:id="rId9"/>
    <p:sldId id="571" r:id="rId10"/>
    <p:sldId id="572" r:id="rId11"/>
    <p:sldId id="478" r:id="rId12"/>
    <p:sldId id="484" r:id="rId13"/>
    <p:sldId id="459" r:id="rId14"/>
    <p:sldId id="567" r:id="rId15"/>
    <p:sldId id="453" r:id="rId16"/>
    <p:sldId id="455" r:id="rId17"/>
    <p:sldId id="458" r:id="rId18"/>
    <p:sldId id="456" r:id="rId19"/>
    <p:sldId id="461" r:id="rId20"/>
    <p:sldId id="450" r:id="rId21"/>
    <p:sldId id="457" r:id="rId22"/>
    <p:sldId id="474" r:id="rId23"/>
    <p:sldId id="475" r:id="rId24"/>
    <p:sldId id="476" r:id="rId25"/>
    <p:sldId id="573" r:id="rId26"/>
    <p:sldId id="480" r:id="rId27"/>
    <p:sldId id="582" r:id="rId28"/>
    <p:sldId id="575" r:id="rId29"/>
    <p:sldId id="577" r:id="rId30"/>
    <p:sldId id="583" r:id="rId31"/>
    <p:sldId id="585" r:id="rId32"/>
    <p:sldId id="586" r:id="rId33"/>
    <p:sldId id="588" r:id="rId34"/>
    <p:sldId id="587" r:id="rId35"/>
    <p:sldId id="591" r:id="rId36"/>
    <p:sldId id="578" r:id="rId37"/>
    <p:sldId id="473" r:id="rId38"/>
    <p:sldId id="574" r:id="rId39"/>
    <p:sldId id="580" r:id="rId40"/>
    <p:sldId id="595" r:id="rId41"/>
    <p:sldId id="597" r:id="rId42"/>
    <p:sldId id="593" r:id="rId43"/>
    <p:sldId id="594" r:id="rId44"/>
    <p:sldId id="479" r:id="rId45"/>
    <p:sldId id="460" r:id="rId46"/>
    <p:sldId id="566" r:id="rId47"/>
    <p:sldId id="481" r:id="rId48"/>
    <p:sldId id="482" r:id="rId49"/>
    <p:sldId id="483" r:id="rId50"/>
    <p:sldId id="316" r:id="rId51"/>
    <p:sldId id="565" r:id="rId52"/>
    <p:sldId id="581" r:id="rId5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9B5E6-94BB-4E19-A915-2F62B20020F5}" v="190" dt="2024-11-02T13:55:06.137"/>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2418" autoAdjust="0"/>
  </p:normalViewPr>
  <p:slideViewPr>
    <p:cSldViewPr snapToGrid="0">
      <p:cViewPr varScale="1">
        <p:scale>
          <a:sx n="81" d="100"/>
          <a:sy n="81" d="100"/>
        </p:scale>
        <p:origin x="1344" y="90"/>
      </p:cViewPr>
      <p:guideLst/>
    </p:cSldViewPr>
  </p:slideViewPr>
  <p:outlineViewPr>
    <p:cViewPr>
      <p:scale>
        <a:sx n="33" d="100"/>
        <a:sy n="33" d="100"/>
      </p:scale>
      <p:origin x="0" y="-15797"/>
    </p:cViewPr>
  </p:outlineViewPr>
  <p:notesTextViewPr>
    <p:cViewPr>
      <p:scale>
        <a:sx n="1" d="1"/>
        <a:sy n="1" d="1"/>
      </p:scale>
      <p:origin x="0" y="0"/>
    </p:cViewPr>
  </p:notesTextViewPr>
  <p:sorterViewPr>
    <p:cViewPr>
      <p:scale>
        <a:sx n="100" d="100"/>
        <a:sy n="100" d="100"/>
      </p:scale>
      <p:origin x="0" y="-3192"/>
    </p:cViewPr>
  </p:sorterViewPr>
  <p:notesViewPr>
    <p:cSldViewPr snapToGrid="0">
      <p:cViewPr varScale="1">
        <p:scale>
          <a:sx n="55" d="100"/>
          <a:sy n="55" d="100"/>
        </p:scale>
        <p:origin x="3307"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ntraštės vietos rezervavimo ženklas 1">
            <a:extLst>
              <a:ext uri="{FF2B5EF4-FFF2-40B4-BE49-F238E27FC236}">
                <a16:creationId xmlns:a16="http://schemas.microsoft.com/office/drawing/2014/main" id="{4D983074-8828-2306-0CEB-63A9B327D2EB}"/>
              </a:ext>
            </a:extLst>
          </p:cNvPr>
          <p:cNvSpPr txBox="1">
            <a:spLocks noGrp="1"/>
          </p:cNvSpPr>
          <p:nvPr>
            <p:ph type="hdr" sz="quarter"/>
          </p:nvPr>
        </p:nvSpPr>
        <p:spPr>
          <a:xfrm>
            <a:off x="0" y="0"/>
            <a:ext cx="2946397" cy="496884"/>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1200" b="0" i="0" u="none" strike="noStrike" kern="1200" cap="none" spc="0" baseline="0">
              <a:solidFill>
                <a:srgbClr val="000000"/>
              </a:solidFill>
              <a:uFillTx/>
              <a:latin typeface="Calibri"/>
            </a:endParaRPr>
          </a:p>
        </p:txBody>
      </p:sp>
      <p:sp>
        <p:nvSpPr>
          <p:cNvPr id="3" name="Datos vietos rezervavimo ženklas 2">
            <a:extLst>
              <a:ext uri="{FF2B5EF4-FFF2-40B4-BE49-F238E27FC236}">
                <a16:creationId xmlns:a16="http://schemas.microsoft.com/office/drawing/2014/main" id="{4DFAA5D1-A778-4081-8E55-98DA8F8AB7E6}"/>
              </a:ext>
            </a:extLst>
          </p:cNvPr>
          <p:cNvSpPr txBox="1">
            <a:spLocks noGrp="1"/>
          </p:cNvSpPr>
          <p:nvPr>
            <p:ph type="dt" sz="quarter" idx="1"/>
          </p:nvPr>
        </p:nvSpPr>
        <p:spPr>
          <a:xfrm>
            <a:off x="3849688" y="0"/>
            <a:ext cx="2946397" cy="496884"/>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AF6EC8-673D-4559-9631-70B6CEE411BE}" type="datetime1">
              <a:rPr lang="lt-LT"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2024-11-06</a:t>
            </a:fld>
            <a:endParaRPr lang="lt-LT" sz="1200" b="0" i="0" u="none" strike="noStrike" kern="1200" cap="none" spc="0" baseline="0">
              <a:solidFill>
                <a:srgbClr val="000000"/>
              </a:solidFill>
              <a:uFillTx/>
              <a:latin typeface="Calibri"/>
            </a:endParaRPr>
          </a:p>
        </p:txBody>
      </p:sp>
      <p:sp>
        <p:nvSpPr>
          <p:cNvPr id="4" name="Poraštės vietos rezervavimo ženklas 3">
            <a:extLst>
              <a:ext uri="{FF2B5EF4-FFF2-40B4-BE49-F238E27FC236}">
                <a16:creationId xmlns:a16="http://schemas.microsoft.com/office/drawing/2014/main" id="{08E4EA33-C038-E45E-EA42-5F8713182AEC}"/>
              </a:ext>
            </a:extLst>
          </p:cNvPr>
          <p:cNvSpPr txBox="1">
            <a:spLocks noGrp="1"/>
          </p:cNvSpPr>
          <p:nvPr>
            <p:ph type="ftr" sz="quarter" idx="2"/>
          </p:nvPr>
        </p:nvSpPr>
        <p:spPr>
          <a:xfrm>
            <a:off x="0" y="9429750"/>
            <a:ext cx="2946397" cy="496884"/>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1200" b="0" i="0" u="none" strike="noStrike" kern="1200" cap="none" spc="0" baseline="0">
              <a:solidFill>
                <a:srgbClr val="000000"/>
              </a:solidFill>
              <a:uFillTx/>
              <a:latin typeface="Calibri"/>
            </a:endParaRPr>
          </a:p>
        </p:txBody>
      </p:sp>
      <p:sp>
        <p:nvSpPr>
          <p:cNvPr id="5" name="Skaidrės numerio vietos rezervavimo ženklas 4">
            <a:extLst>
              <a:ext uri="{FF2B5EF4-FFF2-40B4-BE49-F238E27FC236}">
                <a16:creationId xmlns:a16="http://schemas.microsoft.com/office/drawing/2014/main" id="{C90D795F-2D8B-8AF0-B5F2-D231E5B4743A}"/>
              </a:ext>
            </a:extLst>
          </p:cNvPr>
          <p:cNvSpPr txBox="1">
            <a:spLocks noGrp="1"/>
          </p:cNvSpPr>
          <p:nvPr>
            <p:ph type="sldNum" sz="quarter" idx="3"/>
          </p:nvPr>
        </p:nvSpPr>
        <p:spPr>
          <a:xfrm>
            <a:off x="3849688" y="9429750"/>
            <a:ext cx="2946397" cy="496884"/>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73A751-E296-4335-A649-30115EDDDDE1}" type="slidenum">
              <a:t>‹#›</a:t>
            </a:fld>
            <a:endParaRPr lang="lt-LT"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86621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ntraštės vietos rezervavimo ženklas 1">
            <a:extLst>
              <a:ext uri="{FF2B5EF4-FFF2-40B4-BE49-F238E27FC236}">
                <a16:creationId xmlns:a16="http://schemas.microsoft.com/office/drawing/2014/main" id="{B7AEEFB7-1EDA-7F4E-AC8E-214059A3B3D4}"/>
              </a:ext>
            </a:extLst>
          </p:cNvPr>
          <p:cNvSpPr txBox="1">
            <a:spLocks noGrp="1"/>
          </p:cNvSpPr>
          <p:nvPr>
            <p:ph type="hdr" sz="quarter"/>
          </p:nvPr>
        </p:nvSpPr>
        <p:spPr>
          <a:xfrm>
            <a:off x="0" y="0"/>
            <a:ext cx="2945657" cy="49805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os vietos rezervavimo ženklas 2">
            <a:extLst>
              <a:ext uri="{FF2B5EF4-FFF2-40B4-BE49-F238E27FC236}">
                <a16:creationId xmlns:a16="http://schemas.microsoft.com/office/drawing/2014/main" id="{1D569395-B08E-1C69-35D5-A0F906AFD21E}"/>
              </a:ext>
            </a:extLst>
          </p:cNvPr>
          <p:cNvSpPr txBox="1">
            <a:spLocks noGrp="1"/>
          </p:cNvSpPr>
          <p:nvPr>
            <p:ph type="dt" idx="1"/>
          </p:nvPr>
        </p:nvSpPr>
        <p:spPr>
          <a:xfrm>
            <a:off x="3850446" y="0"/>
            <a:ext cx="2945657" cy="49805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7E72EE58-EC0C-4E10-9153-9AD224D777AA}" type="datetime1">
              <a:rPr lang="en-US"/>
              <a:pPr lvl="0"/>
              <a:t>11/6/2024</a:t>
            </a:fld>
            <a:endParaRPr lang="en-US"/>
          </a:p>
        </p:txBody>
      </p:sp>
      <p:sp>
        <p:nvSpPr>
          <p:cNvPr id="4" name="Skaidrės vaizdo vietos rezervavimo ženklas 3">
            <a:extLst>
              <a:ext uri="{FF2B5EF4-FFF2-40B4-BE49-F238E27FC236}">
                <a16:creationId xmlns:a16="http://schemas.microsoft.com/office/drawing/2014/main" id="{E48A7553-FA13-0C39-0492-5351A797CA15}"/>
              </a:ext>
            </a:extLst>
          </p:cNvPr>
          <p:cNvSpPr>
            <a:spLocks noGrp="1" noRot="1" noChangeAspect="1"/>
          </p:cNvSpPr>
          <p:nvPr>
            <p:ph type="sldImg" idx="2"/>
          </p:nvPr>
        </p:nvSpPr>
        <p:spPr>
          <a:xfrm>
            <a:off x="422279" y="1241426"/>
            <a:ext cx="5953128" cy="3349620"/>
          </a:xfrm>
          <a:prstGeom prst="rect">
            <a:avLst/>
          </a:prstGeom>
          <a:noFill/>
          <a:ln w="12701">
            <a:solidFill>
              <a:srgbClr val="000000"/>
            </a:solidFill>
            <a:prstDash val="solid"/>
          </a:ln>
        </p:spPr>
      </p:sp>
      <p:sp>
        <p:nvSpPr>
          <p:cNvPr id="5" name="Pastabų vietos rezervavimo ženklas 4">
            <a:extLst>
              <a:ext uri="{FF2B5EF4-FFF2-40B4-BE49-F238E27FC236}">
                <a16:creationId xmlns:a16="http://schemas.microsoft.com/office/drawing/2014/main" id="{D1A5F4AA-80FC-C126-4447-04AFEAEB385D}"/>
              </a:ext>
            </a:extLst>
          </p:cNvPr>
          <p:cNvSpPr txBox="1">
            <a:spLocks noGrp="1"/>
          </p:cNvSpPr>
          <p:nvPr>
            <p:ph type="body" sz="quarter" idx="3"/>
          </p:nvPr>
        </p:nvSpPr>
        <p:spPr>
          <a:xfrm>
            <a:off x="679764" y="4777191"/>
            <a:ext cx="5438137" cy="3908611"/>
          </a:xfrm>
          <a:prstGeom prst="rect">
            <a:avLst/>
          </a:prstGeom>
          <a:noFill/>
          <a:ln>
            <a:noFill/>
          </a:ln>
        </p:spPr>
        <p:txBody>
          <a:bodyPr vert="horz" wrap="square" lIns="91440" tIns="45720" rIns="91440" bIns="45720" anchor="t" anchorCtr="0" compatLnSpc="1">
            <a:no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a:extLst>
              <a:ext uri="{FF2B5EF4-FFF2-40B4-BE49-F238E27FC236}">
                <a16:creationId xmlns:a16="http://schemas.microsoft.com/office/drawing/2014/main" id="{91E08229-710B-FEBD-359D-E3A4034D2E90}"/>
              </a:ext>
            </a:extLst>
          </p:cNvPr>
          <p:cNvSpPr txBox="1">
            <a:spLocks noGrp="1"/>
          </p:cNvSpPr>
          <p:nvPr>
            <p:ph type="ftr" sz="quarter" idx="4"/>
          </p:nvPr>
        </p:nvSpPr>
        <p:spPr>
          <a:xfrm>
            <a:off x="0" y="9428579"/>
            <a:ext cx="2945657" cy="49805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kaidrės numerio vietos rezervavimo ženklas 6">
            <a:extLst>
              <a:ext uri="{FF2B5EF4-FFF2-40B4-BE49-F238E27FC236}">
                <a16:creationId xmlns:a16="http://schemas.microsoft.com/office/drawing/2014/main" id="{F1A15D34-562B-82C4-BF1C-43A5A1812846}"/>
              </a:ext>
            </a:extLst>
          </p:cNvPr>
          <p:cNvSpPr txBox="1">
            <a:spLocks noGrp="1"/>
          </p:cNvSpPr>
          <p:nvPr>
            <p:ph type="sldNum" sz="quarter" idx="5"/>
          </p:nvPr>
        </p:nvSpPr>
        <p:spPr>
          <a:xfrm>
            <a:off x="3850446" y="9428579"/>
            <a:ext cx="2945657" cy="49805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220015C3-61D4-410E-B0FA-58BC9B842E6A}" type="slidenum">
              <a:t>‹#›</a:t>
            </a:fld>
            <a:endParaRPr lang="en-US"/>
          </a:p>
        </p:txBody>
      </p:sp>
    </p:spTree>
    <p:extLst>
      <p:ext uri="{BB962C8B-B14F-4D97-AF65-F5344CB8AC3E}">
        <p14:creationId xmlns:p14="http://schemas.microsoft.com/office/powerpoint/2010/main" val="363400479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lt-LT"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lt-LT"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lt-LT"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lt-LT"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lt-LT"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863F5A44-2F49-1245-BAC2-EB0D67039858}"/>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C3601CF6-5C04-1B7E-F2E8-630699939C69}"/>
              </a:ext>
            </a:extLst>
          </p:cNvPr>
          <p:cNvSpPr txBox="1">
            <a:spLocks noGrp="1"/>
          </p:cNvSpPr>
          <p:nvPr>
            <p:ph type="body" sz="quarter" idx="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EE51100A-C9EA-89FD-3347-266A233255D1}"/>
              </a:ext>
            </a:extLst>
          </p:cNvPr>
          <p:cNvSpPr txBox="1">
            <a:spLocks noGrp="1"/>
          </p:cNvSpPr>
          <p:nvPr>
            <p:ph type="sldNum" sz="quarter" idx="8"/>
          </p:nvPr>
        </p:nvSpPr>
        <p:spPr/>
        <p:txBody>
          <a:bodyPr/>
          <a:lstStyle/>
          <a:p>
            <a:pPr lvl="0"/>
            <a:fld id="{BAF6F63E-ADBA-4048-9708-90CF31EF3AC0}" type="slidenum">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r>
              <a:rPr lang="en-US" dirty="0"/>
              <a:t>https://journalofhumannutritionanddieteticseditor.wordpress.com/2022/08/31/salami-slicing-is-bad-for-you-and-bad-for-science/</a:t>
            </a:r>
            <a:endParaRPr lang="lt-LT" dirty="0"/>
          </a:p>
          <a:p>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11</a:t>
            </a:fld>
            <a:endParaRPr lang="en-US"/>
          </a:p>
        </p:txBody>
      </p:sp>
    </p:spTree>
    <p:extLst>
      <p:ext uri="{BB962C8B-B14F-4D97-AF65-F5344CB8AC3E}">
        <p14:creationId xmlns:p14="http://schemas.microsoft.com/office/powerpoint/2010/main" val="157805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485C0A44-EE01-1203-EC63-C736DBD3B23A}"/>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D225A73D-3894-8A59-044B-3E84262BBA5C}"/>
              </a:ext>
            </a:extLst>
          </p:cNvPr>
          <p:cNvSpPr txBox="1">
            <a:spLocks noGrp="1"/>
          </p:cNvSpPr>
          <p:nvPr>
            <p:ph type="body" sz="quarter" idx="1"/>
          </p:nvPr>
        </p:nvSpPr>
        <p:spPr/>
        <p:txBody>
          <a:bodyPr/>
          <a:lstStyle/>
          <a:p>
            <a:pPr lvl="1"/>
            <a:endParaRPr lang="lt-LT"/>
          </a:p>
          <a:p>
            <a:pPr lvl="1"/>
            <a:r>
              <a:rPr lang="lt-LT"/>
              <a:t>TAUGINIENĖ, Loreta, Inga GAIŽAUSKAITĖ, Irene GLENDINNING, Julius KRAVJAR, Milan OJSTERŠEK, Laura RIBEIRO, Tatjana ODIŅECA, Franca MARINO, Marco COSENTINO, Shivadas SIVASUBRAMANIAM ir Tomáš FOLTÝNEK. Aiškinamasis akademinio sąžiningumo terminų žodynas [Glossary for Academic Integrity]. Atnaujinta versija, 2018 m. spalis. Vertė Loreta Tauginienė ir Inga Gaižauskaitė. Vilnius: Mykolo Romerio universitetas, 2019. e-ISBN 978-9955-19-971-7.</a:t>
            </a:r>
          </a:p>
          <a:p>
            <a:pPr lvl="1"/>
            <a:endParaRPr lang="lt-LT">
              <a:latin typeface="Arial" pitchFamily="34"/>
            </a:endParaRPr>
          </a:p>
          <a:p>
            <a:pPr lvl="1"/>
            <a:r>
              <a:rPr lang="en-US">
                <a:latin typeface="Arial" pitchFamily="34"/>
              </a:rPr>
              <a:t>percituota iš</a:t>
            </a:r>
            <a:r>
              <a:rPr lang="lt-LT">
                <a:latin typeface="Arial" pitchFamily="34"/>
              </a:rPr>
              <a:t>,</a:t>
            </a:r>
            <a:r>
              <a:rPr lang="en-US">
                <a:latin typeface="Arial" pitchFamily="34"/>
              </a:rPr>
              <a:t> </a:t>
            </a:r>
            <a:r>
              <a:rPr lang="en-US">
                <a:solidFill>
                  <a:srgbClr val="FF0000"/>
                </a:solidFill>
                <a:latin typeface="Arial" pitchFamily="34"/>
              </a:rPr>
              <a:t>adaptuota pagal </a:t>
            </a:r>
            <a:r>
              <a:rPr lang="en-US">
                <a:latin typeface="Arial" pitchFamily="34"/>
              </a:rPr>
              <a:t>Meuschke, N., &amp; Gipp, B. (2013). State-of-the-art in detecting academic plagiarism. </a:t>
            </a:r>
            <a:r>
              <a:rPr lang="en-US" i="1">
                <a:latin typeface="Arial" pitchFamily="34"/>
              </a:rPr>
              <a:t>International Journal for Educational Integrity</a:t>
            </a:r>
            <a:r>
              <a:rPr lang="en-US">
                <a:latin typeface="Arial" pitchFamily="34"/>
              </a:rPr>
              <a:t>, 9(1): 50–57</a:t>
            </a:r>
            <a:endParaRPr lang="lt-LT">
              <a:latin typeface="Arial" pitchFamily="34"/>
            </a:endParaRPr>
          </a:p>
          <a:p>
            <a:pPr lvl="0"/>
            <a:endParaRPr lang="lt-LT"/>
          </a:p>
          <a:p>
            <a:pPr lvl="0"/>
            <a:endParaRPr lang="lt-LT"/>
          </a:p>
        </p:txBody>
      </p:sp>
      <p:sp>
        <p:nvSpPr>
          <p:cNvPr id="4" name="Skaidrės numerio vietos rezervavimo ženklas 3">
            <a:extLst>
              <a:ext uri="{FF2B5EF4-FFF2-40B4-BE49-F238E27FC236}">
                <a16:creationId xmlns:a16="http://schemas.microsoft.com/office/drawing/2014/main" id="{4CAAB728-EF58-F8DA-0B70-AC004DC0D77E}"/>
              </a:ext>
            </a:extLst>
          </p:cNvPr>
          <p:cNvSpPr txBox="1">
            <a:spLocks noGrp="1"/>
          </p:cNvSpPr>
          <p:nvPr>
            <p:ph type="sldNum" sz="quarter" idx="8"/>
          </p:nvPr>
        </p:nvSpPr>
        <p:spPr/>
        <p:txBody>
          <a:bodyPr/>
          <a:lstStyle/>
          <a:p>
            <a:pPr lvl="0"/>
            <a:fld id="{02F02875-7751-4419-9B0B-8E1B53B780B2}" type="slidenum">
              <a:t>17</a:t>
            </a:fld>
            <a:endParaRPr lang="en-US"/>
          </a:p>
        </p:txBody>
      </p:sp>
    </p:spTree>
    <p:extLst>
      <p:ext uri="{BB962C8B-B14F-4D97-AF65-F5344CB8AC3E}">
        <p14:creationId xmlns:p14="http://schemas.microsoft.com/office/powerpoint/2010/main" val="161362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effectLst/>
                <a:latin typeface="Aptos" panose="020B0004020202020204" pitchFamily="34" charset="0"/>
                <a:ea typeface="Aptos" panose="020B0004020202020204" pitchFamily="34" charset="0"/>
                <a:cs typeface="Arial" panose="020B0604020202020204" pitchFamily="34" charset="0"/>
              </a:rPr>
              <a:t>Atsakingo mokslo barometras 2024. https://etikostarnyba.lt/wp-content/uploads/2024/09/Atsakingo-mokslo-barometras-2024.pdf</a:t>
            </a:r>
          </a:p>
          <a:p>
            <a:r>
              <a:rPr lang="lt-LT" b="1" dirty="0"/>
              <a:t>https://www.academicintegrity.eu/wp/glossary/</a:t>
            </a:r>
          </a:p>
          <a:p>
            <a:endParaRPr lang="lt-LT" b="1" dirty="0"/>
          </a:p>
          <a:p>
            <a:r>
              <a:rPr lang="lt-LT" b="1" dirty="0" err="1"/>
              <a:t>Dovanótoji</a:t>
            </a:r>
            <a:r>
              <a:rPr lang="lt-LT" b="1" dirty="0"/>
              <a:t> </a:t>
            </a:r>
            <a:r>
              <a:rPr lang="lt-LT" b="1" dirty="0" err="1"/>
              <a:t>autorỹstė</a:t>
            </a:r>
            <a:r>
              <a:rPr lang="lt-LT" b="1" dirty="0"/>
              <a:t> </a:t>
            </a:r>
            <a:r>
              <a:rPr lang="lt-LT" dirty="0"/>
              <a:t>EN: </a:t>
            </a:r>
            <a:r>
              <a:rPr lang="lt-LT" dirty="0" err="1"/>
              <a:t>gift</a:t>
            </a:r>
            <a:r>
              <a:rPr lang="lt-LT" dirty="0"/>
              <a:t> </a:t>
            </a:r>
            <a:r>
              <a:rPr lang="lt-LT" dirty="0" err="1"/>
              <a:t>or</a:t>
            </a:r>
            <a:r>
              <a:rPr lang="lt-LT" dirty="0"/>
              <a:t> </a:t>
            </a:r>
            <a:r>
              <a:rPr lang="lt-LT" dirty="0" err="1"/>
              <a:t>guest</a:t>
            </a:r>
            <a:r>
              <a:rPr lang="lt-LT" dirty="0"/>
              <a:t> </a:t>
            </a:r>
            <a:r>
              <a:rPr lang="lt-LT" dirty="0" err="1"/>
              <a:t>authorship</a:t>
            </a:r>
            <a:r>
              <a:rPr lang="lt-LT" dirty="0"/>
              <a:t>, </a:t>
            </a:r>
            <a:r>
              <a:rPr lang="lt-LT" dirty="0" err="1"/>
              <a:t>honorary</a:t>
            </a:r>
            <a:r>
              <a:rPr lang="lt-LT" dirty="0"/>
              <a:t> </a:t>
            </a:r>
            <a:r>
              <a:rPr lang="lt-LT" dirty="0" err="1"/>
              <a:t>authorship</a:t>
            </a:r>
            <a:r>
              <a:rPr lang="lt-LT" dirty="0"/>
              <a:t> Pernelyg mažai ar visai prie kūrinio sukūrimo neprisidėjusio asmens įtraukimas į bendraautorius.</a:t>
            </a:r>
          </a:p>
          <a:p>
            <a:r>
              <a:rPr lang="lt-LT" b="1" dirty="0"/>
              <a:t>Mainais </a:t>
            </a:r>
            <a:r>
              <a:rPr lang="lt-LT" b="1" dirty="0" err="1"/>
              <a:t>grindžiamà</a:t>
            </a:r>
            <a:r>
              <a:rPr lang="lt-LT" b="1" dirty="0"/>
              <a:t> </a:t>
            </a:r>
            <a:r>
              <a:rPr lang="lt-LT" b="1" dirty="0" err="1"/>
              <a:t>autorỹstė</a:t>
            </a:r>
            <a:r>
              <a:rPr lang="lt-LT" b="1" dirty="0"/>
              <a:t> </a:t>
            </a:r>
            <a:r>
              <a:rPr lang="lt-LT" dirty="0"/>
              <a:t>EN: </a:t>
            </a:r>
            <a:r>
              <a:rPr lang="lt-LT" dirty="0" err="1"/>
              <a:t>mutual</a:t>
            </a:r>
            <a:r>
              <a:rPr lang="lt-LT" dirty="0"/>
              <a:t> </a:t>
            </a:r>
            <a:r>
              <a:rPr lang="lt-LT" dirty="0" err="1"/>
              <a:t>admiration</a:t>
            </a:r>
            <a:r>
              <a:rPr lang="lt-LT" dirty="0"/>
              <a:t> </a:t>
            </a:r>
            <a:r>
              <a:rPr lang="lt-LT" dirty="0" err="1"/>
              <a:t>authorship</a:t>
            </a:r>
            <a:r>
              <a:rPr lang="lt-LT" dirty="0"/>
              <a:t>, </a:t>
            </a:r>
            <a:r>
              <a:rPr lang="lt-LT" dirty="0" err="1"/>
              <a:t>mutual</a:t>
            </a:r>
            <a:r>
              <a:rPr lang="lt-LT" dirty="0"/>
              <a:t> </a:t>
            </a:r>
            <a:r>
              <a:rPr lang="lt-LT" dirty="0" err="1"/>
              <a:t>support</a:t>
            </a:r>
            <a:r>
              <a:rPr lang="lt-LT" dirty="0"/>
              <a:t> </a:t>
            </a:r>
            <a:r>
              <a:rPr lang="lt-LT" dirty="0" err="1"/>
              <a:t>authorship</a:t>
            </a:r>
            <a:r>
              <a:rPr lang="lt-LT" dirty="0"/>
              <a:t>. Praktika, kai siekdami įgyti nesąžiningą pranašumą du ar daugiau tyrėjų susitaria įrašyti vienas kito pavardes į savo publikacijas, nors vieno iš jų indėlio į jas nėra arba jis minimalus.</a:t>
            </a:r>
          </a:p>
          <a:p>
            <a:r>
              <a:rPr lang="lt-LT" b="1" dirty="0" err="1"/>
              <a:t>Nenusipel̃nęs</a:t>
            </a:r>
            <a:r>
              <a:rPr lang="lt-LT" b="1" dirty="0"/>
              <a:t> </a:t>
            </a:r>
            <a:r>
              <a:rPr lang="lt-LT" b="1" dirty="0" err="1"/>
              <a:t>bendraáutoris</a:t>
            </a:r>
            <a:r>
              <a:rPr lang="lt-LT" b="1" dirty="0"/>
              <a:t> </a:t>
            </a:r>
            <a:r>
              <a:rPr lang="lt-LT" dirty="0"/>
              <a:t>EN: </a:t>
            </a:r>
            <a:r>
              <a:rPr lang="lt-LT" dirty="0" err="1"/>
              <a:t>slacker</a:t>
            </a:r>
            <a:r>
              <a:rPr lang="lt-LT" dirty="0"/>
              <a:t>. Asmuo, mažai prisidėjęs arba visai neprisidėjęs prie grupės darbo ir (ar) verčiantis kitus grupės narius atlikti daugiau negu jiems priklauso.</a:t>
            </a:r>
          </a:p>
          <a:p>
            <a:r>
              <a:rPr lang="lt-LT" b="1" dirty="0" err="1"/>
              <a:t>Nùslėptas</a:t>
            </a:r>
            <a:r>
              <a:rPr lang="lt-LT" b="1" dirty="0"/>
              <a:t> </a:t>
            </a:r>
            <a:r>
              <a:rPr lang="lt-LT" b="1" dirty="0" err="1"/>
              <a:t>áutorius</a:t>
            </a:r>
            <a:r>
              <a:rPr lang="lt-LT" b="1" dirty="0"/>
              <a:t> </a:t>
            </a:r>
            <a:r>
              <a:rPr lang="lt-LT" dirty="0"/>
              <a:t>EN: </a:t>
            </a:r>
            <a:r>
              <a:rPr lang="lt-LT" dirty="0" err="1"/>
              <a:t>ghost</a:t>
            </a:r>
            <a:r>
              <a:rPr lang="lt-LT" dirty="0"/>
              <a:t> </a:t>
            </a:r>
            <a:r>
              <a:rPr lang="lt-LT" dirty="0" err="1"/>
              <a:t>writer</a:t>
            </a:r>
            <a:r>
              <a:rPr lang="lt-LT" dirty="0"/>
              <a:t>, </a:t>
            </a:r>
            <a:r>
              <a:rPr lang="lt-LT" dirty="0" err="1"/>
              <a:t>ghost</a:t>
            </a:r>
            <a:r>
              <a:rPr lang="lt-LT" dirty="0"/>
              <a:t> </a:t>
            </a:r>
            <a:r>
              <a:rPr lang="lt-LT" dirty="0" err="1"/>
              <a:t>author</a:t>
            </a:r>
            <a:r>
              <a:rPr lang="lt-LT" dirty="0"/>
              <a:t> 1. Rašytojas, kuris neįvardijamas kaip autorius ir kuriam nesuteikiamas pripažinimas už kūrinį. 2. Rašytojas, kuris padeda sukurti kūrinį, leidžiantį kitam asmeniui įgyti nesąžiningą pranašumą.</a:t>
            </a:r>
          </a:p>
          <a:p>
            <a:r>
              <a:rPr lang="lt-LT" b="1" dirty="0" err="1"/>
              <a:t>Šešė́linė</a:t>
            </a:r>
            <a:r>
              <a:rPr lang="lt-LT" b="1" dirty="0"/>
              <a:t> </a:t>
            </a:r>
            <a:r>
              <a:rPr lang="lt-LT" b="1" dirty="0" err="1"/>
              <a:t>autorỹstė</a:t>
            </a:r>
            <a:r>
              <a:rPr lang="lt-LT" b="1" dirty="0"/>
              <a:t> </a:t>
            </a:r>
            <a:r>
              <a:rPr lang="lt-LT" dirty="0" err="1"/>
              <a:t>Neįvar̃dyta</a:t>
            </a:r>
            <a:r>
              <a:rPr lang="lt-LT" dirty="0"/>
              <a:t> </a:t>
            </a:r>
            <a:r>
              <a:rPr lang="lt-LT" dirty="0" err="1"/>
              <a:t>autorỹstė</a:t>
            </a:r>
            <a:r>
              <a:rPr lang="lt-LT" dirty="0"/>
              <a:t> EN: </a:t>
            </a:r>
            <a:r>
              <a:rPr lang="lt-LT" dirty="0" err="1"/>
              <a:t>ghost</a:t>
            </a:r>
            <a:r>
              <a:rPr lang="lt-LT" dirty="0"/>
              <a:t> </a:t>
            </a:r>
            <a:r>
              <a:rPr lang="lt-LT" dirty="0" err="1"/>
              <a:t>authorship</a:t>
            </a:r>
            <a:r>
              <a:rPr lang="lt-LT" dirty="0"/>
              <a:t>, </a:t>
            </a:r>
            <a:r>
              <a:rPr lang="lt-LT" dirty="0" err="1"/>
              <a:t>misleading</a:t>
            </a:r>
            <a:r>
              <a:rPr lang="lt-LT" dirty="0"/>
              <a:t> </a:t>
            </a:r>
            <a:r>
              <a:rPr lang="lt-LT" dirty="0" err="1"/>
              <a:t>attribution</a:t>
            </a:r>
            <a:r>
              <a:rPr lang="lt-LT" dirty="0"/>
              <a:t>. Naudojimosi pelnytai prisidėjusiu, bet tarp autorių nenurodytu, autoriumi, rašiusiu ar rengusiu tekstą publikuoti, praktika.</a:t>
            </a:r>
          </a:p>
          <a:p>
            <a:r>
              <a:rPr lang="lt-LT" b="1" dirty="0"/>
              <a:t>Prievartinė </a:t>
            </a:r>
            <a:r>
              <a:rPr lang="lt-LT" b="1" dirty="0" err="1"/>
              <a:t>autorỹstė</a:t>
            </a:r>
            <a:r>
              <a:rPr lang="lt-LT" b="1" dirty="0"/>
              <a:t> </a:t>
            </a:r>
            <a:r>
              <a:rPr lang="lt-LT" dirty="0"/>
              <a:t>EN: </a:t>
            </a:r>
            <a:r>
              <a:rPr lang="lt-LT" dirty="0" err="1"/>
              <a:t>coercion</a:t>
            </a:r>
            <a:r>
              <a:rPr lang="lt-LT" dirty="0"/>
              <a:t> </a:t>
            </a:r>
            <a:r>
              <a:rPr lang="lt-LT" dirty="0" err="1"/>
              <a:t>authorship</a:t>
            </a:r>
            <a:r>
              <a:rPr lang="lt-LT" dirty="0"/>
              <a:t> Spiriama, bet savanoriškai nesuteikiama, autorystė.</a:t>
            </a:r>
          </a:p>
          <a:p>
            <a:r>
              <a:rPr lang="lt-LT" b="1" dirty="0" err="1"/>
              <a:t>Pramanýta</a:t>
            </a:r>
            <a:r>
              <a:rPr lang="lt-LT" b="1" dirty="0"/>
              <a:t> </a:t>
            </a:r>
            <a:r>
              <a:rPr lang="lt-LT" b="1" dirty="0" err="1"/>
              <a:t>autorỹstė</a:t>
            </a:r>
            <a:r>
              <a:rPr lang="lt-LT" b="1" dirty="0"/>
              <a:t> </a:t>
            </a:r>
            <a:r>
              <a:rPr lang="lt-LT" dirty="0"/>
              <a:t>EN: </a:t>
            </a:r>
            <a:r>
              <a:rPr lang="lt-LT" dirty="0" err="1"/>
              <a:t>invented</a:t>
            </a:r>
            <a:r>
              <a:rPr lang="lt-LT" dirty="0"/>
              <a:t> </a:t>
            </a:r>
            <a:r>
              <a:rPr lang="lt-LT" dirty="0" err="1"/>
              <a:t>authorship</a:t>
            </a:r>
            <a:r>
              <a:rPr lang="lt-LT" dirty="0"/>
              <a:t> 1. Neegzistuojančio asmens įtraukimas į kūrinio bendraautorius. 2. Kolegos įtraukimas į bendraautorius be jo sutikimo. 3. Nepažįstamo asmens įtraukimas į bendraautorius be jo sutikimo.</a:t>
            </a:r>
          </a:p>
          <a:p>
            <a:endParaRPr lang="lt-LT" dirty="0"/>
          </a:p>
          <a:p>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23</a:t>
            </a:fld>
            <a:endParaRPr lang="en-US"/>
          </a:p>
        </p:txBody>
      </p:sp>
    </p:spTree>
    <p:extLst>
      <p:ext uri="{BB962C8B-B14F-4D97-AF65-F5344CB8AC3E}">
        <p14:creationId xmlns:p14="http://schemas.microsoft.com/office/powerpoint/2010/main" val="91888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https://lurk.lt/dokumentai/publikavimo-etika/</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https://lurk.lt/wp-content/uploads/2024/04/5_publikavimo_etikos_gaires_2019.doc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https://www.icmje.org/recommendations/browse/roles-and-responsibilities/defining-the-role-of-authors-and-contributors.html</a:t>
            </a:r>
          </a:p>
          <a:p>
            <a:endParaRPr lang="lt-LT" dirty="0"/>
          </a:p>
          <a:p>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24</a:t>
            </a:fld>
            <a:endParaRPr lang="en-US"/>
          </a:p>
        </p:txBody>
      </p:sp>
    </p:spTree>
    <p:extLst>
      <p:ext uri="{BB962C8B-B14F-4D97-AF65-F5344CB8AC3E}">
        <p14:creationId xmlns:p14="http://schemas.microsoft.com/office/powerpoint/2010/main" val="135266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r>
              <a:rPr lang="en-US" dirty="0"/>
              <a:t>https://www.icmje.org/recommendations/browse/roles-and-responsibilities/defining-the-role-of-authors-and-contributors.html</a:t>
            </a:r>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25</a:t>
            </a:fld>
            <a:endParaRPr lang="en-US"/>
          </a:p>
        </p:txBody>
      </p:sp>
    </p:spTree>
    <p:extLst>
      <p:ext uri="{BB962C8B-B14F-4D97-AF65-F5344CB8AC3E}">
        <p14:creationId xmlns:p14="http://schemas.microsoft.com/office/powerpoint/2010/main" val="357239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B1DDF-5104-7847-E957-F16301F9A4A0}"/>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79C6D482-A214-01E7-EC29-C689B9818DEA}"/>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9798D034-1C45-FAEA-7832-060350BFC42F}"/>
              </a:ext>
            </a:extLst>
          </p:cNvPr>
          <p:cNvSpPr>
            <a:spLocks noGrp="1"/>
          </p:cNvSpPr>
          <p:nvPr>
            <p:ph type="body" idx="1"/>
          </p:nvPr>
        </p:nvSpPr>
        <p:spPr/>
        <p:txBody>
          <a:bodyPr/>
          <a:lstStyle/>
          <a:p>
            <a:r>
              <a:rPr lang="en-US" dirty="0"/>
              <a:t>https://www.icmje.org/recommendations/browse/roles-and-responsibilities/defining-the-role-of-authors-and-contributors.html</a:t>
            </a:r>
            <a:endParaRPr lang="lt-LT" dirty="0"/>
          </a:p>
          <a:p>
            <a:endParaRPr lang="lt-LT" dirty="0"/>
          </a:p>
          <a:p>
            <a:r>
              <a:rPr lang="lt-LT" dirty="0"/>
              <a:t>Kriterijai nėra skirti naudoti kaip priemonė kolegoms, atitinkantiems autoriaus kriterijus, pašalinti iš autorių sąrašo, atimant iš jų galimybę atitikti 2-ąjį ar 3-iąjį kriterijų.</a:t>
            </a:r>
          </a:p>
          <a:p>
            <a:r>
              <a:rPr lang="lt-LT" dirty="0"/>
              <a:t>Todėl visi asmenys, atitinkantys pirmąjį kriterijų, turėtų turėti galimybę dalyvauti rankraščio peržiūroje, rengime ir galutiniame patvirtinime.</a:t>
            </a:r>
          </a:p>
          <a:p>
            <a:endParaRPr lang="lt-LT" dirty="0"/>
          </a:p>
          <a:p>
            <a:r>
              <a:rPr lang="lt-LT" dirty="0"/>
              <a:t>Jei autoriai prašo pašalinti arba pridėti autorių po rankraščio pateikimo, žurnalo redaktoriai turėtų paprašyti paaiškinimo ir gauti visų įrašytų autorių bei asmens, kurį norima pridėti ar pašalinti, pasirašytą sutikimą dėl prašomo pakeitimo.</a:t>
            </a:r>
            <a:endParaRPr lang="en-US" dirty="0"/>
          </a:p>
        </p:txBody>
      </p:sp>
      <p:sp>
        <p:nvSpPr>
          <p:cNvPr id="4" name="Skaidrės numerio vietos rezervavimo ženklas 3">
            <a:extLst>
              <a:ext uri="{FF2B5EF4-FFF2-40B4-BE49-F238E27FC236}">
                <a16:creationId xmlns:a16="http://schemas.microsoft.com/office/drawing/2014/main" id="{2F18E4B3-538F-FB0D-90EE-1698BCE8A5C5}"/>
              </a:ext>
            </a:extLst>
          </p:cNvPr>
          <p:cNvSpPr>
            <a:spLocks noGrp="1"/>
          </p:cNvSpPr>
          <p:nvPr>
            <p:ph type="sldNum" sz="quarter" idx="5"/>
          </p:nvPr>
        </p:nvSpPr>
        <p:spPr/>
        <p:txBody>
          <a:bodyPr/>
          <a:lstStyle/>
          <a:p>
            <a:pPr lvl="0"/>
            <a:fld id="{220015C3-61D4-410E-B0FA-58BC9B842E6A}" type="slidenum">
              <a:rPr lang="en-US" smtClean="0"/>
              <a:t>26</a:t>
            </a:fld>
            <a:endParaRPr lang="en-US"/>
          </a:p>
        </p:txBody>
      </p:sp>
    </p:spTree>
    <p:extLst>
      <p:ext uri="{BB962C8B-B14F-4D97-AF65-F5344CB8AC3E}">
        <p14:creationId xmlns:p14="http://schemas.microsoft.com/office/powerpoint/2010/main" val="535780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74986-D9F8-785D-BC59-359424AF871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907974C1-9324-A7FD-7786-8F0751E5F9D0}"/>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206A6532-B8AD-B334-B76D-D8234C853B73}"/>
              </a:ext>
            </a:extLst>
          </p:cNvPr>
          <p:cNvSpPr>
            <a:spLocks noGrp="1"/>
          </p:cNvSpPr>
          <p:nvPr>
            <p:ph type="body" idx="1"/>
          </p:nvPr>
        </p:nvSpPr>
        <p:spPr/>
        <p:txBody>
          <a:bodyPr/>
          <a:lstStyle/>
          <a:p>
            <a:r>
              <a:rPr lang="en-US" dirty="0"/>
              <a:t>https://www.icmje.org/recommendations/browse/roles-and-responsibilities/defining-the-role-of-authors-and-contributors.html</a:t>
            </a:r>
            <a:endParaRPr lang="lt-LT" dirty="0"/>
          </a:p>
          <a:p>
            <a:endParaRPr lang="lt-LT" dirty="0"/>
          </a:p>
          <a:p>
            <a:r>
              <a:rPr lang="lt-LT" sz="1800" dirty="0">
                <a:effectLst/>
                <a:latin typeface="Times New Roman" panose="02020603050405020304" pitchFamily="18" charset="0"/>
                <a:ea typeface="Times New Roman" panose="02020603050405020304" pitchFamily="18" charset="0"/>
              </a:rPr>
              <a:t>Visi asmenys, nurodyti kaip autoriai, turi tenkinti išdėstytus kriterijus, ir visi juos tenkinantys turi būti nurodyti kaip autoriai. </a:t>
            </a:r>
          </a:p>
          <a:p>
            <a:r>
              <a:rPr lang="lt-LT" sz="1800" dirty="0">
                <a:effectLst/>
                <a:latin typeface="Times New Roman" panose="02020603050405020304" pitchFamily="18" charset="0"/>
                <a:ea typeface="Calibri" panose="020F0502020204030204" pitchFamily="34" charset="0"/>
              </a:rPr>
              <a:t>Jei asmuo nesutinka prisiimti atsakomybės, jis negali būti bendraautoris. </a:t>
            </a:r>
            <a:endParaRPr lang="lt-LT" dirty="0"/>
          </a:p>
          <a:p>
            <a:endParaRPr lang="lt-LT" dirty="0"/>
          </a:p>
          <a:p>
            <a:r>
              <a:rPr lang="lt-LT" dirty="0"/>
              <a:t>Kriterijai nėra skirti naudoti kaip priemonė kolegoms, atitinkantiems autoriaus kriterijus, pašalinti iš autorių sąrašo, atimant iš jų galimybę atitikti 2-ąjį ar 3-iąjį kriterijų. Todėl visi asmenys, atitinkantys pirmąjį kriterijų, turėtų turėti galimybę dalyvauti rankraščio peržiūroje, rengime ir galutiniame patvirtinime.</a:t>
            </a:r>
          </a:p>
        </p:txBody>
      </p:sp>
      <p:sp>
        <p:nvSpPr>
          <p:cNvPr id="4" name="Skaidrės numerio vietos rezervavimo ženklas 3">
            <a:extLst>
              <a:ext uri="{FF2B5EF4-FFF2-40B4-BE49-F238E27FC236}">
                <a16:creationId xmlns:a16="http://schemas.microsoft.com/office/drawing/2014/main" id="{0856554D-74B4-F898-2C9E-F799FC8A790C}"/>
              </a:ext>
            </a:extLst>
          </p:cNvPr>
          <p:cNvSpPr>
            <a:spLocks noGrp="1"/>
          </p:cNvSpPr>
          <p:nvPr>
            <p:ph type="sldNum" sz="quarter" idx="5"/>
          </p:nvPr>
        </p:nvSpPr>
        <p:spPr/>
        <p:txBody>
          <a:bodyPr/>
          <a:lstStyle/>
          <a:p>
            <a:pPr lvl="0"/>
            <a:fld id="{220015C3-61D4-410E-B0FA-58BC9B842E6A}" type="slidenum">
              <a:rPr lang="en-US" smtClean="0"/>
              <a:t>27</a:t>
            </a:fld>
            <a:endParaRPr lang="en-US"/>
          </a:p>
        </p:txBody>
      </p:sp>
    </p:spTree>
    <p:extLst>
      <p:ext uri="{BB962C8B-B14F-4D97-AF65-F5344CB8AC3E}">
        <p14:creationId xmlns:p14="http://schemas.microsoft.com/office/powerpoint/2010/main" val="982396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A3450-E9B8-68B5-BE32-E70FBF751D04}"/>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517D6006-F718-3088-1849-01F02B0476B6}"/>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DA018B6B-521D-FCF0-D6FA-87278C7DE093}"/>
              </a:ext>
            </a:extLst>
          </p:cNvPr>
          <p:cNvSpPr>
            <a:spLocks noGrp="1"/>
          </p:cNvSpPr>
          <p:nvPr>
            <p:ph type="body" idx="1"/>
          </p:nvPr>
        </p:nvSpPr>
        <p:spPr/>
        <p:txBody>
          <a:bodyPr/>
          <a:lstStyle/>
          <a:p>
            <a:r>
              <a:rPr lang="en-US" dirty="0"/>
              <a:t>https://www.icmje.org/recommendations/browse/roles-and-responsibilities/defining-the-role-of-authors-and-contributors.html</a:t>
            </a:r>
            <a:endParaRPr lang="lt-LT" dirty="0"/>
          </a:p>
          <a:p>
            <a:endParaRPr lang="lt-LT" dirty="0"/>
          </a:p>
          <a:p>
            <a:r>
              <a:rPr lang="lt-LT" dirty="0"/>
              <a:t>Jei autoriai prašo pašalinti arba pridėti autorių po rankraščio pateikimo, žurnalo redaktoriai turėtų paprašyti paaiškinimo ir gauti visų įrašytų autorių bei asmens, kurį norima pridėti ar pašalinti, pasirašytą sutikimą dėl prašomo pakeitimo.</a:t>
            </a:r>
            <a:endParaRPr lang="en-US" dirty="0"/>
          </a:p>
        </p:txBody>
      </p:sp>
      <p:sp>
        <p:nvSpPr>
          <p:cNvPr id="4" name="Skaidrės numerio vietos rezervavimo ženklas 3">
            <a:extLst>
              <a:ext uri="{FF2B5EF4-FFF2-40B4-BE49-F238E27FC236}">
                <a16:creationId xmlns:a16="http://schemas.microsoft.com/office/drawing/2014/main" id="{49A4EA0E-0A68-82C2-7971-DF3887656C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15C3-61D4-410E-B0FA-58BC9B842E6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8274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r>
              <a:rPr lang="en-US" b="0" i="0" dirty="0">
                <a:solidFill>
                  <a:srgbClr val="262626"/>
                </a:solidFill>
                <a:effectLst/>
                <a:latin typeface="PT Serif" panose="020A0603040505020204" pitchFamily="18" charset="-70"/>
              </a:rPr>
              <a:t>This information should be listed in the </a:t>
            </a:r>
            <a:r>
              <a:rPr lang="en-US" b="1" i="0" dirty="0">
                <a:solidFill>
                  <a:srgbClr val="262626"/>
                </a:solidFill>
                <a:effectLst/>
                <a:latin typeface="PT Serif" panose="020A0603040505020204" pitchFamily="18" charset="-70"/>
              </a:rPr>
              <a:t>Funding statement</a:t>
            </a:r>
            <a:r>
              <a:rPr lang="en-US" b="0" i="0" dirty="0">
                <a:solidFill>
                  <a:srgbClr val="262626"/>
                </a:solidFill>
                <a:effectLst/>
                <a:latin typeface="PT Serif" panose="020A0603040505020204" pitchFamily="18" charset="-70"/>
              </a:rPr>
              <a:t> in the Acknowledgments section of the manuscript</a:t>
            </a:r>
            <a:r>
              <a:rPr lang="lt-LT" b="0" i="0" dirty="0">
                <a:solidFill>
                  <a:srgbClr val="262626"/>
                </a:solidFill>
                <a:effectLst/>
                <a:latin typeface="PT Serif" panose="020A0603040505020204" pitchFamily="18" charset="-70"/>
              </a:rPr>
              <a:t>.</a:t>
            </a:r>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29</a:t>
            </a:fld>
            <a:endParaRPr lang="en-US"/>
          </a:p>
        </p:txBody>
      </p:sp>
    </p:spTree>
    <p:extLst>
      <p:ext uri="{BB962C8B-B14F-4D97-AF65-F5344CB8AC3E}">
        <p14:creationId xmlns:p14="http://schemas.microsoft.com/office/powerpoint/2010/main" val="1032486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30</a:t>
            </a:fld>
            <a:endParaRPr lang="en-US"/>
          </a:p>
        </p:txBody>
      </p:sp>
    </p:spTree>
    <p:extLst>
      <p:ext uri="{BB962C8B-B14F-4D97-AF65-F5344CB8AC3E}">
        <p14:creationId xmlns:p14="http://schemas.microsoft.com/office/powerpoint/2010/main" val="398925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485C0A44-EE01-1203-EC63-C736DBD3B23A}"/>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D225A73D-3894-8A59-044B-3E84262BBA5C}"/>
              </a:ext>
            </a:extLst>
          </p:cNvPr>
          <p:cNvSpPr txBox="1">
            <a:spLocks noGrp="1"/>
          </p:cNvSpPr>
          <p:nvPr>
            <p:ph type="body" sz="quarter"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lt-LT" sz="9600" dirty="0">
                <a:latin typeface="+mn-lt"/>
              </a:rPr>
              <a:t>Kitų autorių parengto kūrinio pateikimas kaip savo tinkamai nenurodant šaltinių, kuriais buvo remiamasi.</a:t>
            </a:r>
          </a:p>
          <a:p>
            <a:pPr lvl="1"/>
            <a:endParaRPr lang="lt-LT" dirty="0"/>
          </a:p>
          <a:p>
            <a:pPr lvl="1"/>
            <a:r>
              <a:rPr lang="lt-LT" dirty="0"/>
              <a:t>Plagiatas yra laikomas vienu rimčiausių mokslinės ir akademinės veiklos nusižengimų. </a:t>
            </a:r>
          </a:p>
          <a:p>
            <a:pPr lvl="1"/>
            <a:endParaRPr lang="lt-LT" dirty="0"/>
          </a:p>
          <a:p>
            <a:pPr lvl="1"/>
            <a:r>
              <a:rPr lang="lt-LT" dirty="0"/>
              <a:t>TAUGINIENĖ, Loreta, Inga GAIŽAUSKAITĖ, </a:t>
            </a:r>
            <a:r>
              <a:rPr lang="lt-LT" dirty="0" err="1"/>
              <a:t>Irene</a:t>
            </a:r>
            <a:r>
              <a:rPr lang="lt-LT" dirty="0"/>
              <a:t> GLENDINNING, Julius KRAVJAR, Milan OJSTERŠEK, Laura RIBEIRO, Tatjana ODIŅECA, </a:t>
            </a:r>
            <a:r>
              <a:rPr lang="lt-LT" dirty="0" err="1"/>
              <a:t>Franca</a:t>
            </a:r>
            <a:r>
              <a:rPr lang="lt-LT" dirty="0"/>
              <a:t> MARINO, </a:t>
            </a:r>
            <a:r>
              <a:rPr lang="lt-LT" dirty="0" err="1"/>
              <a:t>Marco</a:t>
            </a:r>
            <a:r>
              <a:rPr lang="lt-LT" dirty="0"/>
              <a:t> COSENTINO, </a:t>
            </a:r>
            <a:r>
              <a:rPr lang="lt-LT" dirty="0" err="1"/>
              <a:t>Shivadas</a:t>
            </a:r>
            <a:r>
              <a:rPr lang="lt-LT" dirty="0"/>
              <a:t> SIVASUBRAMANIAM ir </a:t>
            </a:r>
            <a:r>
              <a:rPr lang="lt-LT" dirty="0" err="1"/>
              <a:t>Tomáš</a:t>
            </a:r>
            <a:r>
              <a:rPr lang="lt-LT" dirty="0"/>
              <a:t> FOLTÝNEK. Aiškinamasis akademinio sąžiningumo terminų žodynas [</a:t>
            </a:r>
            <a:r>
              <a:rPr lang="lt-LT" dirty="0" err="1"/>
              <a:t>Glossary</a:t>
            </a:r>
            <a:r>
              <a:rPr lang="lt-LT" dirty="0"/>
              <a:t> </a:t>
            </a:r>
            <a:r>
              <a:rPr lang="lt-LT" dirty="0" err="1"/>
              <a:t>for</a:t>
            </a:r>
            <a:r>
              <a:rPr lang="lt-LT" dirty="0"/>
              <a:t> </a:t>
            </a:r>
            <a:r>
              <a:rPr lang="lt-LT" dirty="0" err="1"/>
              <a:t>Academic</a:t>
            </a:r>
            <a:r>
              <a:rPr lang="lt-LT" dirty="0"/>
              <a:t> </a:t>
            </a:r>
            <a:r>
              <a:rPr lang="lt-LT" dirty="0" err="1"/>
              <a:t>Integrity</a:t>
            </a:r>
            <a:r>
              <a:rPr lang="lt-LT" dirty="0"/>
              <a:t>]. Atnaujinta versija, 2018 m. spalis. Vertė Loreta </a:t>
            </a:r>
            <a:r>
              <a:rPr lang="lt-LT" dirty="0" err="1"/>
              <a:t>Tauginienė</a:t>
            </a:r>
            <a:r>
              <a:rPr lang="lt-LT" dirty="0"/>
              <a:t> ir Inga Gaižauskaitė. Vilnius: Mykolo Romerio universitetas, 2019. e-ISBN 978-9955-19-971-7.</a:t>
            </a:r>
          </a:p>
          <a:p>
            <a:pPr lvl="0"/>
            <a:endParaRPr lang="lt-LT" dirty="0"/>
          </a:p>
          <a:p>
            <a:pPr lvl="0"/>
            <a:endParaRPr lang="lt-LT" dirty="0"/>
          </a:p>
        </p:txBody>
      </p:sp>
      <p:sp>
        <p:nvSpPr>
          <p:cNvPr id="4" name="Skaidrės numerio vietos rezervavimo ženklas 3">
            <a:extLst>
              <a:ext uri="{FF2B5EF4-FFF2-40B4-BE49-F238E27FC236}">
                <a16:creationId xmlns:a16="http://schemas.microsoft.com/office/drawing/2014/main" id="{4CAAB728-EF58-F8DA-0B70-AC004DC0D77E}"/>
              </a:ext>
            </a:extLst>
          </p:cNvPr>
          <p:cNvSpPr txBox="1">
            <a:spLocks noGrp="1"/>
          </p:cNvSpPr>
          <p:nvPr>
            <p:ph type="sldNum" sz="quarter" idx="8"/>
          </p:nvPr>
        </p:nvSpPr>
        <p:spPr/>
        <p:txBody>
          <a:bodyPr/>
          <a:lstStyle/>
          <a:p>
            <a:pPr lvl="0"/>
            <a:fld id="{02F02875-7751-4419-9B0B-8E1B53B780B2}" type="slidenum">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45A1-5A53-7A59-7F27-AC8F0A1B46E4}"/>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6381A18A-630E-B73F-D2F0-C636604F0041}"/>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D93F5A7C-955A-FC4B-A6B2-C95B1F55F1E4}"/>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lt-LT" dirty="0"/>
              <a:t>https://lurk.lt/dokumentai/publikavimo-etika/</a:t>
            </a:r>
          </a:p>
          <a:p>
            <a:pPr marL="228600" indent="-228600">
              <a:buFont typeface="+mj-lt"/>
              <a:buAutoNum type="arabicPeriod"/>
            </a:pPr>
            <a:r>
              <a:rPr lang="en-US" dirty="0"/>
              <a:t>https://www.icmje.org/recommendations/browse/roles-and-responsibilities/defining-the-role-of-authors-and-contributors.html</a:t>
            </a:r>
            <a:endParaRPr lang="lt-LT" sz="1200" dirty="0">
              <a:effectLst/>
              <a:latin typeface="Calibri"/>
            </a:endParaRPr>
          </a:p>
          <a:p>
            <a:pPr marL="228600" indent="-228600">
              <a:buFont typeface="+mj-lt"/>
              <a:buAutoNum type="arabicPeriod"/>
            </a:pP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Macintyre</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S. (1995). MRC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Public</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Sciences</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Unit</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Policy</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on</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Authorship</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Publications</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Presentations</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Prieiga per internetą: http://www.msoc-mrc.gla.ac.uk/Reports/Pages/PubPres_MAIN.html [percituota]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lt-LT" dirty="0"/>
          </a:p>
          <a:p>
            <a:endParaRPr lang="lt-LT" dirty="0"/>
          </a:p>
          <a:p>
            <a:endParaRPr lang="lt-LT" dirty="0"/>
          </a:p>
          <a:p>
            <a:endParaRPr lang="lt-LT" dirty="0"/>
          </a:p>
          <a:p>
            <a:endParaRPr lang="lt-LT" dirty="0"/>
          </a:p>
          <a:p>
            <a:r>
              <a:rPr lang="lt-LT" dirty="0"/>
              <a:t>Kriterijai nėra skirti naudoti kaip priemonė kolegoms, atitinkantiems autoriaus kriterijus, pašalinti iš autorių sąrašo, atimant iš jų galimybę atitikti 2-ąjį ar 3-iąjį kriterijų.</a:t>
            </a:r>
          </a:p>
          <a:p>
            <a:r>
              <a:rPr lang="lt-LT" dirty="0"/>
              <a:t>Todėl visi asmenys, atitinkantys pirmąjį kriterijų, turėtų turėti galimybę dalyvauti rankraščio peržiūroje, rengime ir galutiniame patvirtinime.</a:t>
            </a:r>
          </a:p>
          <a:p>
            <a:endParaRPr lang="lt-LT" dirty="0"/>
          </a:p>
          <a:p>
            <a:r>
              <a:rPr lang="lt-LT" dirty="0"/>
              <a:t>Jei autoriai prašo pašalinti arba pridėti autorių po rankraščio pateikimo, žurnalo redaktoriai turėtų paprašyti paaiškinimo ir gauti visų įrašytų autorių bei asmens, kurį norima pridėti ar pašalinti, pasirašytą sutikimą dėl prašomo pakeitimo.</a:t>
            </a:r>
            <a:endParaRPr lang="en-US" dirty="0"/>
          </a:p>
        </p:txBody>
      </p:sp>
      <p:sp>
        <p:nvSpPr>
          <p:cNvPr id="4" name="Skaidrės numerio vietos rezervavimo ženklas 3">
            <a:extLst>
              <a:ext uri="{FF2B5EF4-FFF2-40B4-BE49-F238E27FC236}">
                <a16:creationId xmlns:a16="http://schemas.microsoft.com/office/drawing/2014/main" id="{81EDED20-CEA8-BE3A-2800-2A7B26EA5092}"/>
              </a:ext>
            </a:extLst>
          </p:cNvPr>
          <p:cNvSpPr>
            <a:spLocks noGrp="1"/>
          </p:cNvSpPr>
          <p:nvPr>
            <p:ph type="sldNum" sz="quarter" idx="5"/>
          </p:nvPr>
        </p:nvSpPr>
        <p:spPr/>
        <p:txBody>
          <a:bodyPr/>
          <a:lstStyle/>
          <a:p>
            <a:pPr lvl="0"/>
            <a:fld id="{220015C3-61D4-410E-B0FA-58BC9B842E6A}" type="slidenum">
              <a:rPr lang="en-US" smtClean="0"/>
              <a:t>33</a:t>
            </a:fld>
            <a:endParaRPr lang="en-US"/>
          </a:p>
        </p:txBody>
      </p:sp>
    </p:spTree>
    <p:extLst>
      <p:ext uri="{BB962C8B-B14F-4D97-AF65-F5344CB8AC3E}">
        <p14:creationId xmlns:p14="http://schemas.microsoft.com/office/powerpoint/2010/main" val="377930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r>
              <a:rPr lang="en-US" dirty="0"/>
              <a:t>https://www.icmje.org/recommendations/browse/roles-and-responsibilities/defining-the-role-of-authors-and-contributors.html</a:t>
            </a:r>
          </a:p>
          <a:p>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35</a:t>
            </a:fld>
            <a:endParaRPr lang="en-US"/>
          </a:p>
        </p:txBody>
      </p:sp>
    </p:spTree>
    <p:extLst>
      <p:ext uri="{BB962C8B-B14F-4D97-AF65-F5344CB8AC3E}">
        <p14:creationId xmlns:p14="http://schemas.microsoft.com/office/powerpoint/2010/main" val="3000549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40D71-574C-EA5B-F100-0A7455E03D90}"/>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E12CB826-1DBF-456F-AA22-211A08AC7703}"/>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3E57CF55-8F99-98A9-C70A-AB0C50A741F7}"/>
              </a:ext>
            </a:extLst>
          </p:cNvPr>
          <p:cNvSpPr>
            <a:spLocks noGrp="1"/>
          </p:cNvSpPr>
          <p:nvPr>
            <p:ph type="body" idx="1"/>
          </p:nvPr>
        </p:nvSpPr>
        <p:spPr/>
        <p:txBody>
          <a:bodyPr/>
          <a:lstStyle/>
          <a:p>
            <a:r>
              <a:rPr lang="en-US" dirty="0"/>
              <a:t>https://www.icmje.org/recommendations/browse/roles-and-responsibilities/defining-the-role-of-authors-and-contributors.html</a:t>
            </a:r>
            <a:endParaRPr lang="lt-LT" dirty="0"/>
          </a:p>
          <a:p>
            <a:endParaRPr lang="lt-LT" dirty="0"/>
          </a:p>
          <a:p>
            <a:r>
              <a:rPr lang="lt-LT" dirty="0"/>
              <a:t>Kriterijai nėra skirti naudoti kaip priemonė kolegoms, atitinkantiems autoriaus kriterijus, pašalinti iš autorių sąrašo, atimant iš jų galimybę atitikti 2-ąjį ar 3-iąjį kriterijų.</a:t>
            </a:r>
          </a:p>
          <a:p>
            <a:r>
              <a:rPr lang="lt-LT" dirty="0"/>
              <a:t>Todėl visi asmenys, atitinkantys pirmąjį kriterijų, turėtų turėti galimybę dalyvauti rankraščio peržiūroje, rengime ir galutiniame patvirtinime.</a:t>
            </a:r>
          </a:p>
          <a:p>
            <a:endParaRPr lang="lt-LT" dirty="0"/>
          </a:p>
          <a:p>
            <a:r>
              <a:rPr lang="lt-LT" dirty="0"/>
              <a:t>Jei autoriai prašo pašalinti arba pridėti autorių po rankraščio pateikimo, žurnalo redaktoriai turėtų paprašyti paaiškinimo ir gauti visų įrašytų autorių bei asmens, kurį norima pridėti ar pašalinti, pasirašytą sutikimą dėl prašomo pakeitimo.</a:t>
            </a:r>
            <a:endParaRPr lang="en-US" dirty="0"/>
          </a:p>
        </p:txBody>
      </p:sp>
      <p:sp>
        <p:nvSpPr>
          <p:cNvPr id="4" name="Skaidrės numerio vietos rezervavimo ženklas 3">
            <a:extLst>
              <a:ext uri="{FF2B5EF4-FFF2-40B4-BE49-F238E27FC236}">
                <a16:creationId xmlns:a16="http://schemas.microsoft.com/office/drawing/2014/main" id="{8230C4CD-6374-04FE-04D8-64B6A8D5A314}"/>
              </a:ext>
            </a:extLst>
          </p:cNvPr>
          <p:cNvSpPr>
            <a:spLocks noGrp="1"/>
          </p:cNvSpPr>
          <p:nvPr>
            <p:ph type="sldNum" sz="quarter" idx="5"/>
          </p:nvPr>
        </p:nvSpPr>
        <p:spPr/>
        <p:txBody>
          <a:bodyPr/>
          <a:lstStyle/>
          <a:p>
            <a:pPr lvl="0"/>
            <a:fld id="{220015C3-61D4-410E-B0FA-58BC9B842E6A}" type="slidenum">
              <a:rPr lang="en-US" smtClean="0"/>
              <a:t>36</a:t>
            </a:fld>
            <a:endParaRPr lang="en-US"/>
          </a:p>
        </p:txBody>
      </p:sp>
    </p:spTree>
    <p:extLst>
      <p:ext uri="{BB962C8B-B14F-4D97-AF65-F5344CB8AC3E}">
        <p14:creationId xmlns:p14="http://schemas.microsoft.com/office/powerpoint/2010/main" val="3107135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r>
              <a:rPr lang="en-US" dirty="0"/>
              <a:t>https://apastyle.apa.org/blog/how-to-cite-chatgpt</a:t>
            </a:r>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37</a:t>
            </a:fld>
            <a:endParaRPr lang="en-US"/>
          </a:p>
        </p:txBody>
      </p:sp>
    </p:spTree>
    <p:extLst>
      <p:ext uri="{BB962C8B-B14F-4D97-AF65-F5344CB8AC3E}">
        <p14:creationId xmlns:p14="http://schemas.microsoft.com/office/powerpoint/2010/main" val="2419514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r>
              <a:rPr lang="lt-LT" dirty="0"/>
              <a:t>https://www.ilovephd.com/elsevier-breaks-new-ground-chatgpt-listed-as-a-journal-author/</a:t>
            </a:r>
          </a:p>
          <a:p>
            <a:r>
              <a:rPr lang="en-US" dirty="0"/>
              <a:t>https://www.whatisresearch.com/elsevier-includes-chatgpt-as-author-of-a-research-paper/</a:t>
            </a:r>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39</a:t>
            </a:fld>
            <a:endParaRPr lang="en-US"/>
          </a:p>
        </p:txBody>
      </p:sp>
    </p:spTree>
    <p:extLst>
      <p:ext uri="{BB962C8B-B14F-4D97-AF65-F5344CB8AC3E}">
        <p14:creationId xmlns:p14="http://schemas.microsoft.com/office/powerpoint/2010/main" val="3843892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r>
              <a:rPr lang="en-US" dirty="0"/>
              <a:t>https://www.elsevier.com/about/policies-and-standards/generative-ai-policies-for-journals</a:t>
            </a:r>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40</a:t>
            </a:fld>
            <a:endParaRPr lang="en-US"/>
          </a:p>
        </p:txBody>
      </p:sp>
    </p:spTree>
    <p:extLst>
      <p:ext uri="{BB962C8B-B14F-4D97-AF65-F5344CB8AC3E}">
        <p14:creationId xmlns:p14="http://schemas.microsoft.com/office/powerpoint/2010/main" val="4226004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AED498D-6977-40EC-8E5E-7EB644D5E759}" type="slidenum">
              <a:rPr lang="en-US" noProof="0" smtClean="0"/>
              <a:t>41</a:t>
            </a:fld>
            <a:endParaRPr lang="en-US" noProof="0" dirty="0"/>
          </a:p>
        </p:txBody>
      </p:sp>
    </p:spTree>
    <p:extLst>
      <p:ext uri="{BB962C8B-B14F-4D97-AF65-F5344CB8AC3E}">
        <p14:creationId xmlns:p14="http://schemas.microsoft.com/office/powerpoint/2010/main" val="1353707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t-LT" sz="1800" b="1" dirty="0">
                <a:effectLst/>
                <a:latin typeface="Aptos" panose="020B0004020202020204" pitchFamily="34" charset="0"/>
                <a:ea typeface="Aptos" panose="020B0004020202020204" pitchFamily="34" charset="0"/>
                <a:cs typeface="Arial" panose="020B0604020202020204" pitchFamily="34" charset="0"/>
              </a:rPr>
              <a:t>Atsakingo mokslo barometras 2024. https://etikostarnyba.lt/wp-content/uploads/2024/09/Atsakingo-mokslo-barometras-2024.pdf</a:t>
            </a:r>
          </a:p>
          <a:p>
            <a:pPr marL="0" marR="0" lvl="0" indent="0" algn="l" defTabSz="914400" rtl="0" eaLnBrk="1" fontAlgn="auto" latinLnBrk="0" hangingPunct="1">
              <a:lnSpc>
                <a:spcPct val="107000"/>
              </a:lnSpc>
              <a:spcBef>
                <a:spcPts val="0"/>
              </a:spcBef>
              <a:spcAft>
                <a:spcPts val="800"/>
              </a:spcAft>
              <a:buClrTx/>
              <a:buSzTx/>
              <a:buFontTx/>
              <a:buNone/>
              <a:tabLst/>
              <a:defRPr/>
            </a:pPr>
            <a:r>
              <a:rPr lang="lt-LT" sz="1800" b="1" dirty="0">
                <a:effectLst/>
                <a:latin typeface="Aptos" panose="020B0004020202020204" pitchFamily="34" charset="0"/>
                <a:ea typeface="Aptos" panose="020B0004020202020204" pitchFamily="34" charset="0"/>
                <a:cs typeface="Arial" panose="020B0604020202020204" pitchFamily="34" charset="0"/>
              </a:rPr>
              <a:t>https://www.academicintegrity.eu/wp/glossary/</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lt-LT" sz="1800" b="1"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err="1">
                <a:effectLst/>
                <a:latin typeface="Aptos" panose="020B0004020202020204" pitchFamily="34" charset="0"/>
                <a:ea typeface="Aptos" panose="020B0004020202020204" pitchFamily="34" charset="0"/>
                <a:cs typeface="Arial" panose="020B0604020202020204" pitchFamily="34" charset="0"/>
              </a:rPr>
              <a:t>Hipotèzės</a:t>
            </a:r>
            <a:r>
              <a:rPr lang="en-US" sz="1800" b="1" dirty="0">
                <a:effectLst/>
                <a:latin typeface="Aptos" panose="020B0004020202020204" pitchFamily="34" charset="0"/>
                <a:ea typeface="Aptos" panose="020B0004020202020204" pitchFamily="34" charset="0"/>
                <a:cs typeface="Arial" panose="020B0604020202020204" pitchFamily="34" charset="0"/>
              </a:rPr>
              <a:t> </a:t>
            </a:r>
            <a:r>
              <a:rPr lang="en-US" sz="1800" b="1" dirty="0" err="1">
                <a:effectLst/>
                <a:latin typeface="Aptos" panose="020B0004020202020204" pitchFamily="34" charset="0"/>
                <a:ea typeface="Aptos" panose="020B0004020202020204" pitchFamily="34" charset="0"/>
                <a:cs typeface="Arial" panose="020B0604020202020204" pitchFamily="34" charset="0"/>
              </a:rPr>
              <a:t>pritáikymas</a:t>
            </a:r>
            <a:r>
              <a:rPr lang="en-US" sz="1800" b="1" dirty="0">
                <a:effectLst/>
                <a:latin typeface="Aptos" panose="020B0004020202020204" pitchFamily="34" charset="0"/>
                <a:ea typeface="Aptos" panose="020B0004020202020204" pitchFamily="34" charset="0"/>
                <a:cs typeface="Arial" panose="020B0604020202020204" pitchFamily="34" charset="0"/>
              </a:rPr>
              <a:t> </a:t>
            </a:r>
            <a:r>
              <a:rPr lang="en-US" sz="1800" b="1" dirty="0" err="1">
                <a:effectLst/>
                <a:latin typeface="Aptos" panose="020B0004020202020204" pitchFamily="34" charset="0"/>
                <a:ea typeface="Aptos" panose="020B0004020202020204" pitchFamily="34" charset="0"/>
                <a:cs typeface="Arial" panose="020B0604020202020204" pitchFamily="34" charset="0"/>
              </a:rPr>
              <a:t>prie</a:t>
            </a:r>
            <a:r>
              <a:rPr lang="en-US" sz="1800" b="1" dirty="0">
                <a:effectLst/>
                <a:latin typeface="Aptos" panose="020B0004020202020204" pitchFamily="34" charset="0"/>
                <a:ea typeface="Aptos" panose="020B0004020202020204" pitchFamily="34" charset="0"/>
                <a:cs typeface="Arial" panose="020B0604020202020204" pitchFamily="34" charset="0"/>
              </a:rPr>
              <a:t> </a:t>
            </a:r>
            <a:r>
              <a:rPr lang="en-US" sz="1800" b="1" dirty="0" err="1">
                <a:effectLst/>
                <a:latin typeface="Aptos" panose="020B0004020202020204" pitchFamily="34" charset="0"/>
                <a:ea typeface="Aptos" panose="020B0004020202020204" pitchFamily="34" charset="0"/>
                <a:cs typeface="Arial" panose="020B0604020202020204" pitchFamily="34" charset="0"/>
              </a:rPr>
              <a:t>rezultãtų</a:t>
            </a:r>
            <a:r>
              <a:rPr lang="en-US" sz="1800" b="1" dirty="0">
                <a:effectLst/>
                <a:latin typeface="Aptos" panose="020B0004020202020204" pitchFamily="34" charset="0"/>
                <a:ea typeface="Aptos" panose="020B0004020202020204" pitchFamily="34" charset="0"/>
                <a:cs typeface="Arial" panose="020B0604020202020204" pitchFamily="34" charset="0"/>
              </a:rPr>
              <a:t>. </a:t>
            </a:r>
            <a:r>
              <a:rPr lang="en-US" sz="1800" dirty="0">
                <a:effectLst/>
                <a:latin typeface="Aptos" panose="020B0004020202020204" pitchFamily="34" charset="0"/>
                <a:ea typeface="Aptos" panose="020B0004020202020204" pitchFamily="34" charset="0"/>
                <a:cs typeface="Arial" panose="020B0604020202020204" pitchFamily="34" charset="0"/>
              </a:rPr>
              <a:t>EN: </a:t>
            </a:r>
            <a:r>
              <a:rPr lang="en-US" sz="1800" dirty="0" err="1">
                <a:effectLst/>
                <a:latin typeface="Aptos" panose="020B0004020202020204" pitchFamily="34" charset="0"/>
                <a:ea typeface="Aptos" panose="020B0004020202020204" pitchFamily="34" charset="0"/>
                <a:cs typeface="Arial" panose="020B0604020202020204" pitchFamily="34" charset="0"/>
              </a:rPr>
              <a:t>HARKing</a:t>
            </a:r>
            <a:r>
              <a:rPr lang="lt-LT"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Hipotezės</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kėlimas</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gavus</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tyrimo</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rezultatus</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siekiant</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įtikinamai</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juos</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paaiškinti</a:t>
            </a:r>
            <a:r>
              <a:rPr lang="lt-LT" sz="1800" dirty="0">
                <a:effectLst/>
                <a:latin typeface="Aptos" panose="020B0004020202020204" pitchFamily="34" charset="0"/>
                <a:ea typeface="Aptos" panose="020B0004020202020204" pitchFamily="34" charset="0"/>
                <a:cs typeface="Arial" panose="020B0604020202020204" pitchFamily="34" charset="0"/>
              </a:rPr>
              <a:t>. </a:t>
            </a:r>
            <a:r>
              <a:rPr lang="lt-LT" sz="1800" b="0" dirty="0" err="1"/>
              <a:t>Preregistracija</a:t>
            </a:r>
            <a:r>
              <a:rPr lang="lt-LT" sz="1800" b="0" dirty="0"/>
              <a:t>: </a:t>
            </a:r>
            <a:r>
              <a:rPr lang="lt-LT" sz="1800" dirty="0"/>
              <a:t>vis daugiau tyrėjų registruoja savo hipotezes ir tyrimo planus specialiose duomenų bazėse, kad visi galėtų matyti, kokia buvo pradinė hipotezė, o tai sumažina </a:t>
            </a:r>
            <a:r>
              <a:rPr lang="lt-LT" sz="1800" dirty="0" err="1"/>
              <a:t>HARKing</a:t>
            </a:r>
            <a:r>
              <a:rPr lang="lt-LT" sz="1800" dirty="0"/>
              <a:t> galimybes.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effectLst/>
                <a:latin typeface="Aptos" panose="020B0004020202020204" pitchFamily="34" charset="0"/>
                <a:ea typeface="Aptos" panose="020B0004020202020204" pitchFamily="34" charset="0"/>
                <a:cs typeface="Arial" panose="020B0604020202020204" pitchFamily="34" charset="0"/>
              </a:rPr>
              <a:t>Statistinio</a:t>
            </a:r>
            <a:r>
              <a:rPr lang="en-US" sz="1800" b="1" dirty="0">
                <a:effectLst/>
                <a:latin typeface="Aptos" panose="020B0004020202020204" pitchFamily="34" charset="0"/>
                <a:ea typeface="Aptos" panose="020B0004020202020204" pitchFamily="34" charset="0"/>
                <a:cs typeface="Arial" panose="020B0604020202020204" pitchFamily="34" charset="0"/>
              </a:rPr>
              <a:t> </a:t>
            </a:r>
            <a:r>
              <a:rPr lang="en-US" sz="1800" b="1" dirty="0" err="1">
                <a:effectLst/>
                <a:latin typeface="Aptos" panose="020B0004020202020204" pitchFamily="34" charset="0"/>
                <a:ea typeface="Aptos" panose="020B0004020202020204" pitchFamily="34" charset="0"/>
                <a:cs typeface="Arial" panose="020B0604020202020204" pitchFamily="34" charset="0"/>
              </a:rPr>
              <a:t>reikšmingùmo</a:t>
            </a:r>
            <a:r>
              <a:rPr lang="en-US" sz="1800" b="1" dirty="0">
                <a:effectLst/>
                <a:latin typeface="Aptos" panose="020B0004020202020204" pitchFamily="34" charset="0"/>
                <a:ea typeface="Aptos" panose="020B0004020202020204" pitchFamily="34" charset="0"/>
                <a:cs typeface="Arial" panose="020B0604020202020204" pitchFamily="34" charset="0"/>
              </a:rPr>
              <a:t> </a:t>
            </a:r>
            <a:r>
              <a:rPr lang="en-US" sz="1800" b="1" dirty="0" err="1">
                <a:effectLst/>
                <a:latin typeface="Aptos" panose="020B0004020202020204" pitchFamily="34" charset="0"/>
                <a:ea typeface="Aptos" panose="020B0004020202020204" pitchFamily="34" charset="0"/>
                <a:cs typeface="Arial" panose="020B0604020202020204" pitchFamily="34" charset="0"/>
              </a:rPr>
              <a:t>koeficieñto</a:t>
            </a:r>
            <a:r>
              <a:rPr lang="en-US" sz="1800" b="1" dirty="0">
                <a:effectLst/>
                <a:latin typeface="Aptos" panose="020B0004020202020204" pitchFamily="34" charset="0"/>
                <a:ea typeface="Aptos" panose="020B0004020202020204" pitchFamily="34" charset="0"/>
                <a:cs typeface="Arial" panose="020B0604020202020204" pitchFamily="34" charset="0"/>
              </a:rPr>
              <a:t> </a:t>
            </a:r>
            <a:r>
              <a:rPr lang="en-US" sz="1800" b="1" dirty="0" err="1">
                <a:effectLst/>
                <a:latin typeface="Aptos" panose="020B0004020202020204" pitchFamily="34" charset="0"/>
                <a:ea typeface="Aptos" panose="020B0004020202020204" pitchFamily="34" charset="0"/>
                <a:cs typeface="Arial" panose="020B0604020202020204" pitchFamily="34" charset="0"/>
              </a:rPr>
              <a:t>vaikymasis</a:t>
            </a:r>
            <a:r>
              <a:rPr lang="en-US" sz="1800" b="1" dirty="0">
                <a:effectLst/>
                <a:latin typeface="Aptos" panose="020B0004020202020204" pitchFamily="34" charset="0"/>
                <a:ea typeface="Aptos" panose="020B0004020202020204" pitchFamily="34" charset="0"/>
                <a:cs typeface="Arial" panose="020B0604020202020204" pitchFamily="34" charset="0"/>
              </a:rPr>
              <a:t> </a:t>
            </a:r>
            <a:r>
              <a:rPr lang="en-US" sz="1800" dirty="0">
                <a:effectLst/>
                <a:latin typeface="Aptos" panose="020B0004020202020204" pitchFamily="34" charset="0"/>
                <a:ea typeface="Aptos" panose="020B0004020202020204" pitchFamily="34" charset="0"/>
                <a:cs typeface="Arial" panose="020B0604020202020204" pitchFamily="34" charset="0"/>
              </a:rPr>
              <a:t>EN: p-hacking „</a:t>
            </a:r>
            <a:r>
              <a:rPr lang="en-US" sz="1800" dirty="0" err="1">
                <a:effectLst/>
                <a:latin typeface="Aptos" panose="020B0004020202020204" pitchFamily="34" charset="0"/>
                <a:ea typeface="Aptos" panose="020B0004020202020204" pitchFamily="34" charset="0"/>
                <a:cs typeface="Arial" panose="020B0604020202020204" pitchFamily="34" charset="0"/>
              </a:rPr>
              <a:t>Praktika</a:t>
            </a:r>
            <a:r>
              <a:rPr lang="en-US" sz="1800" dirty="0">
                <a:effectLst/>
                <a:latin typeface="Aptos" panose="020B0004020202020204" pitchFamily="34" charset="0"/>
                <a:ea typeface="Aptos" panose="020B0004020202020204" pitchFamily="34" charset="0"/>
                <a:cs typeface="Arial" panose="020B0604020202020204" pitchFamily="34" charset="0"/>
              </a:rPr>
              <a:t>, kai </a:t>
            </a:r>
            <a:r>
              <a:rPr lang="en-US" sz="1800" dirty="0" err="1">
                <a:effectLst/>
                <a:latin typeface="Aptos" panose="020B0004020202020204" pitchFamily="34" charset="0"/>
                <a:ea typeface="Aptos" panose="020B0004020202020204" pitchFamily="34" charset="0"/>
                <a:cs typeface="Arial" panose="020B0604020202020204" pitchFamily="34" charset="0"/>
              </a:rPr>
              <a:t>atliekama</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daug</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skirtingų</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skaičiavimų</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ieškant</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statistiškai</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reikšmingų</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rezultatų</a:t>
            </a:r>
            <a:r>
              <a:rPr lang="en-US" sz="1800" dirty="0">
                <a:effectLst/>
                <a:latin typeface="Aptos" panose="020B0004020202020204" pitchFamily="34" charset="0"/>
                <a:ea typeface="Aptos" panose="020B0004020202020204" pitchFamily="34" charset="0"/>
                <a:cs typeface="Arial" panose="020B0604020202020204" pitchFamily="34" charset="0"/>
              </a:rPr>
              <a:t> ir </a:t>
            </a:r>
            <a:r>
              <a:rPr lang="en-US" sz="1800" dirty="0" err="1">
                <a:effectLst/>
                <a:latin typeface="Aptos" panose="020B0004020202020204" pitchFamily="34" charset="0"/>
                <a:ea typeface="Aptos" panose="020B0004020202020204" pitchFamily="34" charset="0"/>
                <a:cs typeface="Arial" panose="020B0604020202020204" pitchFamily="34" charset="0"/>
              </a:rPr>
              <a:t>informuojama</a:t>
            </a:r>
            <a:r>
              <a:rPr lang="en-US" sz="1800" dirty="0">
                <a:effectLst/>
                <a:latin typeface="Aptos" panose="020B0004020202020204" pitchFamily="34" charset="0"/>
                <a:ea typeface="Aptos" panose="020B0004020202020204" pitchFamily="34" charset="0"/>
                <a:cs typeface="Arial" panose="020B0604020202020204" pitchFamily="34" charset="0"/>
              </a:rPr>
              <a:t> tik </a:t>
            </a:r>
            <a:r>
              <a:rPr lang="en-US" sz="1800" dirty="0" err="1">
                <a:effectLst/>
                <a:latin typeface="Aptos" panose="020B0004020202020204" pitchFamily="34" charset="0"/>
                <a:ea typeface="Aptos" panose="020B0004020202020204" pitchFamily="34" charset="0"/>
                <a:cs typeface="Arial" panose="020B0604020202020204" pitchFamily="34" charset="0"/>
              </a:rPr>
              <a:t>apie</a:t>
            </a:r>
            <a:r>
              <a:rPr lang="en-US" sz="1800" dirty="0">
                <a:effectLst/>
                <a:latin typeface="Aptos" panose="020B0004020202020204" pitchFamily="34" charset="0"/>
                <a:ea typeface="Aptos" panose="020B0004020202020204" pitchFamily="34" charset="0"/>
                <a:cs typeface="Arial" panose="020B0604020202020204" pitchFamily="34" charset="0"/>
              </a:rPr>
              <a:t> </a:t>
            </a:r>
            <a:r>
              <a:rPr lang="en-US" sz="1800" dirty="0" err="1">
                <a:effectLst/>
                <a:latin typeface="Aptos" panose="020B0004020202020204" pitchFamily="34" charset="0"/>
                <a:ea typeface="Aptos" panose="020B0004020202020204" pitchFamily="34" charset="0"/>
                <a:cs typeface="Arial" panose="020B0604020202020204" pitchFamily="34" charset="0"/>
              </a:rPr>
              <a:t>juos</a:t>
            </a:r>
            <a:r>
              <a:rPr lang="en-US" sz="1800" dirty="0">
                <a:effectLst/>
                <a:latin typeface="Aptos" panose="020B0004020202020204" pitchFamily="34" charset="0"/>
                <a:ea typeface="Aptos" panose="020B0004020202020204" pitchFamily="34" charset="0"/>
                <a:cs typeface="Arial" panose="020B0604020202020204" pitchFamily="34" charset="0"/>
              </a:rPr>
              <a:t>.“</a:t>
            </a:r>
          </a:p>
          <a:p>
            <a:r>
              <a:rPr lang="lt-LT" b="1" dirty="0"/>
              <a:t>Duomenų̃ </a:t>
            </a:r>
            <a:r>
              <a:rPr lang="lt-LT" b="1" dirty="0" err="1"/>
              <a:t>falsifikãvimas</a:t>
            </a:r>
            <a:r>
              <a:rPr lang="lt-LT" dirty="0"/>
              <a:t> EN: data </a:t>
            </a:r>
            <a:r>
              <a:rPr lang="lt-LT" dirty="0" err="1"/>
              <a:t>falsification</a:t>
            </a:r>
            <a:r>
              <a:rPr lang="lt-LT" dirty="0"/>
              <a:t>. Nepagrįstas manipuliavimas mokslinių tyrimų duomenimis siekiant sudaryti klaidinantį įspūdį. Tai viena iš didžiausių mokslinių tyrimų etikos pažeidimų formų, kuri sukelia neigiamų pasekmių ne tik pačiam tyrimui, bet ir plačiau – moksliniam tikslumui, visuomenės pasitikėjimui mokslu bei gali turėti realaus poveikio sprendimams, paremtus klaidingais duomenimis.</a:t>
            </a:r>
          </a:p>
          <a:p>
            <a:r>
              <a:rPr lang="lt-LT" b="1" dirty="0"/>
              <a:t>Duomenų̃ </a:t>
            </a:r>
            <a:r>
              <a:rPr lang="lt-LT" b="1" dirty="0" err="1"/>
              <a:t>nutylė́jimas</a:t>
            </a:r>
            <a:r>
              <a:rPr lang="lt-LT" b="1" dirty="0"/>
              <a:t>. </a:t>
            </a:r>
            <a:r>
              <a:rPr lang="lt-LT" dirty="0"/>
              <a:t>EN: </a:t>
            </a:r>
            <a:r>
              <a:rPr lang="lt-LT" dirty="0" err="1"/>
              <a:t>suppression</a:t>
            </a:r>
            <a:r>
              <a:rPr lang="lt-LT" dirty="0"/>
              <a:t> (</a:t>
            </a:r>
            <a:r>
              <a:rPr lang="lt-LT" dirty="0" err="1"/>
              <a:t>of</a:t>
            </a:r>
            <a:r>
              <a:rPr lang="lt-LT" dirty="0"/>
              <a:t> data), data </a:t>
            </a:r>
            <a:r>
              <a:rPr lang="lt-LT" dirty="0" err="1"/>
              <a:t>masking</a:t>
            </a:r>
            <a:r>
              <a:rPr lang="lt-LT" dirty="0"/>
              <a:t>. Tikrų duomenų suklastojimas sumažinant jų masyvą ar praleidžiant duomenis, neatitinkančius pageidaujamų išvadų ar rezultatų.</a:t>
            </a:r>
          </a:p>
          <a:p>
            <a:r>
              <a:rPr lang="lt-LT" b="1" dirty="0"/>
              <a:t>Duomenų̃ </a:t>
            </a:r>
            <a:r>
              <a:rPr lang="lt-LT" b="1" dirty="0" err="1"/>
              <a:t>fabrikãvimas</a:t>
            </a:r>
            <a:r>
              <a:rPr lang="lt-LT" b="1" dirty="0"/>
              <a:t>. </a:t>
            </a:r>
            <a:r>
              <a:rPr lang="lt-LT" dirty="0"/>
              <a:t>EN: data </a:t>
            </a:r>
            <a:r>
              <a:rPr lang="lt-LT" dirty="0" err="1"/>
              <a:t>fabrication</a:t>
            </a:r>
            <a:r>
              <a:rPr lang="lt-LT" dirty="0"/>
              <a:t>. Duomenų išgalvojimas ir jų naudojimas kaip tikrų. </a:t>
            </a:r>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42</a:t>
            </a:fld>
            <a:endParaRPr lang="en-US"/>
          </a:p>
        </p:txBody>
      </p:sp>
    </p:spTree>
    <p:extLst>
      <p:ext uri="{BB962C8B-B14F-4D97-AF65-F5344CB8AC3E}">
        <p14:creationId xmlns:p14="http://schemas.microsoft.com/office/powerpoint/2010/main" val="4214648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AED498D-6977-40EC-8E5E-7EB644D5E759}" type="slidenum">
              <a:rPr lang="en-US" noProof="0" smtClean="0"/>
              <a:t>44</a:t>
            </a:fld>
            <a:endParaRPr lang="en-US" noProof="0" dirty="0"/>
          </a:p>
        </p:txBody>
      </p:sp>
    </p:spTree>
    <p:extLst>
      <p:ext uri="{BB962C8B-B14F-4D97-AF65-F5344CB8AC3E}">
        <p14:creationId xmlns:p14="http://schemas.microsoft.com/office/powerpoint/2010/main" val="81336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effectLst/>
                <a:latin typeface="Aptos" panose="020B0004020202020204" pitchFamily="34" charset="0"/>
                <a:ea typeface="Aptos" panose="020B0004020202020204" pitchFamily="34" charset="0"/>
                <a:cs typeface="Arial" panose="020B0604020202020204" pitchFamily="34" charset="0"/>
              </a:rPr>
              <a:t>Atsakingo mokslo barometras 2024. https://etikostarnyba.lt/wp-content/uploads/2024/09/Atsakingo-mokslo-barometras-2024.pdf</a:t>
            </a:r>
          </a:p>
          <a:p>
            <a:endParaRPr lang="lt-LT" dirty="0"/>
          </a:p>
          <a:p>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45</a:t>
            </a:fld>
            <a:endParaRPr lang="en-US"/>
          </a:p>
        </p:txBody>
      </p:sp>
    </p:spTree>
    <p:extLst>
      <p:ext uri="{BB962C8B-B14F-4D97-AF65-F5344CB8AC3E}">
        <p14:creationId xmlns:p14="http://schemas.microsoft.com/office/powerpoint/2010/main" val="232739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r>
              <a:rPr lang="lt-LT" dirty="0" err="1"/>
              <a:t>ChatGPT</a:t>
            </a:r>
            <a:r>
              <a:rPr lang="lt-LT" dirty="0"/>
              <a:t>. 2024-11</a:t>
            </a:r>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3</a:t>
            </a:fld>
            <a:endParaRPr lang="en-US"/>
          </a:p>
        </p:txBody>
      </p:sp>
    </p:spTree>
    <p:extLst>
      <p:ext uri="{BB962C8B-B14F-4D97-AF65-F5344CB8AC3E}">
        <p14:creationId xmlns:p14="http://schemas.microsoft.com/office/powerpoint/2010/main" val="3174175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effectLst/>
                <a:latin typeface="Aptos" panose="020B0004020202020204" pitchFamily="34" charset="0"/>
                <a:ea typeface="Aptos" panose="020B0004020202020204" pitchFamily="34" charset="0"/>
                <a:cs typeface="Arial" panose="020B0604020202020204" pitchFamily="34" charset="0"/>
              </a:rPr>
              <a:t>Atsakingo mokslo barometras 2024. https://etikostarnyba.lt/wp-content/uploads/2024/09/Atsakingo-mokslo-barometras-2024.pdf</a:t>
            </a:r>
          </a:p>
          <a:p>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46</a:t>
            </a:fld>
            <a:endParaRPr lang="en-US"/>
          </a:p>
        </p:txBody>
      </p:sp>
    </p:spTree>
    <p:extLst>
      <p:ext uri="{BB962C8B-B14F-4D97-AF65-F5344CB8AC3E}">
        <p14:creationId xmlns:p14="http://schemas.microsoft.com/office/powerpoint/2010/main" val="463848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6930BC1E-CF07-1B5D-F51C-F1C792DE0CE4}"/>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E01F57B7-6CBE-A83A-3CA0-60339D7595B3}"/>
              </a:ext>
            </a:extLst>
          </p:cNvPr>
          <p:cNvSpPr txBox="1">
            <a:spLocks noGrp="1"/>
          </p:cNvSpPr>
          <p:nvPr>
            <p:ph type="body" sz="quarter" idx="1"/>
          </p:nvPr>
        </p:nvSpPr>
        <p:spPr/>
        <p:txBody>
          <a:bodyPr/>
          <a:lstStyle/>
          <a:p>
            <a:endParaRPr lang="en-US" dirty="0"/>
          </a:p>
        </p:txBody>
      </p:sp>
      <p:sp>
        <p:nvSpPr>
          <p:cNvPr id="4" name="Skaidrės numerio vietos rezervavimo ženklas 3">
            <a:extLst>
              <a:ext uri="{FF2B5EF4-FFF2-40B4-BE49-F238E27FC236}">
                <a16:creationId xmlns:a16="http://schemas.microsoft.com/office/drawing/2014/main" id="{AF9CA29F-AD7D-2635-4539-3F44888C6F61}"/>
              </a:ext>
            </a:extLst>
          </p:cNvPr>
          <p:cNvSpPr txBox="1">
            <a:spLocks noGrp="1"/>
          </p:cNvSpPr>
          <p:nvPr>
            <p:ph type="sldNum" sz="quarter" idx="8"/>
          </p:nvPr>
        </p:nvSpPr>
        <p:spPr/>
        <p:txBody>
          <a:bodyPr/>
          <a:lstStyle/>
          <a:p>
            <a:pPr lvl="0"/>
            <a:fld id="{DF85BBE3-ABE7-4F7E-92EA-F0FBFD8B3162}" type="slidenum">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FB38B-AFC9-019F-739D-220E624EB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0B174-5A54-C721-3804-1E9A4E06F068}"/>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66EE0AB-75E7-24AE-3B3E-3BC4C13357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a:extLst>
              <a:ext uri="{FF2B5EF4-FFF2-40B4-BE49-F238E27FC236}">
                <a16:creationId xmlns:a16="http://schemas.microsoft.com/office/drawing/2014/main" id="{C5A64039-8C0A-7CDE-2DEB-10E02C34419E}"/>
              </a:ext>
            </a:extLst>
          </p:cNvPr>
          <p:cNvSpPr>
            <a:spLocks noGrp="1"/>
          </p:cNvSpPr>
          <p:nvPr>
            <p:ph type="sldNum" sz="quarter" idx="5"/>
          </p:nvPr>
        </p:nvSpPr>
        <p:spPr/>
        <p:txBody>
          <a:bodyPr/>
          <a:lstStyle/>
          <a:p>
            <a:fld id="{7686BFD3-CE27-48E1-8109-CE45F3196045}" type="slidenum">
              <a:rPr lang="lt-LT" smtClean="0"/>
              <a:t>48</a:t>
            </a:fld>
            <a:endParaRPr lang="lt-LT"/>
          </a:p>
        </p:txBody>
      </p:sp>
    </p:spTree>
    <p:extLst>
      <p:ext uri="{BB962C8B-B14F-4D97-AF65-F5344CB8AC3E}">
        <p14:creationId xmlns:p14="http://schemas.microsoft.com/office/powerpoint/2010/main" val="3881421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r>
              <a:rPr lang="en-US" dirty="0"/>
              <a:t>https://ai.oxsico.com/</a:t>
            </a:r>
            <a:endParaRPr lang="lt-LT" dirty="0"/>
          </a:p>
          <a:p>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49</a:t>
            </a:fld>
            <a:endParaRPr lang="en-US"/>
          </a:p>
        </p:txBody>
      </p:sp>
    </p:spTree>
    <p:extLst>
      <p:ext uri="{BB962C8B-B14F-4D97-AF65-F5344CB8AC3E}">
        <p14:creationId xmlns:p14="http://schemas.microsoft.com/office/powerpoint/2010/main" val="409777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4EAA6-D2CB-C768-14F1-399DDE03EFF8}"/>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BCA2A06E-3EED-6A3D-D333-C44C0F000393}"/>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155E28DF-F106-B2B2-B34E-018E84634202}"/>
              </a:ext>
            </a:extLst>
          </p:cNvPr>
          <p:cNvSpPr>
            <a:spLocks noGrp="1"/>
          </p:cNvSpPr>
          <p:nvPr>
            <p:ph type="body" idx="1"/>
          </p:nvPr>
        </p:nvSpPr>
        <p:spPr/>
        <p:txBody>
          <a:bodyPr/>
          <a:lstStyle/>
          <a:p>
            <a:r>
              <a:rPr lang="lt-LT" dirty="0" err="1"/>
              <a:t>ChatGPT</a:t>
            </a:r>
            <a:r>
              <a:rPr lang="lt-LT" dirty="0"/>
              <a:t>. 2024-11</a:t>
            </a:r>
            <a:endParaRPr lang="en-US" dirty="0"/>
          </a:p>
        </p:txBody>
      </p:sp>
      <p:sp>
        <p:nvSpPr>
          <p:cNvPr id="4" name="Skaidrės numerio vietos rezervavimo ženklas 3">
            <a:extLst>
              <a:ext uri="{FF2B5EF4-FFF2-40B4-BE49-F238E27FC236}">
                <a16:creationId xmlns:a16="http://schemas.microsoft.com/office/drawing/2014/main" id="{8A1EC83D-0BC9-226F-4549-A453B0B74192}"/>
              </a:ext>
            </a:extLst>
          </p:cNvPr>
          <p:cNvSpPr>
            <a:spLocks noGrp="1"/>
          </p:cNvSpPr>
          <p:nvPr>
            <p:ph type="sldNum" sz="quarter" idx="5"/>
          </p:nvPr>
        </p:nvSpPr>
        <p:spPr/>
        <p:txBody>
          <a:bodyPr/>
          <a:lstStyle/>
          <a:p>
            <a:pPr lvl="0"/>
            <a:fld id="{220015C3-61D4-410E-B0FA-58BC9B842E6A}" type="slidenum">
              <a:rPr lang="en-US" smtClean="0"/>
              <a:t>4</a:t>
            </a:fld>
            <a:endParaRPr lang="en-US"/>
          </a:p>
        </p:txBody>
      </p:sp>
    </p:spTree>
    <p:extLst>
      <p:ext uri="{BB962C8B-B14F-4D97-AF65-F5344CB8AC3E}">
        <p14:creationId xmlns:p14="http://schemas.microsoft.com/office/powerpoint/2010/main" val="315375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A53D2-3D95-7F0A-0C6A-25DBEC5C743B}"/>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34AED7BA-E0C3-EB19-3C03-D74C847F5C4C}"/>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AEB73352-9719-FB7D-27AC-4F69F7934F90}"/>
              </a:ext>
            </a:extLst>
          </p:cNvPr>
          <p:cNvSpPr>
            <a:spLocks noGrp="1"/>
          </p:cNvSpPr>
          <p:nvPr>
            <p:ph type="body" idx="1"/>
          </p:nvPr>
        </p:nvSpPr>
        <p:spPr/>
        <p:txBody>
          <a:bodyPr/>
          <a:lstStyle/>
          <a:p>
            <a:r>
              <a:rPr lang="lt-LT" dirty="0" err="1"/>
              <a:t>ChatGPT</a:t>
            </a:r>
            <a:r>
              <a:rPr lang="lt-LT" dirty="0"/>
              <a:t>. 2024-11</a:t>
            </a:r>
            <a:endParaRPr lang="en-US" dirty="0"/>
          </a:p>
        </p:txBody>
      </p:sp>
      <p:sp>
        <p:nvSpPr>
          <p:cNvPr id="4" name="Skaidrės numerio vietos rezervavimo ženklas 3">
            <a:extLst>
              <a:ext uri="{FF2B5EF4-FFF2-40B4-BE49-F238E27FC236}">
                <a16:creationId xmlns:a16="http://schemas.microsoft.com/office/drawing/2014/main" id="{89386D4C-A966-326A-9A12-A9C04893B538}"/>
              </a:ext>
            </a:extLst>
          </p:cNvPr>
          <p:cNvSpPr>
            <a:spLocks noGrp="1"/>
          </p:cNvSpPr>
          <p:nvPr>
            <p:ph type="sldNum" sz="quarter" idx="5"/>
          </p:nvPr>
        </p:nvSpPr>
        <p:spPr/>
        <p:txBody>
          <a:bodyPr/>
          <a:lstStyle/>
          <a:p>
            <a:pPr lvl="0"/>
            <a:fld id="{220015C3-61D4-410E-B0FA-58BC9B842E6A}" type="slidenum">
              <a:rPr lang="en-US" smtClean="0"/>
              <a:t>5</a:t>
            </a:fld>
            <a:endParaRPr lang="en-US"/>
          </a:p>
        </p:txBody>
      </p:sp>
    </p:spTree>
    <p:extLst>
      <p:ext uri="{BB962C8B-B14F-4D97-AF65-F5344CB8AC3E}">
        <p14:creationId xmlns:p14="http://schemas.microsoft.com/office/powerpoint/2010/main" val="131096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D593C-3074-9E60-09CC-E00C9BCD78EF}"/>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2A9A9EE2-63EE-4AC1-1320-D27EECB9B188}"/>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0F5C672D-9B77-8ECB-11B8-2B3725239B93}"/>
              </a:ext>
            </a:extLst>
          </p:cNvPr>
          <p:cNvSpPr>
            <a:spLocks noGrp="1"/>
          </p:cNvSpPr>
          <p:nvPr>
            <p:ph type="body" idx="1"/>
          </p:nvPr>
        </p:nvSpPr>
        <p:spPr/>
        <p:txBody>
          <a:bodyPr/>
          <a:lstStyle/>
          <a:p>
            <a:r>
              <a:rPr lang="lt-LT" dirty="0" err="1"/>
              <a:t>ChatGPT</a:t>
            </a:r>
            <a:r>
              <a:rPr lang="lt-LT" dirty="0"/>
              <a:t>. 2024-11</a:t>
            </a:r>
            <a:endParaRPr lang="en-US" dirty="0"/>
          </a:p>
        </p:txBody>
      </p:sp>
      <p:sp>
        <p:nvSpPr>
          <p:cNvPr id="4" name="Skaidrės numerio vietos rezervavimo ženklas 3">
            <a:extLst>
              <a:ext uri="{FF2B5EF4-FFF2-40B4-BE49-F238E27FC236}">
                <a16:creationId xmlns:a16="http://schemas.microsoft.com/office/drawing/2014/main" id="{EC6C1833-5E34-8A16-E285-1D6746429177}"/>
              </a:ext>
            </a:extLst>
          </p:cNvPr>
          <p:cNvSpPr>
            <a:spLocks noGrp="1"/>
          </p:cNvSpPr>
          <p:nvPr>
            <p:ph type="sldNum" sz="quarter" idx="5"/>
          </p:nvPr>
        </p:nvSpPr>
        <p:spPr/>
        <p:txBody>
          <a:bodyPr/>
          <a:lstStyle/>
          <a:p>
            <a:pPr lvl="0"/>
            <a:fld id="{220015C3-61D4-410E-B0FA-58BC9B842E6A}" type="slidenum">
              <a:rPr lang="en-US" smtClean="0"/>
              <a:t>6</a:t>
            </a:fld>
            <a:endParaRPr lang="en-US"/>
          </a:p>
        </p:txBody>
      </p:sp>
    </p:spTree>
    <p:extLst>
      <p:ext uri="{BB962C8B-B14F-4D97-AF65-F5344CB8AC3E}">
        <p14:creationId xmlns:p14="http://schemas.microsoft.com/office/powerpoint/2010/main" val="331877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4D7D7-1BA1-8201-59D9-81F19CA66074}"/>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9C44D051-E648-540C-7CCF-3B7C18A3C6A6}"/>
              </a:ext>
            </a:extLst>
          </p:cNvPr>
          <p:cNvSpPr>
            <a:spLocks noGrp="1" noRot="1" noChangeAspect="1"/>
          </p:cNvSpPr>
          <p:nvPr>
            <p:ph type="sldImg"/>
          </p:nvPr>
        </p:nvSpPr>
        <p:spPr>
          <a:xfrm>
            <a:off x="422275" y="1241425"/>
            <a:ext cx="5953125" cy="3349625"/>
          </a:xfrm>
        </p:spPr>
      </p:sp>
      <p:sp>
        <p:nvSpPr>
          <p:cNvPr id="3" name="Pastabų vietos rezervavimo ženklas 2">
            <a:extLst>
              <a:ext uri="{FF2B5EF4-FFF2-40B4-BE49-F238E27FC236}">
                <a16:creationId xmlns:a16="http://schemas.microsoft.com/office/drawing/2014/main" id="{05F91802-7E96-81AF-1320-37F8F2A19188}"/>
              </a:ext>
            </a:extLst>
          </p:cNvPr>
          <p:cNvSpPr>
            <a:spLocks noGrp="1"/>
          </p:cNvSpPr>
          <p:nvPr>
            <p:ph type="body" idx="1"/>
          </p:nvPr>
        </p:nvSpPr>
        <p:spPr/>
        <p:txBody>
          <a:bodyPr/>
          <a:lstStyle/>
          <a:p>
            <a:r>
              <a:rPr lang="lt-LT" dirty="0" err="1"/>
              <a:t>ChatGPT</a:t>
            </a:r>
            <a:r>
              <a:rPr lang="lt-LT" dirty="0"/>
              <a:t>. 2024-11</a:t>
            </a:r>
            <a:endParaRPr lang="en-US" dirty="0"/>
          </a:p>
        </p:txBody>
      </p:sp>
      <p:sp>
        <p:nvSpPr>
          <p:cNvPr id="4" name="Skaidrės numerio vietos rezervavimo ženklas 3">
            <a:extLst>
              <a:ext uri="{FF2B5EF4-FFF2-40B4-BE49-F238E27FC236}">
                <a16:creationId xmlns:a16="http://schemas.microsoft.com/office/drawing/2014/main" id="{03B69949-8C5E-D33C-A563-2B07C3D1C391}"/>
              </a:ext>
            </a:extLst>
          </p:cNvPr>
          <p:cNvSpPr>
            <a:spLocks noGrp="1"/>
          </p:cNvSpPr>
          <p:nvPr>
            <p:ph type="sldNum" sz="quarter" idx="5"/>
          </p:nvPr>
        </p:nvSpPr>
        <p:spPr/>
        <p:txBody>
          <a:bodyPr/>
          <a:lstStyle/>
          <a:p>
            <a:pPr lvl="0"/>
            <a:fld id="{220015C3-61D4-410E-B0FA-58BC9B842E6A}" type="slidenum">
              <a:rPr lang="en-US" smtClean="0"/>
              <a:t>7</a:t>
            </a:fld>
            <a:endParaRPr lang="en-US"/>
          </a:p>
        </p:txBody>
      </p:sp>
    </p:spTree>
    <p:extLst>
      <p:ext uri="{BB962C8B-B14F-4D97-AF65-F5344CB8AC3E}">
        <p14:creationId xmlns:p14="http://schemas.microsoft.com/office/powerpoint/2010/main" val="301993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r>
              <a:rPr lang="lt-LT" dirty="0"/>
              <a:t>https://www.chemistryworld.com/news/chemist-found-to-have-falsified-data-in-42-papers-has-notched-up-13-retractions-so-far/4020393.article</a:t>
            </a:r>
          </a:p>
          <a:p>
            <a:endParaRPr lang="lt-LT" dirty="0"/>
          </a:p>
          <a:p>
            <a:r>
              <a:rPr lang="lt-LT" dirty="0"/>
              <a:t>2022 m. lapkričio 24 d. Japonijos pažangių pramonės mokslų ir technologijų institutas (AIST) gavo pranešimą apie įtariamą duomenų klastojimą moksliniuose straipsniuose. Pradinis tyrimas apėmė penkis tyrėjo </a:t>
            </a:r>
            <a:r>
              <a:rPr lang="lt-LT" dirty="0" err="1"/>
              <a:t>Kameta</a:t>
            </a:r>
            <a:r>
              <a:rPr lang="lt-LT" dirty="0"/>
              <a:t> darbus, tačiau dėl jo ilgametės publikacijų istorijos tyrimas buvo išplėstas iki 61 straipsnio, kuriuos jis publikavo kaip pagrindinis arba atsakingas autorius 2005–2022 m.</a:t>
            </a:r>
          </a:p>
          <a:p>
            <a:r>
              <a:rPr lang="lt-LT" dirty="0"/>
              <a:t>Buvo nustatyta, kad 42 straipsniuose įvykdyti duomenų klastojimo atvejai, o dviejuose kituose aptikta netinkama autorystė. Tarp pažeidimų buvo tokie veiksmai kaip figūrų mastelio juostų neatitikimas tikrovei ir elektronų mikroskopijos vaizdų dalies panaudojimas, siekiant juos pateikti kaip kitą struktūrą.</a:t>
            </a:r>
          </a:p>
          <a:p>
            <a:r>
              <a:rPr lang="lt-LT" dirty="0"/>
              <a:t>Po išsamių </a:t>
            </a:r>
            <a:r>
              <a:rPr lang="lt-LT" dirty="0" err="1"/>
              <a:t>Kameta</a:t>
            </a:r>
            <a:r>
              <a:rPr lang="lt-LT" dirty="0"/>
              <a:t> ir jo bendraautorių apklausų paaiškėjo, kad dėl pažeidimų kaltas tik pats </a:t>
            </a:r>
            <a:r>
              <a:rPr lang="lt-LT" dirty="0" err="1"/>
              <a:t>Kameta</a:t>
            </a:r>
            <a:r>
              <a:rPr lang="lt-LT" dirty="0"/>
              <a:t>. Tyrimo komisija rekomendavo, kad jis ir jo bendraautoriai paprašytų leidėjų atšaukti visus 42 straipsnius, kuriuose buvo rasta klastojimo įrodymų.</a:t>
            </a:r>
          </a:p>
          <a:p>
            <a:r>
              <a:rPr lang="lt-LT" dirty="0"/>
              <a:t>Iki šiol atšaukti 13 straipsnių. Vienas iš jų, paskelbtas </a:t>
            </a:r>
            <a:r>
              <a:rPr lang="lt-LT" i="1" dirty="0" err="1"/>
              <a:t>Chemical</a:t>
            </a:r>
            <a:r>
              <a:rPr lang="lt-LT" i="1" dirty="0"/>
              <a:t> </a:t>
            </a:r>
            <a:r>
              <a:rPr lang="lt-LT" i="1" dirty="0" err="1"/>
              <a:t>Communications</a:t>
            </a:r>
            <a:r>
              <a:rPr lang="lt-LT" dirty="0"/>
              <a:t> ir atšauktas spalio 3 d., buvo pašalintas dėl netinkamų elektronų mikroskopijos vaizdų, kurių viename figūros mastelio juosta buvo neteisinga.</a:t>
            </a:r>
          </a:p>
          <a:p>
            <a:r>
              <a:rPr lang="lt-LT" dirty="0"/>
              <a:t>AIST tyrimo ataskaita atskleidė, kad nuo 2010 iki 2022 m. </a:t>
            </a:r>
            <a:r>
              <a:rPr lang="lt-LT" dirty="0" err="1"/>
              <a:t>Kameta</a:t>
            </a:r>
            <a:r>
              <a:rPr lang="lt-LT" dirty="0"/>
              <a:t> gavo beveik 33 milijonų jenų finansavimą iš Japonijos mokslo rėmimo draugijos (JSPS). Ši organizacija dabar reikalauja grąžinti skirtas lėšas.</a:t>
            </a:r>
          </a:p>
          <a:p>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8</a:t>
            </a:fld>
            <a:endParaRPr lang="en-US"/>
          </a:p>
        </p:txBody>
      </p:sp>
    </p:spTree>
    <p:extLst>
      <p:ext uri="{BB962C8B-B14F-4D97-AF65-F5344CB8AC3E}">
        <p14:creationId xmlns:p14="http://schemas.microsoft.com/office/powerpoint/2010/main" val="1711923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effectLst/>
                <a:latin typeface="Aptos" panose="020B0004020202020204" pitchFamily="34" charset="0"/>
                <a:ea typeface="Aptos" panose="020B0004020202020204" pitchFamily="34" charset="0"/>
                <a:cs typeface="Arial" panose="020B0604020202020204" pitchFamily="34" charset="0"/>
              </a:rPr>
              <a:t>Atsakingo mokslo barometras 2024. https://etikostarnyba.lt/wp-content/uploads/2024/09/Atsakingo-mokslo-barometras-2024.pdf</a:t>
            </a:r>
          </a:p>
          <a:p>
            <a:r>
              <a:rPr lang="lt-LT" b="1" dirty="0"/>
              <a:t>https://www.academicintegrity.eu/wp/glossary/</a:t>
            </a:r>
          </a:p>
          <a:p>
            <a:r>
              <a:rPr lang="lt-LT" b="1" dirty="0"/>
              <a:t>Tyrimo </a:t>
            </a:r>
            <a:r>
              <a:rPr lang="lt-LT" b="1" dirty="0" err="1"/>
              <a:t>išskáidymas</a:t>
            </a:r>
            <a:r>
              <a:rPr lang="lt-LT" b="1" dirty="0"/>
              <a:t> į </a:t>
            </a:r>
            <a:r>
              <a:rPr lang="lt-LT" b="1" dirty="0" err="1"/>
              <a:t>keliàs</a:t>
            </a:r>
            <a:r>
              <a:rPr lang="lt-LT" b="1" dirty="0"/>
              <a:t> </a:t>
            </a:r>
            <a:r>
              <a:rPr lang="lt-LT" b="1" dirty="0" err="1"/>
              <a:t>publikãcijas</a:t>
            </a:r>
            <a:r>
              <a:rPr lang="lt-LT" b="1" dirty="0"/>
              <a:t> </a:t>
            </a:r>
            <a:r>
              <a:rPr lang="lt-LT" dirty="0"/>
              <a:t>EN: </a:t>
            </a:r>
            <a:r>
              <a:rPr lang="lt-LT" dirty="0" err="1"/>
              <a:t>slicing</a:t>
            </a:r>
            <a:r>
              <a:rPr lang="lt-LT" dirty="0"/>
              <a:t>, </a:t>
            </a:r>
            <a:r>
              <a:rPr lang="lt-LT" dirty="0" err="1"/>
              <a:t>segmented</a:t>
            </a:r>
            <a:r>
              <a:rPr lang="lt-LT" dirty="0"/>
              <a:t> </a:t>
            </a:r>
            <a:r>
              <a:rPr lang="lt-LT" dirty="0" err="1"/>
              <a:t>publication</a:t>
            </a:r>
            <a:r>
              <a:rPr lang="lt-LT" dirty="0"/>
              <a:t>, </a:t>
            </a:r>
            <a:r>
              <a:rPr lang="lt-LT" dirty="0" err="1"/>
              <a:t>salami</a:t>
            </a:r>
            <a:r>
              <a:rPr lang="lt-LT" dirty="0"/>
              <a:t> </a:t>
            </a:r>
            <a:r>
              <a:rPr lang="lt-LT" dirty="0" err="1"/>
              <a:t>publication</a:t>
            </a:r>
            <a:r>
              <a:rPr lang="lt-LT" dirty="0"/>
              <a:t>, </a:t>
            </a:r>
            <a:r>
              <a:rPr lang="lt-LT" dirty="0" err="1"/>
              <a:t>salami</a:t>
            </a:r>
            <a:r>
              <a:rPr lang="lt-LT" dirty="0"/>
              <a:t> </a:t>
            </a:r>
            <a:r>
              <a:rPr lang="lt-LT" dirty="0" err="1"/>
              <a:t>slicing</a:t>
            </a:r>
            <a:r>
              <a:rPr lang="lt-LT" dirty="0"/>
              <a:t>, </a:t>
            </a:r>
            <a:r>
              <a:rPr lang="lt-LT" dirty="0" err="1"/>
              <a:t>salami</a:t>
            </a:r>
            <a:r>
              <a:rPr lang="lt-LT" dirty="0"/>
              <a:t> </a:t>
            </a:r>
            <a:r>
              <a:rPr lang="lt-LT" dirty="0" err="1"/>
              <a:t>science</a:t>
            </a:r>
            <a:r>
              <a:rPr lang="lt-LT" dirty="0"/>
              <a:t>. Nepagrįstas tyrimo rezultatų suskirstymas į dvi ar daugiau publikacijų, siekiant didesnio jų skaičiaus. </a:t>
            </a:r>
            <a:endParaRPr lang="lt-LT" b="1" dirty="0"/>
          </a:p>
          <a:p>
            <a:r>
              <a:rPr lang="lt-LT" b="1" dirty="0" err="1"/>
              <a:t>Daugialỹpės</a:t>
            </a:r>
            <a:r>
              <a:rPr lang="lt-LT" b="1" dirty="0"/>
              <a:t> </a:t>
            </a:r>
            <a:r>
              <a:rPr lang="lt-LT" b="1" dirty="0" err="1"/>
              <a:t>térpės</a:t>
            </a:r>
            <a:r>
              <a:rPr lang="lt-LT" b="1" dirty="0"/>
              <a:t> </a:t>
            </a:r>
            <a:r>
              <a:rPr lang="lt-LT" b="1" dirty="0" err="1"/>
              <a:t>plagiãtas</a:t>
            </a:r>
            <a:r>
              <a:rPr lang="lt-LT" b="1" dirty="0"/>
              <a:t> </a:t>
            </a:r>
            <a:r>
              <a:rPr lang="lt-LT" dirty="0"/>
              <a:t>EN: </a:t>
            </a:r>
            <a:r>
              <a:rPr lang="lt-LT" dirty="0" err="1"/>
              <a:t>multimedia</a:t>
            </a:r>
            <a:r>
              <a:rPr lang="lt-LT" dirty="0"/>
              <a:t> </a:t>
            </a:r>
            <a:r>
              <a:rPr lang="lt-LT" dirty="0" err="1"/>
              <a:t>plagiarism</a:t>
            </a:r>
            <a:r>
              <a:rPr lang="lt-LT" dirty="0"/>
              <a:t>. Daugialypės terpės (pvz., garso ar vaizdo įrašų, nuotraukų, muzikos ir kitų medijų) naudojimas nenurodant jos šaltinio. </a:t>
            </a:r>
            <a:endParaRPr lang="lt-LT" b="1" dirty="0"/>
          </a:p>
          <a:p>
            <a:r>
              <a:rPr lang="en-US" b="1" dirty="0" err="1"/>
              <a:t>Saviplagiãtas</a:t>
            </a:r>
            <a:r>
              <a:rPr lang="en-US" b="1" dirty="0"/>
              <a:t> </a:t>
            </a:r>
            <a:r>
              <a:rPr lang="en-US" dirty="0"/>
              <a:t>EN: self-plagiarism, augmented publication, auto-plagiarism, covert duplication, duplicate publication, duplication, recycle [plagiarism], redundant publication, text-recycling </a:t>
            </a:r>
            <a:r>
              <a:rPr lang="en-US" dirty="0" err="1"/>
              <a:t>Atsikartojančios</a:t>
            </a:r>
            <a:r>
              <a:rPr lang="en-US" dirty="0"/>
              <a:t> </a:t>
            </a:r>
            <a:r>
              <a:rPr lang="en-US" dirty="0" err="1"/>
              <a:t>publikacijos</a:t>
            </a:r>
            <a:r>
              <a:rPr lang="en-US" dirty="0"/>
              <a:t> forma, kai „</a:t>
            </a:r>
            <a:r>
              <a:rPr lang="en-US" dirty="0" err="1"/>
              <a:t>autorius</a:t>
            </a:r>
            <a:r>
              <a:rPr lang="en-US" dirty="0"/>
              <a:t> </a:t>
            </a:r>
            <a:r>
              <a:rPr lang="en-US" dirty="0" err="1"/>
              <a:t>atkartoja</a:t>
            </a:r>
            <a:r>
              <a:rPr lang="en-US" dirty="0"/>
              <a:t> </a:t>
            </a:r>
            <a:r>
              <a:rPr lang="en-US" dirty="0" err="1"/>
              <a:t>savo</a:t>
            </a:r>
            <a:r>
              <a:rPr lang="en-US" dirty="0"/>
              <a:t> </a:t>
            </a:r>
            <a:r>
              <a:rPr lang="en-US" dirty="0" err="1"/>
              <a:t>paties</a:t>
            </a:r>
            <a:r>
              <a:rPr lang="en-US" dirty="0"/>
              <a:t> </a:t>
            </a:r>
            <a:r>
              <a:rPr lang="en-US" dirty="0" err="1"/>
              <a:t>kūrinio</a:t>
            </a:r>
            <a:r>
              <a:rPr lang="en-US" dirty="0"/>
              <a:t> </a:t>
            </a:r>
            <a:r>
              <a:rPr lang="en-US" dirty="0" err="1"/>
              <a:t>dalis</a:t>
            </a:r>
            <a:r>
              <a:rPr lang="en-US" dirty="0"/>
              <a:t> </a:t>
            </a:r>
            <a:r>
              <a:rPr lang="en-US" dirty="0" err="1"/>
              <a:t>nenurodydamas</a:t>
            </a:r>
            <a:r>
              <a:rPr lang="en-US" dirty="0"/>
              <a:t> (</a:t>
            </a:r>
            <a:r>
              <a:rPr lang="en-US" dirty="0" err="1"/>
              <a:t>necituodamas</a:t>
            </a:r>
            <a:r>
              <a:rPr lang="en-US" dirty="0"/>
              <a:t>) </a:t>
            </a:r>
            <a:r>
              <a:rPr lang="en-US" dirty="0" err="1"/>
              <a:t>anksčiau</a:t>
            </a:r>
            <a:r>
              <a:rPr lang="en-US" dirty="0"/>
              <a:t> </a:t>
            </a:r>
            <a:r>
              <a:rPr lang="en-US" dirty="0" err="1"/>
              <a:t>paskelbto</a:t>
            </a:r>
            <a:r>
              <a:rPr lang="en-US" dirty="0"/>
              <a:t> </a:t>
            </a:r>
            <a:r>
              <a:rPr lang="en-US" dirty="0" err="1"/>
              <a:t>savo</a:t>
            </a:r>
            <a:r>
              <a:rPr lang="en-US" dirty="0"/>
              <a:t> </a:t>
            </a:r>
            <a:r>
              <a:rPr lang="en-US" dirty="0" err="1"/>
              <a:t>kūrinio</a:t>
            </a:r>
            <a:r>
              <a:rPr lang="en-US" dirty="0"/>
              <a:t>“. </a:t>
            </a:r>
            <a:endParaRPr lang="lt-LT" b="1" dirty="0"/>
          </a:p>
          <a:p>
            <a:r>
              <a:rPr lang="lt-LT" b="1" dirty="0" err="1"/>
              <a:t>Núorodos</a:t>
            </a:r>
            <a:r>
              <a:rPr lang="lt-LT" b="1" dirty="0"/>
              <a:t> pamiršimas </a:t>
            </a:r>
            <a:r>
              <a:rPr lang="lt-LT" dirty="0"/>
              <a:t>EN: </a:t>
            </a:r>
            <a:r>
              <a:rPr lang="lt-LT" dirty="0" err="1"/>
              <a:t>citation</a:t>
            </a:r>
            <a:r>
              <a:rPr lang="lt-LT" dirty="0"/>
              <a:t> </a:t>
            </a:r>
            <a:r>
              <a:rPr lang="lt-LT" dirty="0" err="1"/>
              <a:t>amnesia</a:t>
            </a:r>
            <a:r>
              <a:rPr lang="lt-LT" dirty="0"/>
              <a:t>, </a:t>
            </a:r>
            <a:r>
              <a:rPr lang="lt-LT" dirty="0" err="1"/>
              <a:t>cryptomnesia</a:t>
            </a:r>
            <a:r>
              <a:rPr lang="lt-LT" dirty="0"/>
              <a:t>, </a:t>
            </a:r>
            <a:r>
              <a:rPr lang="lt-LT" dirty="0" err="1"/>
              <a:t>forgotten</a:t>
            </a:r>
            <a:r>
              <a:rPr lang="lt-LT" dirty="0"/>
              <a:t> </a:t>
            </a:r>
            <a:r>
              <a:rPr lang="lt-LT" dirty="0" err="1"/>
              <a:t>footnote</a:t>
            </a:r>
            <a:r>
              <a:rPr lang="lt-LT" dirty="0"/>
              <a:t>, </a:t>
            </a:r>
            <a:r>
              <a:rPr lang="lt-LT" dirty="0" err="1"/>
              <a:t>subconscious</a:t>
            </a:r>
            <a:r>
              <a:rPr lang="lt-LT" dirty="0"/>
              <a:t> </a:t>
            </a:r>
            <a:r>
              <a:rPr lang="lt-LT" dirty="0" err="1"/>
              <a:t>plagiarism</a:t>
            </a:r>
            <a:r>
              <a:rPr lang="lt-LT" dirty="0"/>
              <a:t>. Netyčinis kitų autorių kūrinių, kuriais remiamasi tekste, </a:t>
            </a:r>
            <a:r>
              <a:rPr lang="lt-LT" dirty="0" err="1"/>
              <a:t>nenurodymas</a:t>
            </a:r>
            <a:r>
              <a:rPr lang="lt-LT" dirty="0"/>
              <a:t> (necitavimas).</a:t>
            </a:r>
            <a:endParaRPr lang="lt-LT" b="1" dirty="0"/>
          </a:p>
          <a:p>
            <a:r>
              <a:rPr lang="lt-LT" b="1" dirty="0" err="1"/>
              <a:t>Pàslėptas</a:t>
            </a:r>
            <a:r>
              <a:rPr lang="lt-LT" b="1" dirty="0"/>
              <a:t> </a:t>
            </a:r>
            <a:r>
              <a:rPr lang="lt-LT" b="1" dirty="0" err="1"/>
              <a:t>dubliãvimas</a:t>
            </a:r>
            <a:r>
              <a:rPr lang="lt-LT" b="1" dirty="0"/>
              <a:t> </a:t>
            </a:r>
            <a:r>
              <a:rPr lang="lt-LT" dirty="0"/>
              <a:t>EN: </a:t>
            </a:r>
            <a:r>
              <a:rPr lang="lt-LT" dirty="0" err="1"/>
              <a:t>covert</a:t>
            </a:r>
            <a:r>
              <a:rPr lang="lt-LT" dirty="0"/>
              <a:t> </a:t>
            </a:r>
            <a:r>
              <a:rPr lang="lt-LT" dirty="0" err="1"/>
              <a:t>duplication</a:t>
            </a:r>
            <a:r>
              <a:rPr lang="lt-LT" dirty="0"/>
              <a:t>, </a:t>
            </a:r>
            <a:r>
              <a:rPr lang="lt-LT" dirty="0" err="1"/>
              <a:t>augmented</a:t>
            </a:r>
            <a:r>
              <a:rPr lang="lt-LT" dirty="0"/>
              <a:t> </a:t>
            </a:r>
            <a:r>
              <a:rPr lang="lt-LT" dirty="0" err="1"/>
              <a:t>publication</a:t>
            </a:r>
            <a:r>
              <a:rPr lang="lt-LT" dirty="0"/>
              <a:t>, auto-</a:t>
            </a:r>
            <a:r>
              <a:rPr lang="lt-LT" dirty="0" err="1"/>
              <a:t>plagiarism</a:t>
            </a:r>
            <a:r>
              <a:rPr lang="lt-LT" dirty="0"/>
              <a:t>, </a:t>
            </a:r>
            <a:r>
              <a:rPr lang="lt-LT" dirty="0" err="1"/>
              <a:t>duplicate</a:t>
            </a:r>
            <a:r>
              <a:rPr lang="lt-LT" dirty="0"/>
              <a:t> </a:t>
            </a:r>
            <a:r>
              <a:rPr lang="lt-LT" dirty="0" err="1"/>
              <a:t>publication</a:t>
            </a:r>
            <a:r>
              <a:rPr lang="lt-LT" dirty="0"/>
              <a:t>, </a:t>
            </a:r>
            <a:r>
              <a:rPr lang="lt-LT" dirty="0" err="1"/>
              <a:t>duplication</a:t>
            </a:r>
            <a:r>
              <a:rPr lang="lt-LT" dirty="0"/>
              <a:t>, </a:t>
            </a:r>
            <a:r>
              <a:rPr lang="lt-LT" dirty="0" err="1"/>
              <a:t>recycle</a:t>
            </a:r>
            <a:r>
              <a:rPr lang="lt-LT" dirty="0"/>
              <a:t> [</a:t>
            </a:r>
            <a:r>
              <a:rPr lang="lt-LT" dirty="0" err="1"/>
              <a:t>plagiarism</a:t>
            </a:r>
            <a:r>
              <a:rPr lang="lt-LT" dirty="0"/>
              <a:t>], </a:t>
            </a:r>
            <a:r>
              <a:rPr lang="lt-LT" dirty="0" err="1"/>
              <a:t>redundant</a:t>
            </a:r>
            <a:r>
              <a:rPr lang="lt-LT" dirty="0"/>
              <a:t>. Nuorodų į to paties autoriaus ankstesnes ta pačia tema publikacijas nepateikimas.</a:t>
            </a:r>
            <a:endParaRPr lang="lt-LT" b="1" dirty="0"/>
          </a:p>
          <a:p>
            <a:r>
              <a:rPr lang="lt-LT" b="1" dirty="0"/>
              <a:t>Vaizdų ̃</a:t>
            </a:r>
            <a:r>
              <a:rPr lang="lt-LT" b="1" dirty="0" err="1"/>
              <a:t>plagiãtas</a:t>
            </a:r>
            <a:r>
              <a:rPr lang="lt-LT" dirty="0"/>
              <a:t> EN: </a:t>
            </a:r>
            <a:r>
              <a:rPr lang="lt-LT" dirty="0" err="1"/>
              <a:t>image</a:t>
            </a:r>
            <a:r>
              <a:rPr lang="lt-LT" dirty="0"/>
              <a:t> </a:t>
            </a:r>
            <a:r>
              <a:rPr lang="lt-LT" dirty="0" err="1"/>
              <a:t>plagiarism</a:t>
            </a:r>
            <a:r>
              <a:rPr lang="lt-LT" dirty="0"/>
              <a:t> Įvairių pavidalų (pvz., nuotraukų, vaizdo įrašų, grafinių duomenų) naudojimas be leidimo ar nuorodos į jų šaltinį.</a:t>
            </a:r>
            <a:endParaRPr lang="lt-LT" b="1" dirty="0"/>
          </a:p>
          <a:p>
            <a:r>
              <a:rPr lang="lt-LT" b="1" dirty="0" err="1"/>
              <a:t>Atsikartójanti</a:t>
            </a:r>
            <a:r>
              <a:rPr lang="lt-LT" b="1" dirty="0"/>
              <a:t> </a:t>
            </a:r>
            <a:r>
              <a:rPr lang="lt-LT" b="1" dirty="0" err="1"/>
              <a:t>publikãcija</a:t>
            </a:r>
            <a:r>
              <a:rPr lang="lt-LT" b="1" dirty="0"/>
              <a:t> </a:t>
            </a:r>
            <a:r>
              <a:rPr lang="lt-LT" dirty="0"/>
              <a:t>EN: </a:t>
            </a:r>
            <a:r>
              <a:rPr lang="lt-LT" dirty="0" err="1"/>
              <a:t>redundant</a:t>
            </a:r>
            <a:r>
              <a:rPr lang="lt-LT" dirty="0"/>
              <a:t> </a:t>
            </a:r>
            <a:r>
              <a:rPr lang="lt-LT" dirty="0" err="1"/>
              <a:t>publication</a:t>
            </a:r>
            <a:r>
              <a:rPr lang="lt-LT" dirty="0"/>
              <a:t>, </a:t>
            </a:r>
            <a:r>
              <a:rPr lang="lt-LT" dirty="0" err="1"/>
              <a:t>augmented</a:t>
            </a:r>
            <a:r>
              <a:rPr lang="lt-LT" dirty="0"/>
              <a:t> </a:t>
            </a:r>
            <a:r>
              <a:rPr lang="lt-LT" dirty="0" err="1"/>
              <a:t>publication</a:t>
            </a:r>
            <a:r>
              <a:rPr lang="lt-LT" dirty="0"/>
              <a:t>, </a:t>
            </a:r>
            <a:r>
              <a:rPr lang="lt-LT" dirty="0" err="1"/>
              <a:t>autoplagiarism</a:t>
            </a:r>
            <a:r>
              <a:rPr lang="lt-LT" dirty="0"/>
              <a:t>, </a:t>
            </a:r>
            <a:r>
              <a:rPr lang="lt-LT" dirty="0" err="1"/>
              <a:t>covert</a:t>
            </a:r>
            <a:r>
              <a:rPr lang="lt-LT" dirty="0"/>
              <a:t> </a:t>
            </a:r>
            <a:r>
              <a:rPr lang="lt-LT" dirty="0" err="1"/>
              <a:t>duplication</a:t>
            </a:r>
            <a:r>
              <a:rPr lang="lt-LT" dirty="0"/>
              <a:t>, </a:t>
            </a:r>
            <a:r>
              <a:rPr lang="lt-LT" dirty="0" err="1"/>
              <a:t>duplicate</a:t>
            </a:r>
            <a:r>
              <a:rPr lang="lt-LT" dirty="0"/>
              <a:t> </a:t>
            </a:r>
            <a:r>
              <a:rPr lang="lt-LT" dirty="0" err="1"/>
              <a:t>publication</a:t>
            </a:r>
            <a:r>
              <a:rPr lang="lt-LT" dirty="0"/>
              <a:t>, </a:t>
            </a:r>
            <a:r>
              <a:rPr lang="lt-LT" dirty="0" err="1"/>
              <a:t>duplication</a:t>
            </a:r>
            <a:r>
              <a:rPr lang="lt-LT" dirty="0"/>
              <a:t>, </a:t>
            </a:r>
            <a:r>
              <a:rPr lang="lt-LT" dirty="0" err="1"/>
              <a:t>recycle</a:t>
            </a:r>
            <a:r>
              <a:rPr lang="lt-LT" dirty="0"/>
              <a:t> [</a:t>
            </a:r>
            <a:r>
              <a:rPr lang="lt-LT" dirty="0" err="1"/>
              <a:t>plagiarism</a:t>
            </a:r>
            <a:r>
              <a:rPr lang="lt-LT" dirty="0"/>
              <a:t>], </a:t>
            </a:r>
            <a:r>
              <a:rPr lang="lt-LT" dirty="0" err="1"/>
              <a:t>selfplagiarism</a:t>
            </a:r>
            <a:r>
              <a:rPr lang="lt-LT" dirty="0"/>
              <a:t>, </a:t>
            </a:r>
            <a:r>
              <a:rPr lang="lt-LT" dirty="0" err="1"/>
              <a:t>text-recycling</a:t>
            </a:r>
            <a:r>
              <a:rPr lang="lt-LT" dirty="0"/>
              <a:t>. Publikuotas kūrinys (arba pagrindiniai jo skyriai), kuris skelbiamas daugiau negu vieną kartą (ta pačia ar kitomis kalbomis) tinkamai nenurodant kitų autorių šaltinių, savo ankstesnių ta pačia tema publikacijų ar paaiškinimų, taip pat tie patys (arba iš esmės sutampantys) duomenys, kurie pateikiami daugiau negu viename mokslo leidinyje be tinkamų nuorodų į savo ankstesnes ta pačia tema publikacijas, ir paaiškinimų, ypač jei tai daroma siekiant, kad recenzentai ar skaitytojai nesuprastų, kad dauguma arba visi tyrimo rezultatai jau anksčiau buvo paskelbti.</a:t>
            </a:r>
            <a:endParaRPr lang="lt-LT" b="1" dirty="0"/>
          </a:p>
          <a:p>
            <a:r>
              <a:rPr lang="en-US" b="1" dirty="0" err="1"/>
              <a:t>Užmaskúota</a:t>
            </a:r>
            <a:r>
              <a:rPr lang="en-US" b="1" dirty="0"/>
              <a:t> </a:t>
            </a:r>
            <a:r>
              <a:rPr lang="en-US" b="1" dirty="0" err="1"/>
              <a:t>atsikartójanti</a:t>
            </a:r>
            <a:r>
              <a:rPr lang="en-US" b="1" dirty="0"/>
              <a:t> </a:t>
            </a:r>
            <a:r>
              <a:rPr lang="en-US" b="1" dirty="0" err="1"/>
              <a:t>publikãcija</a:t>
            </a:r>
            <a:r>
              <a:rPr lang="lt-LT" b="1" dirty="0"/>
              <a:t>. </a:t>
            </a:r>
            <a:r>
              <a:rPr lang="en-US" dirty="0"/>
              <a:t>EN: augmented publication, </a:t>
            </a:r>
            <a:r>
              <a:rPr lang="en-US" dirty="0" err="1"/>
              <a:t>autoplagiarism</a:t>
            </a:r>
            <a:r>
              <a:rPr lang="en-US" dirty="0"/>
              <a:t>, covert duplication, duplicate publication, duplication, recycle [plagiarism], redundant publication, self-plagiarism, </a:t>
            </a:r>
            <a:r>
              <a:rPr lang="en-US" dirty="0" err="1"/>
              <a:t>textrecycling</a:t>
            </a:r>
            <a:r>
              <a:rPr lang="en-US" dirty="0"/>
              <a:t> 1. </a:t>
            </a:r>
            <a:r>
              <a:rPr lang="en-US" dirty="0" err="1"/>
              <a:t>Duomenimis</a:t>
            </a:r>
            <a:r>
              <a:rPr lang="en-US" dirty="0"/>
              <a:t> ir (</a:t>
            </a:r>
            <a:r>
              <a:rPr lang="en-US" dirty="0" err="1"/>
              <a:t>ar</a:t>
            </a:r>
            <a:r>
              <a:rPr lang="en-US" dirty="0"/>
              <a:t>) </a:t>
            </a:r>
            <a:r>
              <a:rPr lang="en-US" dirty="0" err="1"/>
              <a:t>informacija</a:t>
            </a:r>
            <a:r>
              <a:rPr lang="en-US" dirty="0"/>
              <a:t> </a:t>
            </a:r>
            <a:r>
              <a:rPr lang="en-US" dirty="0" err="1"/>
              <a:t>papildytas</a:t>
            </a:r>
            <a:r>
              <a:rPr lang="en-US" dirty="0"/>
              <a:t> </a:t>
            </a:r>
            <a:r>
              <a:rPr lang="en-US" dirty="0" err="1"/>
              <a:t>anksčiau</a:t>
            </a:r>
            <a:r>
              <a:rPr lang="en-US" dirty="0"/>
              <a:t> </a:t>
            </a:r>
            <a:r>
              <a:rPr lang="en-US" dirty="0" err="1"/>
              <a:t>pristatytas</a:t>
            </a:r>
            <a:r>
              <a:rPr lang="en-US" dirty="0"/>
              <a:t> </a:t>
            </a:r>
            <a:r>
              <a:rPr lang="en-US" dirty="0" err="1"/>
              <a:t>ar</a:t>
            </a:r>
            <a:r>
              <a:rPr lang="en-US" dirty="0"/>
              <a:t> </a:t>
            </a:r>
            <a:r>
              <a:rPr lang="en-US" dirty="0" err="1"/>
              <a:t>paskelbtas</a:t>
            </a:r>
            <a:r>
              <a:rPr lang="en-US" dirty="0"/>
              <a:t> </a:t>
            </a:r>
            <a:r>
              <a:rPr lang="en-US" dirty="0" err="1"/>
              <a:t>kūrinys</a:t>
            </a:r>
            <a:r>
              <a:rPr lang="en-US" dirty="0"/>
              <a:t>, </a:t>
            </a:r>
            <a:r>
              <a:rPr lang="en-US" dirty="0" err="1"/>
              <a:t>kurio</a:t>
            </a:r>
            <a:r>
              <a:rPr lang="en-US" dirty="0"/>
              <a:t> </a:t>
            </a:r>
            <a:r>
              <a:rPr lang="en-US" dirty="0" err="1"/>
              <a:t>pakeistas</a:t>
            </a:r>
            <a:r>
              <a:rPr lang="en-US" dirty="0"/>
              <a:t> </a:t>
            </a:r>
            <a:r>
              <a:rPr lang="en-US" dirty="0" err="1"/>
              <a:t>pavadinimas</a:t>
            </a:r>
            <a:r>
              <a:rPr lang="en-US" dirty="0"/>
              <a:t> ir </a:t>
            </a:r>
            <a:r>
              <a:rPr lang="en-US" dirty="0" err="1"/>
              <a:t>kuriame</a:t>
            </a:r>
            <a:r>
              <a:rPr lang="en-US" dirty="0"/>
              <a:t> </a:t>
            </a:r>
            <a:r>
              <a:rPr lang="en-US" dirty="0" err="1"/>
              <a:t>nurodomas</a:t>
            </a:r>
            <a:r>
              <a:rPr lang="en-US" dirty="0"/>
              <a:t> </a:t>
            </a:r>
            <a:r>
              <a:rPr lang="en-US" dirty="0" err="1"/>
              <a:t>pakeistas</a:t>
            </a:r>
            <a:r>
              <a:rPr lang="en-US" dirty="0"/>
              <a:t> </a:t>
            </a:r>
            <a:r>
              <a:rPr lang="en-US" dirty="0" err="1"/>
              <a:t>tyrimo</a:t>
            </a:r>
            <a:r>
              <a:rPr lang="en-US" dirty="0"/>
              <a:t> </a:t>
            </a:r>
            <a:r>
              <a:rPr lang="en-US" dirty="0" err="1"/>
              <a:t>tikslas</a:t>
            </a:r>
            <a:r>
              <a:rPr lang="en-US" dirty="0"/>
              <a:t> ir (</a:t>
            </a:r>
            <a:r>
              <a:rPr lang="en-US" dirty="0" err="1"/>
              <a:t>ar</a:t>
            </a:r>
            <a:r>
              <a:rPr lang="en-US" dirty="0"/>
              <a:t>) </a:t>
            </a:r>
            <a:r>
              <a:rPr lang="en-US" dirty="0" err="1"/>
              <a:t>perskaičiuoti</a:t>
            </a:r>
            <a:r>
              <a:rPr lang="en-US" dirty="0"/>
              <a:t> </a:t>
            </a:r>
            <a:r>
              <a:rPr lang="en-US" dirty="0" err="1"/>
              <a:t>tyrimo</a:t>
            </a:r>
            <a:r>
              <a:rPr lang="en-US" dirty="0"/>
              <a:t> </a:t>
            </a:r>
            <a:r>
              <a:rPr lang="en-US" dirty="0" err="1"/>
              <a:t>rezultatai</a:t>
            </a:r>
            <a:r>
              <a:rPr lang="en-US" dirty="0"/>
              <a:t>. 2. </a:t>
            </a:r>
            <a:r>
              <a:rPr lang="en-US" dirty="0" err="1"/>
              <a:t>Nenurodant</a:t>
            </a:r>
            <a:r>
              <a:rPr lang="en-US" dirty="0"/>
              <a:t> </a:t>
            </a:r>
            <a:r>
              <a:rPr lang="en-US" dirty="0" err="1"/>
              <a:t>anksčiau</a:t>
            </a:r>
            <a:r>
              <a:rPr lang="en-US" dirty="0"/>
              <a:t> </a:t>
            </a:r>
            <a:r>
              <a:rPr lang="en-US" dirty="0" err="1"/>
              <a:t>publikuoto</a:t>
            </a:r>
            <a:r>
              <a:rPr lang="en-US" dirty="0"/>
              <a:t> </a:t>
            </a:r>
            <a:r>
              <a:rPr lang="en-US" dirty="0" err="1"/>
              <a:t>kūrinio</a:t>
            </a:r>
            <a:r>
              <a:rPr lang="en-US" dirty="0"/>
              <a:t> ir </a:t>
            </a:r>
            <a:r>
              <a:rPr lang="en-US" dirty="0" err="1"/>
              <a:t>vengiant</a:t>
            </a:r>
            <a:r>
              <a:rPr lang="en-US" dirty="0"/>
              <a:t> </a:t>
            </a:r>
            <a:r>
              <a:rPr lang="en-US" dirty="0" err="1"/>
              <a:t>sukurti</a:t>
            </a:r>
            <a:r>
              <a:rPr lang="en-US" dirty="0"/>
              <a:t> </a:t>
            </a:r>
            <a:r>
              <a:rPr lang="en-US" dirty="0" err="1"/>
              <a:t>naują</a:t>
            </a:r>
            <a:r>
              <a:rPr lang="en-US" dirty="0"/>
              <a:t> </a:t>
            </a:r>
            <a:r>
              <a:rPr lang="en-US" dirty="0" err="1"/>
              <a:t>kūrinį</a:t>
            </a:r>
            <a:r>
              <a:rPr lang="en-US" dirty="0"/>
              <a:t>, </a:t>
            </a:r>
            <a:r>
              <a:rPr lang="en-US" dirty="0" err="1"/>
              <a:t>teikiamas</a:t>
            </a:r>
            <a:r>
              <a:rPr lang="en-US" dirty="0"/>
              <a:t> </a:t>
            </a:r>
            <a:r>
              <a:rPr lang="en-US" dirty="0" err="1"/>
              <a:t>duomenimis</a:t>
            </a:r>
            <a:r>
              <a:rPr lang="en-US" dirty="0"/>
              <a:t> ir (</a:t>
            </a:r>
            <a:r>
              <a:rPr lang="en-US" dirty="0" err="1"/>
              <a:t>ar</a:t>
            </a:r>
            <a:r>
              <a:rPr lang="en-US" dirty="0"/>
              <a:t>) </a:t>
            </a:r>
            <a:r>
              <a:rPr lang="en-US" dirty="0" err="1"/>
              <a:t>informacija</a:t>
            </a:r>
            <a:r>
              <a:rPr lang="en-US" dirty="0"/>
              <a:t> </a:t>
            </a:r>
            <a:r>
              <a:rPr lang="en-US" dirty="0" err="1"/>
              <a:t>papildytas</a:t>
            </a:r>
            <a:r>
              <a:rPr lang="en-US" dirty="0"/>
              <a:t> </a:t>
            </a:r>
            <a:r>
              <a:rPr lang="en-US" dirty="0" err="1"/>
              <a:t>anksčiau</a:t>
            </a:r>
            <a:r>
              <a:rPr lang="en-US" dirty="0"/>
              <a:t> </a:t>
            </a:r>
            <a:r>
              <a:rPr lang="en-US" dirty="0" err="1"/>
              <a:t>pristatytas</a:t>
            </a:r>
            <a:r>
              <a:rPr lang="en-US" dirty="0"/>
              <a:t> </a:t>
            </a:r>
            <a:r>
              <a:rPr lang="en-US" dirty="0" err="1"/>
              <a:t>ar</a:t>
            </a:r>
            <a:r>
              <a:rPr lang="en-US" dirty="0"/>
              <a:t> </a:t>
            </a:r>
            <a:r>
              <a:rPr lang="en-US" dirty="0" err="1"/>
              <a:t>paskelbtas</a:t>
            </a:r>
            <a:r>
              <a:rPr lang="en-US" dirty="0"/>
              <a:t> </a:t>
            </a:r>
            <a:r>
              <a:rPr lang="en-US" dirty="0" err="1"/>
              <a:t>kūrinys</a:t>
            </a:r>
            <a:r>
              <a:rPr lang="en-US" dirty="0"/>
              <a:t>, </a:t>
            </a:r>
            <a:r>
              <a:rPr lang="en-US" dirty="0" err="1"/>
              <a:t>kurio</a:t>
            </a:r>
            <a:r>
              <a:rPr lang="en-US" dirty="0"/>
              <a:t> </a:t>
            </a:r>
            <a:r>
              <a:rPr lang="en-US" dirty="0" err="1"/>
              <a:t>pakeistas</a:t>
            </a:r>
            <a:r>
              <a:rPr lang="en-US" dirty="0"/>
              <a:t> </a:t>
            </a:r>
            <a:r>
              <a:rPr lang="en-US" dirty="0" err="1"/>
              <a:t>pavadinimas</a:t>
            </a:r>
            <a:r>
              <a:rPr lang="en-US" dirty="0"/>
              <a:t> ir </a:t>
            </a:r>
            <a:r>
              <a:rPr lang="en-US" dirty="0" err="1"/>
              <a:t>kuriame</a:t>
            </a:r>
            <a:r>
              <a:rPr lang="en-US" dirty="0"/>
              <a:t> </a:t>
            </a:r>
            <a:r>
              <a:rPr lang="en-US" dirty="0" err="1"/>
              <a:t>nurodomas</a:t>
            </a:r>
            <a:r>
              <a:rPr lang="en-US" dirty="0"/>
              <a:t> </a:t>
            </a:r>
            <a:r>
              <a:rPr lang="en-US" dirty="0" err="1"/>
              <a:t>pakeistas</a:t>
            </a:r>
            <a:r>
              <a:rPr lang="en-US" dirty="0"/>
              <a:t> </a:t>
            </a:r>
            <a:r>
              <a:rPr lang="en-US" dirty="0" err="1"/>
              <a:t>tyrimo</a:t>
            </a:r>
            <a:r>
              <a:rPr lang="en-US" dirty="0"/>
              <a:t> </a:t>
            </a:r>
            <a:r>
              <a:rPr lang="en-US" dirty="0" err="1"/>
              <a:t>tikslas</a:t>
            </a:r>
            <a:r>
              <a:rPr lang="en-US" dirty="0"/>
              <a:t> ir (</a:t>
            </a:r>
            <a:r>
              <a:rPr lang="en-US" dirty="0" err="1"/>
              <a:t>ar</a:t>
            </a:r>
            <a:r>
              <a:rPr lang="en-US" dirty="0"/>
              <a:t>) </a:t>
            </a:r>
            <a:r>
              <a:rPr lang="en-US" dirty="0" err="1"/>
              <a:t>perskaičiuoti</a:t>
            </a:r>
            <a:r>
              <a:rPr lang="en-US" dirty="0"/>
              <a:t> </a:t>
            </a:r>
            <a:r>
              <a:rPr lang="en-US" dirty="0" err="1"/>
              <a:t>tyrimo</a:t>
            </a:r>
            <a:r>
              <a:rPr lang="en-US" dirty="0"/>
              <a:t> </a:t>
            </a:r>
            <a:r>
              <a:rPr lang="en-US" dirty="0" err="1"/>
              <a:t>rezultatai</a:t>
            </a:r>
            <a:r>
              <a:rPr lang="en-US" dirty="0"/>
              <a:t>. </a:t>
            </a:r>
            <a:endParaRPr lang="lt-LT" b="1" dirty="0"/>
          </a:p>
          <a:p>
            <a:r>
              <a:rPr lang="en-US" b="1" dirty="0" err="1"/>
              <a:t>Plagiãtas</a:t>
            </a:r>
            <a:r>
              <a:rPr lang="en-US" b="1" dirty="0"/>
              <a:t> </a:t>
            </a:r>
            <a:r>
              <a:rPr lang="en-US" b="1" dirty="0" err="1"/>
              <a:t>vartójant</a:t>
            </a:r>
            <a:r>
              <a:rPr lang="en-US" b="1" dirty="0"/>
              <a:t> </a:t>
            </a:r>
            <a:r>
              <a:rPr lang="en-US" b="1" dirty="0" err="1"/>
              <a:t>sinonimùs</a:t>
            </a:r>
            <a:r>
              <a:rPr lang="en-US" b="1" dirty="0"/>
              <a:t> </a:t>
            </a:r>
            <a:r>
              <a:rPr lang="en-US" dirty="0"/>
              <a:t>EN: find-replace [plagiarism]</a:t>
            </a:r>
            <a:r>
              <a:rPr lang="lt-LT" dirty="0"/>
              <a:t>. </a:t>
            </a:r>
            <a:r>
              <a:rPr lang="en-US" dirty="0" err="1"/>
              <a:t>Netinkamas</a:t>
            </a:r>
            <a:r>
              <a:rPr lang="en-US" dirty="0"/>
              <a:t> </a:t>
            </a:r>
            <a:r>
              <a:rPr lang="en-US" dirty="0" err="1"/>
              <a:t>perfrazavimas</a:t>
            </a:r>
            <a:r>
              <a:rPr lang="en-US" dirty="0"/>
              <a:t> </a:t>
            </a:r>
            <a:r>
              <a:rPr lang="en-US" dirty="0" err="1"/>
              <a:t>pavienius</a:t>
            </a:r>
            <a:r>
              <a:rPr lang="en-US" dirty="0"/>
              <a:t> </a:t>
            </a:r>
            <a:r>
              <a:rPr lang="en-US" dirty="0" err="1"/>
              <a:t>žodžius</a:t>
            </a:r>
            <a:r>
              <a:rPr lang="en-US" dirty="0"/>
              <a:t> </a:t>
            </a:r>
            <a:r>
              <a:rPr lang="en-US" dirty="0" err="1"/>
              <a:t>pakeičiant</a:t>
            </a:r>
            <a:r>
              <a:rPr lang="en-US" dirty="0"/>
              <a:t> </a:t>
            </a:r>
            <a:r>
              <a:rPr lang="en-US" dirty="0" err="1"/>
              <a:t>sinonimais</a:t>
            </a:r>
            <a:r>
              <a:rPr lang="en-US" dirty="0"/>
              <a:t>.</a:t>
            </a:r>
            <a:endParaRPr lang="lt-LT" b="1" dirty="0"/>
          </a:p>
          <a:p>
            <a:r>
              <a:rPr lang="lt-LT" b="1" dirty="0" err="1"/>
              <a:t>Šablòninis</a:t>
            </a:r>
            <a:r>
              <a:rPr lang="lt-LT" b="1" dirty="0"/>
              <a:t> </a:t>
            </a:r>
            <a:r>
              <a:rPr lang="lt-LT" b="1" dirty="0" err="1"/>
              <a:t>plagiãtas</a:t>
            </a:r>
            <a:r>
              <a:rPr lang="lt-LT" b="1" dirty="0"/>
              <a:t> </a:t>
            </a:r>
            <a:r>
              <a:rPr lang="lt-LT" dirty="0"/>
              <a:t>EN: </a:t>
            </a:r>
            <a:r>
              <a:rPr lang="lt-LT" dirty="0" err="1"/>
              <a:t>boilerplate</a:t>
            </a:r>
            <a:r>
              <a:rPr lang="lt-LT" dirty="0"/>
              <a:t> </a:t>
            </a:r>
            <a:r>
              <a:rPr lang="lt-LT" dirty="0" err="1"/>
              <a:t>plagiarism</a:t>
            </a:r>
            <a:r>
              <a:rPr lang="lt-LT" dirty="0"/>
              <a:t>, </a:t>
            </a:r>
            <a:r>
              <a:rPr lang="lt-LT" dirty="0" err="1"/>
              <a:t>template</a:t>
            </a:r>
            <a:r>
              <a:rPr lang="lt-LT" dirty="0"/>
              <a:t> </a:t>
            </a:r>
            <a:r>
              <a:rPr lang="lt-LT" dirty="0" err="1"/>
              <a:t>plagiarism</a:t>
            </a:r>
            <a:r>
              <a:rPr lang="lt-LT" dirty="0"/>
              <a:t>, </a:t>
            </a:r>
            <a:r>
              <a:rPr lang="lt-LT" dirty="0" err="1"/>
              <a:t>structural</a:t>
            </a:r>
            <a:r>
              <a:rPr lang="lt-LT" dirty="0"/>
              <a:t> </a:t>
            </a:r>
            <a:r>
              <a:rPr lang="lt-LT" dirty="0" err="1"/>
              <a:t>plagiarism</a:t>
            </a:r>
            <a:r>
              <a:rPr lang="lt-LT" dirty="0"/>
              <a:t>. Plagiatas, naudojant kito šaltinio įvado, išvadų ar kalbos šabloną, jų nekeičiant ar keičiant minimaliai ir nepateikiant nuorodos į originalo šaltinį. </a:t>
            </a:r>
            <a:endParaRPr lang="lt-LT" b="1" dirty="0"/>
          </a:p>
          <a:p>
            <a:r>
              <a:rPr lang="lt-LT" b="1" dirty="0" err="1"/>
              <a:t>Idė́jos</a:t>
            </a:r>
            <a:r>
              <a:rPr lang="lt-LT" b="1" dirty="0"/>
              <a:t> </a:t>
            </a:r>
            <a:r>
              <a:rPr lang="lt-LT" b="1" dirty="0" err="1"/>
              <a:t>plagiãtas</a:t>
            </a:r>
            <a:r>
              <a:rPr lang="lt-LT" b="1" dirty="0"/>
              <a:t> </a:t>
            </a:r>
            <a:r>
              <a:rPr lang="lt-LT" dirty="0"/>
              <a:t>EN: </a:t>
            </a:r>
            <a:r>
              <a:rPr lang="lt-LT" dirty="0" err="1"/>
              <a:t>idea</a:t>
            </a:r>
            <a:r>
              <a:rPr lang="lt-LT" dirty="0"/>
              <a:t> </a:t>
            </a:r>
            <a:r>
              <a:rPr lang="lt-LT" dirty="0" err="1"/>
              <a:t>plagiarism</a:t>
            </a:r>
            <a:r>
              <a:rPr lang="lt-LT" dirty="0"/>
              <a:t>. Svetimo koncepto ar nuomonės, kuri nėra bendrosios žinios, pasisavinimas rašytiniame darbe perteikiant esmę savais žodžiais nenurodant jų šaltinio.</a:t>
            </a:r>
            <a:endParaRPr lang="lt-LT" b="1" dirty="0"/>
          </a:p>
          <a:p>
            <a:r>
              <a:rPr lang="lt-LT" b="1" dirty="0" err="1"/>
              <a:t>Durstinỹs</a:t>
            </a:r>
            <a:r>
              <a:rPr lang="lt-LT" dirty="0"/>
              <a:t> EN: </a:t>
            </a:r>
            <a:r>
              <a:rPr lang="lt-LT" dirty="0" err="1"/>
              <a:t>patchwriting</a:t>
            </a:r>
            <a:r>
              <a:rPr lang="lt-LT" dirty="0"/>
              <a:t>, </a:t>
            </a:r>
            <a:r>
              <a:rPr lang="lt-LT" dirty="0" err="1"/>
              <a:t>hybrid</a:t>
            </a:r>
            <a:r>
              <a:rPr lang="lt-LT" dirty="0"/>
              <a:t> </a:t>
            </a:r>
            <a:r>
              <a:rPr lang="lt-LT" dirty="0" err="1"/>
              <a:t>plagiarism</a:t>
            </a:r>
            <a:r>
              <a:rPr lang="lt-LT" dirty="0"/>
              <a:t>, </a:t>
            </a:r>
            <a:r>
              <a:rPr lang="lt-LT" dirty="0" err="1"/>
              <a:t>mosaic</a:t>
            </a:r>
            <a:r>
              <a:rPr lang="lt-LT" dirty="0"/>
              <a:t> </a:t>
            </a:r>
            <a:r>
              <a:rPr lang="lt-LT" dirty="0" err="1"/>
              <a:t>plagiarism</a:t>
            </a:r>
            <a:r>
              <a:rPr lang="lt-LT" dirty="0"/>
              <a:t>, </a:t>
            </a:r>
            <a:r>
              <a:rPr lang="lt-LT" dirty="0" err="1"/>
              <a:t>mashup</a:t>
            </a:r>
            <a:r>
              <a:rPr lang="lt-LT" dirty="0"/>
              <a:t> [</a:t>
            </a:r>
            <a:r>
              <a:rPr lang="lt-LT" dirty="0" err="1"/>
              <a:t>plagiarism</a:t>
            </a:r>
            <a:r>
              <a:rPr lang="lt-LT" dirty="0"/>
              <a:t>], </a:t>
            </a:r>
            <a:r>
              <a:rPr lang="lt-LT" dirty="0" err="1"/>
              <a:t>remix</a:t>
            </a:r>
            <a:r>
              <a:rPr lang="lt-LT" dirty="0"/>
              <a:t> [</a:t>
            </a:r>
            <a:r>
              <a:rPr lang="lt-LT" dirty="0" err="1"/>
              <a:t>plagiarism</a:t>
            </a:r>
            <a:r>
              <a:rPr lang="lt-LT" dirty="0"/>
              <a:t>], </a:t>
            </a:r>
            <a:r>
              <a:rPr lang="lt-LT" dirty="0" err="1"/>
              <a:t>resourceful</a:t>
            </a:r>
            <a:r>
              <a:rPr lang="lt-LT" dirty="0"/>
              <a:t> </a:t>
            </a:r>
            <a:r>
              <a:rPr lang="lt-LT" dirty="0" err="1"/>
              <a:t>citer</a:t>
            </a:r>
            <a:r>
              <a:rPr lang="lt-LT" dirty="0"/>
              <a:t>, </a:t>
            </a:r>
            <a:r>
              <a:rPr lang="lt-LT" dirty="0" err="1"/>
              <a:t>retweet</a:t>
            </a:r>
            <a:r>
              <a:rPr lang="lt-LT" dirty="0"/>
              <a:t> [</a:t>
            </a:r>
            <a:r>
              <a:rPr lang="lt-LT" dirty="0" err="1"/>
              <a:t>plagiarism</a:t>
            </a:r>
            <a:r>
              <a:rPr lang="lt-LT" dirty="0"/>
              <a:t>]. Išvestinis rašytinis kūrinys, sudarytas iš nurodytų ar nenurodytų kelių skirtingų šaltinių ištraukų.</a:t>
            </a:r>
          </a:p>
          <a:p>
            <a:r>
              <a:rPr lang="en-US" b="1" dirty="0"/>
              <a:t>Vert</a:t>
            </a:r>
            <a:r>
              <a:rPr lang="lt-LT" b="1" dirty="0"/>
              <a:t>i</a:t>
            </a:r>
            <a:r>
              <a:rPr lang="en-US" b="1" dirty="0" err="1"/>
              <a:t>mo</a:t>
            </a:r>
            <a:r>
              <a:rPr lang="en-US" b="1" dirty="0"/>
              <a:t> </a:t>
            </a:r>
            <a:r>
              <a:rPr lang="en-US" b="1" dirty="0" err="1"/>
              <a:t>plagiãtas</a:t>
            </a:r>
            <a:r>
              <a:rPr lang="en-US" b="1" dirty="0"/>
              <a:t> </a:t>
            </a:r>
            <a:r>
              <a:rPr lang="en-US" dirty="0"/>
              <a:t>EN: translation plagiarism</a:t>
            </a:r>
            <a:r>
              <a:rPr lang="lt-LT" dirty="0"/>
              <a:t>.</a:t>
            </a:r>
            <a:r>
              <a:rPr lang="en-US" dirty="0"/>
              <a:t> Kita </a:t>
            </a:r>
            <a:r>
              <a:rPr lang="en-US" dirty="0" err="1"/>
              <a:t>kalba</a:t>
            </a:r>
            <a:r>
              <a:rPr lang="en-US" dirty="0"/>
              <a:t> </a:t>
            </a:r>
            <a:r>
              <a:rPr lang="en-US" dirty="0" err="1"/>
              <a:t>paskelbto</a:t>
            </a:r>
            <a:r>
              <a:rPr lang="en-US" dirty="0"/>
              <a:t> </a:t>
            </a:r>
            <a:r>
              <a:rPr lang="en-US" dirty="0" err="1"/>
              <a:t>kūrinio</a:t>
            </a:r>
            <a:r>
              <a:rPr lang="en-US" dirty="0"/>
              <a:t> </a:t>
            </a:r>
            <a:r>
              <a:rPr lang="en-US" dirty="0" err="1"/>
              <a:t>vertimo</a:t>
            </a:r>
            <a:r>
              <a:rPr lang="en-US" dirty="0"/>
              <a:t> </a:t>
            </a:r>
            <a:r>
              <a:rPr lang="en-US" dirty="0" err="1"/>
              <a:t>publikavimas</a:t>
            </a:r>
            <a:r>
              <a:rPr lang="en-US" dirty="0"/>
              <a:t> </a:t>
            </a:r>
            <a:r>
              <a:rPr lang="en-US" dirty="0" err="1"/>
              <a:t>nepateikiant</a:t>
            </a:r>
            <a:r>
              <a:rPr lang="en-US" dirty="0"/>
              <a:t> </a:t>
            </a:r>
            <a:r>
              <a:rPr lang="en-US" dirty="0" err="1"/>
              <a:t>nuorodos</a:t>
            </a:r>
            <a:r>
              <a:rPr lang="en-US" dirty="0"/>
              <a:t> į </a:t>
            </a:r>
            <a:r>
              <a:rPr lang="en-US" dirty="0" err="1"/>
              <a:t>tą</a:t>
            </a:r>
            <a:r>
              <a:rPr lang="en-US" dirty="0"/>
              <a:t> </a:t>
            </a:r>
            <a:r>
              <a:rPr lang="en-US" dirty="0" err="1"/>
              <a:t>darbą</a:t>
            </a:r>
            <a:r>
              <a:rPr lang="lt-LT" dirty="0"/>
              <a:t>.</a:t>
            </a:r>
          </a:p>
          <a:p>
            <a:r>
              <a:rPr lang="en-US" b="1" dirty="0" err="1"/>
              <a:t>Pažod</a:t>
            </a:r>
            <a:r>
              <a:rPr lang="lt-LT" b="1" dirty="0"/>
              <a:t>i</a:t>
            </a:r>
            <a:r>
              <a:rPr lang="en-US" b="1" dirty="0"/>
              <a:t>nis </a:t>
            </a:r>
            <a:r>
              <a:rPr lang="en-US" b="1" dirty="0" err="1"/>
              <a:t>plagiãtas</a:t>
            </a:r>
            <a:r>
              <a:rPr lang="en-US" b="1" dirty="0"/>
              <a:t> </a:t>
            </a:r>
            <a:r>
              <a:rPr lang="en-US" dirty="0"/>
              <a:t>EN: 1. clone [plagiarism], literal copying, [Ctrl-C] plagiarism, verbatim plagiarism 2. verbatim plagiarism, clone [plagiarism], [Ctrl-C] plagiarism, literal copying 1. Kito </a:t>
            </a:r>
            <a:r>
              <a:rPr lang="en-US" dirty="0" err="1"/>
              <a:t>autoriaus</a:t>
            </a:r>
            <a:r>
              <a:rPr lang="en-US" dirty="0"/>
              <a:t> </a:t>
            </a:r>
            <a:r>
              <a:rPr lang="en-US" dirty="0" err="1"/>
              <a:t>darbo</a:t>
            </a:r>
            <a:r>
              <a:rPr lang="en-US" dirty="0"/>
              <a:t> </a:t>
            </a:r>
            <a:r>
              <a:rPr lang="en-US" dirty="0" err="1"/>
              <a:t>pateikimas</a:t>
            </a:r>
            <a:r>
              <a:rPr lang="en-US" dirty="0"/>
              <a:t> </a:t>
            </a:r>
            <a:r>
              <a:rPr lang="en-US" dirty="0" err="1"/>
              <a:t>pažodžiui</a:t>
            </a:r>
            <a:r>
              <a:rPr lang="en-US" dirty="0"/>
              <a:t> ir (</a:t>
            </a:r>
            <a:r>
              <a:rPr lang="en-US" dirty="0" err="1"/>
              <a:t>ar</a:t>
            </a:r>
            <a:r>
              <a:rPr lang="en-US" dirty="0"/>
              <a:t>) </a:t>
            </a:r>
            <a:r>
              <a:rPr lang="en-US" dirty="0" err="1"/>
              <a:t>skelbimas</a:t>
            </a:r>
            <a:r>
              <a:rPr lang="en-US" dirty="0"/>
              <a:t> </a:t>
            </a:r>
            <a:r>
              <a:rPr lang="en-US" dirty="0" err="1"/>
              <a:t>kaip</a:t>
            </a:r>
            <a:r>
              <a:rPr lang="en-US" dirty="0"/>
              <a:t> </a:t>
            </a:r>
            <a:r>
              <a:rPr lang="en-US" dirty="0" err="1"/>
              <a:t>savo</a:t>
            </a:r>
            <a:r>
              <a:rPr lang="en-US" dirty="0"/>
              <a:t>. 2. Kito </a:t>
            </a:r>
            <a:r>
              <a:rPr lang="en-US" dirty="0" err="1"/>
              <a:t>autoriaus</a:t>
            </a:r>
            <a:r>
              <a:rPr lang="en-US" dirty="0"/>
              <a:t> </a:t>
            </a:r>
            <a:r>
              <a:rPr lang="en-US" dirty="0" err="1"/>
              <a:t>kūrinio</a:t>
            </a:r>
            <a:r>
              <a:rPr lang="en-US" dirty="0"/>
              <a:t> </a:t>
            </a:r>
            <a:r>
              <a:rPr lang="en-US" dirty="0" err="1"/>
              <a:t>kopijavimas</a:t>
            </a:r>
            <a:r>
              <a:rPr lang="en-US" dirty="0"/>
              <a:t> </a:t>
            </a:r>
            <a:r>
              <a:rPr lang="en-US" dirty="0" err="1"/>
              <a:t>pažodžiui</a:t>
            </a:r>
            <a:r>
              <a:rPr lang="en-US" dirty="0"/>
              <a:t> </a:t>
            </a:r>
            <a:r>
              <a:rPr lang="en-US" dirty="0" err="1"/>
              <a:t>nenurodant</a:t>
            </a:r>
            <a:r>
              <a:rPr lang="en-US" dirty="0"/>
              <a:t> </a:t>
            </a:r>
            <a:r>
              <a:rPr lang="en-US" dirty="0" err="1"/>
              <a:t>šaltinio</a:t>
            </a:r>
            <a:r>
              <a:rPr lang="en-US" dirty="0"/>
              <a:t>, </a:t>
            </a:r>
            <a:r>
              <a:rPr lang="en-US" dirty="0" err="1"/>
              <a:t>kuriuo</a:t>
            </a:r>
            <a:r>
              <a:rPr lang="en-US" dirty="0"/>
              <a:t> </a:t>
            </a:r>
            <a:r>
              <a:rPr lang="en-US" dirty="0" err="1"/>
              <a:t>buvo</a:t>
            </a:r>
            <a:r>
              <a:rPr lang="en-US" dirty="0"/>
              <a:t> </a:t>
            </a:r>
            <a:r>
              <a:rPr lang="en-US" dirty="0" err="1"/>
              <a:t>remtasi</a:t>
            </a:r>
            <a:r>
              <a:rPr lang="en-US" dirty="0"/>
              <a:t>.</a:t>
            </a:r>
            <a:endParaRPr lang="lt-LT" dirty="0"/>
          </a:p>
          <a:p>
            <a:r>
              <a:rPr lang="lt-LT" b="1" dirty="0"/>
              <a:t>Vienalaikis </a:t>
            </a:r>
            <a:r>
              <a:rPr lang="lt-LT" b="1" dirty="0" err="1"/>
              <a:t>kū́rinio</a:t>
            </a:r>
            <a:r>
              <a:rPr lang="lt-LT" b="1" dirty="0"/>
              <a:t> įteikimas </a:t>
            </a:r>
            <a:r>
              <a:rPr lang="lt-LT" dirty="0"/>
              <a:t>EN: </a:t>
            </a:r>
            <a:r>
              <a:rPr lang="lt-LT" dirty="0" err="1"/>
              <a:t>simultaneous</a:t>
            </a:r>
            <a:r>
              <a:rPr lang="lt-LT" dirty="0"/>
              <a:t> </a:t>
            </a:r>
            <a:r>
              <a:rPr lang="lt-LT" dirty="0" err="1"/>
              <a:t>submission</a:t>
            </a:r>
            <a:r>
              <a:rPr lang="lt-LT" dirty="0"/>
              <a:t> Kūrinio įteikimas skirtingiems mokslo žurnalams ar kitiems leidiniams tuo pačiu metu, ir dėl to tas kūrinys gali būti priimtas spausdinti daugiau negu viename mokslo žurnale ar kitame leidinyje.</a:t>
            </a:r>
            <a:endParaRPr lang="en-US" dirty="0"/>
          </a:p>
        </p:txBody>
      </p:sp>
      <p:sp>
        <p:nvSpPr>
          <p:cNvPr id="4" name="Skaidrės numerio vietos rezervavimo ženklas 3"/>
          <p:cNvSpPr>
            <a:spLocks noGrp="1"/>
          </p:cNvSpPr>
          <p:nvPr>
            <p:ph type="sldNum" sz="quarter" idx="5"/>
          </p:nvPr>
        </p:nvSpPr>
        <p:spPr/>
        <p:txBody>
          <a:bodyPr/>
          <a:lstStyle/>
          <a:p>
            <a:pPr lvl="0"/>
            <a:fld id="{220015C3-61D4-410E-B0FA-58BC9B842E6A}" type="slidenum">
              <a:rPr lang="en-US" smtClean="0"/>
              <a:t>10</a:t>
            </a:fld>
            <a:endParaRPr lang="en-US"/>
          </a:p>
        </p:txBody>
      </p:sp>
    </p:spTree>
    <p:extLst>
      <p:ext uri="{BB962C8B-B14F-4D97-AF65-F5344CB8AC3E}">
        <p14:creationId xmlns:p14="http://schemas.microsoft.com/office/powerpoint/2010/main" val="92789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9284-28FB-CF51-60BA-C29A3FC4146F}"/>
              </a:ext>
            </a:extLst>
          </p:cNvPr>
          <p:cNvSpPr txBox="1">
            <a:spLocks noGrp="1"/>
          </p:cNvSpPr>
          <p:nvPr>
            <p:ph type="ctrTitle"/>
          </p:nvPr>
        </p:nvSpPr>
        <p:spPr>
          <a:xfrm>
            <a:off x="685800" y="1597822"/>
            <a:ext cx="7772400" cy="1102519"/>
          </a:xfrm>
        </p:spPr>
        <p:txBody>
          <a:bodyPr/>
          <a:lstStyle>
            <a:lvl1pPr>
              <a:defRPr/>
            </a:lvl1pPr>
          </a:lstStyle>
          <a:p>
            <a:pPr lvl="0"/>
            <a:r>
              <a:rPr lang="lt-LT"/>
              <a:t>Spustelėję redaguokite stilių</a:t>
            </a:r>
          </a:p>
        </p:txBody>
      </p:sp>
      <p:sp>
        <p:nvSpPr>
          <p:cNvPr id="3" name="Subtitle 2">
            <a:extLst>
              <a:ext uri="{FF2B5EF4-FFF2-40B4-BE49-F238E27FC236}">
                <a16:creationId xmlns:a16="http://schemas.microsoft.com/office/drawing/2014/main" id="{07D8042F-AD13-2E55-2F3C-1F52CF9698D6}"/>
              </a:ext>
            </a:extLst>
          </p:cNvPr>
          <p:cNvSpPr txBox="1">
            <a:spLocks noGrp="1"/>
          </p:cNvSpPr>
          <p:nvPr>
            <p:ph type="subTitle" idx="1"/>
          </p:nvPr>
        </p:nvSpPr>
        <p:spPr>
          <a:xfrm>
            <a:off x="1371600" y="2914650"/>
            <a:ext cx="6400800" cy="1314449"/>
          </a:xfrm>
        </p:spPr>
        <p:txBody>
          <a:bodyPr anchorCtr="1"/>
          <a:lstStyle>
            <a:lvl1pPr marL="0" indent="0" algn="ctr">
              <a:buNone/>
              <a:defRPr>
                <a:solidFill>
                  <a:srgbClr val="898989"/>
                </a:solidFill>
              </a:defRPr>
            </a:lvl1pPr>
          </a:lstStyle>
          <a:p>
            <a:pPr lvl="0"/>
            <a:r>
              <a:rPr lang="lt-LT"/>
              <a:t>Spustelėkite norėdami redaguoti šablono paantraštės stilių</a:t>
            </a:r>
          </a:p>
        </p:txBody>
      </p:sp>
      <p:sp>
        <p:nvSpPr>
          <p:cNvPr id="6" name="Slide Number Placeholder 5">
            <a:extLst>
              <a:ext uri="{FF2B5EF4-FFF2-40B4-BE49-F238E27FC236}">
                <a16:creationId xmlns:a16="http://schemas.microsoft.com/office/drawing/2014/main" id="{FCC91CA6-32D6-2189-1F34-29422479AF8A}"/>
              </a:ext>
            </a:extLst>
          </p:cNvPr>
          <p:cNvSpPr txBox="1">
            <a:spLocks noGrp="1"/>
          </p:cNvSpPr>
          <p:nvPr>
            <p:ph type="sldNum" sz="quarter" idx="8"/>
          </p:nvPr>
        </p:nvSpPr>
        <p:spPr/>
        <p:txBody>
          <a:bodyPr/>
          <a:lstStyle>
            <a:lvl1pPr>
              <a:defRPr sz="1600"/>
            </a:lvl1pPr>
          </a:lstStyle>
          <a:p>
            <a:fld id="{ADD80E45-532F-4764-A25D-1DD08CB8879B}" type="slidenum">
              <a:rPr lang="en-US" smtClean="0"/>
              <a:pPr/>
              <a:t>‹#›</a:t>
            </a:fld>
            <a:endParaRPr lang="en-US" dirty="0"/>
          </a:p>
        </p:txBody>
      </p:sp>
    </p:spTree>
    <p:extLst>
      <p:ext uri="{BB962C8B-B14F-4D97-AF65-F5344CB8AC3E}">
        <p14:creationId xmlns:p14="http://schemas.microsoft.com/office/powerpoint/2010/main" val="251909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9D48-8569-F27F-7E02-23E514FCAB91}"/>
              </a:ext>
            </a:extLst>
          </p:cNvPr>
          <p:cNvSpPr txBox="1">
            <a:spLocks noGrp="1"/>
          </p:cNvSpPr>
          <p:nvPr>
            <p:ph type="title"/>
          </p:nvPr>
        </p:nvSpPr>
        <p:spPr/>
        <p:txBody>
          <a:bodyPr/>
          <a:lstStyle>
            <a:lvl1pPr algn="l">
              <a:defRPr/>
            </a:lvl1pPr>
          </a:lstStyle>
          <a:p>
            <a:pPr lvl="0"/>
            <a:r>
              <a:rPr lang="lt-LT" dirty="0"/>
              <a:t>Spustelėję redaguokite stilių</a:t>
            </a:r>
          </a:p>
        </p:txBody>
      </p:sp>
      <p:sp>
        <p:nvSpPr>
          <p:cNvPr id="3" name="Content Placeholder 2">
            <a:extLst>
              <a:ext uri="{FF2B5EF4-FFF2-40B4-BE49-F238E27FC236}">
                <a16:creationId xmlns:a16="http://schemas.microsoft.com/office/drawing/2014/main" id="{3C744D45-907D-4026-1974-DABEE46CFB5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6" name="Slide Number Placeholder 5">
            <a:extLst>
              <a:ext uri="{FF2B5EF4-FFF2-40B4-BE49-F238E27FC236}">
                <a16:creationId xmlns:a16="http://schemas.microsoft.com/office/drawing/2014/main" id="{628143A5-DB1C-7259-E4DA-7A7A57B961EB}"/>
              </a:ext>
            </a:extLst>
          </p:cNvPr>
          <p:cNvSpPr txBox="1">
            <a:spLocks noGrp="1"/>
          </p:cNvSpPr>
          <p:nvPr>
            <p:ph type="sldNum" sz="quarter" idx="8"/>
          </p:nvPr>
        </p:nvSpPr>
        <p:spPr/>
        <p:txBody>
          <a:bodyPr/>
          <a:lstStyle>
            <a:lvl1pPr>
              <a:defRPr sz="1600"/>
            </a:lvl1pPr>
          </a:lstStyle>
          <a:p>
            <a:fld id="{D45BE91F-9F53-4043-B943-09F36DAB8CE5}" type="slidenum">
              <a:rPr lang="en-US" smtClean="0"/>
              <a:pPr/>
              <a:t>‹#›</a:t>
            </a:fld>
            <a:endParaRPr lang="en-US" dirty="0"/>
          </a:p>
        </p:txBody>
      </p:sp>
    </p:spTree>
    <p:extLst>
      <p:ext uri="{BB962C8B-B14F-4D97-AF65-F5344CB8AC3E}">
        <p14:creationId xmlns:p14="http://schemas.microsoft.com/office/powerpoint/2010/main" val="336290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yginim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482F-B842-B779-E878-6C56ADCF9BB0}"/>
              </a:ext>
            </a:extLst>
          </p:cNvPr>
          <p:cNvSpPr txBox="1">
            <a:spLocks noGrp="1"/>
          </p:cNvSpPr>
          <p:nvPr>
            <p:ph type="title"/>
          </p:nvPr>
        </p:nvSpPr>
        <p:spPr/>
        <p:txBody>
          <a:bodyPr/>
          <a:lstStyle>
            <a:lvl1pPr>
              <a:defRPr/>
            </a:lvl1pPr>
          </a:lstStyle>
          <a:p>
            <a:pPr lvl="0"/>
            <a:r>
              <a:rPr lang="lt-LT"/>
              <a:t>Spustelėję redaguokite stilių</a:t>
            </a:r>
          </a:p>
        </p:txBody>
      </p:sp>
      <p:sp>
        <p:nvSpPr>
          <p:cNvPr id="9" name="Slide Number Placeholder 8">
            <a:extLst>
              <a:ext uri="{FF2B5EF4-FFF2-40B4-BE49-F238E27FC236}">
                <a16:creationId xmlns:a16="http://schemas.microsoft.com/office/drawing/2014/main" id="{D98CAEA1-39F0-DD80-1281-F26400CDE8D0}"/>
              </a:ext>
            </a:extLst>
          </p:cNvPr>
          <p:cNvSpPr txBox="1">
            <a:spLocks noGrp="1"/>
          </p:cNvSpPr>
          <p:nvPr>
            <p:ph type="sldNum" sz="quarter" idx="8"/>
          </p:nvPr>
        </p:nvSpPr>
        <p:spPr/>
        <p:txBody>
          <a:bodyPr/>
          <a:lstStyle>
            <a:lvl1pPr>
              <a:defRPr sz="1600"/>
            </a:lvl1pPr>
          </a:lstStyle>
          <a:p>
            <a:fld id="{480EB1B7-1F18-4C1F-BC3C-8DBFADD03197}" type="slidenum">
              <a:rPr lang="en-US" smtClean="0"/>
              <a:pPr/>
              <a:t>‹#›</a:t>
            </a:fld>
            <a:endParaRPr lang="en-US" dirty="0"/>
          </a:p>
        </p:txBody>
      </p:sp>
    </p:spTree>
    <p:extLst>
      <p:ext uri="{BB962C8B-B14F-4D97-AF65-F5344CB8AC3E}">
        <p14:creationId xmlns:p14="http://schemas.microsoft.com/office/powerpoint/2010/main" val="133580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C5A33-A45F-D270-E264-2AE09757EBFA}"/>
              </a:ext>
            </a:extLst>
          </p:cNvPr>
          <p:cNvSpPr txBox="1">
            <a:spLocks noGrp="1"/>
          </p:cNvSpPr>
          <p:nvPr>
            <p:ph type="title"/>
          </p:nvPr>
        </p:nvSpPr>
        <p:spPr/>
        <p:txBody>
          <a:bodyPr/>
          <a:lstStyle>
            <a:lvl1pPr algn="l">
              <a:tabLst/>
              <a:defRPr/>
            </a:lvl1pPr>
          </a:lstStyle>
          <a:p>
            <a:pPr lvl="0"/>
            <a:r>
              <a:rPr lang="lt-LT" dirty="0"/>
              <a:t>Spustelėję redaguokite stilių</a:t>
            </a:r>
          </a:p>
        </p:txBody>
      </p:sp>
      <p:sp>
        <p:nvSpPr>
          <p:cNvPr id="5" name="Slide Number Placeholder 4">
            <a:extLst>
              <a:ext uri="{FF2B5EF4-FFF2-40B4-BE49-F238E27FC236}">
                <a16:creationId xmlns:a16="http://schemas.microsoft.com/office/drawing/2014/main" id="{060556A9-49BB-3770-19FE-E415D488CC68}"/>
              </a:ext>
            </a:extLst>
          </p:cNvPr>
          <p:cNvSpPr txBox="1">
            <a:spLocks noGrp="1"/>
          </p:cNvSpPr>
          <p:nvPr>
            <p:ph type="sldNum" sz="quarter" idx="8"/>
          </p:nvPr>
        </p:nvSpPr>
        <p:spPr/>
        <p:txBody>
          <a:bodyPr/>
          <a:lstStyle>
            <a:lvl1pPr>
              <a:defRPr sz="1600"/>
            </a:lvl1pPr>
          </a:lstStyle>
          <a:p>
            <a:fld id="{3BE69F86-4960-4F96-8415-6F0DCE88ABE5}" type="slidenum">
              <a:rPr lang="en-US" smtClean="0"/>
              <a:pPr/>
              <a:t>‹#›</a:t>
            </a:fld>
            <a:endParaRPr lang="en-US" dirty="0"/>
          </a:p>
        </p:txBody>
      </p:sp>
    </p:spTree>
    <p:extLst>
      <p:ext uri="{BB962C8B-B14F-4D97-AF65-F5344CB8AC3E}">
        <p14:creationId xmlns:p14="http://schemas.microsoft.com/office/powerpoint/2010/main" val="115325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10708E-82C0-937B-FAEF-B5CAE50C6310}"/>
              </a:ext>
            </a:extLst>
          </p:cNvPr>
          <p:cNvSpPr txBox="1">
            <a:spLocks noGrp="1"/>
          </p:cNvSpPr>
          <p:nvPr>
            <p:ph type="sldNum" sz="quarter" idx="8"/>
          </p:nvPr>
        </p:nvSpPr>
        <p:spPr/>
        <p:txBody>
          <a:bodyPr/>
          <a:lstStyle>
            <a:lvl1pPr>
              <a:defRPr sz="1600"/>
            </a:lvl1pPr>
          </a:lstStyle>
          <a:p>
            <a:fld id="{97C5EE4B-EA2E-436F-B878-B9E739060D93}" type="slidenum">
              <a:rPr lang="en-US" smtClean="0"/>
              <a:pPr/>
              <a:t>‹#›</a:t>
            </a:fld>
            <a:endParaRPr lang="en-US" dirty="0"/>
          </a:p>
        </p:txBody>
      </p:sp>
    </p:spTree>
    <p:extLst>
      <p:ext uri="{BB962C8B-B14F-4D97-AF65-F5344CB8AC3E}">
        <p14:creationId xmlns:p14="http://schemas.microsoft.com/office/powerpoint/2010/main" val="1076521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023EA9-A2AE-F78C-0298-D25568BBCE98}"/>
              </a:ext>
            </a:extLst>
          </p:cNvPr>
          <p:cNvSpPr txBox="1">
            <a:spLocks noGrp="1"/>
          </p:cNvSpPr>
          <p:nvPr>
            <p:ph type="title"/>
          </p:nvPr>
        </p:nvSpPr>
        <p:spPr>
          <a:xfrm>
            <a:off x="457200" y="205977"/>
            <a:ext cx="8229600" cy="857250"/>
          </a:xfrm>
          <a:prstGeom prst="rect">
            <a:avLst/>
          </a:prstGeom>
          <a:noFill/>
          <a:ln>
            <a:noFill/>
          </a:ln>
        </p:spPr>
        <p:txBody>
          <a:bodyPr vert="horz" wrap="square" lIns="91440" tIns="45720" rIns="91440" bIns="45720" anchor="ctr" anchorCtr="1" compatLnSpc="1">
            <a:normAutofit/>
          </a:bodyPr>
          <a:lstStyle/>
          <a:p>
            <a:pPr lvl="0"/>
            <a:r>
              <a:rPr lang="lt-LT"/>
              <a:t>Spustelėję redaguokite stilių</a:t>
            </a:r>
          </a:p>
        </p:txBody>
      </p:sp>
      <p:sp>
        <p:nvSpPr>
          <p:cNvPr id="3" name="Text Placeholder 2">
            <a:extLst>
              <a:ext uri="{FF2B5EF4-FFF2-40B4-BE49-F238E27FC236}">
                <a16:creationId xmlns:a16="http://schemas.microsoft.com/office/drawing/2014/main" id="{236E37B4-3191-8FAD-03A5-476369A73FD8}"/>
              </a:ext>
            </a:extLst>
          </p:cNvPr>
          <p:cNvSpPr txBox="1">
            <a:spLocks noGrp="1"/>
          </p:cNvSpPr>
          <p:nvPr>
            <p:ph type="body" idx="1"/>
          </p:nvPr>
        </p:nvSpPr>
        <p:spPr>
          <a:xfrm>
            <a:off x="457200" y="1200150"/>
            <a:ext cx="8229600" cy="3394472"/>
          </a:xfrm>
          <a:prstGeom prst="rect">
            <a:avLst/>
          </a:prstGeom>
          <a:noFill/>
          <a:ln>
            <a:noFill/>
          </a:ln>
        </p:spPr>
        <p:txBody>
          <a:bodyPr vert="horz" wrap="square" lIns="91440" tIns="45720" rIns="91440" bIns="45720" anchor="t" anchorCtr="0" compatLnSpc="1">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Footer Placeholder 4">
            <a:extLst>
              <a:ext uri="{FF2B5EF4-FFF2-40B4-BE49-F238E27FC236}">
                <a16:creationId xmlns:a16="http://schemas.microsoft.com/office/drawing/2014/main" id="{E05509D1-C6DA-A581-5D7A-FF60DDCEEED7}"/>
              </a:ext>
            </a:extLst>
          </p:cNvPr>
          <p:cNvSpPr txBox="1">
            <a:spLocks noGrp="1"/>
          </p:cNvSpPr>
          <p:nvPr>
            <p:ph type="ftr" sz="quarter" idx="3"/>
          </p:nvPr>
        </p:nvSpPr>
        <p:spPr>
          <a:xfrm>
            <a:off x="3124203" y="4767260"/>
            <a:ext cx="2895603" cy="273844"/>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lt-LT" sz="1200" b="0" i="0" u="none" strike="noStrike" kern="1200" cap="none" spc="0" baseline="0">
                <a:solidFill>
                  <a:srgbClr val="898989"/>
                </a:solidFill>
                <a:uFillTx/>
                <a:latin typeface="Calibri"/>
              </a:defRPr>
            </a:lvl1pPr>
          </a:lstStyle>
          <a:p>
            <a:pPr lvl="0"/>
            <a:endParaRPr lang="lt-LT"/>
          </a:p>
        </p:txBody>
      </p:sp>
      <p:sp>
        <p:nvSpPr>
          <p:cNvPr id="6" name="Slide Number Placeholder 5">
            <a:extLst>
              <a:ext uri="{FF2B5EF4-FFF2-40B4-BE49-F238E27FC236}">
                <a16:creationId xmlns:a16="http://schemas.microsoft.com/office/drawing/2014/main" id="{00CCCF8E-E6E8-9689-848A-0578FD1A7206}"/>
              </a:ext>
            </a:extLst>
          </p:cNvPr>
          <p:cNvSpPr txBox="1">
            <a:spLocks noGrp="1"/>
          </p:cNvSpPr>
          <p:nvPr>
            <p:ph type="sldNum" sz="quarter" idx="4"/>
          </p:nvPr>
        </p:nvSpPr>
        <p:spPr>
          <a:xfrm>
            <a:off x="6553203" y="4767260"/>
            <a:ext cx="2133596" cy="273844"/>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lt-LT" sz="1600" b="0" i="0" u="none" strike="noStrike" kern="1200" cap="none" spc="0" baseline="0">
                <a:solidFill>
                  <a:srgbClr val="898989"/>
                </a:solidFill>
                <a:uFillTx/>
                <a:latin typeface="Calibri"/>
              </a:defRPr>
            </a:lvl1pPr>
          </a:lstStyle>
          <a:p>
            <a:fld id="{7CFF8416-0D0D-42D9-AF88-1361EFE596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hf hdr="0" dt="0"/>
  <p:txStyles>
    <p:titleStyle>
      <a:lvl1pPr marL="0" marR="0" lvl="0" indent="0" algn="ctr" defTabSz="914400" rtl="0" fontAlgn="auto" hangingPunct="1">
        <a:lnSpc>
          <a:spcPct val="100000"/>
        </a:lnSpc>
        <a:spcBef>
          <a:spcPts val="0"/>
        </a:spcBef>
        <a:spcAft>
          <a:spcPts val="0"/>
        </a:spcAft>
        <a:buNone/>
        <a:tabLst/>
        <a:defRPr lang="lt-LT"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lt-LT"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lt-LT"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lt-LT"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hyperlink" Target="http://static.springer.com/sgw/documents/1393202/application/pdf/Publication_Ethics_Guide_for_E%20ditors_from_Springer_27052013.p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29468339@N02/5775713154"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creativecommons.org/licenses/by-nc-sa/2.0/?ref=openverse" TargetMode="External"/><Relationship Id="rId4" Type="http://schemas.openxmlformats.org/officeDocument/2006/relationships/hyperlink" Target="https://www.flickr.com/photos/29468339@N0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apastyle.apa.org/blog/how-to-cite-chatgp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lurk.lt/dokumentai/publikavimo-etik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apastyle.apa.org/blog/how-to-cite-chatgpt" TargetMode="External"/><Relationship Id="rId4" Type="http://schemas.openxmlformats.org/officeDocument/2006/relationships/hyperlink" Target="https://www.icmje.org/recommendations/browse/roles-and-responsibilities/defining-the-role-of-authors-and-contributors.html"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facebook.com/profile.php?id=61560917473343&amp;locale=lt_LT" TargetMode="External"/><Relationship Id="rId7" Type="http://schemas.openxmlformats.org/officeDocument/2006/relationships/hyperlink" Target="https://www.linkedin.com/company/lietuvos-respublikos-akademin%C4%97s-etikos-ir-proced%C5%ABr%C5%B3-kontrolieriaus-tarnyba"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hyperlink" Target="https://www.facebook.com/people/Lietuvos-Respublikos-akademin%C4%97s-etikos-ir-proced%C5%ABr%C5%B3-kontrolieriaus-tarnyba/61560917473343/?_rdr" TargetMode="External"/><Relationship Id="rId10" Type="http://schemas.openxmlformats.org/officeDocument/2006/relationships/hyperlink" Target="https://etikostarnyba.lt/" TargetMode="External"/><Relationship Id="rId4" Type="http://schemas.openxmlformats.org/officeDocument/2006/relationships/hyperlink" Target="https://www.linkedin.com/company/104272694/admin/dashboard/" TargetMode="External"/><Relationship Id="rId9"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hemistryworld.com/news/chemist-found-to-have-falsified-data-in-42-papers-has-notched-up-13-retractions-so-far/4020393.artic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hyperlink" Target="https://www.academicintegrity.eu/wp/glossa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C3CC8E-9CD2-69E7-E553-547580D778D1}"/>
              </a:ext>
            </a:extLst>
          </p:cNvPr>
          <p:cNvSpPr txBox="1"/>
          <p:nvPr/>
        </p:nvSpPr>
        <p:spPr>
          <a:xfrm>
            <a:off x="787448" y="2064630"/>
            <a:ext cx="7988804" cy="1323439"/>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4000" b="1" i="0" u="none" strike="noStrike" kern="1200" cap="none" spc="300" baseline="0" dirty="0">
                <a:solidFill>
                  <a:srgbClr val="000000"/>
                </a:solidFill>
                <a:uFillTx/>
                <a:latin typeface="Calibri"/>
                <a:ea typeface="Roboto" pitchFamily="2"/>
              </a:rPr>
              <a:t>Akademinės etikos pažeidimai: plagiatas ir neetiška autorystė</a:t>
            </a:r>
          </a:p>
        </p:txBody>
      </p:sp>
      <p:sp>
        <p:nvSpPr>
          <p:cNvPr id="3" name="TextBox 3">
            <a:extLst>
              <a:ext uri="{FF2B5EF4-FFF2-40B4-BE49-F238E27FC236}">
                <a16:creationId xmlns:a16="http://schemas.microsoft.com/office/drawing/2014/main" id="{6A2BDE53-6275-B289-1BD8-54103720BC03}"/>
              </a:ext>
            </a:extLst>
          </p:cNvPr>
          <p:cNvSpPr txBox="1"/>
          <p:nvPr/>
        </p:nvSpPr>
        <p:spPr>
          <a:xfrm>
            <a:off x="1677389" y="3761103"/>
            <a:ext cx="5789222" cy="923330"/>
          </a:xfrm>
          <a:prstGeom prst="rect">
            <a:avLst/>
          </a:prstGeom>
          <a:noFill/>
          <a:ln cap="flat">
            <a:noFill/>
          </a:ln>
        </p:spPr>
        <p:txBody>
          <a:bodyPr vert="horz" wrap="square" lIns="91440" tIns="45720" rIns="91440" bIns="45720" anchor="t" anchorCtr="0" compatLnSpc="1">
            <a:spAutoFit/>
          </a:bodyPr>
          <a:lstStyle/>
          <a:p>
            <a:pPr algn="r">
              <a:defRPr sz="1800" b="0" i="0" u="none" strike="noStrike" kern="0" cap="none" spc="0" baseline="0">
                <a:solidFill>
                  <a:srgbClr val="000000"/>
                </a:solidFill>
                <a:uFillTx/>
              </a:defRPr>
            </a:pPr>
            <a:r>
              <a:rPr lang="lt-LT" dirty="0">
                <a:solidFill>
                  <a:srgbClr val="000000"/>
                </a:solidFill>
                <a:ea typeface="Roboto" pitchFamily="2"/>
              </a:rPr>
              <a:t>Rima Sinickė </a:t>
            </a:r>
          </a:p>
          <a:p>
            <a:pPr algn="r">
              <a:defRPr sz="1800" b="0" i="0" u="none" strike="noStrike" kern="0" cap="none" spc="0" baseline="0">
                <a:solidFill>
                  <a:srgbClr val="000000"/>
                </a:solidFill>
                <a:uFillTx/>
              </a:defRPr>
            </a:pPr>
            <a:r>
              <a:rPr lang="lt-LT" dirty="0">
                <a:solidFill>
                  <a:srgbClr val="000000"/>
                </a:solidFill>
                <a:ea typeface="Roboto" pitchFamily="2"/>
              </a:rPr>
              <a:t>Patarėja | vyriausioji analitikė</a:t>
            </a:r>
          </a:p>
          <a:p>
            <a:pPr algn="r">
              <a:defRPr sz="1800" b="0" i="0" u="none" strike="noStrike" kern="0" cap="none" spc="0" baseline="0">
                <a:solidFill>
                  <a:srgbClr val="000000"/>
                </a:solidFill>
                <a:uFillTx/>
              </a:defRPr>
            </a:pPr>
            <a:r>
              <a:rPr lang="lt-LT" dirty="0">
                <a:solidFill>
                  <a:srgbClr val="000000"/>
                </a:solidFill>
                <a:ea typeface="Roboto" pitchFamily="2"/>
              </a:rPr>
              <a:t>2024</a:t>
            </a:r>
            <a:r>
              <a:rPr lang="en-US" dirty="0">
                <a:solidFill>
                  <a:srgbClr val="000000"/>
                </a:solidFill>
                <a:latin typeface="Calibri"/>
                <a:ea typeface="Roboto" pitchFamily="2"/>
              </a:rPr>
              <a:t>-11-05</a:t>
            </a:r>
            <a:endParaRPr lang="lt-LT" dirty="0">
              <a:solidFill>
                <a:srgbClr val="000000"/>
              </a:solidFill>
              <a:ea typeface="Roboto" pitchFamily="2"/>
            </a:endParaRPr>
          </a:p>
        </p:txBody>
      </p:sp>
      <p:pic>
        <p:nvPicPr>
          <p:cNvPr id="4" name="Paveikslėlis 3" descr="Paveikslėlis, kuriame yra tekstas, Šriftas, logotipas, simbolis&#10;&#10;Automatiškai sugeneruotas aprašymas">
            <a:extLst>
              <a:ext uri="{FF2B5EF4-FFF2-40B4-BE49-F238E27FC236}">
                <a16:creationId xmlns:a16="http://schemas.microsoft.com/office/drawing/2014/main" id="{1901891F-B9D8-A440-4AB5-154C80E2C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91" y="146842"/>
            <a:ext cx="3121152" cy="12405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F3F6EB8-9D04-9483-5944-7ADBB505FEB6}"/>
              </a:ext>
            </a:extLst>
          </p:cNvPr>
          <p:cNvSpPr txBox="1"/>
          <p:nvPr/>
        </p:nvSpPr>
        <p:spPr>
          <a:xfrm>
            <a:off x="2638997" y="4586437"/>
            <a:ext cx="6099534" cy="438582"/>
          </a:xfrm>
          <a:prstGeom prst="rect">
            <a:avLst/>
          </a:prstGeom>
          <a:noFill/>
          <a:ln>
            <a:solidFill>
              <a:schemeClr val="accent1">
                <a:hueOff val="0"/>
                <a:satOff val="0"/>
                <a:lumOff val="0"/>
              </a:schemeClr>
            </a:solidFill>
          </a:ln>
        </p:spPr>
        <p:txBody>
          <a:bodyPr wrap="square">
            <a:spAutoFit/>
          </a:bodyPr>
          <a:lstStyle/>
          <a:p>
            <a:pPr algn="l"/>
            <a:r>
              <a:rPr lang="lt-LT" sz="750" dirty="0">
                <a:latin typeface="BwModelica-Regular"/>
              </a:rPr>
              <a:t>Aiškinamasis akademinio sąžiningumo terminų žodynas [Elektroninis išteklius] / Loreta </a:t>
            </a:r>
            <a:r>
              <a:rPr lang="lt-LT" sz="750" dirty="0" err="1">
                <a:latin typeface="BwModelica-Regular"/>
              </a:rPr>
              <a:t>Tauginienė</a:t>
            </a:r>
            <a:r>
              <a:rPr lang="lt-LT" sz="750" dirty="0">
                <a:latin typeface="BwModelica-Regular"/>
              </a:rPr>
              <a:t>, Inga Gaižauskaitė, </a:t>
            </a:r>
            <a:r>
              <a:rPr lang="lt-LT" sz="750" dirty="0" err="1">
                <a:latin typeface="BwModelica-Regular"/>
              </a:rPr>
              <a:t>Irene</a:t>
            </a:r>
            <a:r>
              <a:rPr lang="lt-LT" sz="750" dirty="0">
                <a:latin typeface="BwModelica-Regular"/>
              </a:rPr>
              <a:t> </a:t>
            </a:r>
            <a:r>
              <a:rPr lang="lt-LT" sz="750" dirty="0" err="1">
                <a:latin typeface="BwModelica-Regular"/>
              </a:rPr>
              <a:t>Glendinning</a:t>
            </a:r>
            <a:r>
              <a:rPr lang="lt-LT" sz="750" dirty="0">
                <a:latin typeface="BwModelica-Regular"/>
              </a:rPr>
              <a:t>, </a:t>
            </a:r>
            <a:r>
              <a:rPr lang="lt-LT" sz="750" dirty="0" err="1">
                <a:latin typeface="BwModelica-Regular"/>
              </a:rPr>
              <a:t>Július</a:t>
            </a:r>
            <a:r>
              <a:rPr lang="lt-LT" sz="750" dirty="0">
                <a:latin typeface="BwModelica-Regular"/>
              </a:rPr>
              <a:t> </a:t>
            </a:r>
            <a:r>
              <a:rPr lang="lt-LT" sz="750" dirty="0" err="1">
                <a:latin typeface="BwModelica-Regular"/>
              </a:rPr>
              <a:t>Kravjar</a:t>
            </a:r>
            <a:r>
              <a:rPr lang="lt-LT" sz="750" dirty="0">
                <a:latin typeface="BwModelica-Regular"/>
              </a:rPr>
              <a:t>, Milan </a:t>
            </a:r>
            <a:r>
              <a:rPr lang="lt-LT" sz="750" dirty="0" err="1">
                <a:latin typeface="BwModelica-Regular"/>
              </a:rPr>
              <a:t>Ojsteršek</a:t>
            </a:r>
            <a:r>
              <a:rPr lang="lt-LT" sz="750" dirty="0">
                <a:latin typeface="BwModelica-Regular"/>
              </a:rPr>
              <a:t>, Laura </a:t>
            </a:r>
            <a:r>
              <a:rPr lang="lt-LT" sz="750" dirty="0" err="1">
                <a:latin typeface="BwModelica-Regular"/>
              </a:rPr>
              <a:t>Ribeiro</a:t>
            </a:r>
            <a:r>
              <a:rPr lang="lt-LT" sz="750" dirty="0">
                <a:latin typeface="BwModelica-Regular"/>
              </a:rPr>
              <a:t>, Tatjana </a:t>
            </a:r>
            <a:r>
              <a:rPr lang="lt-LT" sz="750" dirty="0" err="1">
                <a:latin typeface="BwModelica-Regular"/>
              </a:rPr>
              <a:t>Odiņeca</a:t>
            </a:r>
            <a:r>
              <a:rPr lang="lt-LT" sz="750" dirty="0">
                <a:latin typeface="BwModelica-Regular"/>
              </a:rPr>
              <a:t>, </a:t>
            </a:r>
            <a:r>
              <a:rPr lang="lt-LT" sz="750" dirty="0" err="1">
                <a:latin typeface="BwModelica-Regular"/>
              </a:rPr>
              <a:t>Franca</a:t>
            </a:r>
            <a:r>
              <a:rPr lang="lt-LT" sz="750" dirty="0">
                <a:latin typeface="BwModelica-Regular"/>
              </a:rPr>
              <a:t> Marino, </a:t>
            </a:r>
            <a:r>
              <a:rPr lang="lt-LT" sz="750" dirty="0" err="1">
                <a:latin typeface="BwModelica-Regular"/>
              </a:rPr>
              <a:t>Marco</a:t>
            </a:r>
            <a:r>
              <a:rPr lang="lt-LT" sz="750" dirty="0">
                <a:latin typeface="BwModelica-Regular"/>
              </a:rPr>
              <a:t> </a:t>
            </a:r>
            <a:r>
              <a:rPr lang="lt-LT" sz="750" dirty="0" err="1">
                <a:latin typeface="BwModelica-Regular"/>
              </a:rPr>
              <a:t>Cosentino</a:t>
            </a:r>
            <a:r>
              <a:rPr lang="lt-LT" sz="750" dirty="0">
                <a:latin typeface="BwModelica-Regular"/>
              </a:rPr>
              <a:t>, </a:t>
            </a:r>
            <a:r>
              <a:rPr lang="lt-LT" sz="750" dirty="0" err="1">
                <a:latin typeface="BwModelica-Regular"/>
              </a:rPr>
              <a:t>Shivadas</a:t>
            </a:r>
            <a:r>
              <a:rPr lang="lt-LT" sz="750" dirty="0">
                <a:latin typeface="BwModelica-Regular"/>
              </a:rPr>
              <a:t> </a:t>
            </a:r>
            <a:r>
              <a:rPr lang="lt-LT" sz="750" dirty="0" err="1">
                <a:latin typeface="BwModelica-Regular"/>
              </a:rPr>
              <a:t>Sivasubramaniam</a:t>
            </a:r>
            <a:r>
              <a:rPr lang="lt-LT" sz="750" dirty="0">
                <a:latin typeface="BwModelica-Regular"/>
              </a:rPr>
              <a:t>, </a:t>
            </a:r>
            <a:r>
              <a:rPr lang="lt-LT" sz="750" dirty="0" err="1">
                <a:latin typeface="BwModelica-Regular"/>
              </a:rPr>
              <a:t>Tomáš</a:t>
            </a:r>
            <a:r>
              <a:rPr lang="lt-LT" sz="750" dirty="0">
                <a:latin typeface="BwModelica-Regular"/>
              </a:rPr>
              <a:t> </a:t>
            </a:r>
            <a:r>
              <a:rPr lang="lt-LT" sz="750" dirty="0" err="1">
                <a:latin typeface="BwModelica-Regular"/>
              </a:rPr>
              <a:t>Foltýnek</a:t>
            </a:r>
            <a:r>
              <a:rPr lang="lt-LT" sz="750" dirty="0">
                <a:latin typeface="BwModelica-Regular"/>
              </a:rPr>
              <a:t>; į lietuvių k. vertė Loreta </a:t>
            </a:r>
            <a:r>
              <a:rPr lang="lt-LT" sz="750" dirty="0" err="1">
                <a:latin typeface="BwModelica-Regular"/>
              </a:rPr>
              <a:t>Tauginienė</a:t>
            </a:r>
            <a:r>
              <a:rPr lang="lt-LT" sz="750" dirty="0">
                <a:latin typeface="BwModelica-Regular"/>
              </a:rPr>
              <a:t> ir Inga Gaižauskaitė. – Vilnius: Mykolo Romerio universitetas, 2019. – 33 p. – Terminų anglų k. r-</a:t>
            </a:r>
            <a:r>
              <a:rPr lang="lt-LT" sz="750" dirty="0" err="1">
                <a:latin typeface="BwModelica-Regular"/>
              </a:rPr>
              <a:t>klė</a:t>
            </a:r>
            <a:r>
              <a:rPr lang="lt-LT" sz="750" dirty="0">
                <a:latin typeface="BwModelica-Regular"/>
              </a:rPr>
              <a:t>: p. 29–32. – ISBN 978-9955-19-971-7.</a:t>
            </a:r>
            <a:endParaRPr lang="en-US" sz="750" dirty="0"/>
          </a:p>
        </p:txBody>
      </p:sp>
      <p:pic>
        <p:nvPicPr>
          <p:cNvPr id="23" name="Paveikslėlis 22" descr="Paveikslėlis, kuriame yra tekstas, ekrano kopija, skaičius, Šriftas&#10;&#10;Automatiškai sugeneruotas aprašymas">
            <a:extLst>
              <a:ext uri="{FF2B5EF4-FFF2-40B4-BE49-F238E27FC236}">
                <a16:creationId xmlns:a16="http://schemas.microsoft.com/office/drawing/2014/main" id="{8881FC20-7BE2-5A10-115C-6E0AB2B94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48" y="153407"/>
            <a:ext cx="5688764" cy="4335896"/>
          </a:xfrm>
          <a:prstGeom prst="rect">
            <a:avLst/>
          </a:prstGeom>
        </p:spPr>
      </p:pic>
      <p:pic>
        <p:nvPicPr>
          <p:cNvPr id="25" name="Paveikslėlis 24" descr="Paveikslėlis, kuriame yra tekstas, Šriftas, juodas ir baltas, dokumentas&#10;&#10;Automatiškai sugeneruotas aprašymas">
            <a:extLst>
              <a:ext uri="{FF2B5EF4-FFF2-40B4-BE49-F238E27FC236}">
                <a16:creationId xmlns:a16="http://schemas.microsoft.com/office/drawing/2014/main" id="{7985E588-9388-5084-1E95-BB51547D9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1879" y="2734257"/>
            <a:ext cx="4262885" cy="1755046"/>
          </a:xfrm>
          <a:prstGeom prst="rect">
            <a:avLst/>
          </a:prstGeom>
          <a:ln>
            <a:solidFill>
              <a:schemeClr val="accent1">
                <a:hueOff val="0"/>
                <a:satOff val="0"/>
                <a:lumOff val="0"/>
              </a:schemeClr>
            </a:solidFill>
          </a:ln>
        </p:spPr>
      </p:pic>
      <p:sp>
        <p:nvSpPr>
          <p:cNvPr id="2" name="Poraštės vietos rezervavimo ženklas 1">
            <a:extLst>
              <a:ext uri="{FF2B5EF4-FFF2-40B4-BE49-F238E27FC236}">
                <a16:creationId xmlns:a16="http://schemas.microsoft.com/office/drawing/2014/main" id="{0C391AAD-B0B8-7BF5-D4C6-317708EDBFBB}"/>
              </a:ext>
            </a:extLst>
          </p:cNvPr>
          <p:cNvSpPr>
            <a:spLocks noGrp="1"/>
          </p:cNvSpPr>
          <p:nvPr>
            <p:ph type="ftr" sz="quarter" idx="4294967295"/>
          </p:nvPr>
        </p:nvSpPr>
        <p:spPr>
          <a:xfrm>
            <a:off x="3124203" y="4767260"/>
            <a:ext cx="2895603" cy="273844"/>
          </a:xfrm>
        </p:spPr>
        <p:txBody>
          <a:bodyPr/>
          <a:lstStyle/>
          <a:p>
            <a:pPr lvl="0"/>
            <a:endParaRPr lang="lt-LT"/>
          </a:p>
        </p:txBody>
      </p:sp>
      <p:sp>
        <p:nvSpPr>
          <p:cNvPr id="3" name="Skaidrės numerio vietos rezervavimo ženklas 2">
            <a:extLst>
              <a:ext uri="{FF2B5EF4-FFF2-40B4-BE49-F238E27FC236}">
                <a16:creationId xmlns:a16="http://schemas.microsoft.com/office/drawing/2014/main" id="{D470F970-FF78-5275-A2B9-0A815DF0E508}"/>
              </a:ext>
            </a:extLst>
          </p:cNvPr>
          <p:cNvSpPr>
            <a:spLocks noGrp="1"/>
          </p:cNvSpPr>
          <p:nvPr>
            <p:ph type="sldNum" sz="quarter" idx="8"/>
          </p:nvPr>
        </p:nvSpPr>
        <p:spPr/>
        <p:txBody>
          <a:bodyPr/>
          <a:lstStyle/>
          <a:p>
            <a:pPr lvl="0"/>
            <a:fld id="{480EB1B7-1F18-4C1F-BC3C-8DBFADD03197}" type="slidenum">
              <a:rPr lang="en-US" smtClean="0"/>
              <a:t>10</a:t>
            </a:fld>
            <a:endParaRPr lang="en-US"/>
          </a:p>
        </p:txBody>
      </p:sp>
    </p:spTree>
    <p:extLst>
      <p:ext uri="{BB962C8B-B14F-4D97-AF65-F5344CB8AC3E}">
        <p14:creationId xmlns:p14="http://schemas.microsoft.com/office/powerpoint/2010/main" val="264979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7FD13-BA76-DF66-E007-23AF4D8916DA}"/>
            </a:ext>
          </a:extLst>
        </p:cNvPr>
        <p:cNvGrpSpPr/>
        <p:nvPr/>
      </p:nvGrpSpPr>
      <p:grpSpPr>
        <a:xfrm>
          <a:off x="0" y="0"/>
          <a:ext cx="0" cy="0"/>
          <a:chOff x="0" y="0"/>
          <a:chExt cx="0" cy="0"/>
        </a:xfrm>
      </p:grpSpPr>
      <p:pic>
        <p:nvPicPr>
          <p:cNvPr id="11" name="Paveikslėlis 10">
            <a:extLst>
              <a:ext uri="{FF2B5EF4-FFF2-40B4-BE49-F238E27FC236}">
                <a16:creationId xmlns:a16="http://schemas.microsoft.com/office/drawing/2014/main" id="{9D532399-9FFD-E12D-C058-E8F8D0CBD783}"/>
              </a:ext>
            </a:extLst>
          </p:cNvPr>
          <p:cNvPicPr>
            <a:picLocks noChangeAspect="1"/>
          </p:cNvPicPr>
          <p:nvPr/>
        </p:nvPicPr>
        <p:blipFill>
          <a:blip r:embed="rId3"/>
          <a:stretch>
            <a:fillRect/>
          </a:stretch>
        </p:blipFill>
        <p:spPr>
          <a:xfrm>
            <a:off x="182880" y="127198"/>
            <a:ext cx="6165114" cy="1280271"/>
          </a:xfrm>
          <a:prstGeom prst="rect">
            <a:avLst/>
          </a:prstGeom>
        </p:spPr>
      </p:pic>
      <p:pic>
        <p:nvPicPr>
          <p:cNvPr id="6" name="Paveikslėlis 5">
            <a:extLst>
              <a:ext uri="{FF2B5EF4-FFF2-40B4-BE49-F238E27FC236}">
                <a16:creationId xmlns:a16="http://schemas.microsoft.com/office/drawing/2014/main" id="{E66464CF-C0FD-8BFD-B5CA-D2F333776B40}"/>
              </a:ext>
            </a:extLst>
          </p:cNvPr>
          <p:cNvPicPr>
            <a:picLocks noChangeAspect="1"/>
          </p:cNvPicPr>
          <p:nvPr/>
        </p:nvPicPr>
        <p:blipFill>
          <a:blip r:embed="rId4"/>
          <a:stretch>
            <a:fillRect/>
          </a:stretch>
        </p:blipFill>
        <p:spPr>
          <a:xfrm>
            <a:off x="2706624" y="719817"/>
            <a:ext cx="5852160" cy="4246955"/>
          </a:xfrm>
          <a:prstGeom prst="rect">
            <a:avLst/>
          </a:prstGeom>
        </p:spPr>
      </p:pic>
      <p:sp>
        <p:nvSpPr>
          <p:cNvPr id="2" name="Poraštės vietos rezervavimo ženklas 1">
            <a:extLst>
              <a:ext uri="{FF2B5EF4-FFF2-40B4-BE49-F238E27FC236}">
                <a16:creationId xmlns:a16="http://schemas.microsoft.com/office/drawing/2014/main" id="{5CD1AD56-F06A-5253-CB45-EEA5C2D70520}"/>
              </a:ext>
            </a:extLst>
          </p:cNvPr>
          <p:cNvSpPr>
            <a:spLocks noGrp="1"/>
          </p:cNvSpPr>
          <p:nvPr>
            <p:ph type="ftr" sz="quarter" idx="4294967295"/>
          </p:nvPr>
        </p:nvSpPr>
        <p:spPr>
          <a:xfrm>
            <a:off x="3124203" y="4767260"/>
            <a:ext cx="2895603" cy="273844"/>
          </a:xfrm>
        </p:spPr>
        <p:txBody>
          <a:bodyPr/>
          <a:lstStyle/>
          <a:p>
            <a:pPr lvl="0"/>
            <a:endParaRPr lang="lt-LT"/>
          </a:p>
        </p:txBody>
      </p:sp>
      <p:sp>
        <p:nvSpPr>
          <p:cNvPr id="3" name="Skaidrės numerio vietos rezervavimo ženklas 2">
            <a:extLst>
              <a:ext uri="{FF2B5EF4-FFF2-40B4-BE49-F238E27FC236}">
                <a16:creationId xmlns:a16="http://schemas.microsoft.com/office/drawing/2014/main" id="{77FDC838-5304-9C91-203F-2C387285698A}"/>
              </a:ext>
            </a:extLst>
          </p:cNvPr>
          <p:cNvSpPr>
            <a:spLocks noGrp="1"/>
          </p:cNvSpPr>
          <p:nvPr>
            <p:ph type="sldNum" sz="quarter" idx="8"/>
          </p:nvPr>
        </p:nvSpPr>
        <p:spPr/>
        <p:txBody>
          <a:bodyPr/>
          <a:lstStyle/>
          <a:p>
            <a:pPr lvl="0"/>
            <a:fld id="{480EB1B7-1F18-4C1F-BC3C-8DBFADD03197}" type="slidenum">
              <a:rPr lang="en-US" smtClean="0"/>
              <a:t>11</a:t>
            </a:fld>
            <a:endParaRPr lang="en-US"/>
          </a:p>
        </p:txBody>
      </p:sp>
    </p:spTree>
    <p:extLst>
      <p:ext uri="{BB962C8B-B14F-4D97-AF65-F5344CB8AC3E}">
        <p14:creationId xmlns:p14="http://schemas.microsoft.com/office/powerpoint/2010/main" val="343645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0F24EB0-B681-D1F6-A1A3-F04B40335553}"/>
              </a:ext>
            </a:extLst>
          </p:cNvPr>
          <p:cNvSpPr>
            <a:spLocks noGrp="1"/>
          </p:cNvSpPr>
          <p:nvPr>
            <p:ph type="title"/>
          </p:nvPr>
        </p:nvSpPr>
        <p:spPr/>
        <p:txBody>
          <a:bodyPr/>
          <a:lstStyle/>
          <a:p>
            <a:r>
              <a:rPr lang="en-US" sz="3600" b="1" dirty="0" err="1"/>
              <a:t>Saviplagi</a:t>
            </a:r>
            <a:r>
              <a:rPr lang="lt-LT" sz="3600" b="1" dirty="0"/>
              <a:t>a</a:t>
            </a:r>
            <a:r>
              <a:rPr lang="en-US" sz="3600" b="1" dirty="0" err="1"/>
              <a:t>tas</a:t>
            </a:r>
            <a:endParaRPr lang="en-US" b="1" dirty="0"/>
          </a:p>
        </p:txBody>
      </p:sp>
      <p:sp>
        <p:nvSpPr>
          <p:cNvPr id="3" name="Turinio vietos rezervavimo ženklas 2">
            <a:extLst>
              <a:ext uri="{FF2B5EF4-FFF2-40B4-BE49-F238E27FC236}">
                <a16:creationId xmlns:a16="http://schemas.microsoft.com/office/drawing/2014/main" id="{0A32B420-5ED5-98C5-0508-F4B51CC4394F}"/>
              </a:ext>
            </a:extLst>
          </p:cNvPr>
          <p:cNvSpPr>
            <a:spLocks noGrp="1"/>
          </p:cNvSpPr>
          <p:nvPr>
            <p:ph idx="1"/>
          </p:nvPr>
        </p:nvSpPr>
        <p:spPr/>
        <p:txBody>
          <a:bodyPr>
            <a:normAutofit fontScale="92500" lnSpcReduction="10000"/>
          </a:bodyPr>
          <a:lstStyle/>
          <a:p>
            <a:pPr marL="0" indent="0" algn="ctr">
              <a:buNone/>
            </a:pPr>
            <a:r>
              <a:rPr lang="en-US" dirty="0" err="1"/>
              <a:t>Atsikartojančios</a:t>
            </a:r>
            <a:r>
              <a:rPr lang="en-US" dirty="0"/>
              <a:t> </a:t>
            </a:r>
            <a:r>
              <a:rPr lang="en-US" dirty="0" err="1"/>
              <a:t>publikacijos</a:t>
            </a:r>
            <a:r>
              <a:rPr lang="en-US" dirty="0"/>
              <a:t> forma, kai „</a:t>
            </a:r>
            <a:r>
              <a:rPr lang="en-US" dirty="0" err="1"/>
              <a:t>autorius</a:t>
            </a:r>
            <a:r>
              <a:rPr lang="en-US" dirty="0"/>
              <a:t> </a:t>
            </a:r>
            <a:r>
              <a:rPr lang="en-US" dirty="0" err="1"/>
              <a:t>atkartoja</a:t>
            </a:r>
            <a:r>
              <a:rPr lang="en-US" dirty="0"/>
              <a:t> </a:t>
            </a:r>
            <a:r>
              <a:rPr lang="en-US" dirty="0" err="1"/>
              <a:t>savo</a:t>
            </a:r>
            <a:r>
              <a:rPr lang="en-US" dirty="0"/>
              <a:t> </a:t>
            </a:r>
            <a:r>
              <a:rPr lang="en-US" dirty="0" err="1"/>
              <a:t>paties</a:t>
            </a:r>
            <a:r>
              <a:rPr lang="en-US" dirty="0"/>
              <a:t> </a:t>
            </a:r>
            <a:r>
              <a:rPr lang="en-US" dirty="0" err="1"/>
              <a:t>kūrinio</a:t>
            </a:r>
            <a:r>
              <a:rPr lang="en-US" dirty="0"/>
              <a:t> </a:t>
            </a:r>
            <a:r>
              <a:rPr lang="en-US" dirty="0" err="1"/>
              <a:t>dalis</a:t>
            </a:r>
            <a:r>
              <a:rPr lang="en-US" dirty="0"/>
              <a:t> </a:t>
            </a:r>
            <a:r>
              <a:rPr lang="en-US" dirty="0" err="1"/>
              <a:t>nenurodydamas</a:t>
            </a:r>
            <a:r>
              <a:rPr lang="en-US" dirty="0"/>
              <a:t> (</a:t>
            </a:r>
            <a:r>
              <a:rPr lang="en-US" dirty="0" err="1"/>
              <a:t>necituodamas</a:t>
            </a:r>
            <a:r>
              <a:rPr lang="en-US" dirty="0"/>
              <a:t>) </a:t>
            </a:r>
            <a:r>
              <a:rPr lang="en-US" dirty="0" err="1"/>
              <a:t>anksčiau</a:t>
            </a:r>
            <a:r>
              <a:rPr lang="en-US" dirty="0"/>
              <a:t> </a:t>
            </a:r>
            <a:r>
              <a:rPr lang="en-US" dirty="0" err="1"/>
              <a:t>paskelbto</a:t>
            </a:r>
            <a:r>
              <a:rPr lang="en-US" dirty="0"/>
              <a:t> </a:t>
            </a:r>
            <a:r>
              <a:rPr lang="en-US" dirty="0" err="1"/>
              <a:t>savo</a:t>
            </a:r>
            <a:r>
              <a:rPr lang="en-US" dirty="0"/>
              <a:t> </a:t>
            </a:r>
            <a:r>
              <a:rPr lang="en-US" dirty="0" err="1"/>
              <a:t>kūrinio</a:t>
            </a:r>
            <a:r>
              <a:rPr lang="en-US" dirty="0"/>
              <a:t>“.</a:t>
            </a:r>
            <a:endParaRPr lang="lt-LT" dirty="0"/>
          </a:p>
          <a:p>
            <a:pPr marL="0" indent="0">
              <a:buNone/>
            </a:pPr>
            <a:endParaRPr lang="lt-LT" dirty="0"/>
          </a:p>
          <a:p>
            <a:pPr marL="0" indent="0">
              <a:buNone/>
            </a:pPr>
            <a:endParaRPr lang="lt-LT" dirty="0"/>
          </a:p>
          <a:p>
            <a:pPr marL="0" indent="0">
              <a:buNone/>
            </a:pPr>
            <a:endParaRPr lang="lt-LT" dirty="0"/>
          </a:p>
          <a:p>
            <a:pPr marL="0" indent="0" algn="ctr">
              <a:buNone/>
            </a:pPr>
            <a:r>
              <a:rPr lang="en-US" sz="1100" dirty="0" err="1">
                <a:latin typeface="+mn-lt"/>
              </a:rPr>
              <a:t>Šaltinis</a:t>
            </a:r>
            <a:r>
              <a:rPr lang="en-US" sz="1100" dirty="0">
                <a:latin typeface="+mn-lt"/>
              </a:rPr>
              <a:t>: Springer. Publishing Ethics for journals: A guide for Editors-in-Chief, Associate Editors, and Managing Editors, 2013, </a:t>
            </a:r>
            <a:r>
              <a:rPr lang="en-US" sz="1100" dirty="0" err="1">
                <a:latin typeface="+mn-lt"/>
              </a:rPr>
              <a:t>prieiga</a:t>
            </a:r>
            <a:r>
              <a:rPr lang="en-US" sz="1100" dirty="0">
                <a:latin typeface="+mn-lt"/>
              </a:rPr>
              <a:t> per </a:t>
            </a:r>
            <a:r>
              <a:rPr lang="en-US" sz="1100" dirty="0" err="1">
                <a:latin typeface="+mn-lt"/>
              </a:rPr>
              <a:t>internetą</a:t>
            </a:r>
            <a:r>
              <a:rPr lang="en-US" sz="1100" dirty="0">
                <a:latin typeface="+mn-lt"/>
              </a:rPr>
              <a:t>: </a:t>
            </a:r>
            <a:r>
              <a:rPr lang="en-US" sz="1100" dirty="0">
                <a:latin typeface="+mn-lt"/>
                <a:hlinkClick r:id="rId2"/>
              </a:rPr>
              <a:t>http://static.springer.com/sgw/documents/1393202/application/pdf/Publication_Ethics_Guide_for_E ditors_from_Springer_27052013.pd</a:t>
            </a:r>
            <a:r>
              <a:rPr lang="lt-LT" sz="1100" dirty="0">
                <a:latin typeface="+mn-lt"/>
              </a:rPr>
              <a:t> </a:t>
            </a:r>
            <a:r>
              <a:rPr lang="en-US" sz="1100" dirty="0" err="1">
                <a:latin typeface="+mn-lt"/>
              </a:rPr>
              <a:t>percituota</a:t>
            </a:r>
            <a:r>
              <a:rPr lang="en-US" sz="1100" dirty="0">
                <a:latin typeface="+mn-lt"/>
              </a:rPr>
              <a:t> </a:t>
            </a:r>
            <a:r>
              <a:rPr lang="en-US" sz="1100" dirty="0" err="1">
                <a:latin typeface="+mn-lt"/>
              </a:rPr>
              <a:t>iš</a:t>
            </a:r>
            <a:r>
              <a:rPr lang="en-US" sz="1100" dirty="0">
                <a:latin typeface="+mn-lt"/>
              </a:rPr>
              <a:t> </a:t>
            </a:r>
            <a:r>
              <a:rPr lang="lt-LT" sz="1100" dirty="0">
                <a:latin typeface="+mn-lt"/>
              </a:rPr>
              <a:t>Tauginienė et al. 2019</a:t>
            </a:r>
            <a:endParaRPr lang="lt-LT" sz="1100" dirty="0">
              <a:latin typeface="+mn-lt"/>
              <a:cs typeface="Times New Roman" pitchFamily="18"/>
            </a:endParaRPr>
          </a:p>
          <a:p>
            <a:pPr marL="0" indent="0">
              <a:buNone/>
            </a:pPr>
            <a:endParaRPr lang="en-US" sz="1700" dirty="0"/>
          </a:p>
        </p:txBody>
      </p:sp>
      <p:sp>
        <p:nvSpPr>
          <p:cNvPr id="4" name="Poraštės vietos rezervavimo ženklas 3">
            <a:extLst>
              <a:ext uri="{FF2B5EF4-FFF2-40B4-BE49-F238E27FC236}">
                <a16:creationId xmlns:a16="http://schemas.microsoft.com/office/drawing/2014/main" id="{3B05016A-0E99-D7C1-4E7E-FE3177C36DCD}"/>
              </a:ext>
            </a:extLst>
          </p:cNvPr>
          <p:cNvSpPr>
            <a:spLocks noGrp="1"/>
          </p:cNvSpPr>
          <p:nvPr>
            <p:ph type="ftr" sz="quarter" idx="4294967295"/>
          </p:nvPr>
        </p:nvSpPr>
        <p:spPr>
          <a:xfrm>
            <a:off x="3124203" y="4767260"/>
            <a:ext cx="2895603" cy="273844"/>
          </a:xfrm>
        </p:spPr>
        <p:txBody>
          <a:bodyPr/>
          <a:lstStyle/>
          <a:p>
            <a:pPr lvl="0"/>
            <a:endParaRPr lang="lt-LT"/>
          </a:p>
        </p:txBody>
      </p:sp>
      <p:sp>
        <p:nvSpPr>
          <p:cNvPr id="5" name="Skaidrės numerio vietos rezervavimo ženklas 4">
            <a:extLst>
              <a:ext uri="{FF2B5EF4-FFF2-40B4-BE49-F238E27FC236}">
                <a16:creationId xmlns:a16="http://schemas.microsoft.com/office/drawing/2014/main" id="{209282AA-CA25-94A7-472E-6CCEC573FFBD}"/>
              </a:ext>
            </a:extLst>
          </p:cNvPr>
          <p:cNvSpPr>
            <a:spLocks noGrp="1"/>
          </p:cNvSpPr>
          <p:nvPr>
            <p:ph type="sldNum" sz="quarter" idx="8"/>
          </p:nvPr>
        </p:nvSpPr>
        <p:spPr/>
        <p:txBody>
          <a:bodyPr/>
          <a:lstStyle/>
          <a:p>
            <a:pPr lvl="0"/>
            <a:fld id="{D45BE91F-9F53-4043-B943-09F36DAB8CE5}" type="slidenum">
              <a:rPr lang="en-US" smtClean="0"/>
              <a:t>12</a:t>
            </a:fld>
            <a:endParaRPr lang="en-US"/>
          </a:p>
        </p:txBody>
      </p:sp>
    </p:spTree>
    <p:extLst>
      <p:ext uri="{BB962C8B-B14F-4D97-AF65-F5344CB8AC3E}">
        <p14:creationId xmlns:p14="http://schemas.microsoft.com/office/powerpoint/2010/main" val="158791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10F2ECD-9422-FDD6-F77B-722C546FBE61}"/>
              </a:ext>
            </a:extLst>
          </p:cNvPr>
          <p:cNvSpPr>
            <a:spLocks noGrp="1"/>
          </p:cNvSpPr>
          <p:nvPr>
            <p:ph type="title"/>
          </p:nvPr>
        </p:nvSpPr>
        <p:spPr/>
        <p:txBody>
          <a:bodyPr>
            <a:normAutofit/>
          </a:bodyPr>
          <a:lstStyle/>
          <a:p>
            <a:pPr algn="l"/>
            <a:r>
              <a:rPr lang="en-US" sz="3600" b="1" dirty="0" err="1"/>
              <a:t>Pažod</a:t>
            </a:r>
            <a:r>
              <a:rPr lang="lt-LT" sz="3600" b="1" dirty="0"/>
              <a:t>i</a:t>
            </a:r>
            <a:r>
              <a:rPr lang="en-US" sz="3600" b="1" dirty="0"/>
              <a:t>nis </a:t>
            </a:r>
            <a:r>
              <a:rPr lang="en-US" sz="3600" b="1" dirty="0" err="1"/>
              <a:t>plagiatas</a:t>
            </a:r>
            <a:r>
              <a:rPr lang="en-US" sz="3600" b="1" dirty="0"/>
              <a:t> </a:t>
            </a:r>
          </a:p>
        </p:txBody>
      </p:sp>
      <p:sp>
        <p:nvSpPr>
          <p:cNvPr id="3" name="Turinio vietos rezervavimo ženklas 2">
            <a:extLst>
              <a:ext uri="{FF2B5EF4-FFF2-40B4-BE49-F238E27FC236}">
                <a16:creationId xmlns:a16="http://schemas.microsoft.com/office/drawing/2014/main" id="{7753B349-813E-01BB-31F1-1549A95664A4}"/>
              </a:ext>
            </a:extLst>
          </p:cNvPr>
          <p:cNvSpPr>
            <a:spLocks noGrp="1"/>
          </p:cNvSpPr>
          <p:nvPr>
            <p:ph idx="1"/>
          </p:nvPr>
        </p:nvSpPr>
        <p:spPr/>
        <p:txBody>
          <a:bodyPr>
            <a:normAutofit lnSpcReduction="10000"/>
          </a:bodyPr>
          <a:lstStyle/>
          <a:p>
            <a:pPr marL="0" indent="0" algn="ctr">
              <a:buNone/>
            </a:pPr>
            <a:r>
              <a:rPr lang="en-US" dirty="0" err="1"/>
              <a:t>Kito</a:t>
            </a:r>
            <a:r>
              <a:rPr lang="en-US" dirty="0"/>
              <a:t> </a:t>
            </a:r>
            <a:r>
              <a:rPr lang="en-US" dirty="0" err="1"/>
              <a:t>autoriaus</a:t>
            </a:r>
            <a:r>
              <a:rPr lang="en-US" dirty="0"/>
              <a:t> </a:t>
            </a:r>
            <a:r>
              <a:rPr lang="en-US" dirty="0" err="1"/>
              <a:t>darbo</a:t>
            </a:r>
            <a:r>
              <a:rPr lang="en-US" dirty="0"/>
              <a:t> </a:t>
            </a:r>
            <a:r>
              <a:rPr lang="en-US" dirty="0" err="1"/>
              <a:t>pateikimas</a:t>
            </a:r>
            <a:r>
              <a:rPr lang="en-US" dirty="0"/>
              <a:t> </a:t>
            </a:r>
            <a:r>
              <a:rPr lang="en-US" dirty="0" err="1"/>
              <a:t>pažodžiui</a:t>
            </a:r>
            <a:r>
              <a:rPr lang="en-US" dirty="0"/>
              <a:t> </a:t>
            </a:r>
            <a:r>
              <a:rPr lang="en-US" dirty="0" err="1"/>
              <a:t>ir</a:t>
            </a:r>
            <a:r>
              <a:rPr lang="en-US" dirty="0"/>
              <a:t> (</a:t>
            </a:r>
            <a:r>
              <a:rPr lang="en-US" dirty="0" err="1"/>
              <a:t>ar</a:t>
            </a:r>
            <a:r>
              <a:rPr lang="en-US" dirty="0"/>
              <a:t>) </a:t>
            </a:r>
            <a:r>
              <a:rPr lang="en-US" dirty="0" err="1"/>
              <a:t>skelbimas</a:t>
            </a:r>
            <a:r>
              <a:rPr lang="en-US" dirty="0"/>
              <a:t> </a:t>
            </a:r>
            <a:r>
              <a:rPr lang="en-US" dirty="0" err="1"/>
              <a:t>kaip</a:t>
            </a:r>
            <a:r>
              <a:rPr lang="en-US" dirty="0"/>
              <a:t> </a:t>
            </a:r>
            <a:r>
              <a:rPr lang="en-US" dirty="0" err="1"/>
              <a:t>savo</a:t>
            </a:r>
            <a:r>
              <a:rPr lang="en-US" dirty="0"/>
              <a:t>. </a:t>
            </a:r>
            <a:endParaRPr lang="lt-LT" dirty="0"/>
          </a:p>
          <a:p>
            <a:pPr marL="0" indent="0" algn="ctr">
              <a:buNone/>
            </a:pPr>
            <a:r>
              <a:rPr lang="en-US" dirty="0" err="1"/>
              <a:t>Kito</a:t>
            </a:r>
            <a:r>
              <a:rPr lang="en-US" dirty="0"/>
              <a:t> </a:t>
            </a:r>
            <a:r>
              <a:rPr lang="en-US" dirty="0" err="1"/>
              <a:t>autoriaus</a:t>
            </a:r>
            <a:r>
              <a:rPr lang="en-US" dirty="0"/>
              <a:t> </a:t>
            </a:r>
            <a:r>
              <a:rPr lang="en-US" dirty="0" err="1"/>
              <a:t>kūrinio</a:t>
            </a:r>
            <a:r>
              <a:rPr lang="en-US" dirty="0"/>
              <a:t> </a:t>
            </a:r>
            <a:r>
              <a:rPr lang="en-US" dirty="0" err="1"/>
              <a:t>kopijavimas</a:t>
            </a:r>
            <a:r>
              <a:rPr lang="en-US" dirty="0"/>
              <a:t> </a:t>
            </a:r>
            <a:r>
              <a:rPr lang="en-US" dirty="0" err="1"/>
              <a:t>pažodžiui</a:t>
            </a:r>
            <a:r>
              <a:rPr lang="en-US" dirty="0"/>
              <a:t> </a:t>
            </a:r>
            <a:r>
              <a:rPr lang="en-US" dirty="0" err="1"/>
              <a:t>nenurodant</a:t>
            </a:r>
            <a:r>
              <a:rPr lang="en-US" dirty="0"/>
              <a:t> </a:t>
            </a:r>
            <a:r>
              <a:rPr lang="en-US" dirty="0" err="1"/>
              <a:t>šaltinio</a:t>
            </a:r>
            <a:r>
              <a:rPr lang="en-US" dirty="0"/>
              <a:t>, </a:t>
            </a:r>
            <a:r>
              <a:rPr lang="en-US" dirty="0" err="1"/>
              <a:t>kuriuo</a:t>
            </a:r>
            <a:r>
              <a:rPr lang="en-US" dirty="0"/>
              <a:t> </a:t>
            </a:r>
            <a:r>
              <a:rPr lang="en-US" dirty="0" err="1"/>
              <a:t>buvo</a:t>
            </a:r>
            <a:r>
              <a:rPr lang="en-US" dirty="0"/>
              <a:t> </a:t>
            </a:r>
            <a:r>
              <a:rPr lang="en-US" dirty="0" err="1"/>
              <a:t>remtasi</a:t>
            </a:r>
            <a:r>
              <a:rPr lang="en-US" dirty="0"/>
              <a:t>. </a:t>
            </a:r>
            <a:endParaRPr lang="lt-LT" dirty="0"/>
          </a:p>
          <a:p>
            <a:endParaRPr lang="lt-LT" dirty="0"/>
          </a:p>
          <a:p>
            <a:pPr marL="0" indent="0" algn="ctr">
              <a:buNone/>
            </a:pPr>
            <a:r>
              <a:rPr lang="en-US" sz="1000" dirty="0" err="1">
                <a:latin typeface="+mn-lt"/>
              </a:rPr>
              <a:t>Šaltinis</a:t>
            </a:r>
            <a:r>
              <a:rPr lang="en-US" sz="1000" dirty="0">
                <a:latin typeface="+mn-lt"/>
              </a:rPr>
              <a:t>: Defining Plagiarism: The Plagiarism Spectrum. White Paper (</a:t>
            </a:r>
            <a:r>
              <a:rPr lang="en-US" sz="1000" dirty="0" err="1">
                <a:latin typeface="+mn-lt"/>
              </a:rPr>
              <a:t>n.a.</a:t>
            </a:r>
            <a:r>
              <a:rPr lang="en-US" sz="1000" dirty="0">
                <a:latin typeface="+mn-lt"/>
              </a:rPr>
              <a:t>), </a:t>
            </a:r>
            <a:r>
              <a:rPr lang="en-US" sz="1000" dirty="0" err="1">
                <a:latin typeface="+mn-lt"/>
              </a:rPr>
              <a:t>prieiga</a:t>
            </a:r>
            <a:r>
              <a:rPr lang="en-US" sz="1000" dirty="0">
                <a:latin typeface="+mn-lt"/>
              </a:rPr>
              <a:t> per </a:t>
            </a:r>
            <a:r>
              <a:rPr lang="en-US" sz="1000" dirty="0" err="1">
                <a:latin typeface="+mn-lt"/>
              </a:rPr>
              <a:t>internetą</a:t>
            </a:r>
            <a:r>
              <a:rPr lang="en-US" sz="1000" dirty="0">
                <a:latin typeface="+mn-lt"/>
              </a:rPr>
              <a:t>: http://turnitin.com/assets/en_us/media/plagiarism_spectrum.php. 2. </a:t>
            </a:r>
            <a:r>
              <a:rPr lang="en-US" sz="1000" dirty="0" err="1">
                <a:latin typeface="+mn-lt"/>
              </a:rPr>
              <a:t>adaptuota</a:t>
            </a:r>
            <a:r>
              <a:rPr lang="en-US" sz="1000" dirty="0">
                <a:latin typeface="+mn-lt"/>
              </a:rPr>
              <a:t> </a:t>
            </a:r>
            <a:r>
              <a:rPr lang="en-US" sz="1000" dirty="0" err="1">
                <a:latin typeface="+mn-lt"/>
              </a:rPr>
              <a:t>pagal</a:t>
            </a:r>
            <a:r>
              <a:rPr lang="en-US" sz="1000" dirty="0">
                <a:latin typeface="+mn-lt"/>
              </a:rPr>
              <a:t> Research Ethics: Decoding Plagiarism and Attribution in Research: Survey Summary (2013), </a:t>
            </a:r>
            <a:r>
              <a:rPr lang="en-US" sz="1000" dirty="0" err="1">
                <a:latin typeface="+mn-lt"/>
              </a:rPr>
              <a:t>prieiga</a:t>
            </a:r>
            <a:r>
              <a:rPr lang="en-US" sz="1000" dirty="0">
                <a:latin typeface="+mn-lt"/>
              </a:rPr>
              <a:t> per </a:t>
            </a:r>
            <a:r>
              <a:rPr lang="en-US" sz="1000" dirty="0" err="1">
                <a:latin typeface="+mn-lt"/>
              </a:rPr>
              <a:t>internetą</a:t>
            </a:r>
            <a:r>
              <a:rPr lang="en-US" sz="1000" dirty="0">
                <a:latin typeface="+mn-lt"/>
              </a:rPr>
              <a:t>: http://www.ithenticate.com/hs-fs/hub/92785/file-318578964-pdf/docs/ithenticatedecoding-survey-summary-092413.pdf. </a:t>
            </a:r>
            <a:r>
              <a:rPr lang="lt-LT" sz="1000" dirty="0">
                <a:latin typeface="+mn-lt"/>
              </a:rPr>
              <a:t>, </a:t>
            </a:r>
            <a:r>
              <a:rPr lang="en-US" sz="1000" dirty="0" err="1">
                <a:latin typeface="+mn-lt"/>
              </a:rPr>
              <a:t>percituota</a:t>
            </a:r>
            <a:r>
              <a:rPr lang="en-US" sz="1000" dirty="0">
                <a:latin typeface="+mn-lt"/>
              </a:rPr>
              <a:t> </a:t>
            </a:r>
            <a:r>
              <a:rPr lang="en-US" sz="1000" dirty="0" err="1">
                <a:latin typeface="+mn-lt"/>
              </a:rPr>
              <a:t>iš</a:t>
            </a:r>
            <a:r>
              <a:rPr lang="en-US" sz="1000" dirty="0">
                <a:latin typeface="+mn-lt"/>
              </a:rPr>
              <a:t> </a:t>
            </a:r>
            <a:r>
              <a:rPr lang="lt-LT" sz="1000" dirty="0">
                <a:latin typeface="+mn-lt"/>
              </a:rPr>
              <a:t>Tauginienė et al. 2019</a:t>
            </a:r>
            <a:endParaRPr lang="lt-LT" sz="1000" dirty="0">
              <a:latin typeface="+mn-lt"/>
              <a:cs typeface="Times New Roman" pitchFamily="18"/>
            </a:endParaRPr>
          </a:p>
          <a:p>
            <a:pPr marL="0" indent="0">
              <a:buNone/>
            </a:pPr>
            <a:endParaRPr lang="en-US" sz="1300" dirty="0"/>
          </a:p>
        </p:txBody>
      </p:sp>
      <p:sp>
        <p:nvSpPr>
          <p:cNvPr id="4" name="Poraštės vietos rezervavimo ženklas 3">
            <a:extLst>
              <a:ext uri="{FF2B5EF4-FFF2-40B4-BE49-F238E27FC236}">
                <a16:creationId xmlns:a16="http://schemas.microsoft.com/office/drawing/2014/main" id="{F2EC5516-1F17-2D62-3913-70F688604AD9}"/>
              </a:ext>
            </a:extLst>
          </p:cNvPr>
          <p:cNvSpPr>
            <a:spLocks noGrp="1"/>
          </p:cNvSpPr>
          <p:nvPr>
            <p:ph type="ftr" sz="quarter" idx="4294967295"/>
          </p:nvPr>
        </p:nvSpPr>
        <p:spPr>
          <a:xfrm>
            <a:off x="3124203" y="4767260"/>
            <a:ext cx="2895603" cy="273844"/>
          </a:xfrm>
        </p:spPr>
        <p:txBody>
          <a:bodyPr/>
          <a:lstStyle/>
          <a:p>
            <a:pPr lvl="0"/>
            <a:endParaRPr lang="lt-LT"/>
          </a:p>
        </p:txBody>
      </p:sp>
      <p:sp>
        <p:nvSpPr>
          <p:cNvPr id="5" name="Skaidrės numerio vietos rezervavimo ženklas 4">
            <a:extLst>
              <a:ext uri="{FF2B5EF4-FFF2-40B4-BE49-F238E27FC236}">
                <a16:creationId xmlns:a16="http://schemas.microsoft.com/office/drawing/2014/main" id="{85B6E820-26BE-60FA-0CB5-7028410A5E32}"/>
              </a:ext>
            </a:extLst>
          </p:cNvPr>
          <p:cNvSpPr>
            <a:spLocks noGrp="1"/>
          </p:cNvSpPr>
          <p:nvPr>
            <p:ph type="sldNum" sz="quarter" idx="8"/>
          </p:nvPr>
        </p:nvSpPr>
        <p:spPr/>
        <p:txBody>
          <a:bodyPr/>
          <a:lstStyle/>
          <a:p>
            <a:pPr lvl="0"/>
            <a:fld id="{D45BE91F-9F53-4043-B943-09F36DAB8CE5}" type="slidenum">
              <a:rPr lang="en-US" smtClean="0"/>
              <a:t>13</a:t>
            </a:fld>
            <a:endParaRPr lang="en-US"/>
          </a:p>
        </p:txBody>
      </p:sp>
    </p:spTree>
    <p:extLst>
      <p:ext uri="{BB962C8B-B14F-4D97-AF65-F5344CB8AC3E}">
        <p14:creationId xmlns:p14="http://schemas.microsoft.com/office/powerpoint/2010/main" val="922122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E6ED2E9-4F0E-C6A5-BD1F-F42B4BF8833A}"/>
              </a:ext>
            </a:extLst>
          </p:cNvPr>
          <p:cNvSpPr>
            <a:spLocks noGrp="1"/>
          </p:cNvSpPr>
          <p:nvPr>
            <p:ph type="title"/>
          </p:nvPr>
        </p:nvSpPr>
        <p:spPr>
          <a:xfrm>
            <a:off x="457200" y="205977"/>
            <a:ext cx="3443288" cy="857250"/>
          </a:xfrm>
        </p:spPr>
        <p:txBody>
          <a:bodyPr>
            <a:normAutofit fontScale="90000"/>
          </a:bodyPr>
          <a:lstStyle/>
          <a:p>
            <a:r>
              <a:rPr lang="en-US" sz="3600" b="1" dirty="0" err="1"/>
              <a:t>Negali</a:t>
            </a:r>
            <a:r>
              <a:rPr lang="lt-LT" sz="3600" b="1" dirty="0"/>
              <a:t>o</a:t>
            </a:r>
            <a:r>
              <a:rPr lang="en-US" sz="3600" b="1" dirty="0" err="1"/>
              <a:t>jantis</a:t>
            </a:r>
            <a:r>
              <a:rPr lang="en-US" sz="3600" b="1" dirty="0"/>
              <a:t> </a:t>
            </a:r>
            <a:r>
              <a:rPr lang="en-US" sz="3600" b="1" dirty="0" err="1"/>
              <a:t>šalt</a:t>
            </a:r>
            <a:r>
              <a:rPr lang="lt-LT" sz="3600" b="1" dirty="0"/>
              <a:t>i</a:t>
            </a:r>
            <a:r>
              <a:rPr lang="en-US" sz="3600" b="1" dirty="0"/>
              <a:t>nis </a:t>
            </a:r>
          </a:p>
        </p:txBody>
      </p:sp>
      <p:sp>
        <p:nvSpPr>
          <p:cNvPr id="3" name="Turinio vietos rezervavimo ženklas 2">
            <a:extLst>
              <a:ext uri="{FF2B5EF4-FFF2-40B4-BE49-F238E27FC236}">
                <a16:creationId xmlns:a16="http://schemas.microsoft.com/office/drawing/2014/main" id="{34B0EF1D-6A04-CB2B-535B-31E3B6D412CE}"/>
              </a:ext>
            </a:extLst>
          </p:cNvPr>
          <p:cNvSpPr>
            <a:spLocks noGrp="1"/>
          </p:cNvSpPr>
          <p:nvPr>
            <p:ph idx="1"/>
          </p:nvPr>
        </p:nvSpPr>
        <p:spPr>
          <a:xfrm>
            <a:off x="457200" y="1200150"/>
            <a:ext cx="3443288" cy="3394472"/>
          </a:xfrm>
        </p:spPr>
        <p:txBody>
          <a:bodyPr>
            <a:normAutofit fontScale="70000" lnSpcReduction="20000"/>
          </a:bodyPr>
          <a:lstStyle/>
          <a:p>
            <a:pPr marL="0" indent="0" algn="ctr">
              <a:buNone/>
            </a:pPr>
            <a:r>
              <a:rPr lang="en-US" sz="5100" dirty="0" err="1"/>
              <a:t>Pasibaigusi</a:t>
            </a:r>
            <a:r>
              <a:rPr lang="en-US" sz="5100" dirty="0"/>
              <a:t> </a:t>
            </a:r>
            <a:r>
              <a:rPr lang="en-US" sz="5100" dirty="0" err="1"/>
              <a:t>nuoroda</a:t>
            </a:r>
            <a:r>
              <a:rPr lang="en-US" sz="5100" dirty="0"/>
              <a:t> </a:t>
            </a:r>
            <a:r>
              <a:rPr lang="en-US" sz="5100" dirty="0" err="1"/>
              <a:t>ar</a:t>
            </a:r>
            <a:r>
              <a:rPr lang="en-US" sz="5100" dirty="0"/>
              <a:t> </a:t>
            </a:r>
            <a:r>
              <a:rPr lang="en-US" sz="5100" dirty="0" err="1"/>
              <a:t>nuoroda</a:t>
            </a:r>
            <a:r>
              <a:rPr lang="en-US" sz="5100" dirty="0"/>
              <a:t> į </a:t>
            </a:r>
            <a:r>
              <a:rPr lang="en-US" sz="5100" dirty="0" err="1"/>
              <a:t>neegzistuojantį</a:t>
            </a:r>
            <a:r>
              <a:rPr lang="en-US" sz="5100" dirty="0"/>
              <a:t> </a:t>
            </a:r>
            <a:r>
              <a:rPr lang="en-US" sz="5100" dirty="0" err="1"/>
              <a:t>šaltinį</a:t>
            </a:r>
            <a:r>
              <a:rPr lang="en-US" sz="5100" dirty="0"/>
              <a:t>.</a:t>
            </a:r>
            <a:endParaRPr lang="lt-LT" sz="5100" dirty="0"/>
          </a:p>
          <a:p>
            <a:pPr marL="0" indent="0" algn="ctr">
              <a:buNone/>
            </a:pPr>
            <a:endParaRPr lang="lt-LT" dirty="0"/>
          </a:p>
          <a:p>
            <a:pPr marL="0" indent="0" algn="ctr">
              <a:buNone/>
            </a:pPr>
            <a:r>
              <a:rPr lang="en-US" sz="1300" dirty="0" err="1">
                <a:latin typeface="+mn-lt"/>
              </a:rPr>
              <a:t>Šaltiniai</a:t>
            </a:r>
            <a:r>
              <a:rPr lang="en-US" sz="1300" dirty="0">
                <a:latin typeface="+mn-lt"/>
              </a:rPr>
              <a:t>: Research Ethics: Decoding Plagiarism and Attribution in Research: Survey Summary (2013), </a:t>
            </a:r>
            <a:r>
              <a:rPr lang="en-US" sz="1300" dirty="0" err="1">
                <a:latin typeface="+mn-lt"/>
              </a:rPr>
              <a:t>prieiga</a:t>
            </a:r>
            <a:r>
              <a:rPr lang="en-US" sz="1300" dirty="0">
                <a:latin typeface="+mn-lt"/>
              </a:rPr>
              <a:t> per </a:t>
            </a:r>
            <a:r>
              <a:rPr lang="en-US" sz="1300" dirty="0" err="1">
                <a:latin typeface="+mn-lt"/>
              </a:rPr>
              <a:t>internetą</a:t>
            </a:r>
            <a:r>
              <a:rPr lang="en-US" sz="1300" dirty="0">
                <a:latin typeface="+mn-lt"/>
              </a:rPr>
              <a:t>: http://www.ithenticate.com/hs-fs/hub/92785/file-318578964- pdf/docs/ithenticate-decoding-survey-summary-092413.pdf; ENAI</a:t>
            </a:r>
            <a:r>
              <a:rPr lang="lt-LT" sz="1300" dirty="0">
                <a:latin typeface="+mn-lt"/>
              </a:rPr>
              <a:t>, </a:t>
            </a:r>
            <a:r>
              <a:rPr lang="en-US" sz="1300" dirty="0" err="1">
                <a:latin typeface="+mn-lt"/>
              </a:rPr>
              <a:t>percituota</a:t>
            </a:r>
            <a:r>
              <a:rPr lang="en-US" sz="1300" dirty="0">
                <a:latin typeface="+mn-lt"/>
              </a:rPr>
              <a:t> </a:t>
            </a:r>
            <a:r>
              <a:rPr lang="en-US" sz="1300" dirty="0" err="1">
                <a:latin typeface="+mn-lt"/>
              </a:rPr>
              <a:t>iš</a:t>
            </a:r>
            <a:r>
              <a:rPr lang="en-US" sz="1300" dirty="0">
                <a:latin typeface="+mn-lt"/>
              </a:rPr>
              <a:t> </a:t>
            </a:r>
            <a:r>
              <a:rPr lang="lt-LT" sz="1300" dirty="0">
                <a:latin typeface="+mn-lt"/>
              </a:rPr>
              <a:t>Tauginienė et al. 2019</a:t>
            </a:r>
            <a:endParaRPr lang="lt-LT" sz="1300" dirty="0">
              <a:latin typeface="+mn-lt"/>
              <a:cs typeface="Times New Roman" pitchFamily="18"/>
            </a:endParaRPr>
          </a:p>
          <a:p>
            <a:pPr marL="0" indent="0">
              <a:buNone/>
            </a:pPr>
            <a:endParaRPr lang="en-US" dirty="0"/>
          </a:p>
        </p:txBody>
      </p:sp>
      <p:sp>
        <p:nvSpPr>
          <p:cNvPr id="4" name="Turinio vietos rezervavimo ženklas 2">
            <a:extLst>
              <a:ext uri="{FF2B5EF4-FFF2-40B4-BE49-F238E27FC236}">
                <a16:creationId xmlns:a16="http://schemas.microsoft.com/office/drawing/2014/main" id="{F3CE3E86-687E-140C-9A69-DC1D66477733}"/>
              </a:ext>
            </a:extLst>
          </p:cNvPr>
          <p:cNvSpPr txBox="1">
            <a:spLocks/>
          </p:cNvSpPr>
          <p:nvPr/>
        </p:nvSpPr>
        <p:spPr>
          <a:xfrm>
            <a:off x="5029200" y="1143000"/>
            <a:ext cx="2543175" cy="3394472"/>
          </a:xfrm>
          <a:prstGeom prst="rect">
            <a:avLst/>
          </a:prstGeom>
          <a:noFill/>
          <a:ln>
            <a:noFill/>
          </a:ln>
        </p:spPr>
        <p:txBody>
          <a:bodyPr vert="horz" wrap="square" lIns="91440" tIns="45720" rIns="91440" bIns="45720" anchor="t" anchorCtr="0" compatLnSpc="1">
            <a:normAutofit fontScale="85000" lnSpcReduction="20000"/>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lt-LT"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lt-LT"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lt-LT"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itchFamily="34"/>
              <a:buNone/>
            </a:pPr>
            <a:r>
              <a:rPr lang="lt-LT"/>
              <a:t>Netyčinis kitų autorių kūrinių, kuriais remiamasi tekste, nenurodymas (necitavimas).</a:t>
            </a:r>
          </a:p>
          <a:p>
            <a:pPr marL="0" indent="0">
              <a:buFont typeface="Arial" pitchFamily="34"/>
              <a:buNone/>
            </a:pPr>
            <a:endParaRPr lang="lt-LT"/>
          </a:p>
          <a:p>
            <a:pPr marL="0" indent="0" algn="ctr">
              <a:buFont typeface="Arial" pitchFamily="34"/>
              <a:buNone/>
            </a:pPr>
            <a:r>
              <a:rPr lang="lt-LT"/>
              <a:t> </a:t>
            </a:r>
            <a:r>
              <a:rPr lang="lt-LT" sz="1100">
                <a:latin typeface="+mn-lt"/>
              </a:rPr>
              <a:t>Šaltinis: ENAI, percituota iš Tauginienė et al. 2019</a:t>
            </a:r>
            <a:endParaRPr lang="lt-LT" sz="1100">
              <a:latin typeface="+mn-lt"/>
              <a:cs typeface="Times New Roman" pitchFamily="18"/>
            </a:endParaRPr>
          </a:p>
          <a:p>
            <a:pPr marL="0" indent="0">
              <a:buFont typeface="Arial" pitchFamily="34"/>
              <a:buNone/>
            </a:pPr>
            <a:endParaRPr lang="lt-LT" dirty="0"/>
          </a:p>
        </p:txBody>
      </p:sp>
      <p:sp>
        <p:nvSpPr>
          <p:cNvPr id="5" name="Pavadinimas 1">
            <a:extLst>
              <a:ext uri="{FF2B5EF4-FFF2-40B4-BE49-F238E27FC236}">
                <a16:creationId xmlns:a16="http://schemas.microsoft.com/office/drawing/2014/main" id="{398C6686-5F47-CEFD-9C1B-9B4D12C8C557}"/>
              </a:ext>
            </a:extLst>
          </p:cNvPr>
          <p:cNvSpPr txBox="1">
            <a:spLocks/>
          </p:cNvSpPr>
          <p:nvPr/>
        </p:nvSpPr>
        <p:spPr>
          <a:xfrm>
            <a:off x="4864894" y="177403"/>
            <a:ext cx="2971800" cy="857250"/>
          </a:xfrm>
          <a:prstGeom prst="rect">
            <a:avLst/>
          </a:prstGeom>
          <a:noFill/>
          <a:ln>
            <a:noFill/>
          </a:ln>
        </p:spPr>
        <p:txBody>
          <a:bodyPr vert="horz" wrap="square" lIns="91440" tIns="45720" rIns="91440" bIns="45720" anchor="ctr" anchorCtr="1" compatLnSpc="1">
            <a:normAutofit fontScale="82500" lnSpcReduction="20000"/>
          </a:bodyPr>
          <a:lstStyle>
            <a:lvl1pPr marL="0" marR="0" lvl="0" indent="0" algn="ctr" defTabSz="914400" rtl="0" fontAlgn="auto" hangingPunct="1">
              <a:lnSpc>
                <a:spcPct val="100000"/>
              </a:lnSpc>
              <a:spcBef>
                <a:spcPts val="0"/>
              </a:spcBef>
              <a:spcAft>
                <a:spcPts val="0"/>
              </a:spcAft>
              <a:buNone/>
              <a:tabLst/>
              <a:defRPr lang="lt-LT" sz="4400" b="0" i="0" u="none" strike="noStrike" kern="1200" cap="none" spc="0" baseline="0">
                <a:solidFill>
                  <a:srgbClr val="000000"/>
                </a:solidFill>
                <a:uFillTx/>
                <a:latin typeface="Calibri"/>
              </a:defRPr>
            </a:lvl1pPr>
          </a:lstStyle>
          <a:p>
            <a:r>
              <a:rPr lang="en-US" sz="3600" b="1" dirty="0" err="1"/>
              <a:t>Nuorodos</a:t>
            </a:r>
            <a:r>
              <a:rPr lang="en-US" sz="3600" b="1" dirty="0"/>
              <a:t> </a:t>
            </a:r>
            <a:r>
              <a:rPr lang="en-US" sz="3600" b="1" dirty="0" err="1"/>
              <a:t>pamiršimas</a:t>
            </a:r>
            <a:r>
              <a:rPr lang="en-US" sz="3600" b="1" dirty="0"/>
              <a:t> </a:t>
            </a:r>
          </a:p>
        </p:txBody>
      </p:sp>
      <p:sp>
        <p:nvSpPr>
          <p:cNvPr id="6" name="Poraštės vietos rezervavimo ženklas 5">
            <a:extLst>
              <a:ext uri="{FF2B5EF4-FFF2-40B4-BE49-F238E27FC236}">
                <a16:creationId xmlns:a16="http://schemas.microsoft.com/office/drawing/2014/main" id="{5B98F4DF-3F75-4909-8694-1087929D3FC8}"/>
              </a:ext>
            </a:extLst>
          </p:cNvPr>
          <p:cNvSpPr>
            <a:spLocks noGrp="1"/>
          </p:cNvSpPr>
          <p:nvPr>
            <p:ph type="ftr" sz="quarter" idx="4294967295"/>
          </p:nvPr>
        </p:nvSpPr>
        <p:spPr>
          <a:xfrm>
            <a:off x="3124203" y="4767260"/>
            <a:ext cx="2895603" cy="273844"/>
          </a:xfrm>
        </p:spPr>
        <p:txBody>
          <a:bodyPr/>
          <a:lstStyle/>
          <a:p>
            <a:pPr lvl="0"/>
            <a:endParaRPr lang="lt-LT"/>
          </a:p>
        </p:txBody>
      </p:sp>
      <p:sp>
        <p:nvSpPr>
          <p:cNvPr id="7" name="Skaidrės numerio vietos rezervavimo ženklas 6">
            <a:extLst>
              <a:ext uri="{FF2B5EF4-FFF2-40B4-BE49-F238E27FC236}">
                <a16:creationId xmlns:a16="http://schemas.microsoft.com/office/drawing/2014/main" id="{1F6093C7-220F-E997-6E24-E22457024F1E}"/>
              </a:ext>
            </a:extLst>
          </p:cNvPr>
          <p:cNvSpPr>
            <a:spLocks noGrp="1"/>
          </p:cNvSpPr>
          <p:nvPr>
            <p:ph type="sldNum" sz="quarter" idx="8"/>
          </p:nvPr>
        </p:nvSpPr>
        <p:spPr/>
        <p:txBody>
          <a:bodyPr/>
          <a:lstStyle/>
          <a:p>
            <a:pPr lvl="0"/>
            <a:fld id="{D45BE91F-9F53-4043-B943-09F36DAB8CE5}" type="slidenum">
              <a:rPr lang="en-US" smtClean="0"/>
              <a:t>14</a:t>
            </a:fld>
            <a:endParaRPr lang="en-US"/>
          </a:p>
        </p:txBody>
      </p:sp>
    </p:spTree>
    <p:extLst>
      <p:ext uri="{BB962C8B-B14F-4D97-AF65-F5344CB8AC3E}">
        <p14:creationId xmlns:p14="http://schemas.microsoft.com/office/powerpoint/2010/main" val="195216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A91F0C5-3274-0F16-7391-14E16F2CC5C5}"/>
              </a:ext>
            </a:extLst>
          </p:cNvPr>
          <p:cNvSpPr>
            <a:spLocks noGrp="1"/>
          </p:cNvSpPr>
          <p:nvPr>
            <p:ph type="title"/>
          </p:nvPr>
        </p:nvSpPr>
        <p:spPr>
          <a:xfrm>
            <a:off x="457200" y="205977"/>
            <a:ext cx="3564731" cy="857250"/>
          </a:xfrm>
        </p:spPr>
        <p:txBody>
          <a:bodyPr>
            <a:normAutofit fontScale="90000"/>
          </a:bodyPr>
          <a:lstStyle/>
          <a:p>
            <a:r>
              <a:rPr lang="en-US" sz="3600" b="1" dirty="0" err="1"/>
              <a:t>Plagiatas</a:t>
            </a:r>
            <a:r>
              <a:rPr lang="en-US" sz="3600" b="1" dirty="0"/>
              <a:t> </a:t>
            </a:r>
            <a:r>
              <a:rPr lang="en-US" sz="3600" b="1" dirty="0" err="1"/>
              <a:t>vart</a:t>
            </a:r>
            <a:r>
              <a:rPr lang="lt-LT" sz="3600" b="1" dirty="0"/>
              <a:t>o</a:t>
            </a:r>
            <a:r>
              <a:rPr lang="en-US" sz="3600" b="1" dirty="0" err="1"/>
              <a:t>jant</a:t>
            </a:r>
            <a:r>
              <a:rPr lang="en-US" sz="3600" b="1" dirty="0"/>
              <a:t> </a:t>
            </a:r>
            <a:r>
              <a:rPr lang="en-US" sz="3600" b="1" dirty="0" err="1"/>
              <a:t>sinonimus</a:t>
            </a:r>
            <a:r>
              <a:rPr lang="en-US" sz="3600" b="1" dirty="0"/>
              <a:t> </a:t>
            </a:r>
          </a:p>
        </p:txBody>
      </p:sp>
      <p:sp>
        <p:nvSpPr>
          <p:cNvPr id="3" name="Turinio vietos rezervavimo ženklas 2">
            <a:extLst>
              <a:ext uri="{FF2B5EF4-FFF2-40B4-BE49-F238E27FC236}">
                <a16:creationId xmlns:a16="http://schemas.microsoft.com/office/drawing/2014/main" id="{68A58DB3-81F2-A765-8C3A-1ADD2D2762BA}"/>
              </a:ext>
            </a:extLst>
          </p:cNvPr>
          <p:cNvSpPr>
            <a:spLocks noGrp="1"/>
          </p:cNvSpPr>
          <p:nvPr>
            <p:ph idx="1"/>
          </p:nvPr>
        </p:nvSpPr>
        <p:spPr>
          <a:xfrm>
            <a:off x="457200" y="1200150"/>
            <a:ext cx="3200400" cy="3394472"/>
          </a:xfrm>
        </p:spPr>
        <p:txBody>
          <a:bodyPr>
            <a:normAutofit/>
          </a:bodyPr>
          <a:lstStyle/>
          <a:p>
            <a:pPr marL="0" indent="0" algn="ctr">
              <a:buNone/>
            </a:pPr>
            <a:r>
              <a:rPr lang="en-US" dirty="0" err="1"/>
              <a:t>Netinkamas</a:t>
            </a:r>
            <a:r>
              <a:rPr lang="en-US" dirty="0"/>
              <a:t> </a:t>
            </a:r>
            <a:r>
              <a:rPr lang="en-US" dirty="0" err="1"/>
              <a:t>perfrazavimas</a:t>
            </a:r>
            <a:r>
              <a:rPr lang="en-US" dirty="0"/>
              <a:t> </a:t>
            </a:r>
            <a:r>
              <a:rPr lang="en-US" dirty="0" err="1"/>
              <a:t>pavienius</a:t>
            </a:r>
            <a:r>
              <a:rPr lang="en-US" dirty="0"/>
              <a:t> </a:t>
            </a:r>
            <a:r>
              <a:rPr lang="en-US" dirty="0" err="1"/>
              <a:t>žodžius</a:t>
            </a:r>
            <a:r>
              <a:rPr lang="en-US" dirty="0"/>
              <a:t> </a:t>
            </a:r>
            <a:r>
              <a:rPr lang="en-US" dirty="0" err="1"/>
              <a:t>pakeičiant</a:t>
            </a:r>
            <a:r>
              <a:rPr lang="en-US" dirty="0"/>
              <a:t> </a:t>
            </a:r>
            <a:r>
              <a:rPr lang="en-US" dirty="0" err="1"/>
              <a:t>sinonimais</a:t>
            </a:r>
            <a:r>
              <a:rPr lang="en-US" dirty="0"/>
              <a:t>. </a:t>
            </a:r>
            <a:endParaRPr lang="lt-LT" dirty="0"/>
          </a:p>
          <a:p>
            <a:pPr marL="0" indent="0">
              <a:buNone/>
            </a:pPr>
            <a:endParaRPr lang="lt-LT" dirty="0"/>
          </a:p>
          <a:p>
            <a:pPr marL="0" indent="0" algn="ctr">
              <a:buNone/>
            </a:pPr>
            <a:r>
              <a:rPr lang="en-US" sz="1000" dirty="0" err="1">
                <a:latin typeface="+mn-lt"/>
              </a:rPr>
              <a:t>Šaltinis</a:t>
            </a:r>
            <a:r>
              <a:rPr lang="en-US" sz="1000" dirty="0">
                <a:latin typeface="+mn-lt"/>
              </a:rPr>
              <a:t>: ENAI</a:t>
            </a:r>
            <a:r>
              <a:rPr lang="lt-LT" sz="1000" dirty="0">
                <a:latin typeface="+mn-lt"/>
              </a:rPr>
              <a:t>, </a:t>
            </a:r>
            <a:r>
              <a:rPr lang="en-US" sz="1000" dirty="0" err="1">
                <a:latin typeface="+mn-lt"/>
              </a:rPr>
              <a:t>percituota</a:t>
            </a:r>
            <a:r>
              <a:rPr lang="en-US" sz="1000" dirty="0">
                <a:latin typeface="+mn-lt"/>
              </a:rPr>
              <a:t> </a:t>
            </a:r>
            <a:r>
              <a:rPr lang="en-US" sz="1000" dirty="0" err="1">
                <a:latin typeface="+mn-lt"/>
              </a:rPr>
              <a:t>iš</a:t>
            </a:r>
            <a:r>
              <a:rPr lang="en-US" sz="1000" dirty="0">
                <a:latin typeface="+mn-lt"/>
              </a:rPr>
              <a:t> </a:t>
            </a:r>
            <a:r>
              <a:rPr lang="lt-LT" sz="1000" dirty="0">
                <a:latin typeface="+mn-lt"/>
              </a:rPr>
              <a:t>Tauginienė et al. 2019</a:t>
            </a:r>
            <a:endParaRPr lang="lt-LT" sz="1000" dirty="0">
              <a:latin typeface="+mn-lt"/>
              <a:cs typeface="Times New Roman" pitchFamily="18"/>
            </a:endParaRPr>
          </a:p>
          <a:p>
            <a:pPr marL="0" indent="0">
              <a:buNone/>
            </a:pPr>
            <a:endParaRPr lang="en-US" dirty="0"/>
          </a:p>
        </p:txBody>
      </p:sp>
      <p:sp>
        <p:nvSpPr>
          <p:cNvPr id="4" name="Turinio vietos rezervavimo ženklas 2">
            <a:extLst>
              <a:ext uri="{FF2B5EF4-FFF2-40B4-BE49-F238E27FC236}">
                <a16:creationId xmlns:a16="http://schemas.microsoft.com/office/drawing/2014/main" id="{8EE0251E-F208-69BF-BEBD-0B49E5545F56}"/>
              </a:ext>
            </a:extLst>
          </p:cNvPr>
          <p:cNvSpPr txBox="1">
            <a:spLocks/>
          </p:cNvSpPr>
          <p:nvPr/>
        </p:nvSpPr>
        <p:spPr>
          <a:xfrm>
            <a:off x="4400550" y="1135856"/>
            <a:ext cx="3600450" cy="3394472"/>
          </a:xfrm>
          <a:prstGeom prst="rect">
            <a:avLst/>
          </a:prstGeom>
          <a:noFill/>
          <a:ln>
            <a:noFill/>
          </a:ln>
        </p:spPr>
        <p:txBody>
          <a:bodyPr vert="horz" wrap="square" lIns="91440" tIns="45720" rIns="91440" bIns="45720" anchor="t" anchorCtr="0" compatLnSpc="1">
            <a:normAutofit fontScale="85000" lnSpcReduction="20000"/>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lt-LT"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lt-LT"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lt-LT"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endParaRPr lang="lt-LT" dirty="0"/>
          </a:p>
          <a:p>
            <a:pPr marL="0" indent="0" algn="ctr">
              <a:buFont typeface="Arial" pitchFamily="34"/>
              <a:buNone/>
            </a:pPr>
            <a:r>
              <a:rPr lang="lt-LT" dirty="0"/>
              <a:t>Kita kalba paskelbto kūrinio vertimo publikavimas nepateikiant nuorodos į tą darbą. </a:t>
            </a:r>
          </a:p>
          <a:p>
            <a:pPr marL="0" indent="0">
              <a:buFont typeface="Arial" pitchFamily="34"/>
              <a:buNone/>
            </a:pPr>
            <a:endParaRPr lang="lt-LT" dirty="0"/>
          </a:p>
          <a:p>
            <a:pPr marL="0" indent="0">
              <a:buFont typeface="Arial" pitchFamily="34"/>
              <a:buNone/>
            </a:pPr>
            <a:endParaRPr lang="lt-LT" dirty="0"/>
          </a:p>
          <a:p>
            <a:pPr marL="0" indent="0" algn="ctr">
              <a:buFont typeface="Arial" pitchFamily="34"/>
              <a:buNone/>
            </a:pPr>
            <a:r>
              <a:rPr lang="lt-LT" sz="1100" dirty="0">
                <a:latin typeface="+mn-lt"/>
              </a:rPr>
              <a:t>Šaltinis: ENAI, percituota iš Tauginienė et al. 2019</a:t>
            </a:r>
            <a:endParaRPr lang="lt-LT" sz="1100" dirty="0">
              <a:latin typeface="+mn-lt"/>
              <a:cs typeface="Times New Roman" pitchFamily="18"/>
            </a:endParaRPr>
          </a:p>
          <a:p>
            <a:pPr marL="0" indent="0">
              <a:buFont typeface="Arial" pitchFamily="34"/>
              <a:buNone/>
            </a:pPr>
            <a:endParaRPr lang="lt-LT" dirty="0"/>
          </a:p>
        </p:txBody>
      </p:sp>
      <p:sp>
        <p:nvSpPr>
          <p:cNvPr id="5" name="Pavadinimas 1">
            <a:extLst>
              <a:ext uri="{FF2B5EF4-FFF2-40B4-BE49-F238E27FC236}">
                <a16:creationId xmlns:a16="http://schemas.microsoft.com/office/drawing/2014/main" id="{6A21192C-C974-8983-DC04-DB416596A696}"/>
              </a:ext>
            </a:extLst>
          </p:cNvPr>
          <p:cNvSpPr txBox="1">
            <a:spLocks/>
          </p:cNvSpPr>
          <p:nvPr/>
        </p:nvSpPr>
        <p:spPr>
          <a:xfrm>
            <a:off x="4400550" y="184547"/>
            <a:ext cx="3350419" cy="857250"/>
          </a:xfrm>
          <a:prstGeom prst="rect">
            <a:avLst/>
          </a:prstGeom>
          <a:noFill/>
          <a:ln>
            <a:noFill/>
          </a:ln>
        </p:spPr>
        <p:txBody>
          <a:bodyPr vert="horz" wrap="square" lIns="91440" tIns="45720" rIns="91440" bIns="45720" anchor="ctr" anchorCtr="1" compatLnSpc="1">
            <a:normAutofit fontScale="90000"/>
          </a:bodyPr>
          <a:lstStyle>
            <a:lvl1pPr marL="0" marR="0" lvl="0" indent="0" algn="ctr" defTabSz="914400" rtl="0" fontAlgn="auto" hangingPunct="1">
              <a:lnSpc>
                <a:spcPct val="100000"/>
              </a:lnSpc>
              <a:spcBef>
                <a:spcPts val="0"/>
              </a:spcBef>
              <a:spcAft>
                <a:spcPts val="0"/>
              </a:spcAft>
              <a:buNone/>
              <a:tabLst/>
              <a:defRPr lang="lt-LT" sz="4400" b="0" i="0" u="none" strike="noStrike" kern="1200" cap="none" spc="0" baseline="0">
                <a:solidFill>
                  <a:srgbClr val="000000"/>
                </a:solidFill>
                <a:uFillTx/>
                <a:latin typeface="Calibri"/>
              </a:defRPr>
            </a:lvl1pPr>
          </a:lstStyle>
          <a:p>
            <a:r>
              <a:rPr lang="en-US" sz="3600" b="1" dirty="0" err="1"/>
              <a:t>Vertimo</a:t>
            </a:r>
            <a:r>
              <a:rPr lang="en-US" sz="3600" b="1" dirty="0"/>
              <a:t> </a:t>
            </a:r>
            <a:r>
              <a:rPr lang="en-US" sz="3600" b="1" dirty="0" err="1"/>
              <a:t>plagiatas</a:t>
            </a:r>
            <a:endParaRPr lang="en-US" sz="3600" b="1" dirty="0"/>
          </a:p>
        </p:txBody>
      </p:sp>
      <p:sp>
        <p:nvSpPr>
          <p:cNvPr id="6" name="Poraštės vietos rezervavimo ženklas 5">
            <a:extLst>
              <a:ext uri="{FF2B5EF4-FFF2-40B4-BE49-F238E27FC236}">
                <a16:creationId xmlns:a16="http://schemas.microsoft.com/office/drawing/2014/main" id="{3E14AC88-8D7E-62F6-EFB2-90CB6773088F}"/>
              </a:ext>
            </a:extLst>
          </p:cNvPr>
          <p:cNvSpPr>
            <a:spLocks noGrp="1"/>
          </p:cNvSpPr>
          <p:nvPr>
            <p:ph type="ftr" sz="quarter" idx="4294967295"/>
          </p:nvPr>
        </p:nvSpPr>
        <p:spPr>
          <a:xfrm>
            <a:off x="3124203" y="4767260"/>
            <a:ext cx="2895603" cy="273844"/>
          </a:xfrm>
        </p:spPr>
        <p:txBody>
          <a:bodyPr/>
          <a:lstStyle/>
          <a:p>
            <a:pPr lvl="0"/>
            <a:endParaRPr lang="lt-LT"/>
          </a:p>
        </p:txBody>
      </p:sp>
      <p:sp>
        <p:nvSpPr>
          <p:cNvPr id="7" name="Skaidrės numerio vietos rezervavimo ženklas 6">
            <a:extLst>
              <a:ext uri="{FF2B5EF4-FFF2-40B4-BE49-F238E27FC236}">
                <a16:creationId xmlns:a16="http://schemas.microsoft.com/office/drawing/2014/main" id="{61E2468C-60B2-DA01-399A-DF97E8469A6C}"/>
              </a:ext>
            </a:extLst>
          </p:cNvPr>
          <p:cNvSpPr>
            <a:spLocks noGrp="1"/>
          </p:cNvSpPr>
          <p:nvPr>
            <p:ph type="sldNum" sz="quarter" idx="8"/>
          </p:nvPr>
        </p:nvSpPr>
        <p:spPr/>
        <p:txBody>
          <a:bodyPr/>
          <a:lstStyle/>
          <a:p>
            <a:pPr lvl="0"/>
            <a:fld id="{D45BE91F-9F53-4043-B943-09F36DAB8CE5}" type="slidenum">
              <a:rPr lang="en-US" smtClean="0"/>
              <a:t>15</a:t>
            </a:fld>
            <a:endParaRPr lang="en-US"/>
          </a:p>
        </p:txBody>
      </p:sp>
    </p:spTree>
    <p:extLst>
      <p:ext uri="{BB962C8B-B14F-4D97-AF65-F5344CB8AC3E}">
        <p14:creationId xmlns:p14="http://schemas.microsoft.com/office/powerpoint/2010/main" val="31016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486A8E8-D18A-C101-8BAE-F3E3D407A6DE}"/>
              </a:ext>
            </a:extLst>
          </p:cNvPr>
          <p:cNvSpPr>
            <a:spLocks noGrp="1"/>
          </p:cNvSpPr>
          <p:nvPr>
            <p:ph type="title"/>
          </p:nvPr>
        </p:nvSpPr>
        <p:spPr/>
        <p:txBody>
          <a:bodyPr>
            <a:normAutofit/>
          </a:bodyPr>
          <a:lstStyle/>
          <a:p>
            <a:r>
              <a:rPr lang="lt-LT" sz="3600" b="1" dirty="0"/>
              <a:t>Šabloninis plagiatas </a:t>
            </a:r>
            <a:endParaRPr lang="en-US" sz="3600" b="1" dirty="0"/>
          </a:p>
        </p:txBody>
      </p:sp>
      <p:sp>
        <p:nvSpPr>
          <p:cNvPr id="3" name="Turinio vietos rezervavimo ženklas 2">
            <a:extLst>
              <a:ext uri="{FF2B5EF4-FFF2-40B4-BE49-F238E27FC236}">
                <a16:creationId xmlns:a16="http://schemas.microsoft.com/office/drawing/2014/main" id="{40AB7C48-D77D-206E-4E1E-4D58211F7F72}"/>
              </a:ext>
            </a:extLst>
          </p:cNvPr>
          <p:cNvSpPr>
            <a:spLocks noGrp="1"/>
          </p:cNvSpPr>
          <p:nvPr>
            <p:ph idx="1"/>
          </p:nvPr>
        </p:nvSpPr>
        <p:spPr/>
        <p:txBody>
          <a:bodyPr>
            <a:normAutofit/>
          </a:bodyPr>
          <a:lstStyle/>
          <a:p>
            <a:pPr marL="0" indent="0" algn="ctr">
              <a:buNone/>
            </a:pPr>
            <a:r>
              <a:rPr lang="lt-LT" dirty="0"/>
              <a:t>Plagiatas, naudojant kito šaltinio įvado, išvadų ar kalbos šabloną, jų nekeičiant ar keičiant minimaliai ir nepateikiant nuorodos į originalo šaltinį.</a:t>
            </a:r>
          </a:p>
          <a:p>
            <a:pPr marL="0" indent="0">
              <a:buNone/>
            </a:pPr>
            <a:endParaRPr lang="lt-LT" dirty="0"/>
          </a:p>
          <a:p>
            <a:pPr marL="0" indent="0" algn="ctr">
              <a:buNone/>
            </a:pPr>
            <a:r>
              <a:rPr lang="en-US" sz="1000" dirty="0" err="1">
                <a:latin typeface="+mn-lt"/>
              </a:rPr>
              <a:t>Šaltinis</a:t>
            </a:r>
            <a:r>
              <a:rPr lang="en-US" sz="1000" dirty="0">
                <a:latin typeface="+mn-lt"/>
              </a:rPr>
              <a:t>: ENAI</a:t>
            </a:r>
            <a:r>
              <a:rPr lang="lt-LT" sz="1000" dirty="0">
                <a:latin typeface="+mn-lt"/>
              </a:rPr>
              <a:t>, </a:t>
            </a:r>
            <a:r>
              <a:rPr lang="en-US" sz="1000" dirty="0" err="1">
                <a:latin typeface="+mn-lt"/>
              </a:rPr>
              <a:t>percituota</a:t>
            </a:r>
            <a:r>
              <a:rPr lang="en-US" sz="1000" dirty="0">
                <a:latin typeface="+mn-lt"/>
              </a:rPr>
              <a:t> </a:t>
            </a:r>
            <a:r>
              <a:rPr lang="en-US" sz="1000" dirty="0" err="1">
                <a:latin typeface="+mn-lt"/>
              </a:rPr>
              <a:t>iš</a:t>
            </a:r>
            <a:r>
              <a:rPr lang="en-US" sz="1000" dirty="0">
                <a:latin typeface="+mn-lt"/>
              </a:rPr>
              <a:t> </a:t>
            </a:r>
            <a:r>
              <a:rPr lang="lt-LT" sz="1000" dirty="0">
                <a:latin typeface="+mn-lt"/>
              </a:rPr>
              <a:t>Tauginienė et al. 2019</a:t>
            </a:r>
            <a:endParaRPr lang="en-US" sz="1000" dirty="0">
              <a:latin typeface="+mn-lt"/>
            </a:endParaRPr>
          </a:p>
        </p:txBody>
      </p:sp>
      <p:sp>
        <p:nvSpPr>
          <p:cNvPr id="4" name="Poraštės vietos rezervavimo ženklas 3">
            <a:extLst>
              <a:ext uri="{FF2B5EF4-FFF2-40B4-BE49-F238E27FC236}">
                <a16:creationId xmlns:a16="http://schemas.microsoft.com/office/drawing/2014/main" id="{32807149-E485-9DE5-70CA-4CCD9012EBD4}"/>
              </a:ext>
            </a:extLst>
          </p:cNvPr>
          <p:cNvSpPr>
            <a:spLocks noGrp="1"/>
          </p:cNvSpPr>
          <p:nvPr>
            <p:ph type="ftr" sz="quarter" idx="4294967295"/>
          </p:nvPr>
        </p:nvSpPr>
        <p:spPr>
          <a:xfrm>
            <a:off x="3124203" y="4767260"/>
            <a:ext cx="2895603" cy="273844"/>
          </a:xfrm>
        </p:spPr>
        <p:txBody>
          <a:bodyPr/>
          <a:lstStyle/>
          <a:p>
            <a:pPr lvl="0"/>
            <a:endParaRPr lang="lt-LT"/>
          </a:p>
        </p:txBody>
      </p:sp>
      <p:sp>
        <p:nvSpPr>
          <p:cNvPr id="5" name="Skaidrės numerio vietos rezervavimo ženklas 4">
            <a:extLst>
              <a:ext uri="{FF2B5EF4-FFF2-40B4-BE49-F238E27FC236}">
                <a16:creationId xmlns:a16="http://schemas.microsoft.com/office/drawing/2014/main" id="{73B90FA6-6476-D8C6-05F8-B18C9F94A55B}"/>
              </a:ext>
            </a:extLst>
          </p:cNvPr>
          <p:cNvSpPr>
            <a:spLocks noGrp="1"/>
          </p:cNvSpPr>
          <p:nvPr>
            <p:ph type="sldNum" sz="quarter" idx="8"/>
          </p:nvPr>
        </p:nvSpPr>
        <p:spPr/>
        <p:txBody>
          <a:bodyPr/>
          <a:lstStyle/>
          <a:p>
            <a:pPr lvl="0"/>
            <a:fld id="{D45BE91F-9F53-4043-B943-09F36DAB8CE5}" type="slidenum">
              <a:rPr lang="en-US" smtClean="0"/>
              <a:t>16</a:t>
            </a:fld>
            <a:endParaRPr lang="en-US"/>
          </a:p>
        </p:txBody>
      </p:sp>
    </p:spTree>
    <p:extLst>
      <p:ext uri="{BB962C8B-B14F-4D97-AF65-F5344CB8AC3E}">
        <p14:creationId xmlns:p14="http://schemas.microsoft.com/office/powerpoint/2010/main" val="288668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37EE1BA-4DA5-C28E-EB89-FA4C21929558}"/>
              </a:ext>
            </a:extLst>
          </p:cNvPr>
          <p:cNvSpPr txBox="1">
            <a:spLocks noGrp="1"/>
          </p:cNvSpPr>
          <p:nvPr>
            <p:ph type="title"/>
          </p:nvPr>
        </p:nvSpPr>
        <p:spPr>
          <a:xfrm>
            <a:off x="247754" y="380751"/>
            <a:ext cx="4324246" cy="507702"/>
          </a:xfrm>
        </p:spPr>
        <p:txBody>
          <a:bodyPr>
            <a:noAutofit/>
          </a:bodyPr>
          <a:lstStyle/>
          <a:p>
            <a:pPr lvl="0"/>
            <a:r>
              <a:rPr lang="lt-LT" sz="3600" b="1" dirty="0"/>
              <a:t>Idėjos plagiatas </a:t>
            </a:r>
          </a:p>
        </p:txBody>
      </p:sp>
      <p:sp>
        <p:nvSpPr>
          <p:cNvPr id="3" name="Turinio vietos rezervavimo ženklas 3">
            <a:extLst>
              <a:ext uri="{FF2B5EF4-FFF2-40B4-BE49-F238E27FC236}">
                <a16:creationId xmlns:a16="http://schemas.microsoft.com/office/drawing/2014/main" id="{A25426DA-E818-BC0A-B052-68A853E1ECBB}"/>
              </a:ext>
            </a:extLst>
          </p:cNvPr>
          <p:cNvSpPr txBox="1">
            <a:spLocks noGrp="1"/>
          </p:cNvSpPr>
          <p:nvPr>
            <p:ph idx="1"/>
          </p:nvPr>
        </p:nvSpPr>
        <p:spPr>
          <a:xfrm>
            <a:off x="282354" y="1063228"/>
            <a:ext cx="4168202" cy="3423048"/>
          </a:xfrm>
        </p:spPr>
        <p:txBody>
          <a:bodyPr>
            <a:noAutofit/>
          </a:bodyPr>
          <a:lstStyle/>
          <a:p>
            <a:pPr marL="0" lvl="1" indent="0" algn="ctr">
              <a:lnSpc>
                <a:spcPct val="120000"/>
              </a:lnSpc>
              <a:spcBef>
                <a:spcPts val="800"/>
              </a:spcBef>
              <a:buNone/>
            </a:pPr>
            <a:r>
              <a:rPr lang="lt-LT" sz="2400" dirty="0"/>
              <a:t>Svetimo koncepto ar nuomonės, kuri nėra bendrosios žinios, pasisavinimas rašytiniame darbe perteikiant esmę savais žodžiais nenurodant jų šaltinio. </a:t>
            </a:r>
          </a:p>
          <a:p>
            <a:pPr marL="0" lvl="1" indent="0" algn="ctr">
              <a:lnSpc>
                <a:spcPct val="120000"/>
              </a:lnSpc>
              <a:spcBef>
                <a:spcPts val="800"/>
              </a:spcBef>
              <a:buNone/>
            </a:pPr>
            <a:r>
              <a:rPr lang="lt-LT" sz="900" dirty="0">
                <a:latin typeface="+mn-lt"/>
              </a:rPr>
              <a:t>Šaltiniai: adaptuota pagal </a:t>
            </a:r>
            <a:r>
              <a:rPr lang="lt-LT" sz="900" dirty="0" err="1">
                <a:latin typeface="+mn-lt"/>
              </a:rPr>
              <a:t>Maurer</a:t>
            </a:r>
            <a:r>
              <a:rPr lang="lt-LT" sz="900" dirty="0">
                <a:latin typeface="+mn-lt"/>
              </a:rPr>
              <a:t>, H. A., </a:t>
            </a:r>
            <a:r>
              <a:rPr lang="lt-LT" sz="900" dirty="0" err="1">
                <a:latin typeface="+mn-lt"/>
              </a:rPr>
              <a:t>Kappe</a:t>
            </a:r>
            <a:r>
              <a:rPr lang="lt-LT" sz="900" dirty="0">
                <a:latin typeface="+mn-lt"/>
              </a:rPr>
              <a:t>, F., </a:t>
            </a:r>
            <a:r>
              <a:rPr lang="lt-LT" sz="900" dirty="0" err="1">
                <a:latin typeface="+mn-lt"/>
              </a:rPr>
              <a:t>Zaka</a:t>
            </a:r>
            <a:r>
              <a:rPr lang="lt-LT" sz="900" dirty="0">
                <a:latin typeface="+mn-lt"/>
              </a:rPr>
              <a:t>, B. (2006). </a:t>
            </a:r>
            <a:r>
              <a:rPr lang="lt-LT" sz="900" dirty="0" err="1">
                <a:latin typeface="+mn-lt"/>
              </a:rPr>
              <a:t>Plagiarism</a:t>
            </a:r>
            <a:r>
              <a:rPr lang="lt-LT" sz="900" dirty="0">
                <a:latin typeface="+mn-lt"/>
              </a:rPr>
              <a:t> - a </a:t>
            </a:r>
            <a:r>
              <a:rPr lang="lt-LT" sz="900" dirty="0" err="1">
                <a:latin typeface="+mn-lt"/>
              </a:rPr>
              <a:t>survey</a:t>
            </a:r>
            <a:r>
              <a:rPr lang="lt-LT" sz="900" dirty="0">
                <a:latin typeface="+mn-lt"/>
              </a:rPr>
              <a:t>. </a:t>
            </a:r>
            <a:r>
              <a:rPr lang="lt-LT" sz="900" dirty="0" err="1">
                <a:latin typeface="+mn-lt"/>
              </a:rPr>
              <a:t>Journal</a:t>
            </a:r>
            <a:r>
              <a:rPr lang="lt-LT" sz="900" dirty="0">
                <a:latin typeface="+mn-lt"/>
              </a:rPr>
              <a:t> </a:t>
            </a:r>
            <a:r>
              <a:rPr lang="lt-LT" sz="900" dirty="0" err="1">
                <a:latin typeface="+mn-lt"/>
              </a:rPr>
              <a:t>of</a:t>
            </a:r>
            <a:r>
              <a:rPr lang="lt-LT" sz="900" dirty="0">
                <a:latin typeface="+mn-lt"/>
              </a:rPr>
              <a:t> Universal Computer </a:t>
            </a:r>
            <a:r>
              <a:rPr lang="lt-LT" sz="900" dirty="0" err="1">
                <a:latin typeface="+mn-lt"/>
              </a:rPr>
              <a:t>Science</a:t>
            </a:r>
            <a:r>
              <a:rPr lang="lt-LT" sz="900" dirty="0">
                <a:latin typeface="+mn-lt"/>
              </a:rPr>
              <a:t>, 12(8): 1050-1084; ENAI, </a:t>
            </a:r>
            <a:r>
              <a:rPr lang="en-US" sz="900" dirty="0" err="1">
                <a:latin typeface="+mn-lt"/>
              </a:rPr>
              <a:t>percituota</a:t>
            </a:r>
            <a:r>
              <a:rPr lang="en-US" sz="900" dirty="0">
                <a:latin typeface="+mn-lt"/>
              </a:rPr>
              <a:t> </a:t>
            </a:r>
            <a:r>
              <a:rPr lang="en-US" sz="900" dirty="0" err="1">
                <a:latin typeface="+mn-lt"/>
              </a:rPr>
              <a:t>iš</a:t>
            </a:r>
            <a:r>
              <a:rPr lang="en-US" sz="900" dirty="0">
                <a:latin typeface="+mn-lt"/>
              </a:rPr>
              <a:t> </a:t>
            </a:r>
            <a:r>
              <a:rPr lang="lt-LT" sz="900" dirty="0">
                <a:latin typeface="+mn-lt"/>
              </a:rPr>
              <a:t>Tauginienė et al. 2019</a:t>
            </a:r>
            <a:endParaRPr lang="lt-LT" sz="900" dirty="0">
              <a:latin typeface="+mn-lt"/>
              <a:cs typeface="Times New Roman" pitchFamily="18"/>
            </a:endParaRPr>
          </a:p>
          <a:p>
            <a:pPr lvl="0" indent="0" algn="just">
              <a:spcBef>
                <a:spcPts val="400"/>
              </a:spcBef>
              <a:spcAft>
                <a:spcPts val="800"/>
              </a:spcAft>
              <a:buNone/>
            </a:pPr>
            <a:endParaRPr lang="lt-LT" sz="200" dirty="0">
              <a:cs typeface="Times New Roman" pitchFamily="18"/>
            </a:endParaRPr>
          </a:p>
          <a:p>
            <a:pPr lvl="0">
              <a:spcBef>
                <a:spcPts val="300"/>
              </a:spcBef>
            </a:pPr>
            <a:endParaRPr lang="en-US" sz="200" b="1" dirty="0">
              <a:latin typeface="Times New Roman" pitchFamily="18"/>
              <a:cs typeface="Times New Roman" pitchFamily="18"/>
            </a:endParaRPr>
          </a:p>
          <a:p>
            <a:pPr lvl="0">
              <a:spcBef>
                <a:spcPts val="300"/>
              </a:spcBef>
            </a:pPr>
            <a:endParaRPr lang="en-US" sz="200" b="1" dirty="0">
              <a:latin typeface="Times New Roman" pitchFamily="18"/>
              <a:cs typeface="Times New Roman" pitchFamily="18"/>
            </a:endParaRPr>
          </a:p>
          <a:p>
            <a:pPr marL="0" lvl="0" indent="0" algn="ctr">
              <a:spcBef>
                <a:spcPts val="400"/>
              </a:spcBef>
              <a:spcAft>
                <a:spcPts val="800"/>
              </a:spcAft>
              <a:buNone/>
            </a:pPr>
            <a:r>
              <a:rPr lang="lt-LT" sz="300" dirty="0">
                <a:latin typeface="Times New Roman" pitchFamily="18"/>
                <a:cs typeface="Times New Roman" pitchFamily="18"/>
              </a:rPr>
              <a:t> </a:t>
            </a:r>
            <a:endParaRPr lang="en-US" sz="300" dirty="0">
              <a:latin typeface="Calibri" pitchFamily="34"/>
              <a:cs typeface="Times New Roman" pitchFamily="18"/>
            </a:endParaRPr>
          </a:p>
          <a:p>
            <a:pPr lvl="0">
              <a:spcBef>
                <a:spcPts val="300"/>
              </a:spcBef>
            </a:pPr>
            <a:endParaRPr lang="en-US" sz="200" b="1" dirty="0">
              <a:latin typeface="Times New Roman" pitchFamily="18"/>
              <a:cs typeface="Times New Roman" pitchFamily="18"/>
            </a:endParaRPr>
          </a:p>
          <a:p>
            <a:pPr lvl="0">
              <a:spcBef>
                <a:spcPts val="300"/>
              </a:spcBef>
            </a:pPr>
            <a:endParaRPr lang="en-US" sz="200" b="1" dirty="0">
              <a:latin typeface="Times New Roman" pitchFamily="18"/>
              <a:cs typeface="Times New Roman" pitchFamily="18"/>
            </a:endParaRPr>
          </a:p>
          <a:p>
            <a:pPr lvl="0">
              <a:spcBef>
                <a:spcPts val="300"/>
              </a:spcBef>
            </a:pPr>
            <a:endParaRPr lang="en-US" sz="200" b="1" dirty="0">
              <a:latin typeface="Times New Roman" pitchFamily="18"/>
              <a:cs typeface="Times New Roman" pitchFamily="18"/>
            </a:endParaRPr>
          </a:p>
          <a:p>
            <a:pPr lvl="0">
              <a:spcBef>
                <a:spcPts val="300"/>
              </a:spcBef>
            </a:pPr>
            <a:endParaRPr lang="en-US" sz="200" b="1" dirty="0">
              <a:latin typeface="Times New Roman" pitchFamily="18"/>
              <a:cs typeface="Times New Roman" pitchFamily="18"/>
            </a:endParaRPr>
          </a:p>
          <a:p>
            <a:pPr lvl="0">
              <a:spcBef>
                <a:spcPts val="400"/>
              </a:spcBef>
            </a:pPr>
            <a:endParaRPr lang="en-US" sz="300" b="1" dirty="0">
              <a:latin typeface="Calibri" pitchFamily="34"/>
              <a:cs typeface="Times New Roman" pitchFamily="18"/>
            </a:endParaRPr>
          </a:p>
          <a:p>
            <a:pPr lvl="0"/>
            <a:endParaRPr lang="lt-LT" sz="600" dirty="0"/>
          </a:p>
        </p:txBody>
      </p:sp>
      <p:sp>
        <p:nvSpPr>
          <p:cNvPr id="4" name="Turinio vietos rezervavimo ženklas 2">
            <a:extLst>
              <a:ext uri="{FF2B5EF4-FFF2-40B4-BE49-F238E27FC236}">
                <a16:creationId xmlns:a16="http://schemas.microsoft.com/office/drawing/2014/main" id="{711E310F-1B33-A5DF-3EC9-BA9DBEF46BCE}"/>
              </a:ext>
            </a:extLst>
          </p:cNvPr>
          <p:cNvSpPr txBox="1">
            <a:spLocks/>
          </p:cNvSpPr>
          <p:nvPr/>
        </p:nvSpPr>
        <p:spPr>
          <a:xfrm>
            <a:off x="4979194" y="1203126"/>
            <a:ext cx="3707606" cy="3143251"/>
          </a:xfrm>
          <a:prstGeom prst="rect">
            <a:avLst/>
          </a:prstGeom>
          <a:noFill/>
          <a:ln>
            <a:noFill/>
          </a:ln>
        </p:spPr>
        <p:txBody>
          <a:bodyPr vert="horz" wrap="square" lIns="91440" tIns="45720" rIns="91440" bIns="45720" anchor="t" anchorCtr="0" compatLnSpc="1">
            <a:normAutofit fontScale="92500" lnSpcReduction="10000"/>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lt-LT"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lt-LT"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lt-LT"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itchFamily="34"/>
              <a:buNone/>
            </a:pPr>
            <a:r>
              <a:rPr lang="lt-LT" dirty="0"/>
              <a:t>Programos kodo, algoritmų, klasių ar funkcijų naudojimas be leidimo ar nuorodos į jų šaltinį.</a:t>
            </a:r>
          </a:p>
          <a:p>
            <a:pPr marL="0" indent="0" algn="ctr">
              <a:buFont typeface="Arial" pitchFamily="34"/>
              <a:buNone/>
            </a:pPr>
            <a:endParaRPr lang="lt-LT" sz="1600" dirty="0">
              <a:latin typeface="+mn-lt"/>
            </a:endParaRPr>
          </a:p>
          <a:p>
            <a:pPr marL="0" indent="0" algn="ctr">
              <a:buFont typeface="Arial" pitchFamily="34"/>
              <a:buNone/>
            </a:pPr>
            <a:r>
              <a:rPr lang="lt-LT" sz="1000" dirty="0">
                <a:latin typeface="+mn-lt"/>
              </a:rPr>
              <a:t>Šaltinis: </a:t>
            </a:r>
            <a:r>
              <a:rPr lang="lt-LT" sz="1000" dirty="0" err="1">
                <a:latin typeface="+mn-lt"/>
              </a:rPr>
              <a:t>Maurer</a:t>
            </a:r>
            <a:r>
              <a:rPr lang="lt-LT" sz="1000" dirty="0">
                <a:latin typeface="+mn-lt"/>
              </a:rPr>
              <a:t>, H. A., </a:t>
            </a:r>
            <a:r>
              <a:rPr lang="lt-LT" sz="1000" dirty="0" err="1">
                <a:latin typeface="+mn-lt"/>
              </a:rPr>
              <a:t>Kappe</a:t>
            </a:r>
            <a:r>
              <a:rPr lang="lt-LT" sz="1000" dirty="0">
                <a:latin typeface="+mn-lt"/>
              </a:rPr>
              <a:t>, F., </a:t>
            </a:r>
            <a:r>
              <a:rPr lang="lt-LT" sz="1000" dirty="0" err="1">
                <a:latin typeface="+mn-lt"/>
              </a:rPr>
              <a:t>Zaka</a:t>
            </a:r>
            <a:r>
              <a:rPr lang="lt-LT" sz="1000" dirty="0">
                <a:latin typeface="+mn-lt"/>
              </a:rPr>
              <a:t>, B. (2006). </a:t>
            </a:r>
            <a:r>
              <a:rPr lang="lt-LT" sz="1000" dirty="0" err="1">
                <a:latin typeface="+mn-lt"/>
              </a:rPr>
              <a:t>Plagiarism</a:t>
            </a:r>
            <a:r>
              <a:rPr lang="lt-LT" sz="1000" dirty="0">
                <a:latin typeface="+mn-lt"/>
              </a:rPr>
              <a:t>-a </a:t>
            </a:r>
            <a:r>
              <a:rPr lang="lt-LT" sz="1000" dirty="0" err="1">
                <a:latin typeface="+mn-lt"/>
              </a:rPr>
              <a:t>survey</a:t>
            </a:r>
            <a:r>
              <a:rPr lang="lt-LT" sz="1000" dirty="0">
                <a:latin typeface="+mn-lt"/>
              </a:rPr>
              <a:t>. </a:t>
            </a:r>
            <a:r>
              <a:rPr lang="lt-LT" sz="1000" dirty="0" err="1">
                <a:latin typeface="+mn-lt"/>
              </a:rPr>
              <a:t>Journal</a:t>
            </a:r>
            <a:r>
              <a:rPr lang="lt-LT" sz="1000" dirty="0">
                <a:latin typeface="+mn-lt"/>
              </a:rPr>
              <a:t> </a:t>
            </a:r>
            <a:r>
              <a:rPr lang="lt-LT" sz="1000" dirty="0" err="1">
                <a:latin typeface="+mn-lt"/>
              </a:rPr>
              <a:t>of</a:t>
            </a:r>
            <a:r>
              <a:rPr lang="lt-LT" sz="1000" dirty="0">
                <a:latin typeface="+mn-lt"/>
              </a:rPr>
              <a:t> Universal Computer </a:t>
            </a:r>
            <a:r>
              <a:rPr lang="lt-LT" sz="1000" dirty="0" err="1">
                <a:latin typeface="+mn-lt"/>
              </a:rPr>
              <a:t>Science</a:t>
            </a:r>
            <a:r>
              <a:rPr lang="lt-LT" sz="1000" dirty="0">
                <a:latin typeface="+mn-lt"/>
              </a:rPr>
              <a:t>, 12(8): 1050-1084., percituota iš Tauginienė et al. 2019</a:t>
            </a:r>
          </a:p>
        </p:txBody>
      </p:sp>
      <p:sp>
        <p:nvSpPr>
          <p:cNvPr id="5" name="Pavadinimas 1">
            <a:extLst>
              <a:ext uri="{FF2B5EF4-FFF2-40B4-BE49-F238E27FC236}">
                <a16:creationId xmlns:a16="http://schemas.microsoft.com/office/drawing/2014/main" id="{DA9E3553-57D6-2969-FE15-253AAB7E0F8C}"/>
              </a:ext>
            </a:extLst>
          </p:cNvPr>
          <p:cNvSpPr txBox="1">
            <a:spLocks/>
          </p:cNvSpPr>
          <p:nvPr/>
        </p:nvSpPr>
        <p:spPr>
          <a:xfrm>
            <a:off x="4750594" y="205977"/>
            <a:ext cx="3936206" cy="857250"/>
          </a:xfrm>
          <a:prstGeom prst="rect">
            <a:avLst/>
          </a:prstGeom>
          <a:noFill/>
          <a:ln>
            <a:noFill/>
          </a:ln>
        </p:spPr>
        <p:txBody>
          <a:bodyPr vert="horz" wrap="square" lIns="91440" tIns="45720" rIns="91440" bIns="45720" anchor="ctr" anchorCtr="1" compatLnSpc="1">
            <a:normAutofit/>
          </a:bodyPr>
          <a:lstStyle>
            <a:lvl1pPr marL="0" marR="0" lvl="0" indent="0" algn="ctr" defTabSz="914400" rtl="0" fontAlgn="auto" hangingPunct="1">
              <a:lnSpc>
                <a:spcPct val="100000"/>
              </a:lnSpc>
              <a:spcBef>
                <a:spcPts val="0"/>
              </a:spcBef>
              <a:spcAft>
                <a:spcPts val="0"/>
              </a:spcAft>
              <a:buNone/>
              <a:tabLst/>
              <a:defRPr lang="lt-LT" sz="4400" b="0" i="0" u="none" strike="noStrike" kern="1200" cap="none" spc="0" baseline="0">
                <a:solidFill>
                  <a:srgbClr val="000000"/>
                </a:solidFill>
                <a:uFillTx/>
                <a:latin typeface="Calibri"/>
              </a:defRPr>
            </a:lvl1pPr>
          </a:lstStyle>
          <a:p>
            <a:r>
              <a:rPr lang="en-US" sz="3600" b="1" dirty="0" err="1"/>
              <a:t>Kodo</a:t>
            </a:r>
            <a:r>
              <a:rPr lang="en-US" sz="3600" b="1" dirty="0"/>
              <a:t> </a:t>
            </a:r>
            <a:r>
              <a:rPr lang="en-US" sz="3600" b="1" dirty="0" err="1"/>
              <a:t>plagiatas</a:t>
            </a:r>
            <a:r>
              <a:rPr lang="en-US" sz="3600" b="1" dirty="0"/>
              <a:t> </a:t>
            </a:r>
          </a:p>
        </p:txBody>
      </p:sp>
      <p:sp>
        <p:nvSpPr>
          <p:cNvPr id="6" name="Poraštės vietos rezervavimo ženklas 5">
            <a:extLst>
              <a:ext uri="{FF2B5EF4-FFF2-40B4-BE49-F238E27FC236}">
                <a16:creationId xmlns:a16="http://schemas.microsoft.com/office/drawing/2014/main" id="{6B61BB99-2857-2FFA-24C3-7387086ABD41}"/>
              </a:ext>
            </a:extLst>
          </p:cNvPr>
          <p:cNvSpPr>
            <a:spLocks noGrp="1"/>
          </p:cNvSpPr>
          <p:nvPr>
            <p:ph type="ftr" sz="quarter" idx="4294967295"/>
          </p:nvPr>
        </p:nvSpPr>
        <p:spPr>
          <a:xfrm>
            <a:off x="3124203" y="4767260"/>
            <a:ext cx="2895603" cy="273844"/>
          </a:xfrm>
        </p:spPr>
        <p:txBody>
          <a:bodyPr/>
          <a:lstStyle/>
          <a:p>
            <a:pPr lvl="0"/>
            <a:endParaRPr lang="lt-LT"/>
          </a:p>
        </p:txBody>
      </p:sp>
      <p:sp>
        <p:nvSpPr>
          <p:cNvPr id="7" name="Skaidrės numerio vietos rezervavimo ženklas 6">
            <a:extLst>
              <a:ext uri="{FF2B5EF4-FFF2-40B4-BE49-F238E27FC236}">
                <a16:creationId xmlns:a16="http://schemas.microsoft.com/office/drawing/2014/main" id="{F035E908-15E8-B6BD-72F1-5C04DA3CF85F}"/>
              </a:ext>
            </a:extLst>
          </p:cNvPr>
          <p:cNvSpPr>
            <a:spLocks noGrp="1"/>
          </p:cNvSpPr>
          <p:nvPr>
            <p:ph type="sldNum" sz="quarter" idx="8"/>
          </p:nvPr>
        </p:nvSpPr>
        <p:spPr/>
        <p:txBody>
          <a:bodyPr/>
          <a:lstStyle/>
          <a:p>
            <a:pPr lvl="0"/>
            <a:fld id="{D45BE91F-9F53-4043-B943-09F36DAB8CE5}" type="slidenum">
              <a:rPr lang="en-US" smtClean="0"/>
              <a:t>17</a:t>
            </a:fld>
            <a:endParaRPr lang="en-US"/>
          </a:p>
        </p:txBody>
      </p:sp>
    </p:spTree>
    <p:extLst>
      <p:ext uri="{BB962C8B-B14F-4D97-AF65-F5344CB8AC3E}">
        <p14:creationId xmlns:p14="http://schemas.microsoft.com/office/powerpoint/2010/main" val="424695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56BF0A8-78CB-D4C0-20AF-186C44087F0E}"/>
              </a:ext>
            </a:extLst>
          </p:cNvPr>
          <p:cNvSpPr>
            <a:spLocks noGrp="1"/>
          </p:cNvSpPr>
          <p:nvPr>
            <p:ph type="title"/>
          </p:nvPr>
        </p:nvSpPr>
        <p:spPr>
          <a:xfrm>
            <a:off x="457200" y="205977"/>
            <a:ext cx="3393281" cy="857250"/>
          </a:xfrm>
        </p:spPr>
        <p:txBody>
          <a:bodyPr>
            <a:normAutofit/>
          </a:bodyPr>
          <a:lstStyle/>
          <a:p>
            <a:r>
              <a:rPr lang="lt-LT" sz="3600" b="1" dirty="0"/>
              <a:t>Vaizdų plagiatas</a:t>
            </a:r>
            <a:endParaRPr lang="en-US" sz="3600" b="1" dirty="0"/>
          </a:p>
        </p:txBody>
      </p:sp>
      <p:sp>
        <p:nvSpPr>
          <p:cNvPr id="3" name="Turinio vietos rezervavimo ženklas 2">
            <a:extLst>
              <a:ext uri="{FF2B5EF4-FFF2-40B4-BE49-F238E27FC236}">
                <a16:creationId xmlns:a16="http://schemas.microsoft.com/office/drawing/2014/main" id="{D72E658C-A919-AD5B-BA23-BC4294FB74C3}"/>
              </a:ext>
            </a:extLst>
          </p:cNvPr>
          <p:cNvSpPr>
            <a:spLocks noGrp="1"/>
          </p:cNvSpPr>
          <p:nvPr>
            <p:ph idx="1"/>
          </p:nvPr>
        </p:nvSpPr>
        <p:spPr>
          <a:xfrm>
            <a:off x="457200" y="1200150"/>
            <a:ext cx="3286125" cy="3394472"/>
          </a:xfrm>
        </p:spPr>
        <p:txBody>
          <a:bodyPr>
            <a:normAutofit fontScale="77500" lnSpcReduction="20000"/>
          </a:bodyPr>
          <a:lstStyle/>
          <a:p>
            <a:pPr marL="0" indent="0" algn="ctr">
              <a:buNone/>
            </a:pPr>
            <a:r>
              <a:rPr lang="lt-LT" dirty="0"/>
              <a:t>Įvairių pavidalų (pvz., nuotraukų, vaizdo įrašų, grafinių duomenų) naudojimas be leidimo ar nuorodos į jų šaltinį. </a:t>
            </a:r>
          </a:p>
          <a:p>
            <a:pPr marL="0" indent="0">
              <a:buNone/>
            </a:pPr>
            <a:endParaRPr lang="lt-LT" dirty="0"/>
          </a:p>
          <a:p>
            <a:pPr marL="0" indent="0" algn="ctr">
              <a:buNone/>
            </a:pPr>
            <a:endParaRPr lang="lt-LT" sz="1100" dirty="0">
              <a:latin typeface="+mn-lt"/>
            </a:endParaRPr>
          </a:p>
          <a:p>
            <a:pPr marL="0" indent="0" algn="ctr">
              <a:buNone/>
            </a:pPr>
            <a:endParaRPr lang="lt-LT" sz="1100" dirty="0">
              <a:latin typeface="+mn-lt"/>
            </a:endParaRPr>
          </a:p>
          <a:p>
            <a:pPr marL="0" indent="0" algn="ctr">
              <a:buNone/>
            </a:pPr>
            <a:endParaRPr lang="lt-LT" sz="1100" dirty="0">
              <a:latin typeface="+mn-lt"/>
            </a:endParaRPr>
          </a:p>
          <a:p>
            <a:pPr marL="0" indent="0" algn="ctr">
              <a:buNone/>
            </a:pPr>
            <a:r>
              <a:rPr lang="lt-LT" sz="1100" dirty="0">
                <a:latin typeface="+mn-lt"/>
              </a:rPr>
              <a:t>Šaltinis: prieiga per internetą: http://www.plagiarism.org/plagiarism‑101/</a:t>
            </a:r>
            <a:r>
              <a:rPr lang="lt-LT" sz="1100" dirty="0" err="1">
                <a:latin typeface="+mn-lt"/>
              </a:rPr>
              <a:t>what‑is‑plagiarism</a:t>
            </a:r>
            <a:r>
              <a:rPr lang="lt-LT" sz="1100" dirty="0">
                <a:latin typeface="+mn-lt"/>
              </a:rPr>
              <a:t> percituota iš </a:t>
            </a:r>
            <a:r>
              <a:rPr lang="lt-LT" sz="1100" dirty="0" err="1">
                <a:latin typeface="+mn-lt"/>
              </a:rPr>
              <a:t>Dhammi</a:t>
            </a:r>
            <a:r>
              <a:rPr lang="lt-LT" sz="1100" dirty="0">
                <a:latin typeface="+mn-lt"/>
              </a:rPr>
              <a:t>, I. K., &amp; </a:t>
            </a:r>
            <a:r>
              <a:rPr lang="lt-LT" sz="1100" dirty="0" err="1">
                <a:latin typeface="+mn-lt"/>
              </a:rPr>
              <a:t>Haq</a:t>
            </a:r>
            <a:r>
              <a:rPr lang="lt-LT" sz="1100" dirty="0">
                <a:latin typeface="+mn-lt"/>
              </a:rPr>
              <a:t>, R. U. (2016). </a:t>
            </a:r>
            <a:r>
              <a:rPr lang="lt-LT" sz="1100" dirty="0" err="1">
                <a:latin typeface="+mn-lt"/>
              </a:rPr>
              <a:t>What</a:t>
            </a:r>
            <a:r>
              <a:rPr lang="lt-LT" sz="1100" dirty="0">
                <a:latin typeface="+mn-lt"/>
              </a:rPr>
              <a:t> </a:t>
            </a:r>
            <a:r>
              <a:rPr lang="lt-LT" sz="1100" dirty="0" err="1">
                <a:latin typeface="+mn-lt"/>
              </a:rPr>
              <a:t>is</a:t>
            </a:r>
            <a:r>
              <a:rPr lang="lt-LT" sz="1100" dirty="0">
                <a:latin typeface="+mn-lt"/>
              </a:rPr>
              <a:t> </a:t>
            </a:r>
            <a:r>
              <a:rPr lang="lt-LT" sz="1100" dirty="0" err="1">
                <a:latin typeface="+mn-lt"/>
              </a:rPr>
              <a:t>plagiarism</a:t>
            </a:r>
            <a:r>
              <a:rPr lang="lt-LT" sz="1100" dirty="0">
                <a:latin typeface="+mn-lt"/>
              </a:rPr>
              <a:t> </a:t>
            </a:r>
            <a:r>
              <a:rPr lang="lt-LT" sz="1100" dirty="0" err="1">
                <a:latin typeface="+mn-lt"/>
              </a:rPr>
              <a:t>and</a:t>
            </a:r>
            <a:r>
              <a:rPr lang="lt-LT" sz="1100" dirty="0">
                <a:latin typeface="+mn-lt"/>
              </a:rPr>
              <a:t> </a:t>
            </a:r>
            <a:r>
              <a:rPr lang="lt-LT" sz="1100" dirty="0" err="1">
                <a:latin typeface="+mn-lt"/>
              </a:rPr>
              <a:t>how</a:t>
            </a:r>
            <a:r>
              <a:rPr lang="lt-LT" sz="1100" dirty="0">
                <a:latin typeface="+mn-lt"/>
              </a:rPr>
              <a:t> to </a:t>
            </a:r>
            <a:r>
              <a:rPr lang="lt-LT" sz="1100" dirty="0" err="1">
                <a:latin typeface="+mn-lt"/>
              </a:rPr>
              <a:t>avoid</a:t>
            </a:r>
            <a:r>
              <a:rPr lang="lt-LT" sz="1100" dirty="0">
                <a:latin typeface="+mn-lt"/>
              </a:rPr>
              <a:t> it? </a:t>
            </a:r>
            <a:r>
              <a:rPr lang="lt-LT" sz="1100" dirty="0" err="1">
                <a:latin typeface="+mn-lt"/>
              </a:rPr>
              <a:t>Indian</a:t>
            </a:r>
            <a:r>
              <a:rPr lang="lt-LT" sz="1100" dirty="0">
                <a:latin typeface="+mn-lt"/>
              </a:rPr>
              <a:t> </a:t>
            </a:r>
            <a:r>
              <a:rPr lang="lt-LT" sz="1100" dirty="0" err="1">
                <a:latin typeface="+mn-lt"/>
              </a:rPr>
              <a:t>Journal</a:t>
            </a:r>
            <a:r>
              <a:rPr lang="lt-LT" sz="1100" dirty="0">
                <a:latin typeface="+mn-lt"/>
              </a:rPr>
              <a:t> </a:t>
            </a:r>
            <a:r>
              <a:rPr lang="lt-LT" sz="1100" dirty="0" err="1">
                <a:latin typeface="+mn-lt"/>
              </a:rPr>
              <a:t>of</a:t>
            </a:r>
            <a:r>
              <a:rPr lang="lt-LT" sz="1100" dirty="0">
                <a:latin typeface="+mn-lt"/>
              </a:rPr>
              <a:t> </a:t>
            </a:r>
            <a:r>
              <a:rPr lang="lt-LT" sz="1100" dirty="0" err="1">
                <a:latin typeface="+mn-lt"/>
              </a:rPr>
              <a:t>Orthopaedics</a:t>
            </a:r>
            <a:r>
              <a:rPr lang="lt-LT" sz="1100" dirty="0">
                <a:latin typeface="+mn-lt"/>
              </a:rPr>
              <a:t>, 50(6): 581–583, </a:t>
            </a:r>
            <a:r>
              <a:rPr lang="en-US" sz="1100" dirty="0" err="1">
                <a:latin typeface="+mn-lt"/>
              </a:rPr>
              <a:t>percituota</a:t>
            </a:r>
            <a:r>
              <a:rPr lang="en-US" sz="1100" dirty="0">
                <a:latin typeface="+mn-lt"/>
              </a:rPr>
              <a:t> </a:t>
            </a:r>
            <a:r>
              <a:rPr lang="en-US" sz="1100" dirty="0" err="1">
                <a:latin typeface="+mn-lt"/>
              </a:rPr>
              <a:t>iš</a:t>
            </a:r>
            <a:r>
              <a:rPr lang="en-US" sz="1100" dirty="0">
                <a:latin typeface="+mn-lt"/>
              </a:rPr>
              <a:t> </a:t>
            </a:r>
            <a:r>
              <a:rPr lang="lt-LT" sz="1100" dirty="0">
                <a:latin typeface="+mn-lt"/>
              </a:rPr>
              <a:t>Tauginienė et al. 2019</a:t>
            </a:r>
            <a:endParaRPr lang="lt-LT" sz="1100" dirty="0">
              <a:latin typeface="+mn-lt"/>
              <a:cs typeface="Times New Roman" pitchFamily="18"/>
            </a:endParaRPr>
          </a:p>
        </p:txBody>
      </p:sp>
      <p:pic>
        <p:nvPicPr>
          <p:cNvPr id="1026" name="Picture 2" descr="Canon tree">
            <a:extLst>
              <a:ext uri="{FF2B5EF4-FFF2-40B4-BE49-F238E27FC236}">
                <a16:creationId xmlns:a16="http://schemas.microsoft.com/office/drawing/2014/main" id="{D24ED2FC-227C-0B3B-2BEB-22496DAA0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879" y="292893"/>
            <a:ext cx="1976628" cy="2400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non tree">
            <a:extLst>
              <a:ext uri="{FF2B5EF4-FFF2-40B4-BE49-F238E27FC236}">
                <a16:creationId xmlns:a16="http://schemas.microsoft.com/office/drawing/2014/main" id="{7A766B42-959A-31B8-22C5-29BE0F561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373" y="2459831"/>
            <a:ext cx="1976628" cy="24003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650E78-B04D-2E30-C194-31FC01C50938}"/>
              </a:ext>
            </a:extLst>
          </p:cNvPr>
          <p:cNvSpPr txBox="1"/>
          <p:nvPr/>
        </p:nvSpPr>
        <p:spPr>
          <a:xfrm>
            <a:off x="5536406" y="4912668"/>
            <a:ext cx="4572000" cy="230832"/>
          </a:xfrm>
          <a:prstGeom prst="rect">
            <a:avLst/>
          </a:prstGeom>
          <a:noFill/>
        </p:spPr>
        <p:txBody>
          <a:bodyPr wrap="square">
            <a:spAutoFit/>
          </a:bodyPr>
          <a:lstStyle/>
          <a:p>
            <a:r>
              <a:rPr lang="en-US" sz="900" b="0" i="0" dirty="0">
                <a:solidFill>
                  <a:srgbClr val="30272E"/>
                </a:solidFill>
                <a:effectLst/>
                <a:latin typeface="Inter"/>
              </a:rPr>
              <a:t>"</a:t>
            </a:r>
            <a:r>
              <a:rPr lang="en-US" sz="900" b="0" i="0" dirty="0">
                <a:effectLst/>
                <a:latin typeface="Inter"/>
                <a:hlinkClick r:id="rId3"/>
              </a:rPr>
              <a:t>Canon tree</a:t>
            </a:r>
            <a:r>
              <a:rPr lang="en-US" sz="900" b="0" i="0" dirty="0">
                <a:solidFill>
                  <a:srgbClr val="30272E"/>
                </a:solidFill>
                <a:effectLst/>
                <a:latin typeface="Inter"/>
              </a:rPr>
              <a:t>" by </a:t>
            </a:r>
            <a:r>
              <a:rPr lang="en-US" sz="900" b="0" i="0" dirty="0">
                <a:effectLst/>
                <a:latin typeface="Inter"/>
                <a:hlinkClick r:id="rId4"/>
              </a:rPr>
              <a:t>@Doug88888</a:t>
            </a:r>
            <a:r>
              <a:rPr lang="en-US" sz="900" b="0" i="0" dirty="0">
                <a:solidFill>
                  <a:srgbClr val="30272E"/>
                </a:solidFill>
                <a:effectLst/>
                <a:latin typeface="Inter"/>
              </a:rPr>
              <a:t> is licensed under </a:t>
            </a:r>
            <a:r>
              <a:rPr lang="en-US" sz="900" b="0" i="0" dirty="0">
                <a:effectLst/>
                <a:latin typeface="Inter"/>
                <a:hlinkClick r:id="rId5"/>
              </a:rPr>
              <a:t>CC BY-NC-SA 2.0</a:t>
            </a:r>
            <a:r>
              <a:rPr lang="en-US" sz="900" b="0" i="0" dirty="0">
                <a:solidFill>
                  <a:srgbClr val="30272E"/>
                </a:solidFill>
                <a:effectLst/>
                <a:latin typeface="Inter"/>
              </a:rPr>
              <a:t>.</a:t>
            </a:r>
            <a:endParaRPr lang="en-US" sz="900" dirty="0"/>
          </a:p>
        </p:txBody>
      </p:sp>
      <p:sp>
        <p:nvSpPr>
          <p:cNvPr id="4" name="Poraštės vietos rezervavimo ženklas 3">
            <a:extLst>
              <a:ext uri="{FF2B5EF4-FFF2-40B4-BE49-F238E27FC236}">
                <a16:creationId xmlns:a16="http://schemas.microsoft.com/office/drawing/2014/main" id="{DC42DF69-5527-87E5-7F8E-6244592A69B7}"/>
              </a:ext>
            </a:extLst>
          </p:cNvPr>
          <p:cNvSpPr>
            <a:spLocks noGrp="1"/>
          </p:cNvSpPr>
          <p:nvPr>
            <p:ph type="ftr" sz="quarter" idx="4294967295"/>
          </p:nvPr>
        </p:nvSpPr>
        <p:spPr>
          <a:xfrm>
            <a:off x="3124203" y="4767260"/>
            <a:ext cx="2895603" cy="273844"/>
          </a:xfrm>
        </p:spPr>
        <p:txBody>
          <a:bodyPr/>
          <a:lstStyle/>
          <a:p>
            <a:pPr lvl="0"/>
            <a:endParaRPr lang="lt-LT"/>
          </a:p>
        </p:txBody>
      </p:sp>
      <p:sp>
        <p:nvSpPr>
          <p:cNvPr id="5" name="Skaidrės numerio vietos rezervavimo ženklas 4">
            <a:extLst>
              <a:ext uri="{FF2B5EF4-FFF2-40B4-BE49-F238E27FC236}">
                <a16:creationId xmlns:a16="http://schemas.microsoft.com/office/drawing/2014/main" id="{69478E8D-F405-2F5C-FFCB-8B0106F0846B}"/>
              </a:ext>
            </a:extLst>
          </p:cNvPr>
          <p:cNvSpPr>
            <a:spLocks noGrp="1"/>
          </p:cNvSpPr>
          <p:nvPr>
            <p:ph type="sldNum" sz="quarter" idx="8"/>
          </p:nvPr>
        </p:nvSpPr>
        <p:spPr/>
        <p:txBody>
          <a:bodyPr/>
          <a:lstStyle/>
          <a:p>
            <a:pPr lvl="0"/>
            <a:fld id="{D45BE91F-9F53-4043-B943-09F36DAB8CE5}" type="slidenum">
              <a:rPr lang="en-US" smtClean="0"/>
              <a:t>18</a:t>
            </a:fld>
            <a:endParaRPr lang="en-US"/>
          </a:p>
        </p:txBody>
      </p:sp>
    </p:spTree>
    <p:extLst>
      <p:ext uri="{BB962C8B-B14F-4D97-AF65-F5344CB8AC3E}">
        <p14:creationId xmlns:p14="http://schemas.microsoft.com/office/powerpoint/2010/main" val="132025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47EAE908-9A69-D261-B55B-56EF38932B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2072" y="1178204"/>
            <a:ext cx="2262716" cy="3394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352A0E-DF62-F90E-65B7-AD39A9B94798}"/>
              </a:ext>
            </a:extLst>
          </p:cNvPr>
          <p:cNvSpPr txBox="1"/>
          <p:nvPr/>
        </p:nvSpPr>
        <p:spPr>
          <a:xfrm>
            <a:off x="621212" y="4598969"/>
            <a:ext cx="2444436" cy="338554"/>
          </a:xfrm>
          <a:prstGeom prst="rect">
            <a:avLst/>
          </a:prstGeom>
          <a:noFill/>
        </p:spPr>
        <p:txBody>
          <a:bodyPr wrap="square">
            <a:spAutoFit/>
          </a:bodyPr>
          <a:lstStyle/>
          <a:p>
            <a:r>
              <a:rPr lang="en-US" sz="800" b="0" i="0" dirty="0">
                <a:effectLst/>
                <a:latin typeface="Karla" panose="020B0604020202020204" pitchFamily="2" charset="-70"/>
              </a:rPr>
              <a:t>El Toro de Oro by Enrique Cabrera, Gansevoort Meatpacking NYC. </a:t>
            </a:r>
            <a:r>
              <a:rPr lang="lt-LT" sz="800" b="0" i="0" dirty="0">
                <a:effectLst/>
                <a:latin typeface="Karla" panose="020B0604020202020204" pitchFamily="2" charset="-70"/>
              </a:rPr>
              <a:t>Foto</a:t>
            </a:r>
            <a:r>
              <a:rPr lang="en-US" sz="800" b="0" i="0" dirty="0">
                <a:effectLst/>
                <a:latin typeface="Karla" panose="020B0604020202020204" pitchFamily="2" charset="-70"/>
              </a:rPr>
              <a:t>: Alejandro Jimenez</a:t>
            </a:r>
            <a:endParaRPr lang="en-US" sz="800" dirty="0"/>
          </a:p>
        </p:txBody>
      </p:sp>
      <p:pic>
        <p:nvPicPr>
          <p:cNvPr id="2056" name="Picture 8">
            <a:extLst>
              <a:ext uri="{FF2B5EF4-FFF2-40B4-BE49-F238E27FC236}">
                <a16:creationId xmlns:a16="http://schemas.microsoft.com/office/drawing/2014/main" id="{2FEC753B-3C02-9CF3-3C3C-9C268AAAC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084" y="2589408"/>
            <a:ext cx="2987083" cy="21145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09E465-0C37-4B48-D91F-A0B4AA400712}"/>
              </a:ext>
            </a:extLst>
          </p:cNvPr>
          <p:cNvSpPr txBox="1"/>
          <p:nvPr/>
        </p:nvSpPr>
        <p:spPr>
          <a:xfrm>
            <a:off x="5223632" y="4768246"/>
            <a:ext cx="1506352" cy="215444"/>
          </a:xfrm>
          <a:prstGeom prst="rect">
            <a:avLst/>
          </a:prstGeom>
          <a:noFill/>
        </p:spPr>
        <p:txBody>
          <a:bodyPr wrap="square">
            <a:spAutoFit/>
          </a:bodyPr>
          <a:lstStyle/>
          <a:p>
            <a:r>
              <a:rPr lang="lt-LT" sz="800" dirty="0">
                <a:solidFill>
                  <a:srgbClr val="222222"/>
                </a:solidFill>
                <a:latin typeface="arial" panose="020B0604020202020204" pitchFamily="34" charset="0"/>
              </a:rPr>
              <a:t>Foto: </a:t>
            </a:r>
            <a:r>
              <a:rPr lang="lt-LT" sz="800" b="0" i="0" dirty="0">
                <a:solidFill>
                  <a:srgbClr val="222222"/>
                </a:solidFill>
                <a:effectLst/>
                <a:latin typeface="arial" panose="020B0604020202020204" pitchFamily="34" charset="0"/>
              </a:rPr>
              <a:t>Marta </a:t>
            </a:r>
            <a:r>
              <a:rPr lang="lt-LT" sz="800" b="0" i="0" dirty="0" err="1">
                <a:solidFill>
                  <a:srgbClr val="222222"/>
                </a:solidFill>
                <a:effectLst/>
                <a:latin typeface="arial" panose="020B0604020202020204" pitchFamily="34" charset="0"/>
              </a:rPr>
              <a:t>Kandr</a:t>
            </a:r>
            <a:endParaRPr lang="en-US" sz="800" dirty="0"/>
          </a:p>
        </p:txBody>
      </p:sp>
      <p:pic>
        <p:nvPicPr>
          <p:cNvPr id="2058" name="Picture 10" descr="Tauro skulptūra Kaune">
            <a:extLst>
              <a:ext uri="{FF2B5EF4-FFF2-40B4-BE49-F238E27FC236}">
                <a16:creationId xmlns:a16="http://schemas.microsoft.com/office/drawing/2014/main" id="{DCE6B909-D205-3EFF-8D78-F839F1109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090" y="159810"/>
            <a:ext cx="2862910" cy="19071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CC85352-ADA9-5CB1-68F2-A7E4F56D49DC}"/>
              </a:ext>
            </a:extLst>
          </p:cNvPr>
          <p:cNvSpPr txBox="1"/>
          <p:nvPr/>
        </p:nvSpPr>
        <p:spPr>
          <a:xfrm>
            <a:off x="3460090" y="2131241"/>
            <a:ext cx="2593238" cy="230832"/>
          </a:xfrm>
          <a:prstGeom prst="rect">
            <a:avLst/>
          </a:prstGeom>
          <a:noFill/>
        </p:spPr>
        <p:txBody>
          <a:bodyPr wrap="square">
            <a:spAutoFit/>
          </a:bodyPr>
          <a:lstStyle/>
          <a:p>
            <a:r>
              <a:rPr lang="en-US" sz="900" b="0" i="0" dirty="0" err="1">
                <a:solidFill>
                  <a:srgbClr val="000000"/>
                </a:solidFill>
                <a:effectLst/>
                <a:latin typeface="Source Sans Pro" panose="020B0503030403020204" pitchFamily="34" charset="0"/>
              </a:rPr>
              <a:t>Tauro</a:t>
            </a:r>
            <a:r>
              <a:rPr lang="en-US" sz="900" b="0" i="0" dirty="0">
                <a:solidFill>
                  <a:srgbClr val="000000"/>
                </a:solidFill>
                <a:effectLst/>
                <a:latin typeface="Source Sans Pro" panose="020B0503030403020204" pitchFamily="34" charset="0"/>
              </a:rPr>
              <a:t> </a:t>
            </a:r>
            <a:r>
              <a:rPr lang="en-US" sz="900" b="0" i="0" dirty="0" err="1">
                <a:solidFill>
                  <a:srgbClr val="000000"/>
                </a:solidFill>
                <a:effectLst/>
                <a:latin typeface="Source Sans Pro" panose="020B0503030403020204" pitchFamily="34" charset="0"/>
              </a:rPr>
              <a:t>skulptūra</a:t>
            </a:r>
            <a:r>
              <a:rPr lang="en-US" sz="900" b="0" i="0" dirty="0">
                <a:solidFill>
                  <a:srgbClr val="000000"/>
                </a:solidFill>
                <a:effectLst/>
                <a:latin typeface="Source Sans Pro" panose="020B0503030403020204" pitchFamily="34" charset="0"/>
              </a:rPr>
              <a:t> </a:t>
            </a:r>
            <a:r>
              <a:rPr lang="en-US" sz="900" b="0" i="0" dirty="0" err="1">
                <a:solidFill>
                  <a:srgbClr val="000000"/>
                </a:solidFill>
                <a:effectLst/>
                <a:latin typeface="Source Sans Pro" panose="020B0503030403020204" pitchFamily="34" charset="0"/>
              </a:rPr>
              <a:t>Kaune</a:t>
            </a:r>
            <a:r>
              <a:rPr lang="en-US" sz="900" b="0" i="0" dirty="0">
                <a:solidFill>
                  <a:srgbClr val="000000"/>
                </a:solidFill>
                <a:effectLst/>
                <a:latin typeface="Source Sans Pro" panose="020B0503030403020204" pitchFamily="34" charset="0"/>
              </a:rPr>
              <a:t> / T. </a:t>
            </a:r>
            <a:r>
              <a:rPr lang="en-US" sz="900" b="0" i="0" dirty="0" err="1">
                <a:solidFill>
                  <a:srgbClr val="000000"/>
                </a:solidFill>
                <a:effectLst/>
                <a:latin typeface="Source Sans Pro" panose="020B0503030403020204" pitchFamily="34" charset="0"/>
              </a:rPr>
              <a:t>Biliūno</a:t>
            </a:r>
            <a:r>
              <a:rPr lang="en-US" sz="900" b="0" i="0" dirty="0">
                <a:solidFill>
                  <a:srgbClr val="000000"/>
                </a:solidFill>
                <a:effectLst/>
                <a:latin typeface="Source Sans Pro" panose="020B0503030403020204" pitchFamily="34" charset="0"/>
              </a:rPr>
              <a:t> / BNS </a:t>
            </a:r>
            <a:r>
              <a:rPr lang="en-US" sz="900" b="0" i="0" dirty="0" err="1">
                <a:solidFill>
                  <a:srgbClr val="000000"/>
                </a:solidFill>
                <a:effectLst/>
                <a:latin typeface="Source Sans Pro" panose="020B0503030403020204" pitchFamily="34" charset="0"/>
              </a:rPr>
              <a:t>nuotr</a:t>
            </a:r>
            <a:r>
              <a:rPr lang="en-US" sz="900" b="0" i="0" dirty="0">
                <a:solidFill>
                  <a:srgbClr val="000000"/>
                </a:solidFill>
                <a:effectLst/>
                <a:latin typeface="Source Sans Pro" panose="020B0503030403020204" pitchFamily="34" charset="0"/>
              </a:rPr>
              <a:t>.</a:t>
            </a:r>
            <a:endParaRPr lang="en-US" sz="900" dirty="0"/>
          </a:p>
        </p:txBody>
      </p:sp>
      <p:sp>
        <p:nvSpPr>
          <p:cNvPr id="2" name="Poraštės vietos rezervavimo ženklas 1">
            <a:extLst>
              <a:ext uri="{FF2B5EF4-FFF2-40B4-BE49-F238E27FC236}">
                <a16:creationId xmlns:a16="http://schemas.microsoft.com/office/drawing/2014/main" id="{EDA7F679-97F9-05B9-F4DC-2A5B32DEED3A}"/>
              </a:ext>
            </a:extLst>
          </p:cNvPr>
          <p:cNvSpPr>
            <a:spLocks noGrp="1"/>
          </p:cNvSpPr>
          <p:nvPr>
            <p:ph type="ftr" sz="quarter" idx="4294967295"/>
          </p:nvPr>
        </p:nvSpPr>
        <p:spPr>
          <a:xfrm>
            <a:off x="3124203" y="4767260"/>
            <a:ext cx="2895603" cy="273844"/>
          </a:xfrm>
        </p:spPr>
        <p:txBody>
          <a:bodyPr/>
          <a:lstStyle/>
          <a:p>
            <a:pPr lvl="0"/>
            <a:endParaRPr lang="lt-LT"/>
          </a:p>
        </p:txBody>
      </p:sp>
      <p:sp>
        <p:nvSpPr>
          <p:cNvPr id="3" name="Skaidrės numerio vietos rezervavimo ženklas 2">
            <a:extLst>
              <a:ext uri="{FF2B5EF4-FFF2-40B4-BE49-F238E27FC236}">
                <a16:creationId xmlns:a16="http://schemas.microsoft.com/office/drawing/2014/main" id="{4ED8848B-61D6-B8CC-A952-FFFFB8617870}"/>
              </a:ext>
            </a:extLst>
          </p:cNvPr>
          <p:cNvSpPr>
            <a:spLocks noGrp="1"/>
          </p:cNvSpPr>
          <p:nvPr>
            <p:ph type="sldNum" sz="quarter" idx="8"/>
          </p:nvPr>
        </p:nvSpPr>
        <p:spPr/>
        <p:txBody>
          <a:bodyPr/>
          <a:lstStyle/>
          <a:p>
            <a:pPr lvl="0"/>
            <a:fld id="{D45BE91F-9F53-4043-B943-09F36DAB8CE5}" type="slidenum">
              <a:rPr lang="en-US" smtClean="0"/>
              <a:t>19</a:t>
            </a:fld>
            <a:endParaRPr lang="en-US"/>
          </a:p>
        </p:txBody>
      </p:sp>
    </p:spTree>
    <p:extLst>
      <p:ext uri="{BB962C8B-B14F-4D97-AF65-F5344CB8AC3E}">
        <p14:creationId xmlns:p14="http://schemas.microsoft.com/office/powerpoint/2010/main" val="91082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737EE1BA-4DA5-C28E-EB89-FA4C21929558}"/>
              </a:ext>
            </a:extLst>
          </p:cNvPr>
          <p:cNvSpPr txBox="1">
            <a:spLocks noGrp="1"/>
          </p:cNvSpPr>
          <p:nvPr>
            <p:ph type="title"/>
          </p:nvPr>
        </p:nvSpPr>
        <p:spPr>
          <a:xfrm>
            <a:off x="628649" y="820341"/>
            <a:ext cx="7879841" cy="2225406"/>
          </a:xfrm>
        </p:spPr>
        <p:txBody>
          <a:bodyPr vert="horz" lIns="91440" tIns="45720" rIns="91440" bIns="45720" rtlCol="0" anchor="b">
            <a:normAutofit/>
          </a:bodyPr>
          <a:lstStyle/>
          <a:p>
            <a:pPr lvl="0">
              <a:lnSpc>
                <a:spcPct val="90000"/>
              </a:lnSpc>
              <a:spcBef>
                <a:spcPct val="0"/>
              </a:spcBef>
            </a:pPr>
            <a:r>
              <a:rPr lang="en-US" sz="6000" b="1" kern="1200" dirty="0" err="1">
                <a:solidFill>
                  <a:schemeClr val="tx1"/>
                </a:solidFill>
                <a:latin typeface="+mj-lt"/>
                <a:ea typeface="+mj-ea"/>
                <a:cs typeface="+mj-cs"/>
              </a:rPr>
              <a:t>Plagiatas</a:t>
            </a:r>
            <a:endParaRPr lang="en-US" sz="6000" b="1" kern="1200" dirty="0">
              <a:solidFill>
                <a:schemeClr val="tx1"/>
              </a:solidFill>
              <a:latin typeface="+mj-lt"/>
              <a:ea typeface="+mj-ea"/>
              <a:cs typeface="+mj-cs"/>
            </a:endParaRPr>
          </a:p>
        </p:txBody>
      </p:sp>
      <p:sp>
        <p:nvSpPr>
          <p:cNvPr id="28" name="Rectangle 2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8374"/>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10162" y="1761629"/>
            <a:ext cx="41148"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kaidrės numerio vietos rezervavimo ženklas 4">
            <a:extLst>
              <a:ext uri="{FF2B5EF4-FFF2-40B4-BE49-F238E27FC236}">
                <a16:creationId xmlns:a16="http://schemas.microsoft.com/office/drawing/2014/main" id="{4D5219AB-5855-AE13-7311-91CA05C85069}"/>
              </a:ext>
            </a:extLst>
          </p:cNvPr>
          <p:cNvSpPr>
            <a:spLocks noGrp="1"/>
          </p:cNvSpPr>
          <p:nvPr>
            <p:ph type="sldNum" sz="quarter" idx="8"/>
          </p:nvPr>
        </p:nvSpPr>
        <p:spPr>
          <a:xfrm>
            <a:off x="6457950" y="4767262"/>
            <a:ext cx="2057400" cy="273844"/>
          </a:xfrm>
        </p:spPr>
        <p:txBody>
          <a:bodyPr vert="horz" lIns="91440" tIns="45720" rIns="91440" bIns="45720" rtlCol="0" anchor="ctr">
            <a:normAutofit/>
          </a:bodyPr>
          <a:lstStyle/>
          <a:p>
            <a:pPr lvl="0">
              <a:lnSpc>
                <a:spcPct val="90000"/>
              </a:lnSpc>
              <a:spcAft>
                <a:spcPts val="600"/>
              </a:spcAft>
            </a:pPr>
            <a:fld id="{D45BE91F-9F53-4043-B943-09F36DAB8CE5}" type="slidenum">
              <a:rPr lang="en-US" sz="1200">
                <a:solidFill>
                  <a:schemeClr val="tx1">
                    <a:lumMod val="50000"/>
                    <a:lumOff val="50000"/>
                  </a:schemeClr>
                </a:solidFill>
                <a:latin typeface="+mn-lt"/>
              </a:rPr>
              <a:pPr lvl="0">
                <a:lnSpc>
                  <a:spcPct val="90000"/>
                </a:lnSpc>
                <a:spcAft>
                  <a:spcPts val="600"/>
                </a:spcAft>
              </a:pPr>
              <a:t>2</a:t>
            </a:fld>
            <a:endParaRPr lang="en-US" sz="1200">
              <a:solidFill>
                <a:schemeClr val="tx1">
                  <a:lumMod val="50000"/>
                  <a:lumOff val="50000"/>
                </a:schemeClr>
              </a:solidFill>
              <a:latin typeface="+mn-lt"/>
            </a:endParaRPr>
          </a:p>
        </p:txBody>
      </p:sp>
      <p:sp>
        <p:nvSpPr>
          <p:cNvPr id="4" name="TextBox 3">
            <a:extLst>
              <a:ext uri="{FF2B5EF4-FFF2-40B4-BE49-F238E27FC236}">
                <a16:creationId xmlns:a16="http://schemas.microsoft.com/office/drawing/2014/main" id="{18F1DB0E-109D-4D0B-A1D9-D6730E9F6727}"/>
              </a:ext>
            </a:extLst>
          </p:cNvPr>
          <p:cNvSpPr txBox="1"/>
          <p:nvPr/>
        </p:nvSpPr>
        <p:spPr>
          <a:xfrm>
            <a:off x="628649" y="3423106"/>
            <a:ext cx="8203624" cy="1200329"/>
          </a:xfrm>
          <a:prstGeom prst="rect">
            <a:avLst/>
          </a:prstGeom>
          <a:noFill/>
        </p:spPr>
        <p:txBody>
          <a:bodyPr wrap="square">
            <a:spAutoFit/>
          </a:bodyPr>
          <a:lstStyle/>
          <a:p>
            <a:pPr marL="0" marR="0" lvl="1" algn="l" defTabSz="914400" rtl="0" eaLnBrk="1" fontAlgn="auto" latinLnBrk="0" hangingPunct="1">
              <a:lnSpc>
                <a:spcPct val="100000"/>
              </a:lnSpc>
              <a:spcBef>
                <a:spcPts val="0"/>
              </a:spcBef>
              <a:spcAft>
                <a:spcPts val="0"/>
              </a:spcAft>
              <a:buClrTx/>
              <a:buSzTx/>
              <a:buFontTx/>
              <a:buNone/>
              <a:tabLst/>
              <a:defRPr/>
            </a:pPr>
            <a:r>
              <a:rPr lang="lt-LT" sz="1800" dirty="0">
                <a:latin typeface="+mn-lt"/>
              </a:rPr>
              <a:t>Kitų autorių parengto kūrinio pateikimas kaip savo tinkamai nenurodant šaltinių, kuriais buvo remiamasi.</a:t>
            </a:r>
          </a:p>
          <a:p>
            <a:pPr marL="0" lvl="1"/>
            <a:endParaRPr lang="lt-LT" dirty="0"/>
          </a:p>
          <a:p>
            <a:pPr marL="0" lvl="1"/>
            <a:r>
              <a:rPr lang="lt-LT" dirty="0"/>
              <a:t>Plagiatas yra laikomas vienu rimčiausių mokslinės ir akademinės veiklos nusižengimų.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6393BA1-FAD2-2CD2-5B0C-CDE1CAD5D50E}"/>
              </a:ext>
            </a:extLst>
          </p:cNvPr>
          <p:cNvSpPr>
            <a:spLocks noGrp="1"/>
          </p:cNvSpPr>
          <p:nvPr>
            <p:ph type="title"/>
          </p:nvPr>
        </p:nvSpPr>
        <p:spPr/>
        <p:txBody>
          <a:bodyPr/>
          <a:lstStyle/>
          <a:p>
            <a:r>
              <a:rPr lang="lt-LT" dirty="0"/>
              <a:t>Ar tai plagiatas? </a:t>
            </a:r>
            <a:endParaRPr lang="en-US" dirty="0"/>
          </a:p>
        </p:txBody>
      </p:sp>
      <p:sp>
        <p:nvSpPr>
          <p:cNvPr id="3" name="Turinio vietos rezervavimo ženklas 2">
            <a:extLst>
              <a:ext uri="{FF2B5EF4-FFF2-40B4-BE49-F238E27FC236}">
                <a16:creationId xmlns:a16="http://schemas.microsoft.com/office/drawing/2014/main" id="{0A735D24-85DA-1AC4-25F2-1C0929460368}"/>
              </a:ext>
            </a:extLst>
          </p:cNvPr>
          <p:cNvSpPr>
            <a:spLocks noGrp="1"/>
          </p:cNvSpPr>
          <p:nvPr>
            <p:ph idx="1"/>
          </p:nvPr>
        </p:nvSpPr>
        <p:spPr>
          <a:xfrm>
            <a:off x="457200" y="1200150"/>
            <a:ext cx="3400425" cy="3394472"/>
          </a:xfrm>
        </p:spPr>
        <p:txBody>
          <a:bodyPr>
            <a:normAutofit fontScale="62500" lnSpcReduction="20000"/>
          </a:bodyPr>
          <a:lstStyle/>
          <a:p>
            <a:pPr marL="0" indent="0">
              <a:buNone/>
            </a:pPr>
            <a:r>
              <a:rPr lang="lt-LT" dirty="0"/>
              <a:t>Taip pat skelbimuose naudojami tariamai paslauga pasinaudojusiųjų sėkmės atributai, pavyzdžiui, baigtas studijas simbolizuojanti kepurė, į ritinį susuktas diplomas. Pastebėta, kad skelbimuose pasitaiko su skelbimo turiniu nesusijusių nuotraukų (pavyzdžiui, gėlės, abstrakcijos ir pan.) (</a:t>
            </a:r>
            <a:r>
              <a:rPr lang="lt-LT" dirty="0" err="1"/>
              <a:t>Vaškevičiūtė</a:t>
            </a:r>
            <a:r>
              <a:rPr lang="lt-LT" dirty="0"/>
              <a:t>, S ir Ozolinčiūtė, E 2021)</a:t>
            </a:r>
            <a:endParaRPr lang="en-US" dirty="0"/>
          </a:p>
        </p:txBody>
      </p:sp>
      <p:sp>
        <p:nvSpPr>
          <p:cNvPr id="4" name="Turinio vietos rezervavimo ženklas 2">
            <a:extLst>
              <a:ext uri="{FF2B5EF4-FFF2-40B4-BE49-F238E27FC236}">
                <a16:creationId xmlns:a16="http://schemas.microsoft.com/office/drawing/2014/main" id="{69E08F0C-A87B-5291-41FD-849201EEF4B2}"/>
              </a:ext>
            </a:extLst>
          </p:cNvPr>
          <p:cNvSpPr txBox="1">
            <a:spLocks/>
          </p:cNvSpPr>
          <p:nvPr/>
        </p:nvSpPr>
        <p:spPr>
          <a:xfrm>
            <a:off x="4774406" y="1113234"/>
            <a:ext cx="3400425" cy="3394472"/>
          </a:xfrm>
          <a:prstGeom prst="rect">
            <a:avLst/>
          </a:prstGeom>
          <a:noFill/>
          <a:ln>
            <a:noFill/>
          </a:ln>
        </p:spPr>
        <p:txBody>
          <a:bodyPr vert="horz" wrap="square" lIns="91440" tIns="45720" rIns="91440" bIns="45720" anchor="t" anchorCtr="0" compatLnSpc="1">
            <a:normAutofit fontScale="70000" lnSpcReduction="20000"/>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lt-LT"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lt-LT"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lt-LT"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dirty="0"/>
              <a:t>Skelbimuose pastebima paslauga pasinaudojusiųjų sėkmės simboliai, tokie kaip: diplomas, baigtas studijas simbolizuojanti apranga. Pastebima, kad skelbimuose pasitaiko su skelbimo turiniu nesusijusių nuotraukų, tokių kaip augalai ir pan. </a:t>
            </a:r>
          </a:p>
        </p:txBody>
      </p:sp>
      <p:sp>
        <p:nvSpPr>
          <p:cNvPr id="6" name="Skaidrės numerio vietos rezervavimo ženklas 5">
            <a:extLst>
              <a:ext uri="{FF2B5EF4-FFF2-40B4-BE49-F238E27FC236}">
                <a16:creationId xmlns:a16="http://schemas.microsoft.com/office/drawing/2014/main" id="{05D4EAC3-E225-2A79-CED2-9A3FDD56CDD8}"/>
              </a:ext>
            </a:extLst>
          </p:cNvPr>
          <p:cNvSpPr>
            <a:spLocks noGrp="1"/>
          </p:cNvSpPr>
          <p:nvPr>
            <p:ph type="sldNum" sz="quarter" idx="8"/>
          </p:nvPr>
        </p:nvSpPr>
        <p:spPr/>
        <p:txBody>
          <a:bodyPr/>
          <a:lstStyle/>
          <a:p>
            <a:pPr lvl="0"/>
            <a:fld id="{D45BE91F-9F53-4043-B943-09F36DAB8CE5}" type="slidenum">
              <a:rPr lang="en-US" smtClean="0"/>
              <a:t>20</a:t>
            </a:fld>
            <a:endParaRPr lang="en-US"/>
          </a:p>
        </p:txBody>
      </p:sp>
    </p:spTree>
    <p:extLst>
      <p:ext uri="{BB962C8B-B14F-4D97-AF65-F5344CB8AC3E}">
        <p14:creationId xmlns:p14="http://schemas.microsoft.com/office/powerpoint/2010/main" val="903176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EDF400D-17E4-3CAB-0C5C-D1BC8959DE9C}"/>
              </a:ext>
            </a:extLst>
          </p:cNvPr>
          <p:cNvSpPr>
            <a:spLocks noGrp="1"/>
          </p:cNvSpPr>
          <p:nvPr>
            <p:ph type="title"/>
          </p:nvPr>
        </p:nvSpPr>
        <p:spPr/>
        <p:txBody>
          <a:bodyPr/>
          <a:lstStyle/>
          <a:p>
            <a:r>
              <a:rPr lang="lt-LT" dirty="0"/>
              <a:t>Ar tai plagiatas? </a:t>
            </a:r>
            <a:endParaRPr lang="en-US" dirty="0"/>
          </a:p>
        </p:txBody>
      </p:sp>
      <p:sp>
        <p:nvSpPr>
          <p:cNvPr id="3" name="Turinio vietos rezervavimo ženklas 2">
            <a:extLst>
              <a:ext uri="{FF2B5EF4-FFF2-40B4-BE49-F238E27FC236}">
                <a16:creationId xmlns:a16="http://schemas.microsoft.com/office/drawing/2014/main" id="{EE51E0BA-458D-0D00-10B8-D999D330E6C7}"/>
              </a:ext>
            </a:extLst>
          </p:cNvPr>
          <p:cNvSpPr>
            <a:spLocks noGrp="1"/>
          </p:cNvSpPr>
          <p:nvPr>
            <p:ph idx="1"/>
          </p:nvPr>
        </p:nvSpPr>
        <p:spPr>
          <a:xfrm>
            <a:off x="457200" y="1200150"/>
            <a:ext cx="3314700" cy="3394472"/>
          </a:xfrm>
        </p:spPr>
        <p:txBody>
          <a:bodyPr>
            <a:normAutofit fontScale="55000" lnSpcReduction="20000"/>
          </a:bodyPr>
          <a:lstStyle/>
          <a:p>
            <a:pPr marL="0" indent="0">
              <a:buNone/>
            </a:pPr>
            <a:r>
              <a:rPr lang="en-US" dirty="0"/>
              <a:t>The ethical position declared by the representatives of academic community surveyed in 2022 is still </a:t>
            </a:r>
            <a:r>
              <a:rPr lang="en-US" dirty="0" err="1"/>
              <a:t>characterised</a:t>
            </a:r>
            <a:r>
              <a:rPr lang="en-US" dirty="0"/>
              <a:t> by high idealism and low relativism. If compared to the results of the study 2020, this position changed little (even bigger shift to idealism is noticed). This shows the tendency of the respondents to apply the universal moral norms and not to </a:t>
            </a:r>
            <a:r>
              <a:rPr lang="en-US" dirty="0" err="1"/>
              <a:t>customise</a:t>
            </a:r>
            <a:r>
              <a:rPr lang="en-US" dirty="0"/>
              <a:t> them on individual basis</a:t>
            </a:r>
            <a:r>
              <a:rPr lang="lt-LT" dirty="0"/>
              <a:t> (Umbrasaitė, J &amp; Ozolinčiūtė, E. 2022)</a:t>
            </a:r>
            <a:endParaRPr lang="en-US" dirty="0"/>
          </a:p>
        </p:txBody>
      </p:sp>
      <p:sp>
        <p:nvSpPr>
          <p:cNvPr id="4" name="Turinio vietos rezervavimo ženklas 2">
            <a:extLst>
              <a:ext uri="{FF2B5EF4-FFF2-40B4-BE49-F238E27FC236}">
                <a16:creationId xmlns:a16="http://schemas.microsoft.com/office/drawing/2014/main" id="{6852EE0A-A09E-BC31-5252-0D0D4D653C2E}"/>
              </a:ext>
            </a:extLst>
          </p:cNvPr>
          <p:cNvSpPr txBox="1">
            <a:spLocks/>
          </p:cNvSpPr>
          <p:nvPr/>
        </p:nvSpPr>
        <p:spPr>
          <a:xfrm>
            <a:off x="4450556" y="1143000"/>
            <a:ext cx="3707606" cy="3394472"/>
          </a:xfrm>
          <a:prstGeom prst="rect">
            <a:avLst/>
          </a:prstGeom>
          <a:noFill/>
          <a:ln>
            <a:noFill/>
          </a:ln>
        </p:spPr>
        <p:txBody>
          <a:bodyPr vert="horz" wrap="square" lIns="91440" tIns="45720" rIns="91440" bIns="45720" anchor="t" anchorCtr="0" compatLnSpc="1">
            <a:normAutofit fontScale="62500" lnSpcReduction="20000"/>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lt-LT"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lt-LT"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lt-LT"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lt-LT"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lt-LT"/>
              <a:t>2022 m. apklaustų Lietuvos akademinės bendruomenės atstovų deklaruojama etinė pozicija vis dar pasižymi aukštu idealizmo ir žemu reliatyvizmo lygiu. Palyginti su 2020 m. apklausos rezultatais, ši pozicija keitėsi nežymiai (netgi stebimas didesnis poslinkis į idealizmą). Tai atspindi respondentų polinkį vadovautis universaliomis moralės normomis, o ne taikyti jas individualiai pagal situaciją. </a:t>
            </a:r>
            <a:endParaRPr lang="lt-LT" dirty="0"/>
          </a:p>
        </p:txBody>
      </p:sp>
      <p:sp>
        <p:nvSpPr>
          <p:cNvPr id="6" name="Skaidrės numerio vietos rezervavimo ženklas 5">
            <a:extLst>
              <a:ext uri="{FF2B5EF4-FFF2-40B4-BE49-F238E27FC236}">
                <a16:creationId xmlns:a16="http://schemas.microsoft.com/office/drawing/2014/main" id="{B9FF4E02-D5F5-C6D8-9929-34C32A38FCB8}"/>
              </a:ext>
            </a:extLst>
          </p:cNvPr>
          <p:cNvSpPr>
            <a:spLocks noGrp="1"/>
          </p:cNvSpPr>
          <p:nvPr>
            <p:ph type="sldNum" sz="quarter" idx="8"/>
          </p:nvPr>
        </p:nvSpPr>
        <p:spPr/>
        <p:txBody>
          <a:bodyPr/>
          <a:lstStyle/>
          <a:p>
            <a:pPr lvl="0"/>
            <a:fld id="{D45BE91F-9F53-4043-B943-09F36DAB8CE5}" type="slidenum">
              <a:rPr lang="en-US" smtClean="0"/>
              <a:t>21</a:t>
            </a:fld>
            <a:endParaRPr lang="en-US"/>
          </a:p>
        </p:txBody>
      </p:sp>
    </p:spTree>
    <p:extLst>
      <p:ext uri="{BB962C8B-B14F-4D97-AF65-F5344CB8AC3E}">
        <p14:creationId xmlns:p14="http://schemas.microsoft.com/office/powerpoint/2010/main" val="2915315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29A001-0A2D-1F82-5FF8-077A607E1841}"/>
            </a:ext>
          </a:extLst>
        </p:cNvPr>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avadinimas 1">
            <a:extLst>
              <a:ext uri="{FF2B5EF4-FFF2-40B4-BE49-F238E27FC236}">
                <a16:creationId xmlns:a16="http://schemas.microsoft.com/office/drawing/2014/main" id="{CB07B90C-A552-DC2C-DFD9-91BC4AC1C98E}"/>
              </a:ext>
            </a:extLst>
          </p:cNvPr>
          <p:cNvSpPr>
            <a:spLocks noGrp="1"/>
          </p:cNvSpPr>
          <p:nvPr>
            <p:ph type="title"/>
          </p:nvPr>
        </p:nvSpPr>
        <p:spPr>
          <a:xfrm>
            <a:off x="1143002" y="1499711"/>
            <a:ext cx="6858000" cy="2073021"/>
          </a:xfrm>
        </p:spPr>
        <p:txBody>
          <a:bodyPr vert="horz" lIns="91440" tIns="45720" rIns="91440" bIns="45720" rtlCol="0" anchor="ctr">
            <a:normAutofit/>
          </a:bodyPr>
          <a:lstStyle/>
          <a:p>
            <a:pPr>
              <a:lnSpc>
                <a:spcPct val="90000"/>
              </a:lnSpc>
              <a:spcBef>
                <a:spcPct val="0"/>
              </a:spcBef>
            </a:pPr>
            <a:r>
              <a:rPr lang="en-US" sz="5400" kern="1200">
                <a:solidFill>
                  <a:schemeClr val="tx1"/>
                </a:solidFill>
                <a:latin typeface="+mj-lt"/>
                <a:ea typeface="+mj-ea"/>
                <a:cs typeface="+mj-cs"/>
              </a:rPr>
              <a:t>Autorystė</a:t>
            </a:r>
          </a:p>
        </p:txBody>
      </p:sp>
      <p:sp>
        <p:nvSpPr>
          <p:cNvPr id="22"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oraštės vietos rezervavimo ženklas 2">
            <a:extLst>
              <a:ext uri="{FF2B5EF4-FFF2-40B4-BE49-F238E27FC236}">
                <a16:creationId xmlns:a16="http://schemas.microsoft.com/office/drawing/2014/main" id="{C4129E53-5940-FA44-5A51-B9846738D7B2}"/>
              </a:ext>
            </a:extLst>
          </p:cNvPr>
          <p:cNvSpPr>
            <a:spLocks noGrp="1"/>
          </p:cNvSpPr>
          <p:nvPr>
            <p:ph type="ftr" sz="quarter" idx="4294967295"/>
          </p:nvPr>
        </p:nvSpPr>
        <p:spPr>
          <a:xfrm>
            <a:off x="3028950" y="4767262"/>
            <a:ext cx="3086100" cy="273844"/>
          </a:xfrm>
        </p:spPr>
        <p:txBody>
          <a:bodyPr vert="horz" lIns="91440" tIns="45720" rIns="91440" bIns="45720" rtlCol="0" anchor="ctr">
            <a:normAutofit lnSpcReduction="10000"/>
          </a:bodyPr>
          <a:lstStyle/>
          <a:p>
            <a:pPr lvl="0"/>
            <a:endParaRPr lang="en-US" sz="1200" kern="1200">
              <a:solidFill>
                <a:schemeClr val="tx1">
                  <a:lumMod val="50000"/>
                  <a:lumOff val="50000"/>
                </a:schemeClr>
              </a:solidFill>
              <a:latin typeface="+mn-lt"/>
              <a:ea typeface="+mn-ea"/>
              <a:cs typeface="+mn-cs"/>
            </a:endParaRPr>
          </a:p>
        </p:txBody>
      </p:sp>
      <p:sp>
        <p:nvSpPr>
          <p:cNvPr id="4" name="Skaidrės numerio vietos rezervavimo ženklas 3">
            <a:extLst>
              <a:ext uri="{FF2B5EF4-FFF2-40B4-BE49-F238E27FC236}">
                <a16:creationId xmlns:a16="http://schemas.microsoft.com/office/drawing/2014/main" id="{CDD298EA-7222-A811-C4A7-53F890623D67}"/>
              </a:ext>
            </a:extLst>
          </p:cNvPr>
          <p:cNvSpPr>
            <a:spLocks noGrp="1"/>
          </p:cNvSpPr>
          <p:nvPr>
            <p:ph type="sldNum" sz="quarter" idx="8"/>
          </p:nvPr>
        </p:nvSpPr>
        <p:spPr>
          <a:xfrm>
            <a:off x="7866764" y="4767262"/>
            <a:ext cx="951613" cy="273844"/>
          </a:xfrm>
        </p:spPr>
        <p:txBody>
          <a:bodyPr vert="horz" lIns="91440" tIns="45720" rIns="91440" bIns="45720" rtlCol="0" anchor="ctr">
            <a:normAutofit/>
          </a:bodyPr>
          <a:lstStyle/>
          <a:p>
            <a:pPr lvl="0">
              <a:lnSpc>
                <a:spcPct val="90000"/>
              </a:lnSpc>
              <a:spcAft>
                <a:spcPts val="600"/>
              </a:spcAft>
            </a:pPr>
            <a:fld id="{480EB1B7-1F18-4C1F-BC3C-8DBFADD03197}" type="slidenum">
              <a:rPr lang="en-US" sz="1200">
                <a:solidFill>
                  <a:schemeClr val="tx1">
                    <a:lumMod val="50000"/>
                    <a:lumOff val="50000"/>
                  </a:schemeClr>
                </a:solidFill>
                <a:latin typeface="+mn-lt"/>
              </a:rPr>
              <a:pPr lvl="0">
                <a:lnSpc>
                  <a:spcPct val="90000"/>
                </a:lnSpc>
                <a:spcAft>
                  <a:spcPts val="600"/>
                </a:spcAft>
              </a:pPr>
              <a:t>22</a:t>
            </a:fld>
            <a:endParaRPr lang="en-US" sz="1200">
              <a:solidFill>
                <a:schemeClr val="tx1">
                  <a:lumMod val="50000"/>
                  <a:lumOff val="50000"/>
                </a:schemeClr>
              </a:solidFill>
              <a:latin typeface="+mn-lt"/>
            </a:endParaRPr>
          </a:p>
        </p:txBody>
      </p:sp>
    </p:spTree>
    <p:extLst>
      <p:ext uri="{BB962C8B-B14F-4D97-AF65-F5344CB8AC3E}">
        <p14:creationId xmlns:p14="http://schemas.microsoft.com/office/powerpoint/2010/main" val="347026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descr="Paveikslėlis, kuriame yra tekstas, ekrano kopija, Šriftas, skaičius&#10;&#10;Automatiškai sugeneruotas aprašymas">
            <a:extLst>
              <a:ext uri="{FF2B5EF4-FFF2-40B4-BE49-F238E27FC236}">
                <a16:creationId xmlns:a16="http://schemas.microsoft.com/office/drawing/2014/main" id="{71700339-B501-8E0D-7E5E-97D5137AB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077" y="0"/>
            <a:ext cx="6045824" cy="3584359"/>
          </a:xfrm>
          <a:prstGeom prst="rect">
            <a:avLst/>
          </a:prstGeom>
        </p:spPr>
      </p:pic>
      <p:pic>
        <p:nvPicPr>
          <p:cNvPr id="11" name="Paveikslėlis 10" descr="Paveikslėlis, kuriame yra tekstas, Šriftas, baltas, ekrano kopija&#10;&#10;Automatiškai sugeneruotas aprašymas">
            <a:extLst>
              <a:ext uri="{FF2B5EF4-FFF2-40B4-BE49-F238E27FC236}">
                <a16:creationId xmlns:a16="http://schemas.microsoft.com/office/drawing/2014/main" id="{18987560-9897-8F8C-CBF4-0D50A343A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10" y="3591412"/>
            <a:ext cx="4998389" cy="1434092"/>
          </a:xfrm>
          <a:prstGeom prst="rect">
            <a:avLst/>
          </a:prstGeom>
          <a:ln>
            <a:solidFill>
              <a:schemeClr val="accent1">
                <a:hueOff val="0"/>
                <a:satOff val="0"/>
                <a:lumOff val="0"/>
              </a:schemeClr>
            </a:solidFill>
          </a:ln>
        </p:spPr>
      </p:pic>
      <p:sp>
        <p:nvSpPr>
          <p:cNvPr id="12" name="TextBox 11">
            <a:extLst>
              <a:ext uri="{FF2B5EF4-FFF2-40B4-BE49-F238E27FC236}">
                <a16:creationId xmlns:a16="http://schemas.microsoft.com/office/drawing/2014/main" id="{095AB3D3-0AE6-4CC0-7D1F-F93565F72F1C}"/>
              </a:ext>
            </a:extLst>
          </p:cNvPr>
          <p:cNvSpPr txBox="1"/>
          <p:nvPr/>
        </p:nvSpPr>
        <p:spPr>
          <a:xfrm>
            <a:off x="7118903" y="3591412"/>
            <a:ext cx="1955861" cy="1477328"/>
          </a:xfrm>
          <a:prstGeom prst="rect">
            <a:avLst/>
          </a:prstGeom>
          <a:noFill/>
          <a:ln>
            <a:solidFill>
              <a:schemeClr val="accent1">
                <a:hueOff val="0"/>
                <a:satOff val="0"/>
                <a:lumOff val="0"/>
              </a:schemeClr>
            </a:solidFill>
          </a:ln>
        </p:spPr>
        <p:txBody>
          <a:bodyPr wrap="square">
            <a:spAutoFit/>
          </a:bodyPr>
          <a:lstStyle/>
          <a:p>
            <a:pPr algn="l"/>
            <a:r>
              <a:rPr lang="lt-LT" sz="750" dirty="0">
                <a:latin typeface="BwModelica-Regular"/>
              </a:rPr>
              <a:t>Aiškinamasis akademinio sąžiningumo terminų žodynas [Elektroninis išteklius] / Loreta </a:t>
            </a:r>
            <a:r>
              <a:rPr lang="lt-LT" sz="750" dirty="0" err="1">
                <a:latin typeface="BwModelica-Regular"/>
              </a:rPr>
              <a:t>Tauginienė</a:t>
            </a:r>
            <a:r>
              <a:rPr lang="lt-LT" sz="750" dirty="0">
                <a:latin typeface="BwModelica-Regular"/>
              </a:rPr>
              <a:t>, Inga Gaižauskaitė, </a:t>
            </a:r>
            <a:r>
              <a:rPr lang="lt-LT" sz="750" dirty="0" err="1">
                <a:latin typeface="BwModelica-Regular"/>
              </a:rPr>
              <a:t>Irene</a:t>
            </a:r>
            <a:r>
              <a:rPr lang="lt-LT" sz="750" dirty="0">
                <a:latin typeface="BwModelica-Regular"/>
              </a:rPr>
              <a:t> </a:t>
            </a:r>
            <a:r>
              <a:rPr lang="lt-LT" sz="750" dirty="0" err="1">
                <a:latin typeface="BwModelica-Regular"/>
              </a:rPr>
              <a:t>Glendinning</a:t>
            </a:r>
            <a:r>
              <a:rPr lang="lt-LT" sz="750" dirty="0">
                <a:latin typeface="BwModelica-Regular"/>
              </a:rPr>
              <a:t>, </a:t>
            </a:r>
            <a:r>
              <a:rPr lang="lt-LT" sz="750" dirty="0" err="1">
                <a:latin typeface="BwModelica-Regular"/>
              </a:rPr>
              <a:t>Július</a:t>
            </a:r>
            <a:r>
              <a:rPr lang="lt-LT" sz="750" dirty="0">
                <a:latin typeface="BwModelica-Regular"/>
              </a:rPr>
              <a:t> </a:t>
            </a:r>
            <a:r>
              <a:rPr lang="lt-LT" sz="750" dirty="0" err="1">
                <a:latin typeface="BwModelica-Regular"/>
              </a:rPr>
              <a:t>Kravjar</a:t>
            </a:r>
            <a:r>
              <a:rPr lang="lt-LT" sz="750" dirty="0">
                <a:latin typeface="BwModelica-Regular"/>
              </a:rPr>
              <a:t>, Milan </a:t>
            </a:r>
            <a:r>
              <a:rPr lang="lt-LT" sz="750" dirty="0" err="1">
                <a:latin typeface="BwModelica-Regular"/>
              </a:rPr>
              <a:t>Ojsteršek</a:t>
            </a:r>
            <a:r>
              <a:rPr lang="lt-LT" sz="750" dirty="0">
                <a:latin typeface="BwModelica-Regular"/>
              </a:rPr>
              <a:t>, Laura </a:t>
            </a:r>
            <a:r>
              <a:rPr lang="lt-LT" sz="750" dirty="0" err="1">
                <a:latin typeface="BwModelica-Regular"/>
              </a:rPr>
              <a:t>Ribeiro</a:t>
            </a:r>
            <a:r>
              <a:rPr lang="lt-LT" sz="750" dirty="0">
                <a:latin typeface="BwModelica-Regular"/>
              </a:rPr>
              <a:t>, Tatjana </a:t>
            </a:r>
            <a:r>
              <a:rPr lang="lt-LT" sz="750" dirty="0" err="1">
                <a:latin typeface="BwModelica-Regular"/>
              </a:rPr>
              <a:t>Odiņeca</a:t>
            </a:r>
            <a:r>
              <a:rPr lang="lt-LT" sz="750" dirty="0">
                <a:latin typeface="BwModelica-Regular"/>
              </a:rPr>
              <a:t>, </a:t>
            </a:r>
            <a:r>
              <a:rPr lang="lt-LT" sz="750" dirty="0" err="1">
                <a:latin typeface="BwModelica-Regular"/>
              </a:rPr>
              <a:t>Franca</a:t>
            </a:r>
            <a:r>
              <a:rPr lang="lt-LT" sz="750" dirty="0">
                <a:latin typeface="BwModelica-Regular"/>
              </a:rPr>
              <a:t> Marino, </a:t>
            </a:r>
            <a:r>
              <a:rPr lang="lt-LT" sz="750" dirty="0" err="1">
                <a:latin typeface="BwModelica-Regular"/>
              </a:rPr>
              <a:t>Marco</a:t>
            </a:r>
            <a:r>
              <a:rPr lang="lt-LT" sz="750" dirty="0">
                <a:latin typeface="BwModelica-Regular"/>
              </a:rPr>
              <a:t> </a:t>
            </a:r>
            <a:r>
              <a:rPr lang="lt-LT" sz="750" dirty="0" err="1">
                <a:latin typeface="BwModelica-Regular"/>
              </a:rPr>
              <a:t>Cosentino</a:t>
            </a:r>
            <a:r>
              <a:rPr lang="lt-LT" sz="750" dirty="0">
                <a:latin typeface="BwModelica-Regular"/>
              </a:rPr>
              <a:t>, </a:t>
            </a:r>
            <a:r>
              <a:rPr lang="lt-LT" sz="750" dirty="0" err="1">
                <a:latin typeface="BwModelica-Regular"/>
              </a:rPr>
              <a:t>Shivadas</a:t>
            </a:r>
            <a:r>
              <a:rPr lang="lt-LT" sz="750" dirty="0">
                <a:latin typeface="BwModelica-Regular"/>
              </a:rPr>
              <a:t> </a:t>
            </a:r>
            <a:r>
              <a:rPr lang="lt-LT" sz="750" dirty="0" err="1">
                <a:latin typeface="BwModelica-Regular"/>
              </a:rPr>
              <a:t>Sivasubramaniam</a:t>
            </a:r>
            <a:r>
              <a:rPr lang="lt-LT" sz="750" dirty="0">
                <a:latin typeface="BwModelica-Regular"/>
              </a:rPr>
              <a:t>, </a:t>
            </a:r>
            <a:r>
              <a:rPr lang="lt-LT" sz="750" dirty="0" err="1">
                <a:latin typeface="BwModelica-Regular"/>
              </a:rPr>
              <a:t>Tomáš</a:t>
            </a:r>
            <a:r>
              <a:rPr lang="lt-LT" sz="750" dirty="0">
                <a:latin typeface="BwModelica-Regular"/>
              </a:rPr>
              <a:t> </a:t>
            </a:r>
            <a:r>
              <a:rPr lang="lt-LT" sz="750" dirty="0" err="1">
                <a:latin typeface="BwModelica-Regular"/>
              </a:rPr>
              <a:t>Foltýnek</a:t>
            </a:r>
            <a:r>
              <a:rPr lang="lt-LT" sz="750" dirty="0">
                <a:latin typeface="BwModelica-Regular"/>
              </a:rPr>
              <a:t>; į lietuvių k. vertė Loreta </a:t>
            </a:r>
            <a:r>
              <a:rPr lang="lt-LT" sz="750" dirty="0" err="1">
                <a:latin typeface="BwModelica-Regular"/>
              </a:rPr>
              <a:t>Tauginienė</a:t>
            </a:r>
            <a:r>
              <a:rPr lang="lt-LT" sz="750" dirty="0">
                <a:latin typeface="BwModelica-Regular"/>
              </a:rPr>
              <a:t> ir Inga Gaižauskaitė. – Vilnius: Mykolo Romerio universitetas, 2019. – 33 p. – Terminų anglų k. r-</a:t>
            </a:r>
            <a:r>
              <a:rPr lang="lt-LT" sz="750" dirty="0" err="1">
                <a:latin typeface="BwModelica-Regular"/>
              </a:rPr>
              <a:t>klė</a:t>
            </a:r>
            <a:r>
              <a:rPr lang="lt-LT" sz="750" dirty="0">
                <a:latin typeface="BwModelica-Regular"/>
              </a:rPr>
              <a:t>: p. 29–32. – ISBN 978-9955-19-971-7.</a:t>
            </a:r>
          </a:p>
          <a:p>
            <a:pPr algn="l"/>
            <a:endParaRPr lang="en-US" sz="750" dirty="0"/>
          </a:p>
        </p:txBody>
      </p:sp>
      <p:sp>
        <p:nvSpPr>
          <p:cNvPr id="2" name="Poraštės vietos rezervavimo ženklas 1">
            <a:extLst>
              <a:ext uri="{FF2B5EF4-FFF2-40B4-BE49-F238E27FC236}">
                <a16:creationId xmlns:a16="http://schemas.microsoft.com/office/drawing/2014/main" id="{63F37089-EF47-3238-56FC-C2ABCE0EE9D3}"/>
              </a:ext>
            </a:extLst>
          </p:cNvPr>
          <p:cNvSpPr>
            <a:spLocks noGrp="1"/>
          </p:cNvSpPr>
          <p:nvPr>
            <p:ph type="ftr" sz="quarter" idx="4294967295"/>
          </p:nvPr>
        </p:nvSpPr>
        <p:spPr>
          <a:xfrm>
            <a:off x="3124203" y="4767260"/>
            <a:ext cx="2895603" cy="273844"/>
          </a:xfrm>
        </p:spPr>
        <p:txBody>
          <a:bodyPr/>
          <a:lstStyle/>
          <a:p>
            <a:pPr lvl="0"/>
            <a:endParaRPr lang="lt-LT"/>
          </a:p>
        </p:txBody>
      </p:sp>
      <p:sp>
        <p:nvSpPr>
          <p:cNvPr id="3" name="Skaidrės numerio vietos rezervavimo ženklas 2">
            <a:extLst>
              <a:ext uri="{FF2B5EF4-FFF2-40B4-BE49-F238E27FC236}">
                <a16:creationId xmlns:a16="http://schemas.microsoft.com/office/drawing/2014/main" id="{4CCCC7E8-6156-B00D-9AAD-7B2022540444}"/>
              </a:ext>
            </a:extLst>
          </p:cNvPr>
          <p:cNvSpPr>
            <a:spLocks noGrp="1"/>
          </p:cNvSpPr>
          <p:nvPr>
            <p:ph type="sldNum" sz="quarter" idx="8"/>
          </p:nvPr>
        </p:nvSpPr>
        <p:spPr/>
        <p:txBody>
          <a:bodyPr/>
          <a:lstStyle/>
          <a:p>
            <a:pPr lvl="0"/>
            <a:fld id="{480EB1B7-1F18-4C1F-BC3C-8DBFADD03197}" type="slidenum">
              <a:rPr lang="en-US" smtClean="0"/>
              <a:t>23</a:t>
            </a:fld>
            <a:endParaRPr lang="en-US"/>
          </a:p>
        </p:txBody>
      </p:sp>
    </p:spTree>
    <p:extLst>
      <p:ext uri="{BB962C8B-B14F-4D97-AF65-F5344CB8AC3E}">
        <p14:creationId xmlns:p14="http://schemas.microsoft.com/office/powerpoint/2010/main" val="2088089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0">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Turinio vietos rezervavimo ženklas 4">
            <a:extLst>
              <a:ext uri="{FF2B5EF4-FFF2-40B4-BE49-F238E27FC236}">
                <a16:creationId xmlns:a16="http://schemas.microsoft.com/office/drawing/2014/main" id="{74CE18B2-EDDC-0D59-92E5-1D001BCAA96A}"/>
              </a:ext>
            </a:extLst>
          </p:cNvPr>
          <p:cNvPicPr>
            <a:picLocks noGrp="1" noChangeAspect="1"/>
          </p:cNvPicPr>
          <p:nvPr>
            <p:ph idx="1"/>
          </p:nvPr>
        </p:nvPicPr>
        <p:blipFill>
          <a:blip r:embed="rId3"/>
          <a:stretch>
            <a:fillRect/>
          </a:stretch>
        </p:blipFill>
        <p:spPr>
          <a:xfrm>
            <a:off x="648854" y="1882475"/>
            <a:ext cx="3863582" cy="1844860"/>
          </a:xfrm>
          <a:prstGeom prst="rect">
            <a:avLst/>
          </a:prstGeom>
        </p:spPr>
      </p:pic>
      <p:pic>
        <p:nvPicPr>
          <p:cNvPr id="6" name="Paveikslėlis 5">
            <a:extLst>
              <a:ext uri="{FF2B5EF4-FFF2-40B4-BE49-F238E27FC236}">
                <a16:creationId xmlns:a16="http://schemas.microsoft.com/office/drawing/2014/main" id="{CC709522-840A-C5BD-5D5E-F3E881D34A1B}"/>
              </a:ext>
            </a:extLst>
          </p:cNvPr>
          <p:cNvPicPr>
            <a:picLocks noChangeAspect="1"/>
          </p:cNvPicPr>
          <p:nvPr/>
        </p:nvPicPr>
        <p:blipFill>
          <a:blip r:embed="rId4"/>
          <a:stretch>
            <a:fillRect/>
          </a:stretch>
        </p:blipFill>
        <p:spPr>
          <a:xfrm>
            <a:off x="4651740" y="3009715"/>
            <a:ext cx="3861944" cy="714459"/>
          </a:xfrm>
          <a:prstGeom prst="rect">
            <a:avLst/>
          </a:prstGeom>
        </p:spPr>
      </p:pic>
      <p:cxnSp>
        <p:nvCxnSpPr>
          <p:cNvPr id="21" name="Straight Connector 12">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6672" y="3923685"/>
            <a:ext cx="7844367"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223F34B-CACB-D5DF-8CB8-72FCE36EA081}"/>
              </a:ext>
            </a:extLst>
          </p:cNvPr>
          <p:cNvSpPr txBox="1"/>
          <p:nvPr/>
        </p:nvSpPr>
        <p:spPr>
          <a:xfrm>
            <a:off x="4815815" y="4120036"/>
            <a:ext cx="3533794" cy="646331"/>
          </a:xfrm>
          <a:prstGeom prst="rect">
            <a:avLst/>
          </a:prstGeom>
          <a:noFill/>
        </p:spPr>
        <p:txBody>
          <a:bodyPr wrap="square">
            <a:spAutoFit/>
          </a:bodyPr>
          <a:lstStyle/>
          <a:p>
            <a:r>
              <a:rPr lang="en-US" sz="1200" dirty="0"/>
              <a:t>https://www.icmje.org/recommendations/browse/roles-and-responsibilities/defining-the-role-of-authors-and-contributors.html</a:t>
            </a:r>
          </a:p>
        </p:txBody>
      </p:sp>
      <p:sp>
        <p:nvSpPr>
          <p:cNvPr id="10" name="TextBox 9">
            <a:extLst>
              <a:ext uri="{FF2B5EF4-FFF2-40B4-BE49-F238E27FC236}">
                <a16:creationId xmlns:a16="http://schemas.microsoft.com/office/drawing/2014/main" id="{6D907F90-C910-18DA-7F67-985479DC49BE}"/>
              </a:ext>
            </a:extLst>
          </p:cNvPr>
          <p:cNvSpPr txBox="1"/>
          <p:nvPr/>
        </p:nvSpPr>
        <p:spPr>
          <a:xfrm>
            <a:off x="648854" y="4120036"/>
            <a:ext cx="4572000" cy="276999"/>
          </a:xfrm>
          <a:prstGeom prst="rect">
            <a:avLst/>
          </a:prstGeom>
          <a:noFill/>
        </p:spPr>
        <p:txBody>
          <a:bodyPr wrap="square">
            <a:spAutoFit/>
          </a:bodyPr>
          <a:lstStyle/>
          <a:p>
            <a:r>
              <a:rPr lang="en-US" sz="1200" dirty="0"/>
              <a:t>https://lurk.lt/dokumentai/publikavimo-etika/</a:t>
            </a:r>
          </a:p>
        </p:txBody>
      </p:sp>
      <p:sp>
        <p:nvSpPr>
          <p:cNvPr id="12" name="Poraštės vietos rezervavimo ženklas 11">
            <a:extLst>
              <a:ext uri="{FF2B5EF4-FFF2-40B4-BE49-F238E27FC236}">
                <a16:creationId xmlns:a16="http://schemas.microsoft.com/office/drawing/2014/main" id="{CE3E3E4B-1589-4AD5-8B2A-D4CB16DA9A7A}"/>
              </a:ext>
            </a:extLst>
          </p:cNvPr>
          <p:cNvSpPr>
            <a:spLocks noGrp="1"/>
          </p:cNvSpPr>
          <p:nvPr>
            <p:ph type="ftr" sz="quarter" idx="4294967295"/>
          </p:nvPr>
        </p:nvSpPr>
        <p:spPr>
          <a:xfrm>
            <a:off x="3124203" y="4767260"/>
            <a:ext cx="2895603" cy="273844"/>
          </a:xfrm>
        </p:spPr>
        <p:txBody>
          <a:bodyPr/>
          <a:lstStyle/>
          <a:p>
            <a:pPr lvl="0"/>
            <a:endParaRPr lang="lt-LT"/>
          </a:p>
        </p:txBody>
      </p:sp>
      <p:sp>
        <p:nvSpPr>
          <p:cNvPr id="19" name="Skaidrės numerio vietos rezervavimo ženklas 18">
            <a:extLst>
              <a:ext uri="{FF2B5EF4-FFF2-40B4-BE49-F238E27FC236}">
                <a16:creationId xmlns:a16="http://schemas.microsoft.com/office/drawing/2014/main" id="{F8FF0986-51FF-1663-C222-6DBACF90FA82}"/>
              </a:ext>
            </a:extLst>
          </p:cNvPr>
          <p:cNvSpPr>
            <a:spLocks noGrp="1"/>
          </p:cNvSpPr>
          <p:nvPr>
            <p:ph type="sldNum" sz="quarter" idx="8"/>
          </p:nvPr>
        </p:nvSpPr>
        <p:spPr/>
        <p:txBody>
          <a:bodyPr/>
          <a:lstStyle/>
          <a:p>
            <a:pPr lvl="0"/>
            <a:fld id="{D45BE91F-9F53-4043-B943-09F36DAB8CE5}" type="slidenum">
              <a:rPr lang="en-US" smtClean="0"/>
              <a:t>24</a:t>
            </a:fld>
            <a:endParaRPr lang="en-US"/>
          </a:p>
        </p:txBody>
      </p:sp>
    </p:spTree>
    <p:extLst>
      <p:ext uri="{BB962C8B-B14F-4D97-AF65-F5344CB8AC3E}">
        <p14:creationId xmlns:p14="http://schemas.microsoft.com/office/powerpoint/2010/main" val="250283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8B9407F-4DCA-F4C0-E85E-1B96731DF399}"/>
              </a:ext>
            </a:extLst>
          </p:cNvPr>
          <p:cNvSpPr>
            <a:spLocks noGrp="1"/>
          </p:cNvSpPr>
          <p:nvPr>
            <p:ph type="title"/>
          </p:nvPr>
        </p:nvSpPr>
        <p:spPr>
          <a:xfrm>
            <a:off x="457200" y="205977"/>
            <a:ext cx="8204200" cy="857250"/>
          </a:xfrm>
        </p:spPr>
        <p:txBody>
          <a:bodyPr/>
          <a:lstStyle/>
          <a:p>
            <a:pPr algn="l"/>
            <a:r>
              <a:rPr lang="en-US" dirty="0" err="1"/>
              <a:t>Kod</a:t>
            </a:r>
            <a:r>
              <a:rPr lang="lt-LT" dirty="0" err="1"/>
              <a:t>ėl</a:t>
            </a:r>
            <a:r>
              <a:rPr lang="lt-LT" dirty="0"/>
              <a:t> autorystė svarbu?</a:t>
            </a:r>
            <a:endParaRPr lang="en-US" dirty="0"/>
          </a:p>
        </p:txBody>
      </p:sp>
      <p:sp>
        <p:nvSpPr>
          <p:cNvPr id="8" name="TextBox 7">
            <a:extLst>
              <a:ext uri="{FF2B5EF4-FFF2-40B4-BE49-F238E27FC236}">
                <a16:creationId xmlns:a16="http://schemas.microsoft.com/office/drawing/2014/main" id="{CE61CF89-4DC9-DD91-EF90-0F21EA314DA0}"/>
              </a:ext>
            </a:extLst>
          </p:cNvPr>
          <p:cNvSpPr txBox="1"/>
          <p:nvPr/>
        </p:nvSpPr>
        <p:spPr>
          <a:xfrm>
            <a:off x="749299" y="1386632"/>
            <a:ext cx="7645401" cy="1815882"/>
          </a:xfrm>
          <a:prstGeom prst="rect">
            <a:avLst/>
          </a:prstGeom>
          <a:noFill/>
        </p:spPr>
        <p:txBody>
          <a:bodyPr wrap="square">
            <a:spAutoFit/>
          </a:bodyPr>
          <a:lstStyle/>
          <a:p>
            <a:pPr marL="285750" indent="-285750">
              <a:buFont typeface="Arial" panose="020B0604020202020204" pitchFamily="34" charset="0"/>
              <a:buChar char="•"/>
            </a:pPr>
            <a:r>
              <a:rPr lang="lt-LT" sz="2800" dirty="0"/>
              <a:t>Akademinės, socialinės ir finansinės pasekmės.</a:t>
            </a:r>
          </a:p>
          <a:p>
            <a:pPr marL="285750" indent="-285750">
              <a:buFont typeface="Arial" panose="020B0604020202020204" pitchFamily="34" charset="0"/>
              <a:buChar char="•"/>
            </a:pPr>
            <a:r>
              <a:rPr lang="lt-LT" sz="2800" dirty="0"/>
              <a:t>Atsakomybė ir atskaitomybė už paskelbtą darbą.</a:t>
            </a:r>
          </a:p>
          <a:p>
            <a:pPr marL="285750" indent="-285750">
              <a:buFont typeface="Arial" panose="020B0604020202020204" pitchFamily="34" charset="0"/>
              <a:buChar char="•"/>
            </a:pPr>
            <a:r>
              <a:rPr lang="lt-LT" sz="2800" dirty="0"/>
              <a:t>Kai kurie žurnalai reikalauja skelbti informaciją apie kiekvieno autoriaus indėlį.</a:t>
            </a:r>
          </a:p>
        </p:txBody>
      </p:sp>
      <p:sp>
        <p:nvSpPr>
          <p:cNvPr id="10" name="TextBox 9">
            <a:extLst>
              <a:ext uri="{FF2B5EF4-FFF2-40B4-BE49-F238E27FC236}">
                <a16:creationId xmlns:a16="http://schemas.microsoft.com/office/drawing/2014/main" id="{80FF6F05-5F93-097F-59DE-6C0A5FE23AE1}"/>
              </a:ext>
            </a:extLst>
          </p:cNvPr>
          <p:cNvSpPr txBox="1"/>
          <p:nvPr/>
        </p:nvSpPr>
        <p:spPr>
          <a:xfrm>
            <a:off x="999067" y="4586817"/>
            <a:ext cx="4572000" cy="430887"/>
          </a:xfrm>
          <a:prstGeom prst="rect">
            <a:avLst/>
          </a:prstGeom>
          <a:noFill/>
        </p:spPr>
        <p:txBody>
          <a:bodyPr wrap="square">
            <a:spAutoFit/>
          </a:bodyPr>
          <a:lstStyle/>
          <a:p>
            <a:r>
              <a:rPr lang="en-US" sz="1100" dirty="0"/>
              <a:t>https://www.icmje.org/recommendations/browse/roles-and-responsibilities/defining-the-role-of-authors-and-contributors.html</a:t>
            </a:r>
          </a:p>
        </p:txBody>
      </p:sp>
      <p:pic>
        <p:nvPicPr>
          <p:cNvPr id="13" name="Paveikslėlis 12">
            <a:extLst>
              <a:ext uri="{FF2B5EF4-FFF2-40B4-BE49-F238E27FC236}">
                <a16:creationId xmlns:a16="http://schemas.microsoft.com/office/drawing/2014/main" id="{10B4206D-11D0-BF3C-AA8E-F75B83BB1D15}"/>
              </a:ext>
            </a:extLst>
          </p:cNvPr>
          <p:cNvPicPr>
            <a:picLocks noChangeAspect="1"/>
          </p:cNvPicPr>
          <p:nvPr/>
        </p:nvPicPr>
        <p:blipFill>
          <a:blip r:embed="rId3"/>
          <a:stretch>
            <a:fillRect/>
          </a:stretch>
        </p:blipFill>
        <p:spPr>
          <a:xfrm>
            <a:off x="5653059" y="4478614"/>
            <a:ext cx="2898275" cy="539090"/>
          </a:xfrm>
          <a:prstGeom prst="rect">
            <a:avLst/>
          </a:prstGeom>
        </p:spPr>
      </p:pic>
      <p:sp>
        <p:nvSpPr>
          <p:cNvPr id="4" name="Skaidrės numerio vietos rezervavimo ženklas 3">
            <a:extLst>
              <a:ext uri="{FF2B5EF4-FFF2-40B4-BE49-F238E27FC236}">
                <a16:creationId xmlns:a16="http://schemas.microsoft.com/office/drawing/2014/main" id="{42CECA84-2BA7-7C52-545A-82BF95BF1380}"/>
              </a:ext>
            </a:extLst>
          </p:cNvPr>
          <p:cNvSpPr>
            <a:spLocks noGrp="1"/>
          </p:cNvSpPr>
          <p:nvPr>
            <p:ph type="sldNum" sz="quarter" idx="8"/>
          </p:nvPr>
        </p:nvSpPr>
        <p:spPr/>
        <p:txBody>
          <a:bodyPr/>
          <a:lstStyle/>
          <a:p>
            <a:pPr lvl="0"/>
            <a:fld id="{480EB1B7-1F18-4C1F-BC3C-8DBFADD03197}" type="slidenum">
              <a:rPr lang="en-US" smtClean="0"/>
              <a:t>25</a:t>
            </a:fld>
            <a:endParaRPr lang="en-US"/>
          </a:p>
        </p:txBody>
      </p:sp>
    </p:spTree>
    <p:extLst>
      <p:ext uri="{BB962C8B-B14F-4D97-AF65-F5344CB8AC3E}">
        <p14:creationId xmlns:p14="http://schemas.microsoft.com/office/powerpoint/2010/main" val="960844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59611-9EB3-D2F4-A7DD-854CFFAAE703}"/>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25950D2-EA09-0366-2837-2B11B1CBFEBE}"/>
              </a:ext>
            </a:extLst>
          </p:cNvPr>
          <p:cNvSpPr>
            <a:spLocks noGrp="1"/>
          </p:cNvSpPr>
          <p:nvPr>
            <p:ph type="title"/>
          </p:nvPr>
        </p:nvSpPr>
        <p:spPr>
          <a:xfrm>
            <a:off x="457200" y="205977"/>
            <a:ext cx="8204200" cy="857250"/>
          </a:xfrm>
        </p:spPr>
        <p:txBody>
          <a:bodyPr>
            <a:normAutofit/>
          </a:bodyPr>
          <a:lstStyle/>
          <a:p>
            <a:pPr algn="l"/>
            <a:r>
              <a:rPr lang="en-US" dirty="0"/>
              <a:t>K</a:t>
            </a:r>
            <a:r>
              <a:rPr lang="lt-LT" dirty="0" err="1"/>
              <a:t>as</a:t>
            </a:r>
            <a:r>
              <a:rPr lang="lt-LT" dirty="0"/>
              <a:t> yra autorius?</a:t>
            </a:r>
            <a:endParaRPr lang="en-US" dirty="0"/>
          </a:p>
        </p:txBody>
      </p:sp>
      <p:sp>
        <p:nvSpPr>
          <p:cNvPr id="8" name="TextBox 7">
            <a:extLst>
              <a:ext uri="{FF2B5EF4-FFF2-40B4-BE49-F238E27FC236}">
                <a16:creationId xmlns:a16="http://schemas.microsoft.com/office/drawing/2014/main" id="{0124F3F7-CFD4-1B41-A0F5-CE3C6D7A7F6F}"/>
              </a:ext>
            </a:extLst>
          </p:cNvPr>
          <p:cNvSpPr txBox="1"/>
          <p:nvPr/>
        </p:nvSpPr>
        <p:spPr>
          <a:xfrm>
            <a:off x="647699" y="1141390"/>
            <a:ext cx="8013701" cy="3477875"/>
          </a:xfrm>
          <a:prstGeom prst="rect">
            <a:avLst/>
          </a:prstGeom>
          <a:noFill/>
        </p:spPr>
        <p:txBody>
          <a:bodyPr wrap="square">
            <a:spAutoFit/>
          </a:bodyPr>
          <a:lstStyle/>
          <a:p>
            <a:r>
              <a:rPr lang="lt-LT" sz="2200" b="1" dirty="0"/>
              <a:t>Autoriaus teisės turėtų būti pagrįstos šiais 4 kriterijais:</a:t>
            </a:r>
            <a:endParaRPr lang="lt-LT" sz="2200" dirty="0"/>
          </a:p>
          <a:p>
            <a:pPr marL="347663" indent="-347663">
              <a:buFont typeface="+mj-lt"/>
              <a:buAutoNum type="arabicPeriod"/>
            </a:pPr>
            <a:r>
              <a:rPr lang="lt-LT" sz="2200" dirty="0"/>
              <a:t>Esminis indėlis į darbo koncepciją arba dizainą; arba duomenų rinkimą, analizę ar interpretavimą; </a:t>
            </a:r>
            <a:r>
              <a:rPr lang="lt-LT" sz="2200" b="1" dirty="0"/>
              <a:t>IR</a:t>
            </a:r>
          </a:p>
          <a:p>
            <a:pPr marL="347663" indent="-347663">
              <a:buFont typeface="+mj-lt"/>
              <a:buAutoNum type="arabicPeriod"/>
            </a:pPr>
            <a:r>
              <a:rPr lang="lt-LT" sz="2200" dirty="0"/>
              <a:t>Darbo parengimas arba kritiškas jo peržiūrėjimas, vertinant svarbų intelektualinį turinį; </a:t>
            </a:r>
            <a:r>
              <a:rPr lang="lt-LT" sz="2200" b="1" dirty="0"/>
              <a:t>IR</a:t>
            </a:r>
          </a:p>
          <a:p>
            <a:pPr marL="347663" indent="-347663">
              <a:buFont typeface="+mj-lt"/>
              <a:buAutoNum type="arabicPeriod"/>
            </a:pPr>
            <a:r>
              <a:rPr lang="lt-LT" sz="2200" dirty="0"/>
              <a:t>Galutinės darbo versijos, skirtos publikavimui, patvirtinimas; </a:t>
            </a:r>
            <a:r>
              <a:rPr lang="lt-LT" sz="2200" b="1" dirty="0"/>
              <a:t>IR</a:t>
            </a:r>
          </a:p>
          <a:p>
            <a:pPr marL="347663" indent="-347663">
              <a:buFont typeface="+mj-lt"/>
              <a:buAutoNum type="arabicPeriod"/>
            </a:pPr>
            <a:r>
              <a:rPr lang="lt-LT" sz="2200" dirty="0"/>
              <a:t>Sutikimas būti atsakingam už visus darbo aspektus, užtikrinant, kad visi klausimai, susiję su darbo tikslumu ar sąžiningumu, būtų tinkamai išnagrinėti ir išspręsti.</a:t>
            </a:r>
          </a:p>
          <a:p>
            <a:pPr marL="285750" indent="-285750">
              <a:buFont typeface="Arial" panose="020B0604020202020204" pitchFamily="34" charset="0"/>
              <a:buChar char="•"/>
            </a:pPr>
            <a:endParaRPr lang="en-US" sz="2200" dirty="0"/>
          </a:p>
        </p:txBody>
      </p:sp>
      <p:sp>
        <p:nvSpPr>
          <p:cNvPr id="10" name="TextBox 9">
            <a:extLst>
              <a:ext uri="{FF2B5EF4-FFF2-40B4-BE49-F238E27FC236}">
                <a16:creationId xmlns:a16="http://schemas.microsoft.com/office/drawing/2014/main" id="{95B24DF8-3B8F-98F1-E334-C4FBB0E673AD}"/>
              </a:ext>
            </a:extLst>
          </p:cNvPr>
          <p:cNvSpPr txBox="1"/>
          <p:nvPr/>
        </p:nvSpPr>
        <p:spPr>
          <a:xfrm>
            <a:off x="999067" y="4586817"/>
            <a:ext cx="4572000" cy="430887"/>
          </a:xfrm>
          <a:prstGeom prst="rect">
            <a:avLst/>
          </a:prstGeom>
          <a:noFill/>
        </p:spPr>
        <p:txBody>
          <a:bodyPr wrap="square">
            <a:spAutoFit/>
          </a:bodyPr>
          <a:lstStyle/>
          <a:p>
            <a:r>
              <a:rPr lang="en-US" sz="1100" dirty="0"/>
              <a:t>https://www.icmje.org/recommendations/browse/roles-and-responsibilities/defining-the-role-of-authors-and-contributors.html</a:t>
            </a:r>
          </a:p>
        </p:txBody>
      </p:sp>
      <p:pic>
        <p:nvPicPr>
          <p:cNvPr id="13" name="Paveikslėlis 12">
            <a:extLst>
              <a:ext uri="{FF2B5EF4-FFF2-40B4-BE49-F238E27FC236}">
                <a16:creationId xmlns:a16="http://schemas.microsoft.com/office/drawing/2014/main" id="{3A9E1907-E92A-97B1-433A-A8938EB8B866}"/>
              </a:ext>
            </a:extLst>
          </p:cNvPr>
          <p:cNvPicPr>
            <a:picLocks noChangeAspect="1"/>
          </p:cNvPicPr>
          <p:nvPr/>
        </p:nvPicPr>
        <p:blipFill>
          <a:blip r:embed="rId3"/>
          <a:stretch>
            <a:fillRect/>
          </a:stretch>
        </p:blipFill>
        <p:spPr>
          <a:xfrm>
            <a:off x="5496426" y="4508654"/>
            <a:ext cx="2898275" cy="539090"/>
          </a:xfrm>
          <a:prstGeom prst="rect">
            <a:avLst/>
          </a:prstGeom>
        </p:spPr>
      </p:pic>
      <p:sp>
        <p:nvSpPr>
          <p:cNvPr id="5" name="Poraštės vietos rezervavimo ženklas 4">
            <a:extLst>
              <a:ext uri="{FF2B5EF4-FFF2-40B4-BE49-F238E27FC236}">
                <a16:creationId xmlns:a16="http://schemas.microsoft.com/office/drawing/2014/main" id="{BEE11D47-8299-146E-5E0D-36BDEA2B1C91}"/>
              </a:ext>
            </a:extLst>
          </p:cNvPr>
          <p:cNvSpPr>
            <a:spLocks noGrp="1"/>
          </p:cNvSpPr>
          <p:nvPr>
            <p:ph type="ftr" sz="quarter" idx="4294967295"/>
          </p:nvPr>
        </p:nvSpPr>
        <p:spPr>
          <a:xfrm>
            <a:off x="3124203" y="4767260"/>
            <a:ext cx="2895603" cy="273844"/>
          </a:xfrm>
        </p:spPr>
        <p:txBody>
          <a:bodyPr/>
          <a:lstStyle/>
          <a:p>
            <a:pPr lvl="0"/>
            <a:endParaRPr lang="lt-LT"/>
          </a:p>
        </p:txBody>
      </p:sp>
      <p:sp>
        <p:nvSpPr>
          <p:cNvPr id="6" name="Skaidrės numerio vietos rezervavimo ženklas 5">
            <a:extLst>
              <a:ext uri="{FF2B5EF4-FFF2-40B4-BE49-F238E27FC236}">
                <a16:creationId xmlns:a16="http://schemas.microsoft.com/office/drawing/2014/main" id="{971D9E6B-C455-7FC1-DEB3-B46388B162F2}"/>
              </a:ext>
            </a:extLst>
          </p:cNvPr>
          <p:cNvSpPr>
            <a:spLocks noGrp="1"/>
          </p:cNvSpPr>
          <p:nvPr>
            <p:ph type="sldNum" sz="quarter" idx="8"/>
          </p:nvPr>
        </p:nvSpPr>
        <p:spPr/>
        <p:txBody>
          <a:bodyPr/>
          <a:lstStyle/>
          <a:p>
            <a:pPr lvl="0"/>
            <a:fld id="{480EB1B7-1F18-4C1F-BC3C-8DBFADD03197}" type="slidenum">
              <a:rPr lang="en-US" smtClean="0"/>
              <a:t>26</a:t>
            </a:fld>
            <a:endParaRPr lang="en-US"/>
          </a:p>
        </p:txBody>
      </p:sp>
    </p:spTree>
    <p:extLst>
      <p:ext uri="{BB962C8B-B14F-4D97-AF65-F5344CB8AC3E}">
        <p14:creationId xmlns:p14="http://schemas.microsoft.com/office/powerpoint/2010/main" val="2360059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895E-1A99-51DA-0FC7-26453DB1894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D9728A4-A3EA-C6FF-8DF7-1E3B7739D40B}"/>
              </a:ext>
            </a:extLst>
          </p:cNvPr>
          <p:cNvSpPr>
            <a:spLocks noGrp="1"/>
          </p:cNvSpPr>
          <p:nvPr>
            <p:ph type="title"/>
          </p:nvPr>
        </p:nvSpPr>
        <p:spPr>
          <a:xfrm>
            <a:off x="457200" y="205977"/>
            <a:ext cx="8204200" cy="857250"/>
          </a:xfrm>
        </p:spPr>
        <p:txBody>
          <a:bodyPr>
            <a:normAutofit/>
          </a:bodyPr>
          <a:lstStyle/>
          <a:p>
            <a:pPr algn="l"/>
            <a:r>
              <a:rPr lang="en-US" dirty="0"/>
              <a:t>K</a:t>
            </a:r>
            <a:r>
              <a:rPr lang="lt-LT" dirty="0" err="1"/>
              <a:t>as</a:t>
            </a:r>
            <a:r>
              <a:rPr lang="lt-LT" dirty="0"/>
              <a:t> yra autorius?</a:t>
            </a:r>
            <a:endParaRPr lang="en-US" dirty="0"/>
          </a:p>
        </p:txBody>
      </p:sp>
      <p:sp>
        <p:nvSpPr>
          <p:cNvPr id="8" name="TextBox 7">
            <a:extLst>
              <a:ext uri="{FF2B5EF4-FFF2-40B4-BE49-F238E27FC236}">
                <a16:creationId xmlns:a16="http://schemas.microsoft.com/office/drawing/2014/main" id="{2641A89B-024A-46E7-6126-814179457671}"/>
              </a:ext>
            </a:extLst>
          </p:cNvPr>
          <p:cNvSpPr txBox="1"/>
          <p:nvPr/>
        </p:nvSpPr>
        <p:spPr>
          <a:xfrm>
            <a:off x="647699" y="1141390"/>
            <a:ext cx="8620992" cy="4154984"/>
          </a:xfrm>
          <a:prstGeom prst="rect">
            <a:avLst/>
          </a:prstGeom>
          <a:noFill/>
        </p:spPr>
        <p:txBody>
          <a:bodyPr wrap="square">
            <a:spAutoFit/>
          </a:bodyPr>
          <a:lstStyle/>
          <a:p>
            <a:r>
              <a:rPr lang="lt-LT" sz="2200" b="1" dirty="0"/>
              <a:t>Autoriaus teisės turėtų būti pagrįstos šiais 4 kriterijais:</a:t>
            </a:r>
            <a:endParaRPr lang="lt-LT" sz="2200" dirty="0"/>
          </a:p>
          <a:p>
            <a:pPr marL="347663" indent="-347663">
              <a:buFont typeface="+mj-lt"/>
              <a:buAutoNum type="arabicPeriod"/>
            </a:pPr>
            <a:r>
              <a:rPr lang="lt-LT" sz="2200" dirty="0"/>
              <a:t>Pritarimas galutinei spausdinti teikiamai darbo versijai;</a:t>
            </a:r>
          </a:p>
          <a:p>
            <a:pPr marL="347663" indent="-347663">
              <a:buFont typeface="+mj-lt"/>
              <a:buAutoNum type="arabicPeriod"/>
            </a:pPr>
            <a:r>
              <a:rPr lang="lt-LT" sz="2200" dirty="0"/>
              <a:t>Atsakomybės prisiėmimas už tai, kad visi su darbo tikslumu ar akademiniu sąžiningumu susiję klausimai buvo tinkamai išanalizuoti ir išspręsti;</a:t>
            </a:r>
          </a:p>
          <a:p>
            <a:r>
              <a:rPr lang="lt-LT" sz="2200" b="1" dirty="0"/>
              <a:t>ir bent du iš šių kriterijų:</a:t>
            </a:r>
          </a:p>
          <a:p>
            <a:pPr indent="633413"/>
            <a:r>
              <a:rPr lang="lt-LT" sz="2200" dirty="0"/>
              <a:t>•	tyrimo idėja ar dizainas;</a:t>
            </a:r>
          </a:p>
          <a:p>
            <a:pPr indent="633413"/>
            <a:r>
              <a:rPr lang="lt-LT" sz="2200" dirty="0"/>
              <a:t>•	duomenų rinkimas ir apdorojimas;</a:t>
            </a:r>
          </a:p>
          <a:p>
            <a:pPr indent="633413"/>
            <a:r>
              <a:rPr lang="lt-LT" sz="2200" dirty="0"/>
              <a:t>•	duomenų analizė ir interpretacija;</a:t>
            </a:r>
          </a:p>
          <a:p>
            <a:pPr marL="633413"/>
            <a:r>
              <a:rPr lang="lt-LT" sz="2200" dirty="0"/>
              <a:t>•	atskirų darbo dalių / skyrių parašymas ar kritiškas perrašymas / tobulinimas  (literatūros apžvalgos sintezė ar tyrimo rezultatų dalis).</a:t>
            </a:r>
          </a:p>
          <a:p>
            <a:pPr marL="285750" indent="-285750">
              <a:buFont typeface="Arial" panose="020B0604020202020204" pitchFamily="34" charset="0"/>
              <a:buChar char="•"/>
            </a:pPr>
            <a:endParaRPr lang="en-US" sz="2200" dirty="0"/>
          </a:p>
        </p:txBody>
      </p:sp>
      <p:sp>
        <p:nvSpPr>
          <p:cNvPr id="4" name="Skaidrės numerio vietos rezervavimo ženklas 3">
            <a:extLst>
              <a:ext uri="{FF2B5EF4-FFF2-40B4-BE49-F238E27FC236}">
                <a16:creationId xmlns:a16="http://schemas.microsoft.com/office/drawing/2014/main" id="{A00C6943-826C-A1C2-6356-D274E06B44DD}"/>
              </a:ext>
            </a:extLst>
          </p:cNvPr>
          <p:cNvSpPr>
            <a:spLocks noGrp="1"/>
          </p:cNvSpPr>
          <p:nvPr>
            <p:ph type="sldNum" sz="quarter" idx="8"/>
          </p:nvPr>
        </p:nvSpPr>
        <p:spPr/>
        <p:txBody>
          <a:bodyPr/>
          <a:lstStyle/>
          <a:p>
            <a:pPr lvl="0"/>
            <a:fld id="{480EB1B7-1F18-4C1F-BC3C-8DBFADD03197}" type="slidenum">
              <a:rPr lang="en-US" smtClean="0"/>
              <a:t>27</a:t>
            </a:fld>
            <a:endParaRPr lang="en-US"/>
          </a:p>
        </p:txBody>
      </p:sp>
    </p:spTree>
    <p:extLst>
      <p:ext uri="{BB962C8B-B14F-4D97-AF65-F5344CB8AC3E}">
        <p14:creationId xmlns:p14="http://schemas.microsoft.com/office/powerpoint/2010/main" val="339944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36720-12C4-E87F-8627-13D195D0F90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F05AE993-7777-81A2-3CEB-39C0D161ADF5}"/>
              </a:ext>
            </a:extLst>
          </p:cNvPr>
          <p:cNvSpPr>
            <a:spLocks noGrp="1"/>
          </p:cNvSpPr>
          <p:nvPr>
            <p:ph type="title"/>
          </p:nvPr>
        </p:nvSpPr>
        <p:spPr>
          <a:xfrm>
            <a:off x="457200" y="205977"/>
            <a:ext cx="8204200" cy="857250"/>
          </a:xfrm>
        </p:spPr>
        <p:txBody>
          <a:bodyPr>
            <a:normAutofit/>
          </a:bodyPr>
          <a:lstStyle/>
          <a:p>
            <a:pPr algn="l"/>
            <a:r>
              <a:rPr lang="lt-LT" dirty="0"/>
              <a:t>Autoriaus pareigos</a:t>
            </a:r>
            <a:endParaRPr lang="en-US" dirty="0"/>
          </a:p>
        </p:txBody>
      </p:sp>
      <p:sp>
        <p:nvSpPr>
          <p:cNvPr id="8" name="TextBox 7">
            <a:extLst>
              <a:ext uri="{FF2B5EF4-FFF2-40B4-BE49-F238E27FC236}">
                <a16:creationId xmlns:a16="http://schemas.microsoft.com/office/drawing/2014/main" id="{F81A505A-7939-7610-6793-BF2CF504A761}"/>
              </a:ext>
            </a:extLst>
          </p:cNvPr>
          <p:cNvSpPr txBox="1"/>
          <p:nvPr/>
        </p:nvSpPr>
        <p:spPr>
          <a:xfrm>
            <a:off x="710045" y="1328427"/>
            <a:ext cx="8091056" cy="2123658"/>
          </a:xfrm>
          <a:prstGeom prst="rect">
            <a:avLst/>
          </a:prstGeom>
          <a:noFill/>
        </p:spPr>
        <p:txBody>
          <a:bodyPr wrap="square">
            <a:spAutoFit/>
          </a:bodyPr>
          <a:lstStyle/>
          <a:p>
            <a:pPr marL="290513" indent="-290513"/>
            <a:r>
              <a:rPr lang="lt-LT" sz="2200" dirty="0">
                <a:solidFill>
                  <a:prstClr val="black"/>
                </a:solidFill>
                <a:latin typeface="Calibri" panose="020F0502020204030204"/>
              </a:rPr>
              <a:t>7. Asmuo, kuris pateikė publikaciją, prisiima visą atsakomybę dėl išvardytų bendraautorių. Šis pateikimas taip pat reiškia, kad visi bendraautoriai sutinka su galutine publikacijos redakcija.</a:t>
            </a:r>
            <a:endParaRPr lang="en-US" sz="2200" dirty="0">
              <a:solidFill>
                <a:prstClr val="black"/>
              </a:solidFill>
              <a:latin typeface="Calibri" panose="020F0502020204030204"/>
            </a:endParaRPr>
          </a:p>
          <a:p>
            <a:pPr marL="290513" marR="0" lvl="0" indent="-290513" algn="l" defTabSz="914400" rtl="0" eaLnBrk="1" fontAlgn="auto" latinLnBrk="0" hangingPunct="1">
              <a:lnSpc>
                <a:spcPct val="100000"/>
              </a:lnSpc>
              <a:spcBef>
                <a:spcPts val="0"/>
              </a:spcBef>
              <a:spcAft>
                <a:spcPts val="0"/>
              </a:spcAft>
              <a:buClrTx/>
              <a:buSzTx/>
              <a:buFontTx/>
              <a:buNone/>
              <a:tabLst/>
              <a:defRPr/>
            </a:pPr>
            <a:endParaRPr kumimoji="0" lang="lt-LT" sz="22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90513" marR="0" lvl="0" indent="-290513" algn="l" defTabSz="914400" rtl="0" eaLnBrk="1" fontAlgn="auto" latinLnBrk="0" hangingPunct="1">
              <a:lnSpc>
                <a:spcPct val="100000"/>
              </a:lnSpc>
              <a:spcBef>
                <a:spcPts val="0"/>
              </a:spcBef>
              <a:spcAft>
                <a:spcPts val="0"/>
              </a:spcAft>
              <a:buClrTx/>
              <a:buSzTx/>
              <a:buFontTx/>
              <a:buNone/>
              <a:tabLst/>
              <a:defRPr/>
            </a:pPr>
            <a:r>
              <a:rPr kumimoji="0" lang="lt-LT" sz="2200" i="0" u="none" strike="noStrike" kern="1200" cap="none" spc="0" normalizeH="0" baseline="0" noProof="0" dirty="0">
                <a:ln>
                  <a:noFill/>
                </a:ln>
                <a:solidFill>
                  <a:prstClr val="black"/>
                </a:solidFill>
                <a:effectLst/>
                <a:uLnTx/>
                <a:uFillTx/>
                <a:latin typeface="Calibri" panose="020F0502020204030204"/>
                <a:ea typeface="+mn-ea"/>
                <a:cs typeface="+mn-cs"/>
              </a:rPr>
              <a:t>10. Jei kyla nesutarimų tarp autorių, jie turi būti sprendžiami pagrindinio autoriaus institucijoje dalyvaujant trečiajai šaliai.</a:t>
            </a:r>
            <a:endPar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kaidrės numerio vietos rezervavimo ženklas 3">
            <a:extLst>
              <a:ext uri="{FF2B5EF4-FFF2-40B4-BE49-F238E27FC236}">
                <a16:creationId xmlns:a16="http://schemas.microsoft.com/office/drawing/2014/main" id="{76A7C626-E7AF-D169-BAE8-AEF71886C96E}"/>
              </a:ext>
            </a:extLst>
          </p:cNvPr>
          <p:cNvSpPr>
            <a:spLocks noGrp="1"/>
          </p:cNvSpPr>
          <p:nvPr>
            <p:ph type="sldNum" sz="quarter" idx="8"/>
          </p:nvPr>
        </p:nvSpPr>
        <p:spPr/>
        <p:txBody>
          <a:bodyPr/>
          <a:lstStyle/>
          <a:p>
            <a:pPr lvl="0"/>
            <a:fld id="{480EB1B7-1F18-4C1F-BC3C-8DBFADD03197}" type="slidenum">
              <a:rPr lang="en-US" smtClean="0"/>
              <a:t>28</a:t>
            </a:fld>
            <a:endParaRPr lang="en-US"/>
          </a:p>
        </p:txBody>
      </p:sp>
    </p:spTree>
    <p:extLst>
      <p:ext uri="{BB962C8B-B14F-4D97-AF65-F5344CB8AC3E}">
        <p14:creationId xmlns:p14="http://schemas.microsoft.com/office/powerpoint/2010/main" val="4047861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F59AAF6-5547-E604-BE52-6879EDDE20B6}"/>
              </a:ext>
            </a:extLst>
          </p:cNvPr>
          <p:cNvSpPr>
            <a:spLocks noGrp="1"/>
          </p:cNvSpPr>
          <p:nvPr>
            <p:ph type="title"/>
          </p:nvPr>
        </p:nvSpPr>
        <p:spPr/>
        <p:txBody>
          <a:bodyPr>
            <a:normAutofit/>
          </a:bodyPr>
          <a:lstStyle/>
          <a:p>
            <a:r>
              <a:rPr lang="lt-LT" dirty="0"/>
              <a:t>Kaip nurodyti gautą finansavimą?</a:t>
            </a:r>
            <a:endParaRPr lang="en-US" dirty="0"/>
          </a:p>
        </p:txBody>
      </p:sp>
      <p:sp>
        <p:nvSpPr>
          <p:cNvPr id="4" name="TextBox 3">
            <a:extLst>
              <a:ext uri="{FF2B5EF4-FFF2-40B4-BE49-F238E27FC236}">
                <a16:creationId xmlns:a16="http://schemas.microsoft.com/office/drawing/2014/main" id="{6D2D29B1-208B-3690-CE5A-5E83004FF6B9}"/>
              </a:ext>
            </a:extLst>
          </p:cNvPr>
          <p:cNvSpPr txBox="1"/>
          <p:nvPr/>
        </p:nvSpPr>
        <p:spPr>
          <a:xfrm>
            <a:off x="789709" y="1279089"/>
            <a:ext cx="7897091" cy="2123658"/>
          </a:xfrm>
          <a:prstGeom prst="rect">
            <a:avLst/>
          </a:prstGeom>
          <a:noFill/>
        </p:spPr>
        <p:txBody>
          <a:bodyPr wrap="square">
            <a:spAutoFit/>
          </a:bodyPr>
          <a:lstStyle/>
          <a:p>
            <a:pPr marL="404813" indent="-404813"/>
            <a:r>
              <a:rPr lang="lt-LT" sz="2200" dirty="0">
                <a:solidFill>
                  <a:prstClr val="black"/>
                </a:solidFill>
                <a:latin typeface="Calibri" panose="020F0502020204030204"/>
              </a:rPr>
              <a:t>19. Jei tyrimas atliktas naudojantis tam tikra finansine pagalba ar kaip dalis finansuojamo projekto, tai privalo būti atskleista publikacijoje, </a:t>
            </a:r>
            <a:r>
              <a:rPr lang="lt-LT" sz="2200" u="sng" dirty="0">
                <a:solidFill>
                  <a:prstClr val="black"/>
                </a:solidFill>
                <a:highlight>
                  <a:srgbClr val="FFFF00"/>
                </a:highlight>
                <a:latin typeface="Calibri" panose="020F0502020204030204"/>
              </a:rPr>
              <a:t>padėkos skiltyje</a:t>
            </a:r>
            <a:r>
              <a:rPr lang="lt-LT" sz="2200" dirty="0">
                <a:solidFill>
                  <a:prstClr val="black"/>
                </a:solidFill>
                <a:latin typeface="Calibri" panose="020F0502020204030204"/>
              </a:rPr>
              <a:t>. Jei finansuotojo vaidmuo neapsiribojo lėšų skyrimu, turi būti nurodyti visi jo indėliai. Padėkos skiltyje taip pat turi būti nurodyta bet kuri kita pagalba, gauta iš kitų asmenų / organizacijų darbo rengimo metu. </a:t>
            </a:r>
            <a:endParaRPr lang="en-US" sz="2200" dirty="0">
              <a:solidFill>
                <a:prstClr val="black"/>
              </a:solidFill>
              <a:latin typeface="Calibri" panose="020F0502020204030204"/>
            </a:endParaRPr>
          </a:p>
        </p:txBody>
      </p:sp>
      <p:sp>
        <p:nvSpPr>
          <p:cNvPr id="6" name="Skaidrės numerio vietos rezervavimo ženklas 5">
            <a:extLst>
              <a:ext uri="{FF2B5EF4-FFF2-40B4-BE49-F238E27FC236}">
                <a16:creationId xmlns:a16="http://schemas.microsoft.com/office/drawing/2014/main" id="{A2B52899-B98B-2B9E-6195-227C56CEEF5B}"/>
              </a:ext>
            </a:extLst>
          </p:cNvPr>
          <p:cNvSpPr>
            <a:spLocks noGrp="1"/>
          </p:cNvSpPr>
          <p:nvPr>
            <p:ph type="sldNum" sz="quarter" idx="8"/>
          </p:nvPr>
        </p:nvSpPr>
        <p:spPr/>
        <p:txBody>
          <a:bodyPr/>
          <a:lstStyle/>
          <a:p>
            <a:pPr lvl="0"/>
            <a:fld id="{480EB1B7-1F18-4C1F-BC3C-8DBFADD03197}" type="slidenum">
              <a:rPr lang="en-US" smtClean="0"/>
              <a:t>29</a:t>
            </a:fld>
            <a:endParaRPr lang="en-US"/>
          </a:p>
        </p:txBody>
      </p:sp>
    </p:spTree>
    <p:extLst>
      <p:ext uri="{BB962C8B-B14F-4D97-AF65-F5344CB8AC3E}">
        <p14:creationId xmlns:p14="http://schemas.microsoft.com/office/powerpoint/2010/main" val="335718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4C72589-95E1-15F6-0C60-73F10B01003C}"/>
              </a:ext>
            </a:extLst>
          </p:cNvPr>
          <p:cNvSpPr>
            <a:spLocks noGrp="1"/>
          </p:cNvSpPr>
          <p:nvPr>
            <p:ph type="title"/>
          </p:nvPr>
        </p:nvSpPr>
        <p:spPr>
          <a:xfrm>
            <a:off x="457200" y="220726"/>
            <a:ext cx="7890387" cy="857250"/>
          </a:xfrm>
        </p:spPr>
        <p:txBody>
          <a:bodyPr/>
          <a:lstStyle/>
          <a:p>
            <a:pPr algn="l"/>
            <a:r>
              <a:rPr lang="en-US" b="1" dirty="0"/>
              <a:t>Mita</a:t>
            </a:r>
            <a:r>
              <a:rPr lang="lt-LT" b="1" dirty="0"/>
              <a:t>s</a:t>
            </a:r>
            <a:r>
              <a:rPr lang="en-US" b="1" dirty="0"/>
              <a:t> </a:t>
            </a:r>
          </a:p>
        </p:txBody>
      </p:sp>
      <p:sp>
        <p:nvSpPr>
          <p:cNvPr id="3" name="Turinio vietos rezervavimo ženklas 2">
            <a:extLst>
              <a:ext uri="{FF2B5EF4-FFF2-40B4-BE49-F238E27FC236}">
                <a16:creationId xmlns:a16="http://schemas.microsoft.com/office/drawing/2014/main" id="{2824F73E-CA86-BB0F-061C-D880760BE5C3}"/>
              </a:ext>
            </a:extLst>
          </p:cNvPr>
          <p:cNvSpPr>
            <a:spLocks noGrp="1"/>
          </p:cNvSpPr>
          <p:nvPr>
            <p:ph idx="1"/>
          </p:nvPr>
        </p:nvSpPr>
        <p:spPr/>
        <p:txBody>
          <a:bodyPr>
            <a:normAutofit/>
          </a:bodyPr>
          <a:lstStyle/>
          <a:p>
            <a:pPr marL="0" indent="0">
              <a:buNone/>
            </a:pPr>
            <a:r>
              <a:rPr lang="lt-LT" b="1" dirty="0"/>
              <a:t>Plagiatas yra tik tiesioginis teksto kopijavimas</a:t>
            </a:r>
          </a:p>
          <a:p>
            <a:pPr>
              <a:buFont typeface="Arial" panose="020B0604020202020204" pitchFamily="34" charset="0"/>
              <a:buChar char="•"/>
            </a:pPr>
            <a:r>
              <a:rPr lang="lt-LT" b="1" dirty="0"/>
              <a:t>Tikrovė:</a:t>
            </a:r>
            <a:r>
              <a:rPr lang="lt-LT" dirty="0"/>
              <a:t> Plagiatas gali pasireikšti ir perrašant ar pertvarkant tekstą, netinkamai perrašant idėjas, naudojant kitų darbų fragmentus ar netgi naudojant mintis, idėjas be tinkamo šaltinio nurodymo.</a:t>
            </a:r>
            <a:endParaRPr lang="en-US" dirty="0"/>
          </a:p>
        </p:txBody>
      </p:sp>
      <p:sp>
        <p:nvSpPr>
          <p:cNvPr id="5" name="Skaidrės numerio vietos rezervavimo ženklas 4">
            <a:extLst>
              <a:ext uri="{FF2B5EF4-FFF2-40B4-BE49-F238E27FC236}">
                <a16:creationId xmlns:a16="http://schemas.microsoft.com/office/drawing/2014/main" id="{EB8794EF-40FB-4432-FA01-6C78B24611EC}"/>
              </a:ext>
            </a:extLst>
          </p:cNvPr>
          <p:cNvSpPr>
            <a:spLocks noGrp="1"/>
          </p:cNvSpPr>
          <p:nvPr>
            <p:ph type="sldNum" sz="quarter" idx="8"/>
          </p:nvPr>
        </p:nvSpPr>
        <p:spPr/>
        <p:txBody>
          <a:bodyPr/>
          <a:lstStyle/>
          <a:p>
            <a:pPr lvl="0"/>
            <a:fld id="{D45BE91F-9F53-4043-B943-09F36DAB8CE5}" type="slidenum">
              <a:rPr lang="en-US" smtClean="0"/>
              <a:t>3</a:t>
            </a:fld>
            <a:endParaRPr lang="en-US"/>
          </a:p>
        </p:txBody>
      </p:sp>
    </p:spTree>
    <p:extLst>
      <p:ext uri="{BB962C8B-B14F-4D97-AF65-F5344CB8AC3E}">
        <p14:creationId xmlns:p14="http://schemas.microsoft.com/office/powerpoint/2010/main" val="816151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8DE23-F87E-FB72-0B72-00027CFFFD0E}"/>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F0739E7E-D695-39A8-8A25-AFD6B7BF6039}"/>
              </a:ext>
            </a:extLst>
          </p:cNvPr>
          <p:cNvSpPr>
            <a:spLocks noGrp="1"/>
          </p:cNvSpPr>
          <p:nvPr>
            <p:ph type="title"/>
          </p:nvPr>
        </p:nvSpPr>
        <p:spPr/>
        <p:txBody>
          <a:bodyPr>
            <a:normAutofit/>
          </a:bodyPr>
          <a:lstStyle/>
          <a:p>
            <a:r>
              <a:rPr lang="lt-LT" dirty="0"/>
              <a:t>Autorių eilės tvarka</a:t>
            </a:r>
            <a:endParaRPr lang="en-US" dirty="0"/>
          </a:p>
        </p:txBody>
      </p:sp>
      <p:sp>
        <p:nvSpPr>
          <p:cNvPr id="4" name="TextBox 3">
            <a:extLst>
              <a:ext uri="{FF2B5EF4-FFF2-40B4-BE49-F238E27FC236}">
                <a16:creationId xmlns:a16="http://schemas.microsoft.com/office/drawing/2014/main" id="{3C9EF202-6375-4249-3134-C71471F3E235}"/>
              </a:ext>
            </a:extLst>
          </p:cNvPr>
          <p:cNvSpPr txBox="1"/>
          <p:nvPr/>
        </p:nvSpPr>
        <p:spPr>
          <a:xfrm>
            <a:off x="550718" y="1171400"/>
            <a:ext cx="7876309" cy="2431435"/>
          </a:xfrm>
          <a:prstGeom prst="rect">
            <a:avLst/>
          </a:prstGeom>
          <a:noFill/>
        </p:spPr>
        <p:txBody>
          <a:bodyPr wrap="square">
            <a:spAutoFit/>
          </a:bodyPr>
          <a:lstStyle/>
          <a:p>
            <a:pPr marL="457200" indent="-457200" algn="just">
              <a:spcBef>
                <a:spcPts val="600"/>
              </a:spcBef>
              <a:spcAft>
                <a:spcPts val="600"/>
              </a:spcAft>
            </a:pPr>
            <a:r>
              <a:rPr lang="lt-LT" sz="2200" dirty="0">
                <a:solidFill>
                  <a:prstClr val="black"/>
                </a:solidFill>
                <a:latin typeface="Calibri" panose="020F0502020204030204"/>
              </a:rPr>
              <a:t>28.  </a:t>
            </a:r>
            <a:r>
              <a:rPr lang="lt-LT" sz="2200" u="sng" dirty="0">
                <a:solidFill>
                  <a:prstClr val="black"/>
                </a:solidFill>
                <a:highlight>
                  <a:srgbClr val="FFFF00"/>
                </a:highlight>
                <a:latin typeface="Calibri" panose="020F0502020204030204"/>
              </a:rPr>
              <a:t>Studentas paprastai turėtų būti pirmasis autorius, jei</a:t>
            </a:r>
            <a:r>
              <a:rPr lang="lt-LT" sz="2200" dirty="0">
                <a:solidFill>
                  <a:prstClr val="black"/>
                </a:solidFill>
                <a:highlight>
                  <a:srgbClr val="FFFF00"/>
                </a:highlight>
                <a:latin typeface="Calibri" panose="020F0502020204030204"/>
              </a:rPr>
              <a:t> </a:t>
            </a:r>
            <a:r>
              <a:rPr lang="lt-LT" sz="2200" dirty="0">
                <a:solidFill>
                  <a:prstClr val="black"/>
                </a:solidFill>
                <a:latin typeface="Calibri" panose="020F0502020204030204"/>
              </a:rPr>
              <a:t>publikacija yra parengta studento darbo tyrimo pagrindu.</a:t>
            </a:r>
            <a:endParaRPr lang="en-US" sz="2200" dirty="0">
              <a:solidFill>
                <a:prstClr val="black"/>
              </a:solidFill>
              <a:latin typeface="Calibri" panose="020F0502020204030204"/>
            </a:endParaRPr>
          </a:p>
          <a:p>
            <a:pPr marL="457200" indent="-457200" algn="just">
              <a:spcBef>
                <a:spcPts val="600"/>
              </a:spcBef>
              <a:spcAft>
                <a:spcPts val="600"/>
              </a:spcAft>
            </a:pPr>
            <a:r>
              <a:rPr lang="lt-LT" sz="2200" dirty="0">
                <a:solidFill>
                  <a:prstClr val="black"/>
                </a:solidFill>
                <a:latin typeface="Calibri" panose="020F0502020204030204"/>
              </a:rPr>
              <a:t>29. Labiau patyrę mokslininkai yra skatinami suteikti mažiau patyrusiems kolegoms galimybę būti pirmuoju autoriumi.</a:t>
            </a:r>
            <a:endParaRPr lang="en-US" sz="2200" dirty="0">
              <a:solidFill>
                <a:prstClr val="black"/>
              </a:solidFill>
              <a:latin typeface="Calibri" panose="020F0502020204030204"/>
            </a:endParaRPr>
          </a:p>
          <a:p>
            <a:pPr marL="457200" indent="-457200" algn="just">
              <a:spcBef>
                <a:spcPts val="600"/>
              </a:spcBef>
              <a:spcAft>
                <a:spcPts val="600"/>
              </a:spcAft>
            </a:pPr>
            <a:r>
              <a:rPr lang="lt-LT" sz="2200" dirty="0">
                <a:solidFill>
                  <a:prstClr val="black"/>
                </a:solidFill>
                <a:latin typeface="Calibri" panose="020F0502020204030204"/>
              </a:rPr>
              <a:t>30. Asmuo, labiausiai prisidėjęs prie publikacijos rengimo, turi tapti pirmuoju autoriumi.</a:t>
            </a:r>
            <a:endParaRPr lang="en-US" sz="2200" dirty="0">
              <a:solidFill>
                <a:prstClr val="black"/>
              </a:solidFill>
              <a:latin typeface="Calibri" panose="020F0502020204030204"/>
            </a:endParaRPr>
          </a:p>
        </p:txBody>
      </p:sp>
      <p:sp>
        <p:nvSpPr>
          <p:cNvPr id="5" name="Skaidrės numerio vietos rezervavimo ženklas 4">
            <a:extLst>
              <a:ext uri="{FF2B5EF4-FFF2-40B4-BE49-F238E27FC236}">
                <a16:creationId xmlns:a16="http://schemas.microsoft.com/office/drawing/2014/main" id="{6F0B43E5-9843-C89C-5399-57E09C01385B}"/>
              </a:ext>
            </a:extLst>
          </p:cNvPr>
          <p:cNvSpPr>
            <a:spLocks noGrp="1"/>
          </p:cNvSpPr>
          <p:nvPr>
            <p:ph type="sldNum" sz="quarter" idx="8"/>
          </p:nvPr>
        </p:nvSpPr>
        <p:spPr/>
        <p:txBody>
          <a:bodyPr/>
          <a:lstStyle/>
          <a:p>
            <a:pPr lvl="0"/>
            <a:fld id="{480EB1B7-1F18-4C1F-BC3C-8DBFADD03197}" type="slidenum">
              <a:rPr lang="en-US" smtClean="0"/>
              <a:t>30</a:t>
            </a:fld>
            <a:endParaRPr lang="en-US"/>
          </a:p>
        </p:txBody>
      </p:sp>
    </p:spTree>
    <p:extLst>
      <p:ext uri="{BB962C8B-B14F-4D97-AF65-F5344CB8AC3E}">
        <p14:creationId xmlns:p14="http://schemas.microsoft.com/office/powerpoint/2010/main" val="2179760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DE82368-0B64-0A8E-7053-266D86153E68}"/>
              </a:ext>
            </a:extLst>
          </p:cNvPr>
          <p:cNvSpPr>
            <a:spLocks noGrp="1"/>
          </p:cNvSpPr>
          <p:nvPr>
            <p:ph type="title"/>
          </p:nvPr>
        </p:nvSpPr>
        <p:spPr/>
        <p:txBody>
          <a:bodyPr>
            <a:normAutofit/>
          </a:bodyPr>
          <a:lstStyle/>
          <a:p>
            <a:r>
              <a:rPr lang="lt-LT" dirty="0"/>
              <a:t>Autorių eilės tvarka</a:t>
            </a:r>
            <a:endParaRPr lang="en-US" dirty="0"/>
          </a:p>
        </p:txBody>
      </p:sp>
      <p:sp>
        <p:nvSpPr>
          <p:cNvPr id="4" name="TextBox 3">
            <a:extLst>
              <a:ext uri="{FF2B5EF4-FFF2-40B4-BE49-F238E27FC236}">
                <a16:creationId xmlns:a16="http://schemas.microsoft.com/office/drawing/2014/main" id="{3AF3B6C0-6149-3B85-7B88-637FFA0FAFC8}"/>
              </a:ext>
            </a:extLst>
          </p:cNvPr>
          <p:cNvSpPr txBox="1"/>
          <p:nvPr/>
        </p:nvSpPr>
        <p:spPr>
          <a:xfrm>
            <a:off x="550718" y="1171400"/>
            <a:ext cx="7876309" cy="2277547"/>
          </a:xfrm>
          <a:prstGeom prst="rect">
            <a:avLst/>
          </a:prstGeom>
          <a:noFill/>
        </p:spPr>
        <p:txBody>
          <a:bodyPr wrap="square">
            <a:spAutoFit/>
          </a:bodyPr>
          <a:lstStyle/>
          <a:p>
            <a:pPr marL="457200" indent="-457200" algn="just">
              <a:spcBef>
                <a:spcPts val="600"/>
              </a:spcBef>
              <a:spcAft>
                <a:spcPts val="600"/>
              </a:spcAft>
            </a:pPr>
            <a:r>
              <a:rPr lang="lt-LT" sz="2200" dirty="0">
                <a:solidFill>
                  <a:prstClr val="black"/>
                </a:solidFill>
                <a:latin typeface="Calibri" panose="020F0502020204030204"/>
              </a:rPr>
              <a:t>31. Sprendimas, kas turėtų būti autorius, kokia autorių eilės tvarka ir kas prisidėjo prie publikacijos rengimo, </a:t>
            </a:r>
            <a:r>
              <a:rPr lang="lt-LT" sz="2200" dirty="0">
                <a:solidFill>
                  <a:prstClr val="black"/>
                </a:solidFill>
                <a:highlight>
                  <a:srgbClr val="FFFF00"/>
                </a:highlight>
                <a:latin typeface="Calibri" panose="020F0502020204030204"/>
              </a:rPr>
              <a:t>pasiūlomas pirmojo autoriaus ir priimamas pasikonsultavus su bendraautoriais</a:t>
            </a:r>
            <a:r>
              <a:rPr lang="lt-LT" sz="2200" dirty="0">
                <a:solidFill>
                  <a:prstClr val="black"/>
                </a:solidFill>
                <a:latin typeface="Calibri" panose="020F0502020204030204"/>
              </a:rPr>
              <a:t>.</a:t>
            </a:r>
          </a:p>
          <a:p>
            <a:pPr marL="457200" indent="-457200" algn="just">
              <a:spcBef>
                <a:spcPts val="600"/>
              </a:spcBef>
              <a:spcAft>
                <a:spcPts val="600"/>
              </a:spcAft>
            </a:pPr>
            <a:r>
              <a:rPr lang="lt-LT" sz="2200" dirty="0">
                <a:solidFill>
                  <a:prstClr val="black"/>
                </a:solidFill>
                <a:latin typeface="Calibri" panose="020F0502020204030204"/>
              </a:rPr>
              <a:t>32. Visi, kurie atitinka autorystės kriterijus, </a:t>
            </a:r>
            <a:r>
              <a:rPr lang="lt-LT" sz="2200" u="sng" dirty="0">
                <a:solidFill>
                  <a:prstClr val="black"/>
                </a:solidFill>
                <a:highlight>
                  <a:srgbClr val="FFFF00"/>
                </a:highlight>
                <a:latin typeface="Calibri" panose="020F0502020204030204"/>
              </a:rPr>
              <a:t>turi būti išvardijami pagal indėlį</a:t>
            </a:r>
            <a:r>
              <a:rPr lang="lt-LT" sz="2200" dirty="0">
                <a:solidFill>
                  <a:prstClr val="black"/>
                </a:solidFill>
                <a:latin typeface="Calibri" panose="020F0502020204030204"/>
              </a:rPr>
              <a:t>. Kai indėlis yra vienodas, autoriai išdėstomi pagal pavardę abėcėlės tvarka.</a:t>
            </a:r>
          </a:p>
        </p:txBody>
      </p:sp>
      <p:sp>
        <p:nvSpPr>
          <p:cNvPr id="6" name="Skaidrės numerio vietos rezervavimo ženklas 5">
            <a:extLst>
              <a:ext uri="{FF2B5EF4-FFF2-40B4-BE49-F238E27FC236}">
                <a16:creationId xmlns:a16="http://schemas.microsoft.com/office/drawing/2014/main" id="{5A499309-8856-C0CD-BBC7-68CCECC31002}"/>
              </a:ext>
            </a:extLst>
          </p:cNvPr>
          <p:cNvSpPr>
            <a:spLocks noGrp="1"/>
          </p:cNvSpPr>
          <p:nvPr>
            <p:ph type="sldNum" sz="quarter" idx="8"/>
          </p:nvPr>
        </p:nvSpPr>
        <p:spPr/>
        <p:txBody>
          <a:bodyPr/>
          <a:lstStyle/>
          <a:p>
            <a:pPr lvl="0"/>
            <a:fld id="{480EB1B7-1F18-4C1F-BC3C-8DBFADD03197}" type="slidenum">
              <a:rPr lang="en-US" smtClean="0"/>
              <a:t>31</a:t>
            </a:fld>
            <a:endParaRPr lang="en-US"/>
          </a:p>
        </p:txBody>
      </p:sp>
    </p:spTree>
    <p:extLst>
      <p:ext uri="{BB962C8B-B14F-4D97-AF65-F5344CB8AC3E}">
        <p14:creationId xmlns:p14="http://schemas.microsoft.com/office/powerpoint/2010/main" val="3797137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1D1AA-BD83-65DB-2728-3892B466804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18078BE2-088C-3A1F-7D71-D6018463633F}"/>
              </a:ext>
            </a:extLst>
          </p:cNvPr>
          <p:cNvSpPr>
            <a:spLocks noGrp="1"/>
          </p:cNvSpPr>
          <p:nvPr>
            <p:ph type="title"/>
          </p:nvPr>
        </p:nvSpPr>
        <p:spPr/>
        <p:txBody>
          <a:bodyPr>
            <a:normAutofit/>
          </a:bodyPr>
          <a:lstStyle/>
          <a:p>
            <a:r>
              <a:rPr lang="lt-LT" dirty="0"/>
              <a:t>Autorių eilės tvarka</a:t>
            </a:r>
            <a:endParaRPr lang="en-US" dirty="0"/>
          </a:p>
        </p:txBody>
      </p:sp>
      <p:sp>
        <p:nvSpPr>
          <p:cNvPr id="4" name="TextBox 3">
            <a:extLst>
              <a:ext uri="{FF2B5EF4-FFF2-40B4-BE49-F238E27FC236}">
                <a16:creationId xmlns:a16="http://schemas.microsoft.com/office/drawing/2014/main" id="{A13575BE-0187-BC67-2B87-9BF3E110FFD5}"/>
              </a:ext>
            </a:extLst>
          </p:cNvPr>
          <p:cNvSpPr txBox="1"/>
          <p:nvPr/>
        </p:nvSpPr>
        <p:spPr>
          <a:xfrm>
            <a:off x="550718" y="1171400"/>
            <a:ext cx="7876309" cy="2170081"/>
          </a:xfrm>
          <a:prstGeom prst="rect">
            <a:avLst/>
          </a:prstGeom>
          <a:noFill/>
        </p:spPr>
        <p:txBody>
          <a:bodyPr wrap="square">
            <a:spAutoFit/>
          </a:bodyPr>
          <a:lstStyle/>
          <a:p>
            <a:pPr marL="457200" indent="-457200" algn="just">
              <a:lnSpc>
                <a:spcPct val="115000"/>
              </a:lnSpc>
              <a:spcBef>
                <a:spcPts val="600"/>
              </a:spcBef>
              <a:spcAft>
                <a:spcPts val="600"/>
              </a:spcAft>
            </a:pPr>
            <a:r>
              <a:rPr lang="lt-LT" sz="2200" dirty="0">
                <a:solidFill>
                  <a:prstClr val="black"/>
                </a:solidFill>
                <a:latin typeface="Calibri" panose="020F0502020204030204"/>
              </a:rPr>
              <a:t>33. Jei visi autoriai mano, kad jų </a:t>
            </a:r>
            <a:r>
              <a:rPr lang="lt-LT" sz="2200" b="1" u="sng" dirty="0">
                <a:solidFill>
                  <a:prstClr val="black"/>
                </a:solidFill>
                <a:latin typeface="Calibri" panose="020F0502020204030204"/>
              </a:rPr>
              <a:t>indėlis yra vienodas, tai gali būti nurodyta išnašoje.</a:t>
            </a:r>
            <a:endParaRPr lang="en-US" sz="2200" b="1" u="sng" dirty="0">
              <a:solidFill>
                <a:prstClr val="black"/>
              </a:solidFill>
              <a:latin typeface="Calibri" panose="020F0502020204030204"/>
            </a:endParaRPr>
          </a:p>
          <a:p>
            <a:pPr marL="457200" indent="-457200" algn="just">
              <a:lnSpc>
                <a:spcPct val="115000"/>
              </a:lnSpc>
              <a:spcBef>
                <a:spcPts val="600"/>
              </a:spcBef>
              <a:spcAft>
                <a:spcPts val="600"/>
              </a:spcAft>
            </a:pPr>
            <a:r>
              <a:rPr lang="lt-LT" sz="2200" dirty="0">
                <a:solidFill>
                  <a:prstClr val="black"/>
                </a:solidFill>
                <a:latin typeface="Calibri" panose="020F0502020204030204"/>
              </a:rPr>
              <a:t>34. Jeigu tyrėjai negali išspręsti mokslo darbo autorių nustatymo ir / ar eiliškumo klausimų, universitete turi būti nustatyta tvarka, kaip šią problemą sprendžia trečioji šalis.</a:t>
            </a:r>
            <a:endParaRPr lang="en-US" sz="2200" dirty="0">
              <a:solidFill>
                <a:prstClr val="black"/>
              </a:solidFill>
              <a:latin typeface="Calibri" panose="020F0502020204030204"/>
            </a:endParaRPr>
          </a:p>
        </p:txBody>
      </p:sp>
      <p:sp>
        <p:nvSpPr>
          <p:cNvPr id="5" name="Skaidrės numerio vietos rezervavimo ženklas 4">
            <a:extLst>
              <a:ext uri="{FF2B5EF4-FFF2-40B4-BE49-F238E27FC236}">
                <a16:creationId xmlns:a16="http://schemas.microsoft.com/office/drawing/2014/main" id="{7EBA321A-78F2-170C-4DCD-C1BA08DA10A7}"/>
              </a:ext>
            </a:extLst>
          </p:cNvPr>
          <p:cNvSpPr>
            <a:spLocks noGrp="1"/>
          </p:cNvSpPr>
          <p:nvPr>
            <p:ph type="sldNum" sz="quarter" idx="8"/>
          </p:nvPr>
        </p:nvSpPr>
        <p:spPr/>
        <p:txBody>
          <a:bodyPr/>
          <a:lstStyle/>
          <a:p>
            <a:pPr lvl="0"/>
            <a:fld id="{480EB1B7-1F18-4C1F-BC3C-8DBFADD03197}" type="slidenum">
              <a:rPr lang="en-US" smtClean="0"/>
              <a:t>32</a:t>
            </a:fld>
            <a:endParaRPr lang="en-US"/>
          </a:p>
        </p:txBody>
      </p:sp>
    </p:spTree>
    <p:extLst>
      <p:ext uri="{BB962C8B-B14F-4D97-AF65-F5344CB8AC3E}">
        <p14:creationId xmlns:p14="http://schemas.microsoft.com/office/powerpoint/2010/main" val="3624519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AB3B3-D511-14AE-81A6-F7A86C363BE3}"/>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313CE4-63FC-FC7B-06C1-FC63D083DCA4}"/>
              </a:ext>
            </a:extLst>
          </p:cNvPr>
          <p:cNvSpPr>
            <a:spLocks noGrp="1"/>
          </p:cNvSpPr>
          <p:nvPr>
            <p:ph type="title"/>
          </p:nvPr>
        </p:nvSpPr>
        <p:spPr>
          <a:xfrm>
            <a:off x="457200" y="205977"/>
            <a:ext cx="8204200" cy="857250"/>
          </a:xfrm>
        </p:spPr>
        <p:txBody>
          <a:bodyPr>
            <a:normAutofit/>
          </a:bodyPr>
          <a:lstStyle/>
          <a:p>
            <a:pPr algn="l"/>
            <a:r>
              <a:rPr lang="en-US" dirty="0"/>
              <a:t>K</a:t>
            </a:r>
            <a:r>
              <a:rPr lang="lt-LT" dirty="0" err="1"/>
              <a:t>as</a:t>
            </a:r>
            <a:r>
              <a:rPr lang="lt-LT" dirty="0"/>
              <a:t> nėra autoriai?</a:t>
            </a:r>
            <a:endParaRPr lang="en-US" dirty="0"/>
          </a:p>
        </p:txBody>
      </p:sp>
      <p:sp>
        <p:nvSpPr>
          <p:cNvPr id="8" name="TextBox 7">
            <a:extLst>
              <a:ext uri="{FF2B5EF4-FFF2-40B4-BE49-F238E27FC236}">
                <a16:creationId xmlns:a16="http://schemas.microsoft.com/office/drawing/2014/main" id="{AC8C802E-8447-23CE-AD20-5AE63E7E3CA1}"/>
              </a:ext>
            </a:extLst>
          </p:cNvPr>
          <p:cNvSpPr txBox="1"/>
          <p:nvPr/>
        </p:nvSpPr>
        <p:spPr>
          <a:xfrm>
            <a:off x="647699" y="988516"/>
            <a:ext cx="8013701" cy="3508653"/>
          </a:xfrm>
          <a:prstGeom prst="rect">
            <a:avLst/>
          </a:prstGeom>
          <a:noFill/>
        </p:spPr>
        <p:txBody>
          <a:bodyPr wrap="square">
            <a:spAutoFit/>
          </a:bodyPr>
          <a:lstStyle/>
          <a:p>
            <a:pPr marL="457200" indent="-457200"/>
            <a:r>
              <a:rPr lang="lt-LT" sz="2400" dirty="0"/>
              <a:t>35. </a:t>
            </a:r>
            <a:r>
              <a:rPr kumimoji="0" lang="lt-LT" sz="2400" b="0" i="0" u="none" strike="noStrike" kern="1200" cap="none" spc="0" normalizeH="0" baseline="0" noProof="0" dirty="0">
                <a:ln>
                  <a:noFill/>
                </a:ln>
                <a:solidFill>
                  <a:prstClr val="black"/>
                </a:solidFill>
                <a:effectLst/>
                <a:uLnTx/>
                <a:uFillTx/>
                <a:latin typeface="Calibri" panose="020F0502020204030204"/>
                <a:ea typeface="+mn-ea"/>
                <a:cs typeface="+mn-cs"/>
              </a:rPr>
              <a:t>Padėka išreiškiama nurodant vardą ir pavardę, instituciją arba asmenų grupę </a:t>
            </a:r>
            <a:r>
              <a:rPr lang="lt-LT" sz="2400" dirty="0"/>
              <a:t>(pvz., „kiti tyrėjai“, „klinikiniai tyrėjai“), ir jų indėlis turėtų būti nurodytas. </a:t>
            </a:r>
          </a:p>
          <a:p>
            <a:pPr marL="457200" indent="-457200"/>
            <a:r>
              <a:rPr lang="lt-LT" sz="2400" dirty="0"/>
              <a:t>	</a:t>
            </a:r>
            <a:r>
              <a:rPr lang="lt-LT" sz="2400" b="1" dirty="0"/>
              <a:t>Bendradarbiai, bet ne autoriai:</a:t>
            </a:r>
          </a:p>
          <a:p>
            <a:pPr marL="800100" indent="-228600">
              <a:buFont typeface="Calibri" panose="020F0502020204030204" pitchFamily="34" charset="0"/>
              <a:buChar char="◦"/>
            </a:pPr>
            <a:r>
              <a:rPr lang="lt-LT" dirty="0"/>
              <a:t>Peržiūrėjo rankraštį, skaitė rankraštį, pateikė siūlymus dėl tobulinimo</a:t>
            </a:r>
          </a:p>
          <a:p>
            <a:pPr marL="800100" indent="-228600">
              <a:buFont typeface="Calibri" panose="020F0502020204030204" pitchFamily="34" charset="0"/>
              <a:buChar char="◦"/>
            </a:pPr>
            <a:r>
              <a:rPr lang="lt-LT" dirty="0"/>
              <a:t>Surinko duomenis (pvz., atliko interviu), apdorojo duomenis</a:t>
            </a:r>
          </a:p>
          <a:p>
            <a:pPr marL="800100" indent="-228600">
              <a:buFont typeface="Calibri" panose="020F0502020204030204" pitchFamily="34" charset="0"/>
              <a:buChar char="◦"/>
            </a:pPr>
            <a:r>
              <a:rPr lang="lt-LT" dirty="0"/>
              <a:t>Patarimais dėl skaičiavimų dalijęsi asmenys</a:t>
            </a:r>
          </a:p>
          <a:p>
            <a:pPr marL="800100" indent="-228600">
              <a:buFont typeface="Calibri" panose="020F0502020204030204" pitchFamily="34" charset="0"/>
              <a:buChar char="◦"/>
            </a:pPr>
            <a:r>
              <a:rPr lang="lt-LT" dirty="0"/>
              <a:t>Tyrimo vadovas</a:t>
            </a:r>
          </a:p>
          <a:p>
            <a:pPr marL="800100" indent="-228600">
              <a:buFont typeface="Calibri" panose="020F0502020204030204" pitchFamily="34" charset="0"/>
              <a:buChar char="◦"/>
            </a:pPr>
            <a:r>
              <a:rPr lang="lt-LT" dirty="0"/>
              <a:t>Tyrimui finansavimą suteikusi organizacija</a:t>
            </a:r>
          </a:p>
          <a:p>
            <a:pPr marL="800100" indent="-228600">
              <a:buFont typeface="Calibri" panose="020F0502020204030204" pitchFamily="34" charset="0"/>
              <a:buChar char="◦"/>
            </a:pPr>
            <a:r>
              <a:rPr lang="lt-LT" dirty="0"/>
              <a:t>Kalbos redaktorius</a:t>
            </a:r>
          </a:p>
          <a:p>
            <a:pPr marL="800100" indent="-228600">
              <a:buFont typeface="Calibri" panose="020F0502020204030204" pitchFamily="34" charset="0"/>
              <a:buChar char="◦"/>
            </a:pPr>
            <a:r>
              <a:rPr lang="lt-LT" dirty="0"/>
              <a:t>...</a:t>
            </a:r>
          </a:p>
        </p:txBody>
      </p:sp>
      <p:sp>
        <p:nvSpPr>
          <p:cNvPr id="4" name="Skaidrės numerio vietos rezervavimo ženklas 3">
            <a:extLst>
              <a:ext uri="{FF2B5EF4-FFF2-40B4-BE49-F238E27FC236}">
                <a16:creationId xmlns:a16="http://schemas.microsoft.com/office/drawing/2014/main" id="{9D0B4C73-1ACA-7523-4BBD-42E35859BB18}"/>
              </a:ext>
            </a:extLst>
          </p:cNvPr>
          <p:cNvSpPr>
            <a:spLocks noGrp="1"/>
          </p:cNvSpPr>
          <p:nvPr>
            <p:ph type="sldNum" sz="quarter" idx="8"/>
          </p:nvPr>
        </p:nvSpPr>
        <p:spPr/>
        <p:txBody>
          <a:bodyPr/>
          <a:lstStyle/>
          <a:p>
            <a:pPr lvl="0"/>
            <a:fld id="{480EB1B7-1F18-4C1F-BC3C-8DBFADD03197}" type="slidenum">
              <a:rPr lang="en-US" smtClean="0"/>
              <a:t>33</a:t>
            </a:fld>
            <a:endParaRPr lang="en-US"/>
          </a:p>
        </p:txBody>
      </p:sp>
    </p:spTree>
    <p:extLst>
      <p:ext uri="{BB962C8B-B14F-4D97-AF65-F5344CB8AC3E}">
        <p14:creationId xmlns:p14="http://schemas.microsoft.com/office/powerpoint/2010/main" val="683555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109FE0C-4546-90A9-C1C5-1DB6115E46CF}"/>
              </a:ext>
            </a:extLst>
          </p:cNvPr>
          <p:cNvSpPr>
            <a:spLocks noGrp="1"/>
          </p:cNvSpPr>
          <p:nvPr>
            <p:ph type="title"/>
          </p:nvPr>
        </p:nvSpPr>
        <p:spPr/>
        <p:txBody>
          <a:bodyPr/>
          <a:lstStyle/>
          <a:p>
            <a:r>
              <a:rPr lang="lt-LT" dirty="0"/>
              <a:t>Teismų praktika</a:t>
            </a:r>
            <a:endParaRPr lang="en-US" dirty="0"/>
          </a:p>
        </p:txBody>
      </p:sp>
      <p:sp>
        <p:nvSpPr>
          <p:cNvPr id="3" name="Turinio vietos rezervavimo ženklas 2">
            <a:extLst>
              <a:ext uri="{FF2B5EF4-FFF2-40B4-BE49-F238E27FC236}">
                <a16:creationId xmlns:a16="http://schemas.microsoft.com/office/drawing/2014/main" id="{8EFAAC39-69D5-40BE-80CB-D57DA664E546}"/>
              </a:ext>
            </a:extLst>
          </p:cNvPr>
          <p:cNvSpPr>
            <a:spLocks noGrp="1"/>
          </p:cNvSpPr>
          <p:nvPr>
            <p:ph idx="1"/>
          </p:nvPr>
        </p:nvSpPr>
        <p:spPr/>
        <p:txBody>
          <a:bodyPr>
            <a:normAutofit/>
          </a:bodyPr>
          <a:lstStyle/>
          <a:p>
            <a:pPr marL="290513" indent="-290513"/>
            <a:r>
              <a:rPr lang="lt-LT" sz="2400" dirty="0">
                <a:solidFill>
                  <a:schemeClr val="tx1"/>
                </a:solidFill>
                <a:latin typeface="+mn-lt"/>
                <a:ea typeface="+mn-ea"/>
                <a:cs typeface="+mn-cs"/>
              </a:rPr>
              <a:t>Vadovavimas magistriniam darbui nelaikytinas bendraautoryste. Magistrinio darbo paskirtis yra magistranto pasiektų žinių įvertinimas. </a:t>
            </a:r>
          </a:p>
          <a:p>
            <a:pPr marL="290513" indent="-290513"/>
            <a:r>
              <a:rPr lang="lt-LT" sz="2400" dirty="0">
                <a:solidFill>
                  <a:schemeClr val="tx1"/>
                </a:solidFill>
                <a:latin typeface="+mn-lt"/>
                <a:ea typeface="+mn-ea"/>
                <a:cs typeface="+mn-cs"/>
              </a:rPr>
              <a:t>Darbo vadovas gali prisidėti metodologine, organizacine pagalba, tačiau vadovo prisidėjimo vertinimas kaip bendraautorystės pažeistų akademinės etikos principus, nes būtų sukuriama situacija, kai magistro darbo dalis galėtų būti rašoma magistrinio darbo vadovo.</a:t>
            </a:r>
          </a:p>
        </p:txBody>
      </p:sp>
      <p:sp>
        <p:nvSpPr>
          <p:cNvPr id="4" name="TextBox 3">
            <a:extLst>
              <a:ext uri="{FF2B5EF4-FFF2-40B4-BE49-F238E27FC236}">
                <a16:creationId xmlns:a16="http://schemas.microsoft.com/office/drawing/2014/main" id="{6C8AE45C-AC8F-709F-3930-7FBEDEB206DF}"/>
              </a:ext>
            </a:extLst>
          </p:cNvPr>
          <p:cNvSpPr txBox="1"/>
          <p:nvPr/>
        </p:nvSpPr>
        <p:spPr>
          <a:xfrm>
            <a:off x="2282160" y="4504985"/>
            <a:ext cx="6514559" cy="523220"/>
          </a:xfrm>
          <a:prstGeom prst="rect">
            <a:avLst/>
          </a:prstGeom>
          <a:noFill/>
        </p:spPr>
        <p:txBody>
          <a:bodyPr wrap="square">
            <a:spAutoFit/>
          </a:bodyPr>
          <a:lstStyle/>
          <a:p>
            <a:pPr algn="r"/>
            <a:r>
              <a:rPr lang="lt-LT" sz="1400" dirty="0"/>
              <a:t>Civilinė byla Nr. e2-3232-580/2018 Vilniaus apygardos teisme</a:t>
            </a:r>
          </a:p>
          <a:p>
            <a:pPr algn="r"/>
            <a:r>
              <a:rPr lang="lt-LT" sz="1400" dirty="0"/>
              <a:t>Civilinė byla Nr. e2A-595-881/2019 Lietuvos apeliaciniame teisme</a:t>
            </a:r>
            <a:endParaRPr lang="en-GB" sz="1400" dirty="0"/>
          </a:p>
        </p:txBody>
      </p:sp>
      <p:sp>
        <p:nvSpPr>
          <p:cNvPr id="6" name="Skaidrės numerio vietos rezervavimo ženklas 5">
            <a:extLst>
              <a:ext uri="{FF2B5EF4-FFF2-40B4-BE49-F238E27FC236}">
                <a16:creationId xmlns:a16="http://schemas.microsoft.com/office/drawing/2014/main" id="{369FFB79-4A5A-A337-AF47-75D8F23AECE9}"/>
              </a:ext>
            </a:extLst>
          </p:cNvPr>
          <p:cNvSpPr>
            <a:spLocks noGrp="1"/>
          </p:cNvSpPr>
          <p:nvPr>
            <p:ph type="sldNum" sz="quarter" idx="8"/>
          </p:nvPr>
        </p:nvSpPr>
        <p:spPr/>
        <p:txBody>
          <a:bodyPr/>
          <a:lstStyle/>
          <a:p>
            <a:pPr lvl="0"/>
            <a:fld id="{D45BE91F-9F53-4043-B943-09F36DAB8CE5}" type="slidenum">
              <a:rPr lang="en-US" smtClean="0"/>
              <a:t>34</a:t>
            </a:fld>
            <a:endParaRPr lang="en-US"/>
          </a:p>
        </p:txBody>
      </p:sp>
    </p:spTree>
    <p:extLst>
      <p:ext uri="{BB962C8B-B14F-4D97-AF65-F5344CB8AC3E}">
        <p14:creationId xmlns:p14="http://schemas.microsoft.com/office/powerpoint/2010/main" val="2329735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1B391-607B-85C5-C407-4BD5F10F5DD1}"/>
            </a:ext>
          </a:extLst>
        </p:cNvPr>
        <p:cNvGrpSpPr/>
        <p:nvPr/>
      </p:nvGrpSpPr>
      <p:grpSpPr>
        <a:xfrm>
          <a:off x="0" y="0"/>
          <a:ext cx="0" cy="0"/>
          <a:chOff x="0" y="0"/>
          <a:chExt cx="0" cy="0"/>
        </a:xfrm>
      </p:grpSpPr>
      <p:sp>
        <p:nvSpPr>
          <p:cNvPr id="5" name="Pavadinimas 4">
            <a:extLst>
              <a:ext uri="{FF2B5EF4-FFF2-40B4-BE49-F238E27FC236}">
                <a16:creationId xmlns:a16="http://schemas.microsoft.com/office/drawing/2014/main" id="{04F7A32B-7871-7721-B6A9-5D09FA58EDC6}"/>
              </a:ext>
            </a:extLst>
          </p:cNvPr>
          <p:cNvSpPr>
            <a:spLocks noGrp="1"/>
          </p:cNvSpPr>
          <p:nvPr>
            <p:ph type="title"/>
          </p:nvPr>
        </p:nvSpPr>
        <p:spPr/>
        <p:txBody>
          <a:bodyPr/>
          <a:lstStyle/>
          <a:p>
            <a:r>
              <a:rPr lang="lt-LT" dirty="0"/>
              <a:t>Kaip susitarti dėl autorystės?</a:t>
            </a:r>
            <a:endParaRPr lang="en-US" dirty="0"/>
          </a:p>
        </p:txBody>
      </p:sp>
      <p:sp>
        <p:nvSpPr>
          <p:cNvPr id="7" name="TextBox 6">
            <a:extLst>
              <a:ext uri="{FF2B5EF4-FFF2-40B4-BE49-F238E27FC236}">
                <a16:creationId xmlns:a16="http://schemas.microsoft.com/office/drawing/2014/main" id="{724BE283-03C6-37E9-5BEC-A00F9429FE65}"/>
              </a:ext>
            </a:extLst>
          </p:cNvPr>
          <p:cNvSpPr txBox="1"/>
          <p:nvPr/>
        </p:nvSpPr>
        <p:spPr>
          <a:xfrm>
            <a:off x="644236" y="1168068"/>
            <a:ext cx="8042563" cy="3754874"/>
          </a:xfrm>
          <a:prstGeom prst="rect">
            <a:avLst/>
          </a:prstGeom>
          <a:noFill/>
        </p:spPr>
        <p:txBody>
          <a:bodyPr wrap="square">
            <a:spAutoFit/>
          </a:bodyPr>
          <a:lstStyle/>
          <a:p>
            <a:pPr marL="457200" indent="-457200">
              <a:buFont typeface="Arial" panose="020B0604020202020204" pitchFamily="34" charset="0"/>
              <a:buChar char="•"/>
            </a:pPr>
            <a:r>
              <a:rPr lang="lt-LT" sz="2400" dirty="0"/>
              <a:t>Kai darbą atlieka keletas autorių, grupė idealiu atveju turėtų nuspręsti, kas bus autoriais </a:t>
            </a:r>
            <a:r>
              <a:rPr lang="lt-LT" sz="2400" b="1" u="sng" dirty="0">
                <a:highlight>
                  <a:srgbClr val="FFFF00"/>
                </a:highlight>
              </a:rPr>
              <a:t>dar prieš pradedant darbą</a:t>
            </a:r>
            <a:r>
              <a:rPr lang="lt-LT" sz="2400" dirty="0"/>
              <a:t>, ir patvirtinti, kas yra autoriai prieš pateikiant rankraštį publikavimui.</a:t>
            </a:r>
          </a:p>
          <a:p>
            <a:pPr marL="457200" indent="-457200">
              <a:buFont typeface="Arial" panose="020B0604020202020204" pitchFamily="34" charset="0"/>
              <a:buChar char="•"/>
            </a:pPr>
            <a:r>
              <a:rPr lang="lt-LT" sz="2400" dirty="0"/>
              <a:t>Visi grupės nariai, kurie įvardijami autoriais, turėtų atitikti visus keturis autoriaus kriterijus, įskaitant galutinio rankraščio patvirtinimą, gebėjimą viešai prisiimti atsakomybę už darbą ir visišką pasitikėjimą kitų grupės autorių darbo tikslumu bei sąžiningumu.</a:t>
            </a:r>
            <a:endParaRPr lang="en-US" sz="2400" dirty="0"/>
          </a:p>
          <a:p>
            <a:endParaRPr lang="en-US" sz="2200" dirty="0"/>
          </a:p>
        </p:txBody>
      </p:sp>
      <p:sp>
        <p:nvSpPr>
          <p:cNvPr id="3" name="Skaidrės numerio vietos rezervavimo ženklas 2">
            <a:extLst>
              <a:ext uri="{FF2B5EF4-FFF2-40B4-BE49-F238E27FC236}">
                <a16:creationId xmlns:a16="http://schemas.microsoft.com/office/drawing/2014/main" id="{64D9F4C2-42FE-5836-CB3C-1DD5CAE5A3CF}"/>
              </a:ext>
            </a:extLst>
          </p:cNvPr>
          <p:cNvSpPr>
            <a:spLocks noGrp="1"/>
          </p:cNvSpPr>
          <p:nvPr>
            <p:ph type="sldNum" sz="quarter" idx="8"/>
          </p:nvPr>
        </p:nvSpPr>
        <p:spPr/>
        <p:txBody>
          <a:bodyPr/>
          <a:lstStyle/>
          <a:p>
            <a:pPr lvl="0"/>
            <a:fld id="{480EB1B7-1F18-4C1F-BC3C-8DBFADD03197}" type="slidenum">
              <a:rPr lang="en-US" smtClean="0"/>
              <a:t>35</a:t>
            </a:fld>
            <a:endParaRPr lang="en-US"/>
          </a:p>
        </p:txBody>
      </p:sp>
    </p:spTree>
    <p:extLst>
      <p:ext uri="{BB962C8B-B14F-4D97-AF65-F5344CB8AC3E}">
        <p14:creationId xmlns:p14="http://schemas.microsoft.com/office/powerpoint/2010/main" val="2050735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166EC-5995-AADF-CC29-FFDEEC4BDDFE}"/>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FFE58C1F-C69B-F834-C71B-290E52E5E2B8}"/>
              </a:ext>
            </a:extLst>
          </p:cNvPr>
          <p:cNvSpPr>
            <a:spLocks noGrp="1"/>
          </p:cNvSpPr>
          <p:nvPr>
            <p:ph type="title"/>
          </p:nvPr>
        </p:nvSpPr>
        <p:spPr>
          <a:xfrm>
            <a:off x="457200" y="205977"/>
            <a:ext cx="8204200" cy="857250"/>
          </a:xfrm>
        </p:spPr>
        <p:txBody>
          <a:bodyPr>
            <a:normAutofit/>
          </a:bodyPr>
          <a:lstStyle/>
          <a:p>
            <a:pPr algn="l"/>
            <a:r>
              <a:rPr lang="lt-LT" dirty="0"/>
              <a:t>Kas dar?</a:t>
            </a:r>
            <a:endParaRPr lang="en-US" dirty="0"/>
          </a:p>
        </p:txBody>
      </p:sp>
      <p:sp>
        <p:nvSpPr>
          <p:cNvPr id="8" name="TextBox 7">
            <a:extLst>
              <a:ext uri="{FF2B5EF4-FFF2-40B4-BE49-F238E27FC236}">
                <a16:creationId xmlns:a16="http://schemas.microsoft.com/office/drawing/2014/main" id="{3484C22D-262A-5052-BB31-86FD6E7E1966}"/>
              </a:ext>
            </a:extLst>
          </p:cNvPr>
          <p:cNvSpPr txBox="1"/>
          <p:nvPr/>
        </p:nvSpPr>
        <p:spPr>
          <a:xfrm>
            <a:off x="647699" y="1141390"/>
            <a:ext cx="8013701" cy="2677656"/>
          </a:xfrm>
          <a:prstGeom prst="rect">
            <a:avLst/>
          </a:prstGeom>
          <a:noFill/>
        </p:spPr>
        <p:txBody>
          <a:bodyPr wrap="square">
            <a:spAutoFit/>
          </a:bodyPr>
          <a:lstStyle/>
          <a:p>
            <a:pPr marL="342900" indent="-342900">
              <a:buFont typeface="Calibri" panose="020F0502020204030204" pitchFamily="34" charset="0"/>
              <a:buChar char="◦"/>
            </a:pPr>
            <a:r>
              <a:rPr lang="lt-LT" sz="2400" dirty="0"/>
              <a:t>Kadangi padėkos gali reikšti, jog įtraukti asmenys pritaria tyrimo duomenims ir išvadoms, patariama, kad atsakingasis autorius gautų rašytinį leidimą iš visų asmenų, kuriuos numatoma paminėti padėkose.</a:t>
            </a:r>
          </a:p>
          <a:p>
            <a:endParaRPr lang="lt-LT" sz="2400" dirty="0"/>
          </a:p>
          <a:p>
            <a:pPr marL="342900" indent="-342900">
              <a:buFont typeface="Calibri" panose="020F0502020204030204" pitchFamily="34" charset="0"/>
              <a:buChar char="◦"/>
            </a:pPr>
            <a:r>
              <a:rPr lang="lt-LT" sz="2400" u="sng" dirty="0">
                <a:highlight>
                  <a:srgbClr val="FFFF00"/>
                </a:highlight>
              </a:rPr>
              <a:t>Naudojantis dirbtiniu intelektu</a:t>
            </a:r>
            <a:r>
              <a:rPr lang="lt-LT" sz="2400" dirty="0"/>
              <a:t>, tai turėtų būti nurodyta padėkų skyriuje.</a:t>
            </a:r>
          </a:p>
        </p:txBody>
      </p:sp>
      <p:sp>
        <p:nvSpPr>
          <p:cNvPr id="4" name="Skaidrės numerio vietos rezervavimo ženklas 3">
            <a:extLst>
              <a:ext uri="{FF2B5EF4-FFF2-40B4-BE49-F238E27FC236}">
                <a16:creationId xmlns:a16="http://schemas.microsoft.com/office/drawing/2014/main" id="{D45DC1FD-0DCF-5157-DA91-D5F2994FA1B0}"/>
              </a:ext>
            </a:extLst>
          </p:cNvPr>
          <p:cNvSpPr>
            <a:spLocks noGrp="1"/>
          </p:cNvSpPr>
          <p:nvPr>
            <p:ph type="sldNum" sz="quarter" idx="8"/>
          </p:nvPr>
        </p:nvSpPr>
        <p:spPr/>
        <p:txBody>
          <a:bodyPr/>
          <a:lstStyle/>
          <a:p>
            <a:pPr lvl="0"/>
            <a:fld id="{480EB1B7-1F18-4C1F-BC3C-8DBFADD03197}" type="slidenum">
              <a:rPr lang="en-US" smtClean="0"/>
              <a:t>36</a:t>
            </a:fld>
            <a:endParaRPr lang="en-US"/>
          </a:p>
        </p:txBody>
      </p:sp>
    </p:spTree>
    <p:extLst>
      <p:ext uri="{BB962C8B-B14F-4D97-AF65-F5344CB8AC3E}">
        <p14:creationId xmlns:p14="http://schemas.microsoft.com/office/powerpoint/2010/main" val="3463657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56CF1B83-DBBF-1BD2-BE9D-DD33182C017D}"/>
              </a:ext>
            </a:extLst>
          </p:cNvPr>
          <p:cNvSpPr>
            <a:spLocks noGrp="1"/>
          </p:cNvSpPr>
          <p:nvPr>
            <p:ph type="title"/>
          </p:nvPr>
        </p:nvSpPr>
        <p:spPr>
          <a:xfrm>
            <a:off x="628650" y="546496"/>
            <a:ext cx="2839134" cy="2796640"/>
          </a:xfrm>
          <a:noFill/>
        </p:spPr>
        <p:txBody>
          <a:bodyPr vert="horz" lIns="91440" tIns="45720" rIns="91440" bIns="45720" rtlCol="0" anchor="b">
            <a:normAutofit/>
          </a:bodyPr>
          <a:lstStyle/>
          <a:p>
            <a:pPr algn="l">
              <a:lnSpc>
                <a:spcPct val="90000"/>
              </a:lnSpc>
              <a:spcBef>
                <a:spcPct val="0"/>
              </a:spcBef>
            </a:pPr>
            <a:r>
              <a:rPr lang="en-US" sz="3900">
                <a:solidFill>
                  <a:schemeClr val="tx1"/>
                </a:solidFill>
                <a:latin typeface="+mj-lt"/>
                <a:ea typeface="+mj-ea"/>
                <a:cs typeface="+mj-cs"/>
              </a:rPr>
              <a:t>Chat GPT citavimas</a:t>
            </a:r>
          </a:p>
        </p:txBody>
      </p:sp>
      <p:pic>
        <p:nvPicPr>
          <p:cNvPr id="5" name="Paveikslėlis 4" descr="Paveikslėlis, kuriame yra tekstas, ekrano kopija, adata&#10;&#10;Automatiškai sugeneruotas aprašymas">
            <a:hlinkClick r:id="rId3"/>
            <a:extLst>
              <a:ext uri="{FF2B5EF4-FFF2-40B4-BE49-F238E27FC236}">
                <a16:creationId xmlns:a16="http://schemas.microsoft.com/office/drawing/2014/main" id="{609713ED-9DFB-D332-1D03-A21EF93CC1FA}"/>
              </a:ext>
            </a:extLst>
          </p:cNvPr>
          <p:cNvPicPr>
            <a:picLocks noChangeAspect="1"/>
          </p:cNvPicPr>
          <p:nvPr/>
        </p:nvPicPr>
        <p:blipFill>
          <a:blip r:embed="rId4"/>
          <a:srcRect r="-1" b="18"/>
          <a:stretch/>
        </p:blipFill>
        <p:spPr>
          <a:xfrm>
            <a:off x="3757128" y="10"/>
            <a:ext cx="5386872" cy="5143490"/>
          </a:xfrm>
          <a:prstGeom prst="rect">
            <a:avLst/>
          </a:prstGeom>
        </p:spPr>
      </p:pic>
      <p:sp>
        <p:nvSpPr>
          <p:cNvPr id="3" name="Skaidrės numerio vietos rezervavimo ženklas 2">
            <a:extLst>
              <a:ext uri="{FF2B5EF4-FFF2-40B4-BE49-F238E27FC236}">
                <a16:creationId xmlns:a16="http://schemas.microsoft.com/office/drawing/2014/main" id="{39AFADD4-E1B0-B5BE-F4BC-2E77162180E3}"/>
              </a:ext>
            </a:extLst>
          </p:cNvPr>
          <p:cNvSpPr>
            <a:spLocks noGrp="1"/>
          </p:cNvSpPr>
          <p:nvPr>
            <p:ph type="sldNum" sz="quarter" idx="8"/>
          </p:nvPr>
        </p:nvSpPr>
        <p:spPr>
          <a:xfrm>
            <a:off x="7644843" y="4767262"/>
            <a:ext cx="870507" cy="273844"/>
          </a:xfrm>
        </p:spPr>
        <p:txBody>
          <a:bodyPr vert="horz" lIns="91440" tIns="45720" rIns="91440" bIns="45720" rtlCol="0" anchor="ctr">
            <a:normAutofit/>
          </a:bodyPr>
          <a:lstStyle/>
          <a:p>
            <a:pPr>
              <a:lnSpc>
                <a:spcPct val="90000"/>
              </a:lnSpc>
              <a:spcAft>
                <a:spcPts val="600"/>
              </a:spcAft>
              <a:defRPr/>
            </a:pPr>
            <a:fld id="{480EB1B7-1F18-4C1F-BC3C-8DBFADD03197}" type="slidenum">
              <a:rPr lang="en-US" sz="1200">
                <a:solidFill>
                  <a:srgbClr val="FFFFFF"/>
                </a:solidFill>
              </a:rPr>
              <a:pPr>
                <a:lnSpc>
                  <a:spcPct val="90000"/>
                </a:lnSpc>
                <a:spcAft>
                  <a:spcPts val="600"/>
                </a:spcAft>
                <a:defRPr/>
              </a:pPr>
              <a:t>37</a:t>
            </a:fld>
            <a:endParaRPr lang="en-US" sz="1200">
              <a:solidFill>
                <a:srgbClr val="FFFFFF"/>
              </a:solidFill>
            </a:endParaRPr>
          </a:p>
        </p:txBody>
      </p:sp>
    </p:spTree>
    <p:extLst>
      <p:ext uri="{BB962C8B-B14F-4D97-AF65-F5344CB8AC3E}">
        <p14:creationId xmlns:p14="http://schemas.microsoft.com/office/powerpoint/2010/main" val="9148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FF66DB94-AB12-B911-B6E3-7CF616926D32}"/>
              </a:ext>
            </a:extLst>
          </p:cNvPr>
          <p:cNvPicPr>
            <a:picLocks noChangeAspect="1"/>
          </p:cNvPicPr>
          <p:nvPr/>
        </p:nvPicPr>
        <p:blipFill>
          <a:blip r:embed="rId2"/>
          <a:stretch>
            <a:fillRect/>
          </a:stretch>
        </p:blipFill>
        <p:spPr>
          <a:xfrm>
            <a:off x="482600" y="496379"/>
            <a:ext cx="8178799" cy="4150740"/>
          </a:xfrm>
          <a:prstGeom prst="rect">
            <a:avLst/>
          </a:prstGeom>
        </p:spPr>
      </p:pic>
      <p:sp>
        <p:nvSpPr>
          <p:cNvPr id="3" name="Skaidrės numerio vietos rezervavimo ženklas 2">
            <a:extLst>
              <a:ext uri="{FF2B5EF4-FFF2-40B4-BE49-F238E27FC236}">
                <a16:creationId xmlns:a16="http://schemas.microsoft.com/office/drawing/2014/main" id="{E6EC9362-C360-7CB0-90E6-F3779A91D0FB}"/>
              </a:ext>
            </a:extLst>
          </p:cNvPr>
          <p:cNvSpPr>
            <a:spLocks noGrp="1"/>
          </p:cNvSpPr>
          <p:nvPr>
            <p:ph type="sldNum" sz="quarter" idx="8"/>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480EB1B7-1F18-4C1F-BC3C-8DBFADD03197}" type="slidenum">
              <a:rPr lang="en-US" sz="1200" smtClean="0">
                <a:solidFill>
                  <a:schemeClr val="tx1">
                    <a:tint val="75000"/>
                  </a:schemeClr>
                </a:solidFill>
                <a:latin typeface="+mn-lt"/>
              </a:rPr>
              <a:pPr>
                <a:lnSpc>
                  <a:spcPct val="90000"/>
                </a:lnSpc>
                <a:spcAft>
                  <a:spcPts val="600"/>
                </a:spcAft>
              </a:pPr>
              <a:t>38</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179932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989DABDB-148B-4D0F-6D2B-D10975CB2385}"/>
              </a:ext>
            </a:extLst>
          </p:cNvPr>
          <p:cNvPicPr>
            <a:picLocks noChangeAspect="1"/>
          </p:cNvPicPr>
          <p:nvPr/>
        </p:nvPicPr>
        <p:blipFill>
          <a:blip r:embed="rId3"/>
          <a:stretch>
            <a:fillRect/>
          </a:stretch>
        </p:blipFill>
        <p:spPr>
          <a:xfrm>
            <a:off x="554403" y="482599"/>
            <a:ext cx="8035193" cy="4178300"/>
          </a:xfrm>
          <a:prstGeom prst="rect">
            <a:avLst/>
          </a:prstGeom>
        </p:spPr>
      </p:pic>
      <p:sp>
        <p:nvSpPr>
          <p:cNvPr id="3" name="Skaidrės numerio vietos rezervavimo ženklas 2">
            <a:extLst>
              <a:ext uri="{FF2B5EF4-FFF2-40B4-BE49-F238E27FC236}">
                <a16:creationId xmlns:a16="http://schemas.microsoft.com/office/drawing/2014/main" id="{DD9CE0E9-65C4-B948-7D94-6B856D4FDD4E}"/>
              </a:ext>
            </a:extLst>
          </p:cNvPr>
          <p:cNvSpPr>
            <a:spLocks noGrp="1"/>
          </p:cNvSpPr>
          <p:nvPr>
            <p:ph type="sldNum" sz="quarter" idx="8"/>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480EB1B7-1F18-4C1F-BC3C-8DBFADD03197}" type="slidenum">
              <a:rPr lang="en-US" sz="1200" smtClean="0">
                <a:solidFill>
                  <a:schemeClr val="tx1">
                    <a:tint val="75000"/>
                  </a:schemeClr>
                </a:solidFill>
                <a:latin typeface="+mn-lt"/>
              </a:rPr>
              <a:pPr>
                <a:lnSpc>
                  <a:spcPct val="90000"/>
                </a:lnSpc>
                <a:spcAft>
                  <a:spcPts val="600"/>
                </a:spcAft>
              </a:pPr>
              <a:t>39</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99558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BCEC1-F81C-D91E-8958-8D1B7C3E5AB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8189101-5016-B24E-6811-506DDE3969D4}"/>
              </a:ext>
            </a:extLst>
          </p:cNvPr>
          <p:cNvSpPr>
            <a:spLocks noGrp="1"/>
          </p:cNvSpPr>
          <p:nvPr>
            <p:ph type="title"/>
          </p:nvPr>
        </p:nvSpPr>
        <p:spPr>
          <a:xfrm>
            <a:off x="457200" y="220726"/>
            <a:ext cx="7890387" cy="857250"/>
          </a:xfrm>
        </p:spPr>
        <p:txBody>
          <a:bodyPr/>
          <a:lstStyle/>
          <a:p>
            <a:r>
              <a:rPr lang="en-US" b="1" dirty="0"/>
              <a:t>Mita</a:t>
            </a:r>
            <a:r>
              <a:rPr lang="lt-LT" b="1" dirty="0"/>
              <a:t>s</a:t>
            </a:r>
            <a:endParaRPr lang="en-US" b="1" dirty="0"/>
          </a:p>
        </p:txBody>
      </p:sp>
      <p:sp>
        <p:nvSpPr>
          <p:cNvPr id="3" name="Turinio vietos rezervavimo ženklas 2">
            <a:extLst>
              <a:ext uri="{FF2B5EF4-FFF2-40B4-BE49-F238E27FC236}">
                <a16:creationId xmlns:a16="http://schemas.microsoft.com/office/drawing/2014/main" id="{54490E2F-3266-EED2-407F-4F90DAEB769E}"/>
              </a:ext>
            </a:extLst>
          </p:cNvPr>
          <p:cNvSpPr>
            <a:spLocks noGrp="1"/>
          </p:cNvSpPr>
          <p:nvPr>
            <p:ph idx="1"/>
          </p:nvPr>
        </p:nvSpPr>
        <p:spPr/>
        <p:txBody>
          <a:bodyPr>
            <a:normAutofit/>
          </a:bodyPr>
          <a:lstStyle/>
          <a:p>
            <a:pPr marL="0" indent="0">
              <a:buNone/>
            </a:pPr>
            <a:r>
              <a:rPr lang="lt-LT" b="1" dirty="0"/>
              <a:t>Jei pakeisiu kelis žodžius, tai nėra plagiatas</a:t>
            </a:r>
          </a:p>
          <a:p>
            <a:pPr>
              <a:buFont typeface="Arial" panose="020B0604020202020204" pitchFamily="34" charset="0"/>
              <a:buChar char="•"/>
            </a:pPr>
            <a:r>
              <a:rPr lang="lt-LT" b="1" dirty="0"/>
              <a:t>Tikrovė:</a:t>
            </a:r>
            <a:r>
              <a:rPr lang="lt-LT" dirty="0"/>
              <a:t> jei originalios idėjos nėra tinkamai nurodytos, tai gali būti plagiatas.</a:t>
            </a:r>
          </a:p>
        </p:txBody>
      </p:sp>
      <p:sp>
        <p:nvSpPr>
          <p:cNvPr id="5" name="Skaidrės numerio vietos rezervavimo ženklas 4">
            <a:extLst>
              <a:ext uri="{FF2B5EF4-FFF2-40B4-BE49-F238E27FC236}">
                <a16:creationId xmlns:a16="http://schemas.microsoft.com/office/drawing/2014/main" id="{BDCB5FC6-1732-4CA9-FBAA-B87F5E474F6A}"/>
              </a:ext>
            </a:extLst>
          </p:cNvPr>
          <p:cNvSpPr>
            <a:spLocks noGrp="1"/>
          </p:cNvSpPr>
          <p:nvPr>
            <p:ph type="sldNum" sz="quarter" idx="8"/>
          </p:nvPr>
        </p:nvSpPr>
        <p:spPr/>
        <p:txBody>
          <a:bodyPr/>
          <a:lstStyle/>
          <a:p>
            <a:pPr lvl="0"/>
            <a:fld id="{D45BE91F-9F53-4043-B943-09F36DAB8CE5}" type="slidenum">
              <a:rPr lang="en-US" smtClean="0"/>
              <a:t>4</a:t>
            </a:fld>
            <a:endParaRPr lang="en-US"/>
          </a:p>
        </p:txBody>
      </p:sp>
    </p:spTree>
    <p:extLst>
      <p:ext uri="{BB962C8B-B14F-4D97-AF65-F5344CB8AC3E}">
        <p14:creationId xmlns:p14="http://schemas.microsoft.com/office/powerpoint/2010/main" val="511447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180415"/>
            <a:ext cx="0" cy="2782670"/>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27" name="Paveikslėlis 26">
            <a:extLst>
              <a:ext uri="{FF2B5EF4-FFF2-40B4-BE49-F238E27FC236}">
                <a16:creationId xmlns:a16="http://schemas.microsoft.com/office/drawing/2014/main" id="{9132EDF2-1F36-E638-7FFB-22D378E38CE7}"/>
              </a:ext>
            </a:extLst>
          </p:cNvPr>
          <p:cNvPicPr>
            <a:picLocks noChangeAspect="1"/>
          </p:cNvPicPr>
          <p:nvPr/>
        </p:nvPicPr>
        <p:blipFill>
          <a:blip r:embed="rId3"/>
          <a:stretch>
            <a:fillRect/>
          </a:stretch>
        </p:blipFill>
        <p:spPr>
          <a:xfrm>
            <a:off x="4018298" y="2651506"/>
            <a:ext cx="4638435" cy="1565471"/>
          </a:xfrm>
          <a:prstGeom prst="rect">
            <a:avLst/>
          </a:prstGeom>
        </p:spPr>
      </p:pic>
      <p:sp>
        <p:nvSpPr>
          <p:cNvPr id="3" name="Skaidrės numerio vietos rezervavimo ženklas 2">
            <a:extLst>
              <a:ext uri="{FF2B5EF4-FFF2-40B4-BE49-F238E27FC236}">
                <a16:creationId xmlns:a16="http://schemas.microsoft.com/office/drawing/2014/main" id="{E478236F-E27E-FEBB-84D4-6E7A03709216}"/>
              </a:ext>
            </a:extLst>
          </p:cNvPr>
          <p:cNvSpPr>
            <a:spLocks noGrp="1"/>
          </p:cNvSpPr>
          <p:nvPr>
            <p:ph type="sldNum" sz="quarter" idx="8"/>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480EB1B7-1F18-4C1F-BC3C-8DBFADD03197}" type="slidenum">
              <a:rPr lang="en-US" sz="1200" smtClean="0">
                <a:solidFill>
                  <a:schemeClr val="tx1">
                    <a:tint val="75000"/>
                  </a:schemeClr>
                </a:solidFill>
                <a:latin typeface="+mn-lt"/>
              </a:rPr>
              <a:pPr>
                <a:lnSpc>
                  <a:spcPct val="90000"/>
                </a:lnSpc>
                <a:spcAft>
                  <a:spcPts val="600"/>
                </a:spcAft>
              </a:pPr>
              <a:t>40</a:t>
            </a:fld>
            <a:endParaRPr lang="en-US" sz="1200">
              <a:solidFill>
                <a:schemeClr val="tx1">
                  <a:tint val="75000"/>
                </a:schemeClr>
              </a:solidFill>
              <a:latin typeface="+mn-lt"/>
            </a:endParaRPr>
          </a:p>
        </p:txBody>
      </p:sp>
      <p:pic>
        <p:nvPicPr>
          <p:cNvPr id="29" name="Paveikslėlis 28" descr="Paveikslėlis, kuriame yra tekstas, eskizas, piešimas, iliustracija&#10;&#10;Automatiškai sugeneruotas aprašymas">
            <a:extLst>
              <a:ext uri="{FF2B5EF4-FFF2-40B4-BE49-F238E27FC236}">
                <a16:creationId xmlns:a16="http://schemas.microsoft.com/office/drawing/2014/main" id="{CFF76B7E-F105-46FA-50C4-2612A94597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18" y="406977"/>
            <a:ext cx="3810000" cy="3810000"/>
          </a:xfrm>
          <a:prstGeom prst="rect">
            <a:avLst/>
          </a:prstGeom>
        </p:spPr>
      </p:pic>
      <p:pic>
        <p:nvPicPr>
          <p:cNvPr id="31" name="Paveikslėlis 30">
            <a:extLst>
              <a:ext uri="{FF2B5EF4-FFF2-40B4-BE49-F238E27FC236}">
                <a16:creationId xmlns:a16="http://schemas.microsoft.com/office/drawing/2014/main" id="{6D31ECBC-32BA-E30E-975F-B6E86C5A2B52}"/>
              </a:ext>
            </a:extLst>
          </p:cNvPr>
          <p:cNvPicPr>
            <a:picLocks noChangeAspect="1"/>
          </p:cNvPicPr>
          <p:nvPr/>
        </p:nvPicPr>
        <p:blipFill>
          <a:blip r:embed="rId5"/>
          <a:stretch>
            <a:fillRect/>
          </a:stretch>
        </p:blipFill>
        <p:spPr>
          <a:xfrm>
            <a:off x="4229437" y="560646"/>
            <a:ext cx="4353454" cy="1642228"/>
          </a:xfrm>
          <a:prstGeom prst="rect">
            <a:avLst/>
          </a:prstGeom>
        </p:spPr>
      </p:pic>
    </p:spTree>
    <p:extLst>
      <p:ext uri="{BB962C8B-B14F-4D97-AF65-F5344CB8AC3E}">
        <p14:creationId xmlns:p14="http://schemas.microsoft.com/office/powerpoint/2010/main" val="1704000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BF90C5D-0D1A-6D33-4975-15914B233BAD}"/>
              </a:ext>
            </a:extLst>
          </p:cNvPr>
          <p:cNvSpPr txBox="1"/>
          <p:nvPr/>
        </p:nvSpPr>
        <p:spPr>
          <a:xfrm>
            <a:off x="628649" y="820341"/>
            <a:ext cx="7879841" cy="2225406"/>
          </a:xfrm>
          <a:prstGeom prst="rect">
            <a:avLst/>
          </a:prstGeom>
        </p:spPr>
        <p:txBody>
          <a:bodyPr vert="horz" lIns="91440" tIns="45720" rIns="91440" bIns="45720" rtlCol="0" anchor="b">
            <a:normAutofit/>
          </a:bodyPr>
          <a:lstStyle/>
          <a:p>
            <a:pPr>
              <a:lnSpc>
                <a:spcPct val="90000"/>
              </a:lnSpc>
              <a:spcBef>
                <a:spcPct val="0"/>
              </a:spcBef>
              <a:spcAft>
                <a:spcPts val="450"/>
              </a:spcAft>
            </a:pPr>
            <a:r>
              <a:rPr lang="lt-LT" sz="4700" b="1" kern="1200" dirty="0">
                <a:solidFill>
                  <a:schemeClr val="tx1"/>
                </a:solidFill>
                <a:effectLst>
                  <a:glow rad="127000">
                    <a:schemeClr val="bg1">
                      <a:alpha val="94000"/>
                    </a:schemeClr>
                  </a:glow>
                </a:effectLst>
                <a:latin typeface="+mj-lt"/>
                <a:ea typeface="+mj-ea"/>
                <a:cs typeface="+mj-cs"/>
              </a:rPr>
              <a:t>Neetiškas elgesys atliekant mokslinius tyrimus</a:t>
            </a:r>
          </a:p>
        </p:txBody>
      </p:sp>
      <p:sp>
        <p:nvSpPr>
          <p:cNvPr id="17" name="Rectangle 16">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8374"/>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10162" y="1761629"/>
            <a:ext cx="41148"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kaidrės numerio vietos rezervavimo ženklas 6">
            <a:extLst>
              <a:ext uri="{FF2B5EF4-FFF2-40B4-BE49-F238E27FC236}">
                <a16:creationId xmlns:a16="http://schemas.microsoft.com/office/drawing/2014/main" id="{5F0441F2-D84D-3EE1-E85A-871B0D35652D}"/>
              </a:ext>
            </a:extLst>
          </p:cNvPr>
          <p:cNvSpPr>
            <a:spLocks noGrp="1"/>
          </p:cNvSpPr>
          <p:nvPr>
            <p:ph type="sldNum" sz="quarter" idx="8"/>
          </p:nvPr>
        </p:nvSpPr>
        <p:spPr>
          <a:xfrm>
            <a:off x="6457950" y="4767262"/>
            <a:ext cx="2057400" cy="273844"/>
          </a:xfrm>
        </p:spPr>
        <p:txBody>
          <a:bodyPr vert="horz" lIns="91440" tIns="45720" rIns="91440" bIns="45720" rtlCol="0" anchor="ctr">
            <a:normAutofit/>
          </a:bodyPr>
          <a:lstStyle/>
          <a:p>
            <a:pPr lvl="0">
              <a:lnSpc>
                <a:spcPct val="90000"/>
              </a:lnSpc>
              <a:spcAft>
                <a:spcPts val="600"/>
              </a:spcAft>
            </a:pPr>
            <a:fld id="{480EB1B7-1F18-4C1F-BC3C-8DBFADD03197}" type="slidenum">
              <a:rPr lang="en-US" sz="1200">
                <a:solidFill>
                  <a:schemeClr val="tx1">
                    <a:lumMod val="50000"/>
                    <a:lumOff val="50000"/>
                  </a:schemeClr>
                </a:solidFill>
                <a:latin typeface="+mn-lt"/>
              </a:rPr>
              <a:pPr lvl="0">
                <a:lnSpc>
                  <a:spcPct val="90000"/>
                </a:lnSpc>
                <a:spcAft>
                  <a:spcPts val="600"/>
                </a:spcAft>
              </a:pPr>
              <a:t>41</a:t>
            </a:fld>
            <a:endParaRPr lang="en-US" sz="1200">
              <a:solidFill>
                <a:schemeClr val="tx1">
                  <a:lumMod val="50000"/>
                  <a:lumOff val="50000"/>
                </a:schemeClr>
              </a:solidFill>
              <a:latin typeface="+mn-lt"/>
            </a:endParaRPr>
          </a:p>
        </p:txBody>
      </p:sp>
      <p:pic>
        <p:nvPicPr>
          <p:cNvPr id="10" name="Picture 2" descr="Dr. Julija Umbrasaitė išrinkta Akademinės etikos ir procedūrų  kontrolieriaus tarnybos darbuotojų patikėtine ()">
            <a:extLst>
              <a:ext uri="{FF2B5EF4-FFF2-40B4-BE49-F238E27FC236}">
                <a16:creationId xmlns:a16="http://schemas.microsoft.com/office/drawing/2014/main" id="{4091143E-EFBD-8B48-D61B-B1F917751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6" y="4693319"/>
            <a:ext cx="381821" cy="332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E11482-C265-3F94-F782-7A22139C7AE1}"/>
              </a:ext>
            </a:extLst>
          </p:cNvPr>
          <p:cNvSpPr txBox="1"/>
          <p:nvPr/>
        </p:nvSpPr>
        <p:spPr>
          <a:xfrm>
            <a:off x="408707" y="679472"/>
            <a:ext cx="4928606" cy="300082"/>
          </a:xfrm>
          <a:prstGeom prst="rect">
            <a:avLst/>
          </a:prstGeom>
          <a:noFill/>
          <a:effectLst>
            <a:glow rad="381000">
              <a:schemeClr val="bg1"/>
            </a:glow>
          </a:effectLst>
        </p:spPr>
        <p:txBody>
          <a:bodyPr wrap="square" lIns="68580" tIns="34290" rIns="68580" bIns="34290" rtlCol="0" anchor="t">
            <a:spAutoFit/>
          </a:bodyPr>
          <a:lstStyle/>
          <a:p>
            <a:pPr algn="just"/>
            <a:endParaRPr lang="en-US" sz="1500" dirty="0">
              <a:effectLst>
                <a:glow rad="127000">
                  <a:prstClr val="white"/>
                </a:glow>
              </a:effectLst>
              <a:latin typeface="Book Antiqua"/>
            </a:endParaRPr>
          </a:p>
        </p:txBody>
      </p:sp>
    </p:spTree>
    <p:extLst>
      <p:ext uri="{BB962C8B-B14F-4D97-AF65-F5344CB8AC3E}">
        <p14:creationId xmlns:p14="http://schemas.microsoft.com/office/powerpoint/2010/main" val="1027265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AC000E-7B12-0C51-DCE0-FF131EC0EF6A}"/>
              </a:ext>
            </a:extLst>
          </p:cNvPr>
          <p:cNvSpPr txBox="1"/>
          <p:nvPr/>
        </p:nvSpPr>
        <p:spPr>
          <a:xfrm>
            <a:off x="2704051" y="4577710"/>
            <a:ext cx="6099534" cy="438582"/>
          </a:xfrm>
          <a:prstGeom prst="rect">
            <a:avLst/>
          </a:prstGeom>
          <a:noFill/>
          <a:ln>
            <a:solidFill>
              <a:schemeClr val="accent1">
                <a:hueOff val="0"/>
                <a:satOff val="0"/>
                <a:lumOff val="0"/>
              </a:schemeClr>
            </a:solidFill>
          </a:ln>
        </p:spPr>
        <p:txBody>
          <a:bodyPr wrap="square">
            <a:spAutoFit/>
          </a:bodyPr>
          <a:lstStyle/>
          <a:p>
            <a:pPr algn="l"/>
            <a:r>
              <a:rPr lang="lt-LT" sz="750" dirty="0">
                <a:latin typeface="BwModelica-Regular"/>
              </a:rPr>
              <a:t>Aiškinamasis akademinio sąžiningumo terminų žodynas [Elektroninis išteklius] / Loreta </a:t>
            </a:r>
            <a:r>
              <a:rPr lang="lt-LT" sz="750" dirty="0" err="1">
                <a:latin typeface="BwModelica-Regular"/>
              </a:rPr>
              <a:t>Tauginienė</a:t>
            </a:r>
            <a:r>
              <a:rPr lang="lt-LT" sz="750" dirty="0">
                <a:latin typeface="BwModelica-Regular"/>
              </a:rPr>
              <a:t>, Inga Gaižauskaitė, </a:t>
            </a:r>
            <a:r>
              <a:rPr lang="lt-LT" sz="750" dirty="0" err="1">
                <a:latin typeface="BwModelica-Regular"/>
              </a:rPr>
              <a:t>Irene</a:t>
            </a:r>
            <a:r>
              <a:rPr lang="lt-LT" sz="750" dirty="0">
                <a:latin typeface="BwModelica-Regular"/>
              </a:rPr>
              <a:t> </a:t>
            </a:r>
            <a:r>
              <a:rPr lang="lt-LT" sz="750" dirty="0" err="1">
                <a:latin typeface="BwModelica-Regular"/>
              </a:rPr>
              <a:t>Glendinning</a:t>
            </a:r>
            <a:r>
              <a:rPr lang="lt-LT" sz="750" dirty="0">
                <a:latin typeface="BwModelica-Regular"/>
              </a:rPr>
              <a:t>, </a:t>
            </a:r>
            <a:r>
              <a:rPr lang="lt-LT" sz="750" dirty="0" err="1">
                <a:latin typeface="BwModelica-Regular"/>
              </a:rPr>
              <a:t>Július</a:t>
            </a:r>
            <a:r>
              <a:rPr lang="lt-LT" sz="750" dirty="0">
                <a:latin typeface="BwModelica-Regular"/>
              </a:rPr>
              <a:t> </a:t>
            </a:r>
            <a:r>
              <a:rPr lang="lt-LT" sz="750" dirty="0" err="1">
                <a:latin typeface="BwModelica-Regular"/>
              </a:rPr>
              <a:t>Kravjar</a:t>
            </a:r>
            <a:r>
              <a:rPr lang="lt-LT" sz="750" dirty="0">
                <a:latin typeface="BwModelica-Regular"/>
              </a:rPr>
              <a:t>, Milan </a:t>
            </a:r>
            <a:r>
              <a:rPr lang="lt-LT" sz="750" dirty="0" err="1">
                <a:latin typeface="BwModelica-Regular"/>
              </a:rPr>
              <a:t>Ojsteršek</a:t>
            </a:r>
            <a:r>
              <a:rPr lang="lt-LT" sz="750" dirty="0">
                <a:latin typeface="BwModelica-Regular"/>
              </a:rPr>
              <a:t>, Laura </a:t>
            </a:r>
            <a:r>
              <a:rPr lang="lt-LT" sz="750" dirty="0" err="1">
                <a:latin typeface="BwModelica-Regular"/>
              </a:rPr>
              <a:t>Ribeiro</a:t>
            </a:r>
            <a:r>
              <a:rPr lang="lt-LT" sz="750" dirty="0">
                <a:latin typeface="BwModelica-Regular"/>
              </a:rPr>
              <a:t>, Tatjana </a:t>
            </a:r>
            <a:r>
              <a:rPr lang="lt-LT" sz="750" dirty="0" err="1">
                <a:latin typeface="BwModelica-Regular"/>
              </a:rPr>
              <a:t>Odiņeca</a:t>
            </a:r>
            <a:r>
              <a:rPr lang="lt-LT" sz="750" dirty="0">
                <a:latin typeface="BwModelica-Regular"/>
              </a:rPr>
              <a:t>, </a:t>
            </a:r>
            <a:r>
              <a:rPr lang="lt-LT" sz="750" dirty="0" err="1">
                <a:latin typeface="BwModelica-Regular"/>
              </a:rPr>
              <a:t>Franca</a:t>
            </a:r>
            <a:r>
              <a:rPr lang="lt-LT" sz="750" dirty="0">
                <a:latin typeface="BwModelica-Regular"/>
              </a:rPr>
              <a:t> Marino, </a:t>
            </a:r>
            <a:r>
              <a:rPr lang="lt-LT" sz="750" dirty="0" err="1">
                <a:latin typeface="BwModelica-Regular"/>
              </a:rPr>
              <a:t>Marco</a:t>
            </a:r>
            <a:r>
              <a:rPr lang="lt-LT" sz="750" dirty="0">
                <a:latin typeface="BwModelica-Regular"/>
              </a:rPr>
              <a:t> </a:t>
            </a:r>
            <a:r>
              <a:rPr lang="lt-LT" sz="750" dirty="0" err="1">
                <a:latin typeface="BwModelica-Regular"/>
              </a:rPr>
              <a:t>Cosentino</a:t>
            </a:r>
            <a:r>
              <a:rPr lang="lt-LT" sz="750" dirty="0">
                <a:latin typeface="BwModelica-Regular"/>
              </a:rPr>
              <a:t>, </a:t>
            </a:r>
            <a:r>
              <a:rPr lang="lt-LT" sz="750" dirty="0" err="1">
                <a:latin typeface="BwModelica-Regular"/>
              </a:rPr>
              <a:t>Shivadas</a:t>
            </a:r>
            <a:r>
              <a:rPr lang="lt-LT" sz="750" dirty="0">
                <a:latin typeface="BwModelica-Regular"/>
              </a:rPr>
              <a:t> </a:t>
            </a:r>
            <a:r>
              <a:rPr lang="lt-LT" sz="750" dirty="0" err="1">
                <a:latin typeface="BwModelica-Regular"/>
              </a:rPr>
              <a:t>Sivasubramaniam</a:t>
            </a:r>
            <a:r>
              <a:rPr lang="lt-LT" sz="750" dirty="0">
                <a:latin typeface="BwModelica-Regular"/>
              </a:rPr>
              <a:t>, </a:t>
            </a:r>
            <a:r>
              <a:rPr lang="lt-LT" sz="750" dirty="0" err="1">
                <a:latin typeface="BwModelica-Regular"/>
              </a:rPr>
              <a:t>Tomáš</a:t>
            </a:r>
            <a:r>
              <a:rPr lang="lt-LT" sz="750" dirty="0">
                <a:latin typeface="BwModelica-Regular"/>
              </a:rPr>
              <a:t> </a:t>
            </a:r>
            <a:r>
              <a:rPr lang="lt-LT" sz="750" dirty="0" err="1">
                <a:latin typeface="BwModelica-Regular"/>
              </a:rPr>
              <a:t>Foltýnek</a:t>
            </a:r>
            <a:r>
              <a:rPr lang="lt-LT" sz="750" dirty="0">
                <a:latin typeface="BwModelica-Regular"/>
              </a:rPr>
              <a:t>; į lietuvių k. vertė Loreta </a:t>
            </a:r>
            <a:r>
              <a:rPr lang="lt-LT" sz="750" dirty="0" err="1">
                <a:latin typeface="BwModelica-Regular"/>
              </a:rPr>
              <a:t>Tauginienė</a:t>
            </a:r>
            <a:r>
              <a:rPr lang="lt-LT" sz="750" dirty="0">
                <a:latin typeface="BwModelica-Regular"/>
              </a:rPr>
              <a:t> ir Inga Gaižauskaitė. – Vilnius: Mykolo Romerio universitetas, 2019. – 33 p. – Terminų anglų k. r-</a:t>
            </a:r>
            <a:r>
              <a:rPr lang="lt-LT" sz="750" dirty="0" err="1">
                <a:latin typeface="BwModelica-Regular"/>
              </a:rPr>
              <a:t>klė</a:t>
            </a:r>
            <a:r>
              <a:rPr lang="lt-LT" sz="750" dirty="0">
                <a:latin typeface="BwModelica-Regular"/>
              </a:rPr>
              <a:t>: p. 29–32. – ISBN 978-9955-19-971-7.</a:t>
            </a:r>
            <a:endParaRPr lang="en-US" sz="750" dirty="0"/>
          </a:p>
        </p:txBody>
      </p:sp>
      <p:pic>
        <p:nvPicPr>
          <p:cNvPr id="6" name="Paveikslėlis 5" descr="Paveikslėlis, kuriame yra tekstas, ekrano kopija, Šriftas, skaičius&#10;&#10;Automatiškai sugeneruotas aprašymas">
            <a:extLst>
              <a:ext uri="{FF2B5EF4-FFF2-40B4-BE49-F238E27FC236}">
                <a16:creationId xmlns:a16="http://schemas.microsoft.com/office/drawing/2014/main" id="{89591016-BCFC-79EB-FD0E-924C38EC1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309" y="158960"/>
            <a:ext cx="6603543" cy="4221317"/>
          </a:xfrm>
          <a:prstGeom prst="rect">
            <a:avLst/>
          </a:prstGeom>
          <a:ln>
            <a:solidFill>
              <a:schemeClr val="accent1">
                <a:hueOff val="0"/>
                <a:satOff val="0"/>
                <a:lumOff val="0"/>
              </a:schemeClr>
            </a:solidFill>
          </a:ln>
        </p:spPr>
      </p:pic>
      <p:sp>
        <p:nvSpPr>
          <p:cNvPr id="2" name="Poraštės vietos rezervavimo ženklas 1">
            <a:extLst>
              <a:ext uri="{FF2B5EF4-FFF2-40B4-BE49-F238E27FC236}">
                <a16:creationId xmlns:a16="http://schemas.microsoft.com/office/drawing/2014/main" id="{06B78D9B-B3EC-9E65-280E-3C4D908EC42F}"/>
              </a:ext>
            </a:extLst>
          </p:cNvPr>
          <p:cNvSpPr>
            <a:spLocks noGrp="1"/>
          </p:cNvSpPr>
          <p:nvPr>
            <p:ph type="ftr" sz="quarter" idx="4294967295"/>
          </p:nvPr>
        </p:nvSpPr>
        <p:spPr>
          <a:xfrm>
            <a:off x="3124203" y="4767260"/>
            <a:ext cx="2895603" cy="273844"/>
          </a:xfrm>
        </p:spPr>
        <p:txBody>
          <a:bodyPr/>
          <a:lstStyle/>
          <a:p>
            <a:pPr lvl="0"/>
            <a:endParaRPr lang="lt-LT"/>
          </a:p>
        </p:txBody>
      </p:sp>
      <p:sp>
        <p:nvSpPr>
          <p:cNvPr id="3" name="Skaidrės numerio vietos rezervavimo ženklas 2">
            <a:extLst>
              <a:ext uri="{FF2B5EF4-FFF2-40B4-BE49-F238E27FC236}">
                <a16:creationId xmlns:a16="http://schemas.microsoft.com/office/drawing/2014/main" id="{9D73B8F8-628D-0FC0-9B94-3153D0D17EB1}"/>
              </a:ext>
            </a:extLst>
          </p:cNvPr>
          <p:cNvSpPr>
            <a:spLocks noGrp="1"/>
          </p:cNvSpPr>
          <p:nvPr>
            <p:ph type="sldNum" sz="quarter" idx="8"/>
          </p:nvPr>
        </p:nvSpPr>
        <p:spPr/>
        <p:txBody>
          <a:bodyPr/>
          <a:lstStyle/>
          <a:p>
            <a:pPr lvl="0"/>
            <a:fld id="{480EB1B7-1F18-4C1F-BC3C-8DBFADD03197}" type="slidenum">
              <a:rPr lang="en-US" smtClean="0"/>
              <a:t>42</a:t>
            </a:fld>
            <a:endParaRPr lang="en-US"/>
          </a:p>
        </p:txBody>
      </p:sp>
    </p:spTree>
    <p:extLst>
      <p:ext uri="{BB962C8B-B14F-4D97-AF65-F5344CB8AC3E}">
        <p14:creationId xmlns:p14="http://schemas.microsoft.com/office/powerpoint/2010/main" val="1960966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CA36571-54ED-36D2-BC74-D3D8FB05C4F8}"/>
              </a:ext>
            </a:extLst>
          </p:cNvPr>
          <p:cNvSpPr>
            <a:spLocks noGrp="1"/>
          </p:cNvSpPr>
          <p:nvPr>
            <p:ph type="title"/>
          </p:nvPr>
        </p:nvSpPr>
        <p:spPr/>
        <p:txBody>
          <a:bodyPr>
            <a:normAutofit fontScale="90000"/>
          </a:bodyPr>
          <a:lstStyle/>
          <a:p>
            <a:r>
              <a:rPr lang="lt-LT" dirty="0"/>
              <a:t>Hipotezių </a:t>
            </a:r>
            <a:r>
              <a:rPr lang="lt-LT" dirty="0" err="1"/>
              <a:t>preregistracijos</a:t>
            </a:r>
            <a:r>
              <a:rPr lang="lt-LT" dirty="0"/>
              <a:t> platformos</a:t>
            </a:r>
            <a:endParaRPr lang="en-US" dirty="0"/>
          </a:p>
        </p:txBody>
      </p:sp>
      <p:sp>
        <p:nvSpPr>
          <p:cNvPr id="10" name="TextBox 9">
            <a:extLst>
              <a:ext uri="{FF2B5EF4-FFF2-40B4-BE49-F238E27FC236}">
                <a16:creationId xmlns:a16="http://schemas.microsoft.com/office/drawing/2014/main" id="{3577DF97-122E-36A7-40B1-E439A26AD9E7}"/>
              </a:ext>
            </a:extLst>
          </p:cNvPr>
          <p:cNvSpPr txBox="1"/>
          <p:nvPr/>
        </p:nvSpPr>
        <p:spPr>
          <a:xfrm>
            <a:off x="615696" y="1436613"/>
            <a:ext cx="8229600" cy="2677656"/>
          </a:xfrm>
          <a:prstGeom prst="rect">
            <a:avLst/>
          </a:prstGeom>
          <a:noFill/>
        </p:spPr>
        <p:txBody>
          <a:bodyPr wrap="square">
            <a:spAutoFit/>
          </a:bodyPr>
          <a:lstStyle/>
          <a:p>
            <a:pPr marL="342900" indent="-342900">
              <a:buFont typeface="+mj-lt"/>
              <a:buAutoNum type="arabicPeriod"/>
            </a:pPr>
            <a:r>
              <a:rPr lang="lt-LT" sz="2400" b="1" dirty="0" err="1"/>
              <a:t>Open</a:t>
            </a:r>
            <a:r>
              <a:rPr lang="lt-LT" sz="2400" b="1" dirty="0"/>
              <a:t> </a:t>
            </a:r>
            <a:r>
              <a:rPr lang="lt-LT" sz="2400" b="1" dirty="0" err="1"/>
              <a:t>Science</a:t>
            </a:r>
            <a:r>
              <a:rPr lang="lt-LT" sz="2400" b="1" dirty="0"/>
              <a:t> </a:t>
            </a:r>
            <a:r>
              <a:rPr lang="lt-LT" sz="2400" b="1" dirty="0" err="1"/>
              <a:t>Framework</a:t>
            </a:r>
            <a:r>
              <a:rPr lang="lt-LT" sz="2400" b="1" dirty="0"/>
              <a:t> (OSF)</a:t>
            </a:r>
          </a:p>
          <a:p>
            <a:pPr marL="342900" indent="-342900">
              <a:buFont typeface="+mj-lt"/>
              <a:buAutoNum type="arabicPeriod"/>
            </a:pPr>
            <a:r>
              <a:rPr lang="lt-LT" sz="2400" b="1" dirty="0"/>
              <a:t>ClinicalTrials.gov</a:t>
            </a:r>
          </a:p>
          <a:p>
            <a:pPr marL="342900" indent="-342900">
              <a:buFont typeface="+mj-lt"/>
              <a:buAutoNum type="arabicPeriod"/>
            </a:pPr>
            <a:r>
              <a:rPr lang="lt-LT" sz="2400" b="1" dirty="0" err="1"/>
              <a:t>AsPredicted</a:t>
            </a:r>
            <a:endParaRPr lang="lt-LT" sz="2400" b="1" dirty="0"/>
          </a:p>
          <a:p>
            <a:pPr marL="342900" indent="-342900">
              <a:buFont typeface="+mj-lt"/>
              <a:buAutoNum type="arabicPeriod"/>
            </a:pPr>
            <a:r>
              <a:rPr lang="lt-LT" sz="2400" b="1" dirty="0"/>
              <a:t>EGAP (</a:t>
            </a:r>
            <a:r>
              <a:rPr lang="lt-LT" sz="2400" b="1" dirty="0" err="1"/>
              <a:t>Evidence</a:t>
            </a:r>
            <a:r>
              <a:rPr lang="lt-LT" sz="2400" b="1" dirty="0"/>
              <a:t> </a:t>
            </a:r>
            <a:r>
              <a:rPr lang="lt-LT" sz="2400" b="1" dirty="0" err="1"/>
              <a:t>in</a:t>
            </a:r>
            <a:r>
              <a:rPr lang="lt-LT" sz="2400" b="1" dirty="0"/>
              <a:t> </a:t>
            </a:r>
            <a:r>
              <a:rPr lang="lt-LT" sz="2400" b="1" dirty="0" err="1"/>
              <a:t>Governance</a:t>
            </a:r>
            <a:r>
              <a:rPr lang="lt-LT" sz="2400" b="1" dirty="0"/>
              <a:t> </a:t>
            </a:r>
            <a:r>
              <a:rPr lang="lt-LT" sz="2400" b="1" dirty="0" err="1"/>
              <a:t>and</a:t>
            </a:r>
            <a:r>
              <a:rPr lang="lt-LT" sz="2400" b="1" dirty="0"/>
              <a:t> </a:t>
            </a:r>
            <a:r>
              <a:rPr lang="lt-LT" sz="2400" b="1" dirty="0" err="1"/>
              <a:t>Politics</a:t>
            </a:r>
            <a:r>
              <a:rPr lang="lt-LT" sz="2400" b="1" dirty="0"/>
              <a:t>) </a:t>
            </a:r>
            <a:r>
              <a:rPr lang="lt-LT" sz="2400" b="1" dirty="0" err="1"/>
              <a:t>Registry</a:t>
            </a:r>
            <a:endParaRPr lang="lt-LT" sz="2400" b="1" dirty="0"/>
          </a:p>
          <a:p>
            <a:pPr marL="342900" indent="-342900">
              <a:buFont typeface="+mj-lt"/>
              <a:buAutoNum type="arabicPeriod"/>
            </a:pPr>
            <a:r>
              <a:rPr lang="lt-LT" sz="2400" b="1" dirty="0"/>
              <a:t>WHO International </a:t>
            </a:r>
            <a:r>
              <a:rPr lang="lt-LT" sz="2400" b="1" dirty="0" err="1"/>
              <a:t>Clinical</a:t>
            </a:r>
            <a:r>
              <a:rPr lang="lt-LT" sz="2400" b="1" dirty="0"/>
              <a:t> </a:t>
            </a:r>
            <a:r>
              <a:rPr lang="lt-LT" sz="2400" b="1" dirty="0" err="1"/>
              <a:t>Trials</a:t>
            </a:r>
            <a:r>
              <a:rPr lang="lt-LT" sz="2400" b="1" dirty="0"/>
              <a:t> </a:t>
            </a:r>
            <a:r>
              <a:rPr lang="lt-LT" sz="2400" b="1" dirty="0" err="1"/>
              <a:t>Registry</a:t>
            </a:r>
            <a:r>
              <a:rPr lang="lt-LT" sz="2400" b="1" dirty="0"/>
              <a:t> </a:t>
            </a:r>
            <a:r>
              <a:rPr lang="lt-LT" sz="2400" b="1" dirty="0" err="1"/>
              <a:t>Platform</a:t>
            </a:r>
            <a:r>
              <a:rPr lang="lt-LT" sz="2400" b="1" dirty="0"/>
              <a:t> (ICTRP)</a:t>
            </a:r>
          </a:p>
          <a:p>
            <a:pPr marL="342900" indent="-342900">
              <a:buFont typeface="+mj-lt"/>
              <a:buAutoNum type="arabicPeriod"/>
            </a:pPr>
            <a:r>
              <a:rPr lang="lt-LT" sz="2400" b="1" dirty="0" err="1"/>
              <a:t>Registry</a:t>
            </a:r>
            <a:r>
              <a:rPr lang="lt-LT" sz="2400" b="1" dirty="0"/>
              <a:t> </a:t>
            </a:r>
            <a:r>
              <a:rPr lang="lt-LT" sz="2400" b="1" dirty="0" err="1"/>
              <a:t>for</a:t>
            </a:r>
            <a:r>
              <a:rPr lang="lt-LT" sz="2400" b="1" dirty="0"/>
              <a:t> International </a:t>
            </a:r>
            <a:r>
              <a:rPr lang="lt-LT" sz="2400" b="1" dirty="0" err="1"/>
              <a:t>Development</a:t>
            </a:r>
            <a:r>
              <a:rPr lang="lt-LT" sz="2400" b="1" dirty="0"/>
              <a:t> </a:t>
            </a:r>
            <a:r>
              <a:rPr lang="lt-LT" sz="2400" b="1" dirty="0" err="1"/>
              <a:t>Impact</a:t>
            </a:r>
            <a:r>
              <a:rPr lang="lt-LT" sz="2400" b="1" dirty="0"/>
              <a:t> </a:t>
            </a:r>
            <a:r>
              <a:rPr lang="lt-LT" sz="2400" b="1" dirty="0" err="1"/>
              <a:t>Evaluations</a:t>
            </a:r>
            <a:r>
              <a:rPr lang="lt-LT" sz="2400" b="1" dirty="0"/>
              <a:t> (RIDIE)</a:t>
            </a:r>
          </a:p>
        </p:txBody>
      </p:sp>
      <p:sp>
        <p:nvSpPr>
          <p:cNvPr id="3" name="Poraštės vietos rezervavimo ženklas 2">
            <a:extLst>
              <a:ext uri="{FF2B5EF4-FFF2-40B4-BE49-F238E27FC236}">
                <a16:creationId xmlns:a16="http://schemas.microsoft.com/office/drawing/2014/main" id="{86B6E80D-0ADD-567D-8E6C-7211F8243CB6}"/>
              </a:ext>
            </a:extLst>
          </p:cNvPr>
          <p:cNvSpPr>
            <a:spLocks noGrp="1"/>
          </p:cNvSpPr>
          <p:nvPr>
            <p:ph type="ftr" sz="quarter" idx="4294967295"/>
          </p:nvPr>
        </p:nvSpPr>
        <p:spPr>
          <a:xfrm>
            <a:off x="3124203" y="4767260"/>
            <a:ext cx="2895603" cy="273844"/>
          </a:xfrm>
        </p:spPr>
        <p:txBody>
          <a:bodyPr/>
          <a:lstStyle/>
          <a:p>
            <a:pPr lvl="0"/>
            <a:endParaRPr lang="lt-LT"/>
          </a:p>
        </p:txBody>
      </p:sp>
      <p:sp>
        <p:nvSpPr>
          <p:cNvPr id="4" name="Skaidrės numerio vietos rezervavimo ženklas 3">
            <a:extLst>
              <a:ext uri="{FF2B5EF4-FFF2-40B4-BE49-F238E27FC236}">
                <a16:creationId xmlns:a16="http://schemas.microsoft.com/office/drawing/2014/main" id="{F7DBDC04-0117-40F5-7604-89D03449F0D9}"/>
              </a:ext>
            </a:extLst>
          </p:cNvPr>
          <p:cNvSpPr>
            <a:spLocks noGrp="1"/>
          </p:cNvSpPr>
          <p:nvPr>
            <p:ph type="sldNum" sz="quarter" idx="8"/>
          </p:nvPr>
        </p:nvSpPr>
        <p:spPr/>
        <p:txBody>
          <a:bodyPr/>
          <a:lstStyle/>
          <a:p>
            <a:pPr lvl="0"/>
            <a:fld id="{480EB1B7-1F18-4C1F-BC3C-8DBFADD03197}" type="slidenum">
              <a:rPr lang="en-US" smtClean="0"/>
              <a:t>43</a:t>
            </a:fld>
            <a:endParaRPr lang="en-US"/>
          </a:p>
        </p:txBody>
      </p:sp>
    </p:spTree>
    <p:extLst>
      <p:ext uri="{BB962C8B-B14F-4D97-AF65-F5344CB8AC3E}">
        <p14:creationId xmlns:p14="http://schemas.microsoft.com/office/powerpoint/2010/main" val="3327589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BF90C5D-0D1A-6D33-4975-15914B233BAD}"/>
              </a:ext>
            </a:extLst>
          </p:cNvPr>
          <p:cNvSpPr txBox="1"/>
          <p:nvPr/>
        </p:nvSpPr>
        <p:spPr>
          <a:xfrm>
            <a:off x="628649" y="820341"/>
            <a:ext cx="7879841" cy="22254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kern="1200">
                <a:solidFill>
                  <a:schemeClr val="tx1"/>
                </a:solidFill>
                <a:latin typeface="+mj-lt"/>
                <a:ea typeface="+mj-ea"/>
                <a:cs typeface="+mj-cs"/>
              </a:rPr>
              <a:t>Nesąžiningo elgesio patirtys</a:t>
            </a:r>
          </a:p>
        </p:txBody>
      </p:sp>
      <p:sp>
        <p:nvSpPr>
          <p:cNvPr id="14" name="Rectangle 1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8374"/>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10162" y="1761629"/>
            <a:ext cx="41148"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kaidrės numerio vietos rezervavimo ženklas 6">
            <a:extLst>
              <a:ext uri="{FF2B5EF4-FFF2-40B4-BE49-F238E27FC236}">
                <a16:creationId xmlns:a16="http://schemas.microsoft.com/office/drawing/2014/main" id="{A8FB5115-8733-1394-EF75-E2A48A744756}"/>
              </a:ext>
            </a:extLst>
          </p:cNvPr>
          <p:cNvSpPr>
            <a:spLocks noGrp="1"/>
          </p:cNvSpPr>
          <p:nvPr>
            <p:ph type="sldNum" sz="quarter" idx="8"/>
          </p:nvPr>
        </p:nvSpPr>
        <p:spPr>
          <a:xfrm>
            <a:off x="6457950" y="4767262"/>
            <a:ext cx="2057400" cy="273844"/>
          </a:xfrm>
        </p:spPr>
        <p:txBody>
          <a:bodyPr vert="horz" lIns="91440" tIns="45720" rIns="91440" bIns="45720" rtlCol="0" anchor="ctr">
            <a:normAutofit/>
          </a:bodyPr>
          <a:lstStyle/>
          <a:p>
            <a:pPr lvl="0">
              <a:lnSpc>
                <a:spcPct val="90000"/>
              </a:lnSpc>
              <a:spcAft>
                <a:spcPts val="600"/>
              </a:spcAft>
            </a:pPr>
            <a:fld id="{480EB1B7-1F18-4C1F-BC3C-8DBFADD03197}" type="slidenum">
              <a:rPr lang="en-US" sz="1200">
                <a:solidFill>
                  <a:schemeClr val="tx1">
                    <a:lumMod val="50000"/>
                    <a:lumOff val="50000"/>
                  </a:schemeClr>
                </a:solidFill>
                <a:latin typeface="+mn-lt"/>
              </a:rPr>
              <a:pPr lvl="0">
                <a:lnSpc>
                  <a:spcPct val="90000"/>
                </a:lnSpc>
                <a:spcAft>
                  <a:spcPts val="600"/>
                </a:spcAft>
              </a:pPr>
              <a:t>44</a:t>
            </a:fld>
            <a:endParaRPr lang="en-US" sz="1200">
              <a:solidFill>
                <a:schemeClr val="tx1">
                  <a:lumMod val="50000"/>
                  <a:lumOff val="50000"/>
                </a:schemeClr>
              </a:solidFill>
              <a:latin typeface="+mn-lt"/>
            </a:endParaRPr>
          </a:p>
        </p:txBody>
      </p:sp>
      <p:sp>
        <p:nvSpPr>
          <p:cNvPr id="2" name="TextBox 1">
            <a:extLst>
              <a:ext uri="{FF2B5EF4-FFF2-40B4-BE49-F238E27FC236}">
                <a16:creationId xmlns:a16="http://schemas.microsoft.com/office/drawing/2014/main" id="{9CE11482-C265-3F94-F782-7A22139C7AE1}"/>
              </a:ext>
            </a:extLst>
          </p:cNvPr>
          <p:cNvSpPr txBox="1"/>
          <p:nvPr/>
        </p:nvSpPr>
        <p:spPr>
          <a:xfrm>
            <a:off x="408707" y="679472"/>
            <a:ext cx="4928606" cy="300082"/>
          </a:xfrm>
          <a:prstGeom prst="rect">
            <a:avLst/>
          </a:prstGeom>
          <a:noFill/>
          <a:effectLst>
            <a:glow rad="381000">
              <a:schemeClr val="bg1"/>
            </a:glow>
          </a:effectLst>
        </p:spPr>
        <p:txBody>
          <a:bodyPr wrap="square" lIns="68580" tIns="34290" rIns="68580" bIns="34290" rtlCol="0" anchor="t">
            <a:spAutoFit/>
          </a:bodyPr>
          <a:lstStyle/>
          <a:p>
            <a:pPr algn="just"/>
            <a:endParaRPr lang="en-US" sz="1500" dirty="0">
              <a:effectLst>
                <a:glow rad="127000">
                  <a:prstClr val="white"/>
                </a:glow>
              </a:effectLst>
              <a:latin typeface="Book Antiqua"/>
            </a:endParaRPr>
          </a:p>
        </p:txBody>
      </p:sp>
    </p:spTree>
    <p:extLst>
      <p:ext uri="{BB962C8B-B14F-4D97-AF65-F5344CB8AC3E}">
        <p14:creationId xmlns:p14="http://schemas.microsoft.com/office/powerpoint/2010/main" val="1922791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descr="Paveikslėlis, kuriame yra tekstas, ekrano kopija, Šriftas, skaičius&#10;&#10;Automatiškai sugeneruotas aprašymas">
            <a:extLst>
              <a:ext uri="{FF2B5EF4-FFF2-40B4-BE49-F238E27FC236}">
                <a16:creationId xmlns:a16="http://schemas.microsoft.com/office/drawing/2014/main" id="{2201D225-D026-FF96-CC6B-BBC838515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85" y="284089"/>
            <a:ext cx="4053924" cy="1186514"/>
          </a:xfrm>
          <a:prstGeom prst="rect">
            <a:avLst/>
          </a:prstGeom>
          <a:ln>
            <a:solidFill>
              <a:schemeClr val="accent1">
                <a:hueOff val="0"/>
                <a:satOff val="0"/>
                <a:lumOff val="0"/>
              </a:schemeClr>
            </a:solidFill>
          </a:ln>
        </p:spPr>
      </p:pic>
      <p:pic>
        <p:nvPicPr>
          <p:cNvPr id="9" name="Paveikslėlis 8" descr="Paveikslėlis, kuriame yra tekstas, ekrano kopija, Šriftas, skaičius&#10;&#10;Automatiškai sugeneruotas aprašymas">
            <a:extLst>
              <a:ext uri="{FF2B5EF4-FFF2-40B4-BE49-F238E27FC236}">
                <a16:creationId xmlns:a16="http://schemas.microsoft.com/office/drawing/2014/main" id="{FF65DB7E-5EC5-F692-B70E-CB8C13780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729" y="755489"/>
            <a:ext cx="5570087" cy="4103923"/>
          </a:xfrm>
          <a:prstGeom prst="rect">
            <a:avLst/>
          </a:prstGeom>
          <a:ln>
            <a:solidFill>
              <a:schemeClr val="accent1">
                <a:hueOff val="0"/>
                <a:satOff val="0"/>
                <a:lumOff val="0"/>
              </a:schemeClr>
            </a:solidFill>
          </a:ln>
        </p:spPr>
      </p:pic>
      <p:sp>
        <p:nvSpPr>
          <p:cNvPr id="2" name="Poraštės vietos rezervavimo ženklas 1">
            <a:extLst>
              <a:ext uri="{FF2B5EF4-FFF2-40B4-BE49-F238E27FC236}">
                <a16:creationId xmlns:a16="http://schemas.microsoft.com/office/drawing/2014/main" id="{82D318E0-66AA-C627-6D7B-324337CB3752}"/>
              </a:ext>
            </a:extLst>
          </p:cNvPr>
          <p:cNvSpPr>
            <a:spLocks noGrp="1"/>
          </p:cNvSpPr>
          <p:nvPr>
            <p:ph type="ftr" sz="quarter" idx="4294967295"/>
          </p:nvPr>
        </p:nvSpPr>
        <p:spPr>
          <a:xfrm>
            <a:off x="3124203" y="4767260"/>
            <a:ext cx="2895603" cy="273844"/>
          </a:xfrm>
        </p:spPr>
        <p:txBody>
          <a:bodyPr/>
          <a:lstStyle/>
          <a:p>
            <a:pPr lvl="0"/>
            <a:endParaRPr lang="lt-LT"/>
          </a:p>
        </p:txBody>
      </p:sp>
      <p:sp>
        <p:nvSpPr>
          <p:cNvPr id="3" name="Skaidrės numerio vietos rezervavimo ženklas 2">
            <a:extLst>
              <a:ext uri="{FF2B5EF4-FFF2-40B4-BE49-F238E27FC236}">
                <a16:creationId xmlns:a16="http://schemas.microsoft.com/office/drawing/2014/main" id="{B8AD32DE-4EB8-1D36-AE94-2F8FA1553BD6}"/>
              </a:ext>
            </a:extLst>
          </p:cNvPr>
          <p:cNvSpPr>
            <a:spLocks noGrp="1"/>
          </p:cNvSpPr>
          <p:nvPr>
            <p:ph type="sldNum" sz="quarter" idx="8"/>
          </p:nvPr>
        </p:nvSpPr>
        <p:spPr/>
        <p:txBody>
          <a:bodyPr/>
          <a:lstStyle/>
          <a:p>
            <a:pPr lvl="0"/>
            <a:fld id="{480EB1B7-1F18-4C1F-BC3C-8DBFADD03197}" type="slidenum">
              <a:rPr lang="en-US" smtClean="0"/>
              <a:t>45</a:t>
            </a:fld>
            <a:endParaRPr lang="en-US"/>
          </a:p>
        </p:txBody>
      </p:sp>
    </p:spTree>
    <p:extLst>
      <p:ext uri="{BB962C8B-B14F-4D97-AF65-F5344CB8AC3E}">
        <p14:creationId xmlns:p14="http://schemas.microsoft.com/office/powerpoint/2010/main" val="4243536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descr="Paveikslėlis, kuriame yra tekstas, ekrano kopija, Šriftas, skaičius&#10;&#10;Automatiškai sugeneruotas aprašymas">
            <a:extLst>
              <a:ext uri="{FF2B5EF4-FFF2-40B4-BE49-F238E27FC236}">
                <a16:creationId xmlns:a16="http://schemas.microsoft.com/office/drawing/2014/main" id="{A1FD8378-E913-6D55-3E27-A020B7E57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42" y="130935"/>
            <a:ext cx="8045956" cy="4881629"/>
          </a:xfrm>
          <a:prstGeom prst="rect">
            <a:avLst/>
          </a:prstGeom>
        </p:spPr>
      </p:pic>
      <p:sp>
        <p:nvSpPr>
          <p:cNvPr id="3" name="Skaidrės numerio vietos rezervavimo ženklas 2">
            <a:extLst>
              <a:ext uri="{FF2B5EF4-FFF2-40B4-BE49-F238E27FC236}">
                <a16:creationId xmlns:a16="http://schemas.microsoft.com/office/drawing/2014/main" id="{6CF92978-3FEF-8A3D-022C-EF3D19A7DE61}"/>
              </a:ext>
            </a:extLst>
          </p:cNvPr>
          <p:cNvSpPr>
            <a:spLocks noGrp="1"/>
          </p:cNvSpPr>
          <p:nvPr>
            <p:ph type="sldNum" sz="quarter" idx="8"/>
          </p:nvPr>
        </p:nvSpPr>
        <p:spPr/>
        <p:txBody>
          <a:bodyPr/>
          <a:lstStyle/>
          <a:p>
            <a:pPr lvl="0"/>
            <a:fld id="{480EB1B7-1F18-4C1F-BC3C-8DBFADD03197}" type="slidenum">
              <a:rPr lang="en-US" smtClean="0"/>
              <a:t>46</a:t>
            </a:fld>
            <a:endParaRPr lang="en-US"/>
          </a:p>
        </p:txBody>
      </p:sp>
    </p:spTree>
    <p:extLst>
      <p:ext uri="{BB962C8B-B14F-4D97-AF65-F5344CB8AC3E}">
        <p14:creationId xmlns:p14="http://schemas.microsoft.com/office/powerpoint/2010/main" val="1789605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37BBBB8-5DA7-C4B9-D84E-AEF4ED3D6BBA}"/>
              </a:ext>
            </a:extLst>
          </p:cNvPr>
          <p:cNvSpPr txBox="1">
            <a:spLocks noGrp="1"/>
          </p:cNvSpPr>
          <p:nvPr>
            <p:ph type="title"/>
          </p:nvPr>
        </p:nvSpPr>
        <p:spPr>
          <a:xfrm>
            <a:off x="457200" y="205977"/>
            <a:ext cx="8229600" cy="421556"/>
          </a:xfrm>
        </p:spPr>
        <p:txBody>
          <a:bodyPr>
            <a:noAutofit/>
          </a:bodyPr>
          <a:lstStyle/>
          <a:p>
            <a:pPr lvl="0"/>
            <a:r>
              <a:rPr lang="lt-LT" sz="3600" b="1" dirty="0"/>
              <a:t>Šaltiniai</a:t>
            </a:r>
            <a:r>
              <a:rPr lang="lt-LT" sz="3600" b="1" dirty="0">
                <a:highlight>
                  <a:srgbClr val="FFFF00"/>
                </a:highlight>
              </a:rPr>
              <a:t> </a:t>
            </a:r>
          </a:p>
        </p:txBody>
      </p:sp>
      <p:sp>
        <p:nvSpPr>
          <p:cNvPr id="3" name="Turinio vietos rezervavimo ženklas 2">
            <a:extLst>
              <a:ext uri="{FF2B5EF4-FFF2-40B4-BE49-F238E27FC236}">
                <a16:creationId xmlns:a16="http://schemas.microsoft.com/office/drawing/2014/main" id="{B0298355-C9AC-58D3-1AD7-5DE1CEFBD37A}"/>
              </a:ext>
            </a:extLst>
          </p:cNvPr>
          <p:cNvSpPr txBox="1">
            <a:spLocks noGrp="1"/>
          </p:cNvSpPr>
          <p:nvPr>
            <p:ph idx="1"/>
          </p:nvPr>
        </p:nvSpPr>
        <p:spPr>
          <a:xfrm>
            <a:off x="539550" y="627534"/>
            <a:ext cx="8149928" cy="4104458"/>
          </a:xfrm>
        </p:spPr>
        <p:txBody>
          <a:bodyPr>
            <a:noAutofit/>
          </a:bodyPr>
          <a:lstStyle/>
          <a:p>
            <a:pPr marL="0" lvl="0" indent="0" algn="just">
              <a:lnSpc>
                <a:spcPct val="107000"/>
              </a:lnSpc>
              <a:spcBef>
                <a:spcPts val="600"/>
              </a:spcBef>
              <a:buNone/>
            </a:pPr>
            <a:endParaRPr lang="lt-LT" sz="2000" dirty="0">
              <a:latin typeface="Calibri" pitchFamily="34"/>
            </a:endParaRPr>
          </a:p>
          <a:p>
            <a:pPr marL="0" lvl="0" indent="0" algn="just">
              <a:lnSpc>
                <a:spcPct val="107000"/>
              </a:lnSpc>
              <a:spcBef>
                <a:spcPts val="600"/>
              </a:spcBef>
              <a:buNone/>
            </a:pPr>
            <a:endParaRPr lang="lt-LT" sz="1800" dirty="0">
              <a:latin typeface="Calibri" pitchFamily="34"/>
            </a:endParaRPr>
          </a:p>
          <a:p>
            <a:pPr marL="457200" lvl="0" indent="-457200" algn="just">
              <a:lnSpc>
                <a:spcPct val="107000"/>
              </a:lnSpc>
              <a:spcBef>
                <a:spcPts val="0"/>
              </a:spcBef>
              <a:buFont typeface="+mj-lt"/>
              <a:buAutoNum type="arabicPeriod"/>
            </a:pPr>
            <a:r>
              <a:rPr lang="lt-LT" sz="1800" dirty="0" err="1">
                <a:latin typeface="Calibri" pitchFamily="34"/>
              </a:rPr>
              <a:t>Tauginienė</a:t>
            </a:r>
            <a:r>
              <a:rPr lang="lt-LT" sz="1800" dirty="0">
                <a:latin typeface="Calibri" pitchFamily="34"/>
              </a:rPr>
              <a:t>, L., Gaižauskaitė, I., </a:t>
            </a:r>
            <a:r>
              <a:rPr lang="lt-LT" sz="1800" dirty="0" err="1">
                <a:latin typeface="Calibri" pitchFamily="34"/>
              </a:rPr>
              <a:t>Glendinning</a:t>
            </a:r>
            <a:r>
              <a:rPr lang="lt-LT" sz="1800" dirty="0">
                <a:latin typeface="Calibri" pitchFamily="34"/>
              </a:rPr>
              <a:t>, I., </a:t>
            </a:r>
            <a:r>
              <a:rPr lang="lt-LT" sz="1800" dirty="0" err="1">
                <a:latin typeface="Calibri" pitchFamily="34"/>
              </a:rPr>
              <a:t>Kravjar</a:t>
            </a:r>
            <a:r>
              <a:rPr lang="lt-LT" sz="1800" dirty="0">
                <a:latin typeface="Calibri" pitchFamily="34"/>
              </a:rPr>
              <a:t>, J., </a:t>
            </a:r>
            <a:r>
              <a:rPr lang="lt-LT" sz="1800" dirty="0" err="1">
                <a:latin typeface="Calibri" pitchFamily="34"/>
              </a:rPr>
              <a:t>Ojsteršek</a:t>
            </a:r>
            <a:r>
              <a:rPr lang="lt-LT" sz="1800" dirty="0">
                <a:latin typeface="Calibri" pitchFamily="34"/>
              </a:rPr>
              <a:t>, M., </a:t>
            </a:r>
            <a:r>
              <a:rPr lang="lt-LT" sz="1800" dirty="0" err="1">
                <a:latin typeface="Calibri" pitchFamily="34"/>
              </a:rPr>
              <a:t>Ribeiro</a:t>
            </a:r>
            <a:r>
              <a:rPr lang="lt-LT" sz="1800" dirty="0">
                <a:latin typeface="Calibri" pitchFamily="34"/>
              </a:rPr>
              <a:t>, L., </a:t>
            </a:r>
            <a:r>
              <a:rPr lang="lt-LT" sz="1800" dirty="0" err="1">
                <a:latin typeface="Calibri" pitchFamily="34"/>
              </a:rPr>
              <a:t>Odiņeca</a:t>
            </a:r>
            <a:r>
              <a:rPr lang="lt-LT" sz="1800" dirty="0">
                <a:latin typeface="Calibri" pitchFamily="34"/>
              </a:rPr>
              <a:t>, T., Marino, F., </a:t>
            </a:r>
            <a:r>
              <a:rPr lang="lt-LT" sz="1800" dirty="0" err="1">
                <a:latin typeface="Calibri" pitchFamily="34"/>
              </a:rPr>
              <a:t>Cosentino</a:t>
            </a:r>
            <a:r>
              <a:rPr lang="lt-LT" sz="1800" dirty="0">
                <a:latin typeface="Calibri" pitchFamily="34"/>
              </a:rPr>
              <a:t>, M. ir </a:t>
            </a:r>
            <a:r>
              <a:rPr lang="lt-LT" sz="1800" dirty="0" err="1">
                <a:latin typeface="Calibri" pitchFamily="34"/>
              </a:rPr>
              <a:t>Sivasubramaniam</a:t>
            </a:r>
            <a:r>
              <a:rPr lang="lt-LT" sz="1800" dirty="0">
                <a:latin typeface="Calibri" pitchFamily="34"/>
              </a:rPr>
              <a:t>, S. (2018). </a:t>
            </a:r>
            <a:r>
              <a:rPr lang="lt-LT" sz="1800" dirty="0" err="1">
                <a:latin typeface="Calibri" pitchFamily="34"/>
              </a:rPr>
              <a:t>Glossary</a:t>
            </a:r>
            <a:r>
              <a:rPr lang="lt-LT" sz="1800" dirty="0">
                <a:latin typeface="Calibri" pitchFamily="34"/>
              </a:rPr>
              <a:t> </a:t>
            </a:r>
            <a:r>
              <a:rPr lang="lt-LT" sz="1800" dirty="0" err="1">
                <a:latin typeface="Calibri" pitchFamily="34"/>
              </a:rPr>
              <a:t>for</a:t>
            </a:r>
            <a:r>
              <a:rPr lang="lt-LT" sz="1800" dirty="0">
                <a:latin typeface="Calibri" pitchFamily="34"/>
              </a:rPr>
              <a:t> </a:t>
            </a:r>
            <a:r>
              <a:rPr lang="lt-LT" sz="1800" dirty="0" err="1">
                <a:latin typeface="Calibri" pitchFamily="34"/>
              </a:rPr>
              <a:t>Academic</a:t>
            </a:r>
            <a:r>
              <a:rPr lang="lt-LT" sz="1800" dirty="0">
                <a:latin typeface="Calibri" pitchFamily="34"/>
              </a:rPr>
              <a:t> </a:t>
            </a:r>
            <a:r>
              <a:rPr lang="lt-LT" sz="1800" dirty="0" err="1">
                <a:latin typeface="Calibri" pitchFamily="34"/>
              </a:rPr>
              <a:t>Integrity</a:t>
            </a:r>
            <a:r>
              <a:rPr lang="lt-LT" sz="1800" dirty="0">
                <a:latin typeface="Calibri" pitchFamily="34"/>
              </a:rPr>
              <a:t>. ENAI </a:t>
            </a:r>
            <a:r>
              <a:rPr lang="lt-LT" sz="1800" dirty="0" err="1">
                <a:latin typeface="Calibri" pitchFamily="34"/>
              </a:rPr>
              <a:t>Report</a:t>
            </a:r>
            <a:r>
              <a:rPr lang="lt-LT" sz="1800" dirty="0">
                <a:latin typeface="Calibri" pitchFamily="34"/>
              </a:rPr>
              <a:t> 3G [</a:t>
            </a:r>
            <a:r>
              <a:rPr lang="lt-LT" sz="1800" dirty="0" err="1">
                <a:latin typeface="Calibri" pitchFamily="34"/>
              </a:rPr>
              <a:t>online</a:t>
            </a:r>
            <a:r>
              <a:rPr lang="lt-LT" sz="1800" dirty="0">
                <a:latin typeface="Calibri" pitchFamily="34"/>
              </a:rPr>
              <a:t>]. Prieiga per internetą: </a:t>
            </a:r>
            <a:r>
              <a:rPr lang="lt-LT" sz="1600" dirty="0">
                <a:latin typeface="Calibri" pitchFamily="34"/>
              </a:rPr>
              <a:t>http://www.academicintegrity.eu/wp/wp-content/uploads/2018/02/GLOSSAR_ final.pdf</a:t>
            </a:r>
          </a:p>
          <a:p>
            <a:pPr marL="457200" lvl="0" indent="-457200">
              <a:lnSpc>
                <a:spcPct val="107000"/>
              </a:lnSpc>
              <a:spcBef>
                <a:spcPts val="0"/>
              </a:spcBef>
              <a:buFont typeface="+mj-lt"/>
              <a:buAutoNum type="arabicPeriod"/>
            </a:pPr>
            <a:r>
              <a:rPr lang="lt-LT" sz="1800" dirty="0">
                <a:latin typeface="Calibri" pitchFamily="34"/>
              </a:rPr>
              <a:t>Publikavimo etikos gairės (2019). Parengė LURK.  </a:t>
            </a:r>
            <a:br>
              <a:rPr lang="lt-LT" sz="1800" dirty="0">
                <a:latin typeface="Calibri" pitchFamily="34"/>
              </a:rPr>
            </a:br>
            <a:r>
              <a:rPr lang="lt-LT" sz="1600" dirty="0">
                <a:latin typeface="Calibri" pitchFamily="34"/>
                <a:hlinkClick r:id="rId3">
                  <a:extLst>
                    <a:ext uri="{A12FA001-AC4F-418D-AE19-62706E023703}">
                      <ahyp:hlinkClr xmlns:ahyp="http://schemas.microsoft.com/office/drawing/2018/hyperlinkcolor" val="tx"/>
                    </a:ext>
                  </a:extLst>
                </a:hlinkClick>
              </a:rPr>
              <a:t>https://lurk.lt/dokumentai/publikavimo-etika/</a:t>
            </a:r>
            <a:endParaRPr lang="lt-LT" sz="1600" dirty="0">
              <a:latin typeface="Calibri" pitchFamily="34"/>
            </a:endParaRPr>
          </a:p>
          <a:p>
            <a:pPr marL="457200" indent="-457200">
              <a:lnSpc>
                <a:spcPct val="107000"/>
              </a:lnSpc>
              <a:spcBef>
                <a:spcPts val="0"/>
              </a:spcBef>
              <a:buFont typeface="+mj-lt"/>
              <a:buAutoNum type="arabicPeriod"/>
            </a:pPr>
            <a:r>
              <a:rPr lang="en-US" sz="1800" dirty="0">
                <a:latin typeface="Calibri" pitchFamily="34"/>
              </a:rPr>
              <a:t>Defining the Role of Authors and Contributors</a:t>
            </a:r>
            <a:r>
              <a:rPr lang="lt-LT" sz="1800" dirty="0">
                <a:latin typeface="Calibri" pitchFamily="34"/>
              </a:rPr>
              <a:t> </a:t>
            </a:r>
            <a:r>
              <a:rPr lang="en-US" sz="1600" dirty="0">
                <a:latin typeface="Calibri" pitchFamily="34"/>
                <a:hlinkClick r:id="rId4">
                  <a:extLst>
                    <a:ext uri="{A12FA001-AC4F-418D-AE19-62706E023703}">
                      <ahyp:hlinkClr xmlns:ahyp="http://schemas.microsoft.com/office/drawing/2018/hyperlinkcolor" val="tx"/>
                    </a:ext>
                  </a:extLst>
                </a:hlinkClick>
              </a:rPr>
              <a:t>https://www.icmje.org/recommendations/browse/roles-and-responsibilities/</a:t>
            </a:r>
            <a:r>
              <a:rPr lang="en-US" sz="1600" dirty="0">
                <a:solidFill>
                  <a:schemeClr val="tx1"/>
                </a:solidFill>
                <a:latin typeface="Calibri" pitchFamily="34"/>
                <a:hlinkClick r:id="rId4">
                  <a:extLst>
                    <a:ext uri="{A12FA001-AC4F-418D-AE19-62706E023703}">
                      <ahyp:hlinkClr xmlns:ahyp="http://schemas.microsoft.com/office/drawing/2018/hyperlinkcolor" val="tx"/>
                    </a:ext>
                  </a:extLst>
                </a:hlinkClick>
              </a:rPr>
              <a:t>defining-the-role-of-authors-and-contributors.html</a:t>
            </a:r>
            <a:endParaRPr lang="lt-LT" sz="1600" dirty="0">
              <a:solidFill>
                <a:schemeClr val="tx1"/>
              </a:solidFill>
              <a:latin typeface="Calibri" pitchFamily="34"/>
            </a:endParaRPr>
          </a:p>
          <a:p>
            <a:pPr marL="457200" indent="-457200">
              <a:lnSpc>
                <a:spcPct val="107000"/>
              </a:lnSpc>
              <a:spcBef>
                <a:spcPts val="0"/>
              </a:spcBef>
              <a:buFont typeface="+mj-lt"/>
              <a:buAutoNum type="arabicPeriod"/>
            </a:pPr>
            <a:r>
              <a:rPr lang="en-US" sz="1800" dirty="0">
                <a:solidFill>
                  <a:schemeClr val="tx1"/>
                </a:solidFill>
                <a:latin typeface="Calibri" pitchFamily="34"/>
              </a:rPr>
              <a:t>How to cite ChatGPT</a:t>
            </a:r>
            <a:r>
              <a:rPr lang="lt-LT" sz="1800" dirty="0">
                <a:solidFill>
                  <a:schemeClr val="tx1"/>
                </a:solidFill>
                <a:latin typeface="Calibri" pitchFamily="34"/>
              </a:rPr>
              <a:t>. </a:t>
            </a:r>
            <a:r>
              <a:rPr lang="lt-LT" sz="1600" dirty="0">
                <a:solidFill>
                  <a:schemeClr val="tx1"/>
                </a:solidFill>
                <a:latin typeface="Calibri" pitchFamily="34"/>
                <a:hlinkClick r:id="rId5">
                  <a:extLst>
                    <a:ext uri="{A12FA001-AC4F-418D-AE19-62706E023703}">
                      <ahyp:hlinkClr xmlns:ahyp="http://schemas.microsoft.com/office/drawing/2018/hyperlinkcolor" val="tx"/>
                    </a:ext>
                  </a:extLst>
                </a:hlinkClick>
              </a:rPr>
              <a:t>https://apastyle.apa.org/blog/how-to-cite-chatgpt</a:t>
            </a:r>
            <a:endParaRPr lang="lt-LT" sz="1600" dirty="0">
              <a:solidFill>
                <a:schemeClr val="tx1"/>
              </a:solidFill>
              <a:latin typeface="Calibri" pitchFamily="34"/>
            </a:endParaRPr>
          </a:p>
          <a:p>
            <a:pPr marL="457200" indent="-457200">
              <a:lnSpc>
                <a:spcPct val="107000"/>
              </a:lnSpc>
              <a:spcBef>
                <a:spcPts val="0"/>
              </a:spcBef>
              <a:buFont typeface="+mj-lt"/>
              <a:buAutoNum type="arabicPeriod"/>
            </a:pPr>
            <a:endParaRPr lang="lt-LT" sz="1600" dirty="0">
              <a:latin typeface="Calibri" pitchFamily="34"/>
            </a:endParaRPr>
          </a:p>
          <a:p>
            <a:pPr marL="457200" lvl="0" indent="-457200">
              <a:lnSpc>
                <a:spcPct val="107000"/>
              </a:lnSpc>
              <a:spcBef>
                <a:spcPts val="0"/>
              </a:spcBef>
              <a:buFont typeface="+mj-lt"/>
              <a:buAutoNum type="arabicPeriod"/>
            </a:pPr>
            <a:endParaRPr lang="lt-LT" sz="1400" dirty="0">
              <a:latin typeface="Calibri" pitchFamily="34"/>
              <a:cs typeface="Arial" pitchFamily="34"/>
            </a:endParaRPr>
          </a:p>
        </p:txBody>
      </p:sp>
      <p:sp>
        <p:nvSpPr>
          <p:cNvPr id="5" name="Skaidrės numerio vietos rezervavimo ženklas 4">
            <a:extLst>
              <a:ext uri="{FF2B5EF4-FFF2-40B4-BE49-F238E27FC236}">
                <a16:creationId xmlns:a16="http://schemas.microsoft.com/office/drawing/2014/main" id="{A5DA37BF-C170-E9E4-DA7B-7D986343FD8A}"/>
              </a:ext>
            </a:extLst>
          </p:cNvPr>
          <p:cNvSpPr>
            <a:spLocks noGrp="1"/>
          </p:cNvSpPr>
          <p:nvPr>
            <p:ph type="sldNum" sz="quarter" idx="8"/>
          </p:nvPr>
        </p:nvSpPr>
        <p:spPr/>
        <p:txBody>
          <a:bodyPr/>
          <a:lstStyle/>
          <a:p>
            <a:pPr lvl="0"/>
            <a:fld id="{D45BE91F-9F53-4043-B943-09F36DAB8CE5}"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8BAE4-1E27-81E1-125D-B2135709E9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90E3D-A242-1599-E3F9-8C11731EFB2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t-L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68203B-B8CB-4A19-9B81-53C1B3989ED6}" type="slidenum">
              <a:rPr lang="lt-LT" smtClean="0"/>
              <a:pPr/>
              <a:t>48</a:t>
            </a:fld>
            <a:endParaRPr lang="lt-LT"/>
          </a:p>
        </p:txBody>
      </p:sp>
      <p:sp>
        <p:nvSpPr>
          <p:cNvPr id="7" name="Title 118">
            <a:extLst>
              <a:ext uri="{FF2B5EF4-FFF2-40B4-BE49-F238E27FC236}">
                <a16:creationId xmlns:a16="http://schemas.microsoft.com/office/drawing/2014/main" id="{AC231280-F999-89F4-15CB-FCE0A5609375}"/>
              </a:ext>
            </a:extLst>
          </p:cNvPr>
          <p:cNvSpPr txBox="1">
            <a:spLocks/>
          </p:cNvSpPr>
          <p:nvPr/>
        </p:nvSpPr>
        <p:spPr>
          <a:xfrm>
            <a:off x="1052859" y="1592521"/>
            <a:ext cx="5049178" cy="76286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000" b="1" dirty="0">
                <a:solidFill>
                  <a:schemeClr val="accent1">
                    <a:lumMod val="75000"/>
                  </a:schemeClr>
                </a:solidFill>
              </a:rPr>
              <a:t>Klausimai</a:t>
            </a:r>
            <a:r>
              <a:rPr lang="en-GB" sz="3000" b="1" dirty="0">
                <a:solidFill>
                  <a:schemeClr val="accent1">
                    <a:lumMod val="75000"/>
                  </a:schemeClr>
                </a:solidFill>
              </a:rPr>
              <a:t> | Di</a:t>
            </a:r>
            <a:r>
              <a:rPr lang="lt-LT" sz="3000" b="1" dirty="0" err="1">
                <a:solidFill>
                  <a:schemeClr val="accent1">
                    <a:lumMod val="75000"/>
                  </a:schemeClr>
                </a:solidFill>
              </a:rPr>
              <a:t>skusija</a:t>
            </a:r>
            <a:r>
              <a:rPr lang="en-US" sz="3000" b="1" dirty="0">
                <a:solidFill>
                  <a:schemeClr val="accent1">
                    <a:lumMod val="75000"/>
                  </a:schemeClr>
                </a:solidFill>
              </a:rPr>
              <a:t> |</a:t>
            </a:r>
            <a:endParaRPr lang="en-GB" sz="3000" b="1" dirty="0">
              <a:solidFill>
                <a:schemeClr val="accent1">
                  <a:lumMod val="75000"/>
                </a:schemeClr>
              </a:solidFill>
            </a:endParaRPr>
          </a:p>
        </p:txBody>
      </p:sp>
      <p:sp>
        <p:nvSpPr>
          <p:cNvPr id="12" name="AutoShape 6">
            <a:hlinkClick r:id="rId3"/>
            <a:extLst>
              <a:ext uri="{FF2B5EF4-FFF2-40B4-BE49-F238E27FC236}">
                <a16:creationId xmlns:a16="http://schemas.microsoft.com/office/drawing/2014/main" id="{0383B885-C770-4F8C-2107-2BD106298865}"/>
              </a:ext>
            </a:extLst>
          </p:cNvPr>
          <p:cNvSpPr>
            <a:spLocks noChangeAspect="1" noChangeArrowheads="1"/>
          </p:cNvSpPr>
          <p:nvPr/>
        </p:nvSpPr>
        <p:spPr bwMode="auto">
          <a:xfrm>
            <a:off x="2432448" y="1995488"/>
            <a:ext cx="364331" cy="3643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3" name="AutoShape 7">
            <a:hlinkClick r:id="rId4"/>
            <a:extLst>
              <a:ext uri="{FF2B5EF4-FFF2-40B4-BE49-F238E27FC236}">
                <a16:creationId xmlns:a16="http://schemas.microsoft.com/office/drawing/2014/main" id="{5A01F978-4442-6262-D501-218E49875018}"/>
              </a:ext>
            </a:extLst>
          </p:cNvPr>
          <p:cNvSpPr>
            <a:spLocks noChangeAspect="1" noChangeArrowheads="1"/>
          </p:cNvSpPr>
          <p:nvPr/>
        </p:nvSpPr>
        <p:spPr bwMode="auto">
          <a:xfrm>
            <a:off x="2870597" y="1995488"/>
            <a:ext cx="371475"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33" name="Picture 32">
            <a:hlinkClick r:id="rId5"/>
            <a:extLst>
              <a:ext uri="{FF2B5EF4-FFF2-40B4-BE49-F238E27FC236}">
                <a16:creationId xmlns:a16="http://schemas.microsoft.com/office/drawing/2014/main" id="{545FC811-3F97-0457-1B92-D82F2D1E83E2}"/>
              </a:ext>
            </a:extLst>
          </p:cNvPr>
          <p:cNvPicPr>
            <a:picLocks noChangeAspect="1"/>
          </p:cNvPicPr>
          <p:nvPr/>
        </p:nvPicPr>
        <p:blipFill>
          <a:blip r:embed="rId6"/>
          <a:stretch>
            <a:fillRect/>
          </a:stretch>
        </p:blipFill>
        <p:spPr>
          <a:xfrm>
            <a:off x="6109705" y="3812857"/>
            <a:ext cx="302921" cy="325784"/>
          </a:xfrm>
          <a:prstGeom prst="rect">
            <a:avLst/>
          </a:prstGeom>
        </p:spPr>
      </p:pic>
      <p:pic>
        <p:nvPicPr>
          <p:cNvPr id="35" name="Picture 34">
            <a:hlinkClick r:id="rId7"/>
            <a:extLst>
              <a:ext uri="{FF2B5EF4-FFF2-40B4-BE49-F238E27FC236}">
                <a16:creationId xmlns:a16="http://schemas.microsoft.com/office/drawing/2014/main" id="{F85757DF-0E85-F937-5D9F-396579D0B2A1}"/>
              </a:ext>
            </a:extLst>
          </p:cNvPr>
          <p:cNvPicPr>
            <a:picLocks noChangeAspect="1"/>
          </p:cNvPicPr>
          <p:nvPr/>
        </p:nvPicPr>
        <p:blipFill>
          <a:blip r:embed="rId8"/>
          <a:stretch>
            <a:fillRect/>
          </a:stretch>
        </p:blipFill>
        <p:spPr>
          <a:xfrm>
            <a:off x="6731735" y="3812858"/>
            <a:ext cx="291491" cy="337214"/>
          </a:xfrm>
          <a:prstGeom prst="rect">
            <a:avLst/>
          </a:prstGeom>
        </p:spPr>
      </p:pic>
      <p:sp>
        <p:nvSpPr>
          <p:cNvPr id="36" name="TextBox 35">
            <a:extLst>
              <a:ext uri="{FF2B5EF4-FFF2-40B4-BE49-F238E27FC236}">
                <a16:creationId xmlns:a16="http://schemas.microsoft.com/office/drawing/2014/main" id="{57B6B962-671B-9978-18C5-829CE5F745E9}"/>
              </a:ext>
            </a:extLst>
          </p:cNvPr>
          <p:cNvSpPr txBox="1"/>
          <p:nvPr/>
        </p:nvSpPr>
        <p:spPr>
          <a:xfrm>
            <a:off x="1052859" y="2623846"/>
            <a:ext cx="5581983" cy="1146468"/>
          </a:xfrm>
          <a:prstGeom prst="rect">
            <a:avLst/>
          </a:prstGeom>
          <a:noFill/>
        </p:spPr>
        <p:txBody>
          <a:bodyPr wrap="square" lIns="68580" tIns="34290" rIns="68580" bIns="34290" rtlCol="0" anchor="t">
            <a:spAutoFit/>
          </a:bodyPr>
          <a:lstStyle/>
          <a:p>
            <a:pPr>
              <a:spcBef>
                <a:spcPts val="150"/>
              </a:spcBef>
              <a:spcAft>
                <a:spcPts val="150"/>
              </a:spcAft>
            </a:pPr>
            <a:r>
              <a:rPr lang="lt-LT" sz="1500" b="1" kern="100" dirty="0">
                <a:effectLst>
                  <a:glow rad="127000">
                    <a:schemeClr val="bg1"/>
                  </a:glow>
                </a:effectLst>
                <a:latin typeface="+mj-lt"/>
                <a:ea typeface="Aptos" panose="020B0004020202020204" pitchFamily="34" charset="0"/>
                <a:cs typeface="Times New Roman" panose="02020603050405020304" pitchFamily="18" charset="0"/>
              </a:rPr>
              <a:t>LR akademinės etikos ir procedūrų kontrolieriaus tarnyba </a:t>
            </a:r>
            <a:endParaRPr lang="en-GB" sz="1500" b="1" kern="100" dirty="0">
              <a:effectLst>
                <a:glow rad="127000">
                  <a:schemeClr val="bg1"/>
                </a:glow>
              </a:effectLst>
              <a:latin typeface="+mj-lt"/>
              <a:ea typeface="Aptos" panose="020B0004020202020204" pitchFamily="34" charset="0"/>
              <a:cs typeface="Times New Roman" panose="02020603050405020304" pitchFamily="18" charset="0"/>
            </a:endParaRPr>
          </a:p>
          <a:p>
            <a:pPr>
              <a:spcBef>
                <a:spcPts val="150"/>
              </a:spcBef>
              <a:spcAft>
                <a:spcPts val="150"/>
              </a:spcAft>
            </a:pPr>
            <a:r>
              <a:rPr lang="en-GB" sz="1500" b="1" kern="100" dirty="0" err="1">
                <a:effectLst>
                  <a:glow rad="127000">
                    <a:schemeClr val="bg1"/>
                  </a:glow>
                </a:effectLst>
                <a:latin typeface="+mj-lt"/>
                <a:ea typeface="Aptos" panose="020B0004020202020204" pitchFamily="34" charset="0"/>
                <a:cs typeface="Times New Roman" panose="02020603050405020304" pitchFamily="18" charset="0"/>
              </a:rPr>
              <a:t>Švitrigailos</a:t>
            </a:r>
            <a:r>
              <a:rPr lang="en-GB" sz="1500" b="1" kern="100" dirty="0">
                <a:effectLst>
                  <a:glow rad="127000">
                    <a:schemeClr val="bg1"/>
                  </a:glow>
                </a:effectLst>
                <a:latin typeface="+mj-lt"/>
                <a:ea typeface="Aptos" panose="020B0004020202020204" pitchFamily="34" charset="0"/>
                <a:cs typeface="Times New Roman" panose="02020603050405020304" pitchFamily="18" charset="0"/>
              </a:rPr>
              <a:t> g. 7, 03110 Vilnius</a:t>
            </a:r>
          </a:p>
          <a:p>
            <a:pPr>
              <a:spcBef>
                <a:spcPts val="150"/>
              </a:spcBef>
              <a:spcAft>
                <a:spcPts val="150"/>
              </a:spcAft>
            </a:pPr>
            <a:r>
              <a:rPr lang="lt-LT" sz="1500" b="1" kern="100" dirty="0">
                <a:effectLst>
                  <a:glow rad="127000">
                    <a:schemeClr val="bg1"/>
                  </a:glow>
                </a:effectLst>
                <a:latin typeface="+mj-lt"/>
                <a:ea typeface="Aptos" panose="020B0004020202020204" pitchFamily="34" charset="0"/>
                <a:cs typeface="Times New Roman" panose="02020603050405020304" pitchFamily="18" charset="0"/>
              </a:rPr>
              <a:t>Tel</a:t>
            </a:r>
            <a:r>
              <a:rPr lang="en-GB" sz="1500" b="1" kern="100" dirty="0">
                <a:effectLst>
                  <a:glow rad="127000">
                    <a:schemeClr val="bg1"/>
                  </a:glow>
                </a:effectLst>
                <a:latin typeface="+mj-lt"/>
                <a:ea typeface="Aptos" panose="020B0004020202020204" pitchFamily="34" charset="0"/>
                <a:cs typeface="Times New Roman" panose="02020603050405020304" pitchFamily="18" charset="0"/>
              </a:rPr>
              <a:t>. +370 694 43992, e</a:t>
            </a:r>
            <a:r>
              <a:rPr lang="lt-LT" sz="1500" b="1" kern="100" dirty="0">
                <a:effectLst>
                  <a:glow rad="127000">
                    <a:schemeClr val="bg1"/>
                  </a:glow>
                </a:effectLst>
                <a:latin typeface="+mj-lt"/>
                <a:ea typeface="Aptos" panose="020B0004020202020204" pitchFamily="34" charset="0"/>
                <a:cs typeface="Times New Roman" panose="02020603050405020304" pitchFamily="18" charset="0"/>
              </a:rPr>
              <a:t>l. p. </a:t>
            </a:r>
            <a:r>
              <a:rPr lang="lt-LT" sz="1500" b="1" kern="100" dirty="0" err="1">
                <a:effectLst>
                  <a:glow rad="127000">
                    <a:schemeClr val="bg1"/>
                  </a:glow>
                </a:effectLst>
                <a:latin typeface="+mj-lt"/>
                <a:ea typeface="Aptos" panose="020B0004020202020204" pitchFamily="34" charset="0"/>
                <a:cs typeface="Times New Roman" panose="02020603050405020304" pitchFamily="18" charset="0"/>
              </a:rPr>
              <a:t>info@etikostarnyba.lt</a:t>
            </a:r>
            <a:endParaRPr lang="lt-LT" sz="1500" b="1" kern="100" dirty="0">
              <a:effectLst>
                <a:glow rad="127000">
                  <a:schemeClr val="bg1"/>
                </a:glow>
              </a:effectLst>
              <a:latin typeface="+mj-lt"/>
              <a:ea typeface="Aptos" panose="020B0004020202020204" pitchFamily="34" charset="0"/>
              <a:cs typeface="Times New Roman" panose="02020603050405020304" pitchFamily="18" charset="0"/>
            </a:endParaRPr>
          </a:p>
          <a:p>
            <a:pPr>
              <a:spcBef>
                <a:spcPts val="150"/>
              </a:spcBef>
              <a:spcAft>
                <a:spcPts val="150"/>
              </a:spcAft>
            </a:pPr>
            <a:r>
              <a:rPr lang="lt-LT" sz="1500" b="1" kern="100" dirty="0">
                <a:effectLst>
                  <a:glow rad="127000">
                    <a:schemeClr val="bg1"/>
                  </a:glow>
                </a:effectLst>
                <a:latin typeface="+mj-lt"/>
                <a:ea typeface="Aptos" panose="020B0004020202020204" pitchFamily="34" charset="0"/>
                <a:cs typeface="Times New Roman" panose="02020603050405020304" pitchFamily="18" charset="0"/>
              </a:rPr>
              <a:t>Tel. +370 650 98011, el. p. rima.sinicke@etikostarnyba.lt</a:t>
            </a:r>
            <a:endParaRPr lang="en-GB" sz="1500" b="1" kern="100" dirty="0">
              <a:effectLst>
                <a:glow rad="127000">
                  <a:schemeClr val="bg1"/>
                </a:glow>
              </a:effectLst>
              <a:latin typeface="+mj-lt"/>
              <a:ea typeface="Aptos" panose="020B0004020202020204" pitchFamily="34" charset="0"/>
              <a:cs typeface="Times New Roman" panose="02020603050405020304" pitchFamily="18" charset="0"/>
            </a:endParaRPr>
          </a:p>
        </p:txBody>
      </p:sp>
      <p:pic>
        <p:nvPicPr>
          <p:cNvPr id="4" name="Paveikslėlis 3" descr="Paveikslėlis, kuriame yra tekstas, Šriftas, logotipas, simbolis&#10;&#10;Automatiškai sugeneruotas aprašymas">
            <a:extLst>
              <a:ext uri="{FF2B5EF4-FFF2-40B4-BE49-F238E27FC236}">
                <a16:creationId xmlns:a16="http://schemas.microsoft.com/office/drawing/2014/main" id="{B33E98F6-5B55-34EF-9BCA-3358BBB8BB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3193" y="227637"/>
            <a:ext cx="2340864" cy="930402"/>
          </a:xfrm>
          <a:prstGeom prst="rect">
            <a:avLst/>
          </a:prstGeom>
        </p:spPr>
      </p:pic>
      <p:pic>
        <p:nvPicPr>
          <p:cNvPr id="5" name="Paveikslėlis 4">
            <a:hlinkClick r:id="rId10"/>
            <a:extLst>
              <a:ext uri="{FF2B5EF4-FFF2-40B4-BE49-F238E27FC236}">
                <a16:creationId xmlns:a16="http://schemas.microsoft.com/office/drawing/2014/main" id="{A3624C51-BF97-FA93-996E-3D5B84C4B16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52859" y="3812858"/>
            <a:ext cx="4737735" cy="954405"/>
          </a:xfrm>
          <a:prstGeom prst="rect">
            <a:avLst/>
          </a:prstGeom>
          <a:noFill/>
          <a:ln>
            <a:noFill/>
          </a:ln>
        </p:spPr>
      </p:pic>
      <p:sp>
        <p:nvSpPr>
          <p:cNvPr id="3" name="Poraštės vietos rezervavimo ženklas 2">
            <a:extLst>
              <a:ext uri="{FF2B5EF4-FFF2-40B4-BE49-F238E27FC236}">
                <a16:creationId xmlns:a16="http://schemas.microsoft.com/office/drawing/2014/main" id="{14CE8B37-F09F-6C7D-3A28-66F800E45629}"/>
              </a:ext>
            </a:extLst>
          </p:cNvPr>
          <p:cNvSpPr>
            <a:spLocks noGrp="1"/>
          </p:cNvSpPr>
          <p:nvPr>
            <p:ph type="ftr" sz="quarter" idx="4294967295"/>
          </p:nvPr>
        </p:nvSpPr>
        <p:spPr>
          <a:xfrm>
            <a:off x="3124203" y="4767260"/>
            <a:ext cx="2895603" cy="273844"/>
          </a:xfrm>
        </p:spPr>
        <p:txBody>
          <a:bodyPr/>
          <a:lstStyle/>
          <a:p>
            <a:pPr lvl="0"/>
            <a:endParaRPr lang="lt-LT"/>
          </a:p>
        </p:txBody>
      </p:sp>
    </p:spTree>
    <p:extLst>
      <p:ext uri="{BB962C8B-B14F-4D97-AF65-F5344CB8AC3E}">
        <p14:creationId xmlns:p14="http://schemas.microsoft.com/office/powerpoint/2010/main" val="1629168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urinio vietos rezervavimo ženklas 4">
            <a:extLst>
              <a:ext uri="{FF2B5EF4-FFF2-40B4-BE49-F238E27FC236}">
                <a16:creationId xmlns:a16="http://schemas.microsoft.com/office/drawing/2014/main" id="{DB0E1900-FA7E-4D0C-38C5-02383849DDBF}"/>
              </a:ext>
            </a:extLst>
          </p:cNvPr>
          <p:cNvPicPr>
            <a:picLocks noGrp="1" noChangeAspect="1"/>
          </p:cNvPicPr>
          <p:nvPr>
            <p:ph idx="1"/>
          </p:nvPr>
        </p:nvPicPr>
        <p:blipFill>
          <a:blip r:embed="rId3"/>
          <a:stretch>
            <a:fillRect/>
          </a:stretch>
        </p:blipFill>
        <p:spPr>
          <a:xfrm>
            <a:off x="176647" y="87263"/>
            <a:ext cx="5500390" cy="2484487"/>
          </a:xfrm>
        </p:spPr>
      </p:pic>
      <p:pic>
        <p:nvPicPr>
          <p:cNvPr id="7" name="Paveikslėlis 6">
            <a:extLst>
              <a:ext uri="{FF2B5EF4-FFF2-40B4-BE49-F238E27FC236}">
                <a16:creationId xmlns:a16="http://schemas.microsoft.com/office/drawing/2014/main" id="{9A0F0238-98C4-81CD-A363-4F0D6C45D9CD}"/>
              </a:ext>
            </a:extLst>
          </p:cNvPr>
          <p:cNvPicPr>
            <a:picLocks noChangeAspect="1"/>
          </p:cNvPicPr>
          <p:nvPr/>
        </p:nvPicPr>
        <p:blipFill>
          <a:blip r:embed="rId4"/>
          <a:stretch>
            <a:fillRect/>
          </a:stretch>
        </p:blipFill>
        <p:spPr>
          <a:xfrm>
            <a:off x="2748395" y="1966878"/>
            <a:ext cx="5496792" cy="2912714"/>
          </a:xfrm>
          <a:prstGeom prst="rect">
            <a:avLst/>
          </a:prstGeom>
        </p:spPr>
      </p:pic>
      <p:pic>
        <p:nvPicPr>
          <p:cNvPr id="9" name="Paveikslėlis 8">
            <a:extLst>
              <a:ext uri="{FF2B5EF4-FFF2-40B4-BE49-F238E27FC236}">
                <a16:creationId xmlns:a16="http://schemas.microsoft.com/office/drawing/2014/main" id="{3387DC09-428F-1573-87EF-5AD23DC20E70}"/>
              </a:ext>
            </a:extLst>
          </p:cNvPr>
          <p:cNvPicPr>
            <a:picLocks noChangeAspect="1"/>
          </p:cNvPicPr>
          <p:nvPr/>
        </p:nvPicPr>
        <p:blipFill>
          <a:blip r:embed="rId5"/>
          <a:stretch>
            <a:fillRect/>
          </a:stretch>
        </p:blipFill>
        <p:spPr>
          <a:xfrm>
            <a:off x="5995555" y="0"/>
            <a:ext cx="3148445" cy="2035995"/>
          </a:xfrm>
          <a:prstGeom prst="rect">
            <a:avLst/>
          </a:prstGeom>
        </p:spPr>
      </p:pic>
      <p:pic>
        <p:nvPicPr>
          <p:cNvPr id="11" name="Paveikslėlis 10">
            <a:extLst>
              <a:ext uri="{FF2B5EF4-FFF2-40B4-BE49-F238E27FC236}">
                <a16:creationId xmlns:a16="http://schemas.microsoft.com/office/drawing/2014/main" id="{7B64E6DC-FA53-E812-7EFF-B7BE83754A20}"/>
              </a:ext>
            </a:extLst>
          </p:cNvPr>
          <p:cNvPicPr>
            <a:picLocks noChangeAspect="1"/>
          </p:cNvPicPr>
          <p:nvPr/>
        </p:nvPicPr>
        <p:blipFill>
          <a:blip r:embed="rId6"/>
          <a:stretch>
            <a:fillRect/>
          </a:stretch>
        </p:blipFill>
        <p:spPr>
          <a:xfrm>
            <a:off x="176647" y="463405"/>
            <a:ext cx="2194750" cy="662997"/>
          </a:xfrm>
          <a:prstGeom prst="rect">
            <a:avLst/>
          </a:prstGeom>
        </p:spPr>
      </p:pic>
      <p:sp>
        <p:nvSpPr>
          <p:cNvPr id="13" name="Skaidrės numerio vietos rezervavimo ženklas 12">
            <a:extLst>
              <a:ext uri="{FF2B5EF4-FFF2-40B4-BE49-F238E27FC236}">
                <a16:creationId xmlns:a16="http://schemas.microsoft.com/office/drawing/2014/main" id="{5793E9FC-A163-D2BB-24D1-760B5A2FD5A8}"/>
              </a:ext>
            </a:extLst>
          </p:cNvPr>
          <p:cNvSpPr>
            <a:spLocks noGrp="1"/>
          </p:cNvSpPr>
          <p:nvPr>
            <p:ph type="sldNum" sz="quarter" idx="8"/>
          </p:nvPr>
        </p:nvSpPr>
        <p:spPr/>
        <p:txBody>
          <a:bodyPr/>
          <a:lstStyle/>
          <a:p>
            <a:pPr lvl="0"/>
            <a:fld id="{D45BE91F-9F53-4043-B943-09F36DAB8CE5}" type="slidenum">
              <a:rPr lang="en-US" smtClean="0"/>
              <a:t>49</a:t>
            </a:fld>
            <a:endParaRPr lang="en-US"/>
          </a:p>
        </p:txBody>
      </p:sp>
    </p:spTree>
    <p:extLst>
      <p:ext uri="{BB962C8B-B14F-4D97-AF65-F5344CB8AC3E}">
        <p14:creationId xmlns:p14="http://schemas.microsoft.com/office/powerpoint/2010/main" val="206285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7F548-73B6-E0A8-0E98-95C99AE4E25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C7AA833-A397-8A54-8828-BA33D0081841}"/>
              </a:ext>
            </a:extLst>
          </p:cNvPr>
          <p:cNvSpPr>
            <a:spLocks noGrp="1"/>
          </p:cNvSpPr>
          <p:nvPr>
            <p:ph type="title"/>
          </p:nvPr>
        </p:nvSpPr>
        <p:spPr>
          <a:xfrm>
            <a:off x="457200" y="220726"/>
            <a:ext cx="7890387" cy="857250"/>
          </a:xfrm>
        </p:spPr>
        <p:txBody>
          <a:bodyPr/>
          <a:lstStyle/>
          <a:p>
            <a:r>
              <a:rPr lang="en-US" b="1" dirty="0"/>
              <a:t>Mita</a:t>
            </a:r>
            <a:r>
              <a:rPr lang="lt-LT" b="1" dirty="0"/>
              <a:t>s</a:t>
            </a:r>
            <a:r>
              <a:rPr lang="en-US" b="1" dirty="0"/>
              <a:t> </a:t>
            </a:r>
          </a:p>
        </p:txBody>
      </p:sp>
      <p:sp>
        <p:nvSpPr>
          <p:cNvPr id="3" name="Turinio vietos rezervavimo ženklas 2">
            <a:extLst>
              <a:ext uri="{FF2B5EF4-FFF2-40B4-BE49-F238E27FC236}">
                <a16:creationId xmlns:a16="http://schemas.microsoft.com/office/drawing/2014/main" id="{B636DFC2-167B-62E1-4DC7-F9EFEF855A12}"/>
              </a:ext>
            </a:extLst>
          </p:cNvPr>
          <p:cNvSpPr>
            <a:spLocks noGrp="1"/>
          </p:cNvSpPr>
          <p:nvPr>
            <p:ph idx="1"/>
          </p:nvPr>
        </p:nvSpPr>
        <p:spPr/>
        <p:txBody>
          <a:bodyPr>
            <a:normAutofit/>
          </a:bodyPr>
          <a:lstStyle/>
          <a:p>
            <a:pPr marL="0" indent="0">
              <a:buNone/>
            </a:pPr>
            <a:r>
              <a:rPr lang="lt-LT" b="1" dirty="0"/>
              <a:t>Jei nepamenu, iš kur gavau informaciją, tai ne plagiatas</a:t>
            </a:r>
          </a:p>
          <a:p>
            <a:pPr>
              <a:buFont typeface="Arial" panose="020B0604020202020204" pitchFamily="34" charset="0"/>
              <a:buChar char="•"/>
            </a:pPr>
            <a:r>
              <a:rPr lang="lt-LT" b="1" dirty="0"/>
              <a:t>Tikrovė:</a:t>
            </a:r>
            <a:r>
              <a:rPr lang="lt-LT" dirty="0"/>
              <a:t> Net jei autorius pamiršo šaltinį, tai vis tiek gali būti laikoma plagiatu. Visada svarbu pateikti kuo išsamesnę informaciją apie šaltinius.</a:t>
            </a:r>
          </a:p>
        </p:txBody>
      </p:sp>
      <p:sp>
        <p:nvSpPr>
          <p:cNvPr id="5" name="Skaidrės numerio vietos rezervavimo ženklas 4">
            <a:extLst>
              <a:ext uri="{FF2B5EF4-FFF2-40B4-BE49-F238E27FC236}">
                <a16:creationId xmlns:a16="http://schemas.microsoft.com/office/drawing/2014/main" id="{BC1F736D-C8A1-D9B3-E670-FD37F45844BB}"/>
              </a:ext>
            </a:extLst>
          </p:cNvPr>
          <p:cNvSpPr>
            <a:spLocks noGrp="1"/>
          </p:cNvSpPr>
          <p:nvPr>
            <p:ph type="sldNum" sz="quarter" idx="8"/>
          </p:nvPr>
        </p:nvSpPr>
        <p:spPr/>
        <p:txBody>
          <a:bodyPr/>
          <a:lstStyle/>
          <a:p>
            <a:pPr lvl="0"/>
            <a:fld id="{D45BE91F-9F53-4043-B943-09F36DAB8CE5}" type="slidenum">
              <a:rPr lang="en-US" smtClean="0"/>
              <a:t>5</a:t>
            </a:fld>
            <a:endParaRPr lang="en-US"/>
          </a:p>
        </p:txBody>
      </p:sp>
    </p:spTree>
    <p:extLst>
      <p:ext uri="{BB962C8B-B14F-4D97-AF65-F5344CB8AC3E}">
        <p14:creationId xmlns:p14="http://schemas.microsoft.com/office/powerpoint/2010/main" val="59088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82867-D319-CC84-6365-482CF3DC2ABE}"/>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C90A834-59E5-A877-A517-1CD7B809D9CE}"/>
              </a:ext>
            </a:extLst>
          </p:cNvPr>
          <p:cNvSpPr>
            <a:spLocks noGrp="1"/>
          </p:cNvSpPr>
          <p:nvPr>
            <p:ph type="title"/>
          </p:nvPr>
        </p:nvSpPr>
        <p:spPr>
          <a:xfrm>
            <a:off x="457200" y="220726"/>
            <a:ext cx="7890387" cy="857250"/>
          </a:xfrm>
        </p:spPr>
        <p:txBody>
          <a:bodyPr/>
          <a:lstStyle/>
          <a:p>
            <a:r>
              <a:rPr lang="en-US" b="1" dirty="0"/>
              <a:t>Mita</a:t>
            </a:r>
            <a:r>
              <a:rPr lang="lt-LT" b="1" dirty="0"/>
              <a:t>s</a:t>
            </a:r>
            <a:r>
              <a:rPr lang="en-US" b="1" dirty="0"/>
              <a:t> </a:t>
            </a:r>
          </a:p>
        </p:txBody>
      </p:sp>
      <p:sp>
        <p:nvSpPr>
          <p:cNvPr id="3" name="Turinio vietos rezervavimo ženklas 2">
            <a:extLst>
              <a:ext uri="{FF2B5EF4-FFF2-40B4-BE49-F238E27FC236}">
                <a16:creationId xmlns:a16="http://schemas.microsoft.com/office/drawing/2014/main" id="{E0AAA6BC-7C2E-D405-E7F2-AE8C1627C823}"/>
              </a:ext>
            </a:extLst>
          </p:cNvPr>
          <p:cNvSpPr>
            <a:spLocks noGrp="1"/>
          </p:cNvSpPr>
          <p:nvPr>
            <p:ph idx="1"/>
          </p:nvPr>
        </p:nvSpPr>
        <p:spPr/>
        <p:txBody>
          <a:bodyPr>
            <a:normAutofit/>
          </a:bodyPr>
          <a:lstStyle/>
          <a:p>
            <a:pPr marL="0" indent="0">
              <a:buNone/>
            </a:pPr>
            <a:r>
              <a:rPr lang="lt-LT" b="1" dirty="0"/>
              <a:t>Jei padarai iš nežinojimo ar netyčia, tai nėra plagiatas</a:t>
            </a:r>
          </a:p>
          <a:p>
            <a:pPr>
              <a:buFont typeface="Arial" panose="020B0604020202020204" pitchFamily="34" charset="0"/>
              <a:buChar char="•"/>
            </a:pPr>
            <a:r>
              <a:rPr lang="lt-LT" b="1" dirty="0"/>
              <a:t>Tikrovė:</a:t>
            </a:r>
            <a:r>
              <a:rPr lang="lt-LT" dirty="0"/>
              <a:t> Plagiatas gali atsirasti ir dėl neatsargumo, kai autorius nesupranta, kaip tinkamai cituoti arba ką reiškia intelektinės nuosavybės teisės.</a:t>
            </a:r>
          </a:p>
        </p:txBody>
      </p:sp>
      <p:sp>
        <p:nvSpPr>
          <p:cNvPr id="5" name="Skaidrės numerio vietos rezervavimo ženklas 4">
            <a:extLst>
              <a:ext uri="{FF2B5EF4-FFF2-40B4-BE49-F238E27FC236}">
                <a16:creationId xmlns:a16="http://schemas.microsoft.com/office/drawing/2014/main" id="{59A4782B-49B5-DF50-769C-3E27A65A7679}"/>
              </a:ext>
            </a:extLst>
          </p:cNvPr>
          <p:cNvSpPr>
            <a:spLocks noGrp="1"/>
          </p:cNvSpPr>
          <p:nvPr>
            <p:ph type="sldNum" sz="quarter" idx="8"/>
          </p:nvPr>
        </p:nvSpPr>
        <p:spPr/>
        <p:txBody>
          <a:bodyPr/>
          <a:lstStyle/>
          <a:p>
            <a:pPr lvl="0"/>
            <a:fld id="{D45BE91F-9F53-4043-B943-09F36DAB8CE5}" type="slidenum">
              <a:rPr lang="en-US" smtClean="0"/>
              <a:t>6</a:t>
            </a:fld>
            <a:endParaRPr lang="en-US"/>
          </a:p>
        </p:txBody>
      </p:sp>
    </p:spTree>
    <p:extLst>
      <p:ext uri="{BB962C8B-B14F-4D97-AF65-F5344CB8AC3E}">
        <p14:creationId xmlns:p14="http://schemas.microsoft.com/office/powerpoint/2010/main" val="93995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54544-10BC-0E31-5B70-8B45CF2D67FA}"/>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31F9DD4-11A4-F5B5-27B5-B653A9659A8A}"/>
              </a:ext>
            </a:extLst>
          </p:cNvPr>
          <p:cNvSpPr>
            <a:spLocks noGrp="1"/>
          </p:cNvSpPr>
          <p:nvPr>
            <p:ph type="title"/>
          </p:nvPr>
        </p:nvSpPr>
        <p:spPr>
          <a:xfrm>
            <a:off x="457200" y="220726"/>
            <a:ext cx="7890387" cy="857250"/>
          </a:xfrm>
        </p:spPr>
        <p:txBody>
          <a:bodyPr/>
          <a:lstStyle/>
          <a:p>
            <a:r>
              <a:rPr lang="en-US" b="1" dirty="0"/>
              <a:t>Mita</a:t>
            </a:r>
            <a:r>
              <a:rPr lang="lt-LT" b="1" dirty="0"/>
              <a:t>s</a:t>
            </a:r>
            <a:endParaRPr lang="en-US" b="1" dirty="0"/>
          </a:p>
        </p:txBody>
      </p:sp>
      <p:sp>
        <p:nvSpPr>
          <p:cNvPr id="3" name="Turinio vietos rezervavimo ženklas 2">
            <a:extLst>
              <a:ext uri="{FF2B5EF4-FFF2-40B4-BE49-F238E27FC236}">
                <a16:creationId xmlns:a16="http://schemas.microsoft.com/office/drawing/2014/main" id="{2377BBC2-9FFE-6EFD-A09F-7275C85E9505}"/>
              </a:ext>
            </a:extLst>
          </p:cNvPr>
          <p:cNvSpPr>
            <a:spLocks noGrp="1"/>
          </p:cNvSpPr>
          <p:nvPr>
            <p:ph idx="1"/>
          </p:nvPr>
        </p:nvSpPr>
        <p:spPr/>
        <p:txBody>
          <a:bodyPr>
            <a:normAutofit/>
          </a:bodyPr>
          <a:lstStyle/>
          <a:p>
            <a:pPr marL="0" indent="0">
              <a:buNone/>
            </a:pPr>
            <a:r>
              <a:rPr lang="lt-LT" b="1" dirty="0"/>
              <a:t>Plagiato pasekmės nėra rimtos</a:t>
            </a:r>
          </a:p>
          <a:p>
            <a:pPr>
              <a:buFont typeface="Arial" panose="020B0604020202020204" pitchFamily="34" charset="0"/>
              <a:buChar char="•"/>
            </a:pPr>
            <a:r>
              <a:rPr lang="lt-LT" b="1" dirty="0"/>
              <a:t>Tikrovė:</a:t>
            </a:r>
            <a:r>
              <a:rPr lang="lt-LT" dirty="0"/>
              <a:t> Plagiatas gali turėti rimtų pasekmių, tokių kaip akademinis diskvalifikavimas, teisiniai veiksmai ir reputacijos praradimas.</a:t>
            </a:r>
          </a:p>
        </p:txBody>
      </p:sp>
      <p:sp>
        <p:nvSpPr>
          <p:cNvPr id="5" name="Skaidrės numerio vietos rezervavimo ženklas 4">
            <a:extLst>
              <a:ext uri="{FF2B5EF4-FFF2-40B4-BE49-F238E27FC236}">
                <a16:creationId xmlns:a16="http://schemas.microsoft.com/office/drawing/2014/main" id="{5271E707-3F9C-3145-5B2E-20F28F3119FB}"/>
              </a:ext>
            </a:extLst>
          </p:cNvPr>
          <p:cNvSpPr>
            <a:spLocks noGrp="1"/>
          </p:cNvSpPr>
          <p:nvPr>
            <p:ph type="sldNum" sz="quarter" idx="8"/>
          </p:nvPr>
        </p:nvSpPr>
        <p:spPr/>
        <p:txBody>
          <a:bodyPr/>
          <a:lstStyle/>
          <a:p>
            <a:pPr lvl="0"/>
            <a:fld id="{D45BE91F-9F53-4043-B943-09F36DAB8CE5}" type="slidenum">
              <a:rPr lang="en-US" smtClean="0"/>
              <a:t>7</a:t>
            </a:fld>
            <a:endParaRPr lang="en-US"/>
          </a:p>
        </p:txBody>
      </p:sp>
    </p:spTree>
    <p:extLst>
      <p:ext uri="{BB962C8B-B14F-4D97-AF65-F5344CB8AC3E}">
        <p14:creationId xmlns:p14="http://schemas.microsoft.com/office/powerpoint/2010/main" val="155106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hlinkClick r:id="rId3"/>
            <a:extLst>
              <a:ext uri="{FF2B5EF4-FFF2-40B4-BE49-F238E27FC236}">
                <a16:creationId xmlns:a16="http://schemas.microsoft.com/office/drawing/2014/main" id="{3956FCB5-D8E7-175D-48F1-431BB15D5781}"/>
              </a:ext>
            </a:extLst>
          </p:cNvPr>
          <p:cNvPicPr>
            <a:picLocks noChangeAspect="1"/>
          </p:cNvPicPr>
          <p:nvPr/>
        </p:nvPicPr>
        <p:blipFill>
          <a:blip r:embed="rId4"/>
          <a:stretch>
            <a:fillRect/>
          </a:stretch>
        </p:blipFill>
        <p:spPr>
          <a:xfrm>
            <a:off x="214218" y="135489"/>
            <a:ext cx="7542140" cy="4872521"/>
          </a:xfrm>
          <a:prstGeom prst="rect">
            <a:avLst/>
          </a:prstGeom>
          <a:ln>
            <a:solidFill>
              <a:schemeClr val="bg1">
                <a:lumMod val="75000"/>
              </a:schemeClr>
            </a:solidFill>
          </a:ln>
        </p:spPr>
      </p:pic>
      <p:sp>
        <p:nvSpPr>
          <p:cNvPr id="7" name="TextBox 6">
            <a:extLst>
              <a:ext uri="{FF2B5EF4-FFF2-40B4-BE49-F238E27FC236}">
                <a16:creationId xmlns:a16="http://schemas.microsoft.com/office/drawing/2014/main" id="{9E790280-E64A-C9B7-CB3C-D49F380E9178}"/>
              </a:ext>
            </a:extLst>
          </p:cNvPr>
          <p:cNvSpPr txBox="1"/>
          <p:nvPr/>
        </p:nvSpPr>
        <p:spPr>
          <a:xfrm>
            <a:off x="3985288" y="2649283"/>
            <a:ext cx="4572000" cy="923330"/>
          </a:xfrm>
          <a:prstGeom prst="rect">
            <a:avLst/>
          </a:prstGeom>
          <a:solidFill>
            <a:schemeClr val="accent4">
              <a:lumMod val="20000"/>
              <a:lumOff val="80000"/>
            </a:schemeClr>
          </a:solidFill>
          <a:ln>
            <a:solidFill>
              <a:schemeClr val="bg1">
                <a:lumMod val="75000"/>
              </a:schemeClr>
            </a:solidFill>
          </a:ln>
        </p:spPr>
        <p:txBody>
          <a:bodyPr wrap="square">
            <a:spAutoFit/>
          </a:bodyPr>
          <a:lstStyle/>
          <a:p>
            <a:r>
              <a:rPr lang="lt-LT" dirty="0"/>
              <a:t>42 straipsniuose įvykdyti duomenų klastojimo atvejai, o dviejuose kituose aptikta netinkama autorystė. </a:t>
            </a:r>
            <a:endParaRPr lang="en-US" dirty="0"/>
          </a:p>
        </p:txBody>
      </p:sp>
      <p:sp>
        <p:nvSpPr>
          <p:cNvPr id="3" name="Skaidrės numerio vietos rezervavimo ženklas 2">
            <a:extLst>
              <a:ext uri="{FF2B5EF4-FFF2-40B4-BE49-F238E27FC236}">
                <a16:creationId xmlns:a16="http://schemas.microsoft.com/office/drawing/2014/main" id="{F0BCBA87-9AA6-A109-0FF9-6B1BE7069000}"/>
              </a:ext>
            </a:extLst>
          </p:cNvPr>
          <p:cNvSpPr>
            <a:spLocks noGrp="1"/>
          </p:cNvSpPr>
          <p:nvPr>
            <p:ph type="sldNum" sz="quarter" idx="8"/>
          </p:nvPr>
        </p:nvSpPr>
        <p:spPr/>
        <p:txBody>
          <a:bodyPr/>
          <a:lstStyle/>
          <a:p>
            <a:pPr lvl="0"/>
            <a:fld id="{D45BE91F-9F53-4043-B943-09F36DAB8CE5}" type="slidenum">
              <a:rPr lang="en-US" smtClean="0"/>
              <a:t>8</a:t>
            </a:fld>
            <a:endParaRPr lang="en-US"/>
          </a:p>
        </p:txBody>
      </p:sp>
    </p:spTree>
    <p:extLst>
      <p:ext uri="{BB962C8B-B14F-4D97-AF65-F5344CB8AC3E}">
        <p14:creationId xmlns:p14="http://schemas.microsoft.com/office/powerpoint/2010/main" val="271280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17494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2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82023"/>
            <a:ext cx="1405092"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urinio vietos rezervavimo ženklas 2">
            <a:extLst>
              <a:ext uri="{FF2B5EF4-FFF2-40B4-BE49-F238E27FC236}">
                <a16:creationId xmlns:a16="http://schemas.microsoft.com/office/drawing/2014/main" id="{35AA2BF5-9927-8E79-56BA-9D58D7555C64}"/>
              </a:ext>
            </a:extLst>
          </p:cNvPr>
          <p:cNvSpPr>
            <a:spLocks noGrp="1"/>
          </p:cNvSpPr>
          <p:nvPr>
            <p:ph idx="1"/>
          </p:nvPr>
        </p:nvSpPr>
        <p:spPr>
          <a:xfrm>
            <a:off x="630936" y="2502951"/>
            <a:ext cx="7882128" cy="2179265"/>
          </a:xfrm>
        </p:spPr>
        <p:txBody>
          <a:bodyPr>
            <a:normAutofit/>
          </a:bodyPr>
          <a:lstStyle/>
          <a:p>
            <a:pPr marL="0" indent="0">
              <a:lnSpc>
                <a:spcPct val="90000"/>
              </a:lnSpc>
              <a:buNone/>
            </a:pPr>
            <a:r>
              <a:rPr lang="en-US" sz="1600"/>
              <a:t>AIŠKINAMASIS AKADEMINIO SĄŽININGUMO TERMINŲ ŽODYNAS</a:t>
            </a:r>
          </a:p>
          <a:p>
            <a:pPr marL="0" indent="0">
              <a:lnSpc>
                <a:spcPct val="90000"/>
              </a:lnSpc>
              <a:buNone/>
            </a:pPr>
            <a:r>
              <a:rPr lang="lt-LT" sz="1600">
                <a:latin typeface="BwModelica-Regular"/>
              </a:rPr>
              <a:t>[Elektroninis išteklius] / Loreta Tauginienė, Inga Gaižauskaitė, Irene Glendinning, Július Kravjar, Milan Ojsteršek, Laura Ribeiro, Tatjana Odiņeca, Franca Marino, Marco Cosentino, Shivadas Sivasubramaniam, Tomáš Foltýnek; į lietuvių k. vertė Loreta Tauginienė ir Inga Gaižauskaitė. – Vilnius: Mykolo Romerio universitetas, 2019. – 33 p. – Terminų anglų k. r-klė: p. 29–32. – ISBN 978-9955-19-971-7.</a:t>
            </a:r>
          </a:p>
          <a:p>
            <a:pPr marL="0" indent="0">
              <a:lnSpc>
                <a:spcPct val="90000"/>
              </a:lnSpc>
              <a:buNone/>
            </a:pPr>
            <a:endParaRPr lang="lt-LT" sz="1600">
              <a:latin typeface="BwModelica-Regular"/>
            </a:endParaRPr>
          </a:p>
          <a:p>
            <a:pPr marL="0" indent="0">
              <a:lnSpc>
                <a:spcPct val="90000"/>
              </a:lnSpc>
              <a:buNone/>
            </a:pPr>
            <a:r>
              <a:rPr lang="en-US" sz="1600">
                <a:hlinkClick r:id="rId2"/>
              </a:rPr>
              <a:t>https://www.academicintegrity.eu/wp/glossary/</a:t>
            </a:r>
            <a:r>
              <a:rPr lang="lt-LT" sz="1600">
                <a:latin typeface="BwModelica-Regular"/>
              </a:rPr>
              <a:t> (įvairiomis kalbomis)</a:t>
            </a:r>
            <a:endParaRPr lang="en-US" sz="1600"/>
          </a:p>
          <a:p>
            <a:pPr marL="0" indent="0">
              <a:lnSpc>
                <a:spcPct val="90000"/>
              </a:lnSpc>
              <a:buNone/>
            </a:pPr>
            <a:endParaRPr lang="en-US" sz="1600"/>
          </a:p>
        </p:txBody>
      </p:sp>
      <p:sp>
        <p:nvSpPr>
          <p:cNvPr id="4" name="Skaidrės numerio vietos rezervavimo ženklas 3">
            <a:extLst>
              <a:ext uri="{FF2B5EF4-FFF2-40B4-BE49-F238E27FC236}">
                <a16:creationId xmlns:a16="http://schemas.microsoft.com/office/drawing/2014/main" id="{80D6A015-4367-F338-50E7-2D6FA72FD21A}"/>
              </a:ext>
            </a:extLst>
          </p:cNvPr>
          <p:cNvSpPr>
            <a:spLocks noGrp="1"/>
          </p:cNvSpPr>
          <p:nvPr>
            <p:ph type="sldNum" sz="quarter" idx="8"/>
          </p:nvPr>
        </p:nvSpPr>
        <p:spPr>
          <a:xfrm>
            <a:off x="6654940" y="4767262"/>
            <a:ext cx="1858124" cy="273844"/>
          </a:xfrm>
        </p:spPr>
        <p:txBody>
          <a:bodyPr>
            <a:normAutofit/>
          </a:bodyPr>
          <a:lstStyle/>
          <a:p>
            <a:pPr lvl="0">
              <a:lnSpc>
                <a:spcPct val="90000"/>
              </a:lnSpc>
              <a:spcAft>
                <a:spcPts val="600"/>
              </a:spcAft>
            </a:pPr>
            <a:fld id="{D45BE91F-9F53-4043-B943-09F36DAB8CE5}" type="slidenum">
              <a:rPr lang="en-US" sz="1200">
                <a:solidFill>
                  <a:schemeClr val="tx1">
                    <a:lumMod val="50000"/>
                    <a:lumOff val="50000"/>
                  </a:schemeClr>
                </a:solidFill>
              </a:rPr>
              <a:pPr lvl="0">
                <a:lnSpc>
                  <a:spcPct val="90000"/>
                </a:lnSpc>
                <a:spcAft>
                  <a:spcPts val="600"/>
                </a:spcAft>
              </a:pPr>
              <a:t>9</a:t>
            </a:fld>
            <a:endParaRPr lang="en-US" sz="1200">
              <a:solidFill>
                <a:schemeClr val="tx1">
                  <a:lumMod val="50000"/>
                  <a:lumOff val="50000"/>
                </a:schemeClr>
              </a:solidFill>
            </a:endParaRPr>
          </a:p>
        </p:txBody>
      </p:sp>
    </p:spTree>
    <p:extLst>
      <p:ext uri="{BB962C8B-B14F-4D97-AF65-F5344CB8AC3E}">
        <p14:creationId xmlns:p14="http://schemas.microsoft.com/office/powerpoint/2010/main" val="370876970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B5C673693A3A3644B4DE24E6D3D9175F" ma:contentTypeVersion="17" ma:contentTypeDescription="Kurkite naują dokumentą." ma:contentTypeScope="" ma:versionID="e30f9fdde7ff2714cc851b53807a0095">
  <xsd:schema xmlns:xsd="http://www.w3.org/2001/XMLSchema" xmlns:xs="http://www.w3.org/2001/XMLSchema" xmlns:p="http://schemas.microsoft.com/office/2006/metadata/properties" xmlns:ns2="1f829529-9d78-4a01-a357-22f6a5ad9c0e" xmlns:ns3="71077880-018d-495a-bb6e-aa3a7a65a803" targetNamespace="http://schemas.microsoft.com/office/2006/metadata/properties" ma:root="true" ma:fieldsID="99a09a44abca5c060da82e85c3444979" ns2:_="" ns3:_="">
    <xsd:import namespace="1f829529-9d78-4a01-a357-22f6a5ad9c0e"/>
    <xsd:import namespace="71077880-018d-495a-bb6e-aa3a7a65a8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829529-9d78-4a01-a357-22f6a5ad9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Vaizdų žymės" ma:readOnly="false" ma:fieldId="{5cf76f15-5ced-4ddc-b409-7134ff3c332f}" ma:taxonomyMulti="true" ma:sspId="f7254af5-eeb1-4d4e-a652-ee4c5fed7d8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077880-018d-495a-bb6e-aa3a7a65a80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250316e-b187-49ef-93e5-d27223edae9d}" ma:internalName="TaxCatchAll" ma:showField="CatchAllData" ma:web="71077880-018d-495a-bb6e-aa3a7a65a80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829529-9d78-4a01-a357-22f6a5ad9c0e">
      <Terms xmlns="http://schemas.microsoft.com/office/infopath/2007/PartnerControls"/>
    </lcf76f155ced4ddcb4097134ff3c332f>
    <TaxCatchAll xmlns="71077880-018d-495a-bb6e-aa3a7a65a80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58326D-4D11-4860-8728-25C879288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829529-9d78-4a01-a357-22f6a5ad9c0e"/>
    <ds:schemaRef ds:uri="71077880-018d-495a-bb6e-aa3a7a65a8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D1C373-4071-45F8-ACF7-C9FF6070D916}">
  <ds:schemaRefs>
    <ds:schemaRef ds:uri="http://schemas.microsoft.com/office/2006/metadata/properties"/>
    <ds:schemaRef ds:uri="http://schemas.microsoft.com/office/infopath/2007/PartnerControls"/>
    <ds:schemaRef ds:uri="1f829529-9d78-4a01-a357-22f6a5ad9c0e"/>
    <ds:schemaRef ds:uri="71077880-018d-495a-bb6e-aa3a7a65a803"/>
  </ds:schemaRefs>
</ds:datastoreItem>
</file>

<file path=customXml/itemProps3.xml><?xml version="1.0" encoding="utf-8"?>
<ds:datastoreItem xmlns:ds="http://schemas.openxmlformats.org/officeDocument/2006/customXml" ds:itemID="{D501002C-B51D-4325-8254-AF123EB99C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10015</TotalTime>
  <Words>4904</Words>
  <Application>Microsoft Office PowerPoint</Application>
  <PresentationFormat>On-screen Show (16:9)</PresentationFormat>
  <Paragraphs>364</Paragraphs>
  <Slides>49</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Aptos</vt:lpstr>
      <vt:lpstr>Arial</vt:lpstr>
      <vt:lpstr>Arial</vt:lpstr>
      <vt:lpstr>Book Antiqua</vt:lpstr>
      <vt:lpstr>BwModelica-Regular</vt:lpstr>
      <vt:lpstr>Calibri</vt:lpstr>
      <vt:lpstr>Inter</vt:lpstr>
      <vt:lpstr>Karla</vt:lpstr>
      <vt:lpstr>PT Serif</vt:lpstr>
      <vt:lpstr>Roboto</vt:lpstr>
      <vt:lpstr>Source Sans Pro</vt:lpstr>
      <vt:lpstr>Times New Roman</vt:lpstr>
      <vt:lpstr>„Office“ tema</vt:lpstr>
      <vt:lpstr>PowerPoint Presentation</vt:lpstr>
      <vt:lpstr>Plagiatas</vt:lpstr>
      <vt:lpstr>Mitas </vt:lpstr>
      <vt:lpstr>Mitas</vt:lpstr>
      <vt:lpstr>Mitas </vt:lpstr>
      <vt:lpstr>Mitas </vt:lpstr>
      <vt:lpstr>Mitas</vt:lpstr>
      <vt:lpstr>PowerPoint Presentation</vt:lpstr>
      <vt:lpstr>PowerPoint Presentation</vt:lpstr>
      <vt:lpstr>PowerPoint Presentation</vt:lpstr>
      <vt:lpstr>PowerPoint Presentation</vt:lpstr>
      <vt:lpstr>Saviplagiatas</vt:lpstr>
      <vt:lpstr>Pažodinis plagiatas </vt:lpstr>
      <vt:lpstr>Negaliojantis šaltinis </vt:lpstr>
      <vt:lpstr>Plagiatas vartojant sinonimus </vt:lpstr>
      <vt:lpstr>Šabloninis plagiatas </vt:lpstr>
      <vt:lpstr>Idėjos plagiatas </vt:lpstr>
      <vt:lpstr>Vaizdų plagiatas</vt:lpstr>
      <vt:lpstr>PowerPoint Presentation</vt:lpstr>
      <vt:lpstr>Ar tai plagiatas? </vt:lpstr>
      <vt:lpstr>Ar tai plagiatas? </vt:lpstr>
      <vt:lpstr>Autorystė</vt:lpstr>
      <vt:lpstr>PowerPoint Presentation</vt:lpstr>
      <vt:lpstr>PowerPoint Presentation</vt:lpstr>
      <vt:lpstr>Kodėl autorystė svarbu?</vt:lpstr>
      <vt:lpstr>Kas yra autorius?</vt:lpstr>
      <vt:lpstr>Kas yra autorius?</vt:lpstr>
      <vt:lpstr>Autoriaus pareigos</vt:lpstr>
      <vt:lpstr>Kaip nurodyti gautą finansavimą?</vt:lpstr>
      <vt:lpstr>Autorių eilės tvarka</vt:lpstr>
      <vt:lpstr>Autorių eilės tvarka</vt:lpstr>
      <vt:lpstr>Autorių eilės tvarka</vt:lpstr>
      <vt:lpstr>Kas nėra autoriai?</vt:lpstr>
      <vt:lpstr>Teismų praktika</vt:lpstr>
      <vt:lpstr>Kaip susitarti dėl autorystės?</vt:lpstr>
      <vt:lpstr>Kas dar?</vt:lpstr>
      <vt:lpstr>Chat GPT citavimas</vt:lpstr>
      <vt:lpstr>PowerPoint Presentation</vt:lpstr>
      <vt:lpstr>PowerPoint Presentation</vt:lpstr>
      <vt:lpstr>PowerPoint Presentation</vt:lpstr>
      <vt:lpstr>PowerPoint Presentation</vt:lpstr>
      <vt:lpstr>PowerPoint Presentation</vt:lpstr>
      <vt:lpstr>Hipotezių preregistracijos platformos</vt:lpstr>
      <vt:lpstr>PowerPoint Presentation</vt:lpstr>
      <vt:lpstr>PowerPoint Presentation</vt:lpstr>
      <vt:lpstr>PowerPoint Presentation</vt:lpstr>
      <vt:lpstr>Šaltiniai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Rima Sinickė</dc:creator>
  <cp:lastModifiedBy>Jūratė Karosienė</cp:lastModifiedBy>
  <cp:revision>127</cp:revision>
  <dcterms:created xsi:type="dcterms:W3CDTF">2020-11-20T12:26:21Z</dcterms:created>
  <dcterms:modified xsi:type="dcterms:W3CDTF">2024-11-06T13:26:27Z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0x010100B5C673693A3A3644B4DE24E6D3D9175F</vt:lpwstr>
  </property>
</Properties>
</file>