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376" r:id="rId5"/>
    <p:sldId id="426" r:id="rId6"/>
    <p:sldId id="434" r:id="rId7"/>
    <p:sldId id="566" r:id="rId8"/>
    <p:sldId id="435" r:id="rId9"/>
    <p:sldId id="437" r:id="rId10"/>
    <p:sldId id="568" r:id="rId11"/>
    <p:sldId id="461" r:id="rId12"/>
    <p:sldId id="438" r:id="rId13"/>
    <p:sldId id="439" r:id="rId14"/>
    <p:sldId id="531" r:id="rId15"/>
    <p:sldId id="572" r:id="rId16"/>
    <p:sldId id="573" r:id="rId17"/>
    <p:sldId id="574" r:id="rId18"/>
    <p:sldId id="433" r:id="rId19"/>
    <p:sldId id="542" r:id="rId20"/>
    <p:sldId id="571" r:id="rId21"/>
    <p:sldId id="577" r:id="rId22"/>
    <p:sldId id="575" r:id="rId23"/>
    <p:sldId id="355" r:id="rId24"/>
    <p:sldId id="440" r:id="rId25"/>
    <p:sldId id="442" r:id="rId26"/>
    <p:sldId id="445" r:id="rId27"/>
    <p:sldId id="446" r:id="rId28"/>
    <p:sldId id="449" r:id="rId29"/>
    <p:sldId id="341" r:id="rId30"/>
    <p:sldId id="450" r:id="rId31"/>
    <p:sldId id="422" r:id="rId32"/>
    <p:sldId id="452" r:id="rId33"/>
    <p:sldId id="564" r:id="rId34"/>
    <p:sldId id="453" r:id="rId35"/>
    <p:sldId id="454" r:id="rId36"/>
    <p:sldId id="570" r:id="rId37"/>
    <p:sldId id="443" r:id="rId38"/>
    <p:sldId id="444" r:id="rId39"/>
    <p:sldId id="576" r:id="rId40"/>
    <p:sldId id="565" r:id="rId41"/>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umatytoji sekcija" id="{D87BDCE7-D712-4F03-9DBB-6AC91B1E34E3}">
          <p14:sldIdLst>
            <p14:sldId id="376"/>
            <p14:sldId id="426"/>
            <p14:sldId id="434"/>
            <p14:sldId id="566"/>
            <p14:sldId id="435"/>
            <p14:sldId id="437"/>
            <p14:sldId id="568"/>
            <p14:sldId id="461"/>
            <p14:sldId id="438"/>
            <p14:sldId id="439"/>
            <p14:sldId id="531"/>
            <p14:sldId id="572"/>
            <p14:sldId id="573"/>
            <p14:sldId id="574"/>
            <p14:sldId id="433"/>
            <p14:sldId id="542"/>
            <p14:sldId id="571"/>
            <p14:sldId id="577"/>
            <p14:sldId id="575"/>
            <p14:sldId id="355"/>
            <p14:sldId id="440"/>
            <p14:sldId id="442"/>
            <p14:sldId id="445"/>
            <p14:sldId id="446"/>
            <p14:sldId id="449"/>
            <p14:sldId id="341"/>
            <p14:sldId id="450"/>
            <p14:sldId id="422"/>
            <p14:sldId id="452"/>
            <p14:sldId id="564"/>
            <p14:sldId id="453"/>
            <p14:sldId id="454"/>
            <p14:sldId id="570"/>
            <p14:sldId id="443"/>
            <p14:sldId id="444"/>
            <p14:sldId id="576"/>
            <p14:sldId id="565"/>
          </p14:sldIdLst>
        </p14:section>
        <p14:section name="Skyrius be pavadinimo" id="{0FF601A8-76F1-4701-A92B-7F095E17502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CEC202-00DC-4D04-B3C4-264B452B7F15}" v="1" dt="2024-10-31T09:38:07.5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7516" autoAdjust="0"/>
  </p:normalViewPr>
  <p:slideViewPr>
    <p:cSldViewPr snapToGrid="0">
      <p:cViewPr varScale="1">
        <p:scale>
          <a:sx n="66" d="100"/>
          <a:sy n="66" d="100"/>
        </p:scale>
        <p:origin x="978"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6341"/>
    </p:cViewPr>
  </p:sorterViewPr>
  <p:notesViewPr>
    <p:cSldViewPr snapToGrid="0">
      <p:cViewPr varScale="1">
        <p:scale>
          <a:sx n="60" d="100"/>
          <a:sy n="60" d="100"/>
        </p:scale>
        <p:origin x="227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0A78AD-3F02-4BBE-9BE2-F3342B57A7F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F1E8529-63DF-4180-8C66-7BCEC837B2DA}">
      <dgm:prSet/>
      <dgm:spPr>
        <a:solidFill>
          <a:schemeClr val="bg1"/>
        </a:solidFill>
        <a:ln>
          <a:solidFill>
            <a:schemeClr val="accent1"/>
          </a:solidFill>
        </a:ln>
      </dgm:spPr>
      <dgm:t>
        <a:bodyPr/>
        <a:lstStyle/>
        <a:p>
          <a:r>
            <a:rPr lang="en-US" dirty="0">
              <a:solidFill>
                <a:schemeClr val="tx1"/>
              </a:solidFill>
              <a:latin typeface="Arial" panose="020B0604020202020204" pitchFamily="34" charset="0"/>
              <a:cs typeface="Arial" panose="020B0604020202020204" pitchFamily="34" charset="0"/>
            </a:rPr>
            <a:t>Ethical guidelines for trustworthy artificial intelligence (EC, 2019).</a:t>
          </a:r>
        </a:p>
      </dgm:t>
    </dgm:pt>
    <dgm:pt modelId="{212AE986-A3BA-483B-BA30-8383FE28FFB0}" type="parTrans" cxnId="{89D8A2F8-DEFB-4F89-A668-C68728CF8BCD}">
      <dgm:prSet/>
      <dgm:spPr/>
      <dgm:t>
        <a:bodyPr/>
        <a:lstStyle/>
        <a:p>
          <a:endParaRPr lang="en-US"/>
        </a:p>
      </dgm:t>
    </dgm:pt>
    <dgm:pt modelId="{84D013EF-99B1-4464-936A-F2F039BFBFD9}" type="sibTrans" cxnId="{89D8A2F8-DEFB-4F89-A668-C68728CF8BCD}">
      <dgm:prSet/>
      <dgm:spPr/>
      <dgm:t>
        <a:bodyPr/>
        <a:lstStyle/>
        <a:p>
          <a:endParaRPr lang="en-US"/>
        </a:p>
      </dgm:t>
    </dgm:pt>
    <dgm:pt modelId="{D77801A6-A99C-43CC-9546-A7AFB237463D}">
      <dgm:prSet/>
      <dgm:spPr>
        <a:solidFill>
          <a:schemeClr val="bg1"/>
        </a:solidFill>
        <a:ln>
          <a:solidFill>
            <a:schemeClr val="accent1"/>
          </a:solidFill>
        </a:ln>
      </dgm:spPr>
      <dgm:t>
        <a:bodyPr/>
        <a:lstStyle/>
        <a:p>
          <a:r>
            <a:rPr lang="en-US" dirty="0">
              <a:solidFill>
                <a:schemeClr val="tx1"/>
              </a:solidFill>
              <a:latin typeface="Book Antiqua" panose="02040602050305030304" pitchFamily="18" charset="0"/>
            </a:rPr>
            <a:t>Recommendation on the Ethics of Artificial Intelligence (UNESCO, 202</a:t>
          </a:r>
          <a:r>
            <a:rPr lang="lt-LT" dirty="0">
              <a:solidFill>
                <a:schemeClr val="tx1"/>
              </a:solidFill>
              <a:latin typeface="Book Antiqua" panose="02040602050305030304" pitchFamily="18" charset="0"/>
            </a:rPr>
            <a:t>1</a:t>
          </a:r>
          <a:r>
            <a:rPr lang="en-US" dirty="0">
              <a:solidFill>
                <a:schemeClr val="tx1"/>
              </a:solidFill>
              <a:latin typeface="Book Antiqua" panose="02040602050305030304" pitchFamily="18" charset="0"/>
            </a:rPr>
            <a:t>). </a:t>
          </a:r>
        </a:p>
      </dgm:t>
    </dgm:pt>
    <dgm:pt modelId="{1264A973-C961-436E-BE4D-6A3D9B55F2E3}" type="parTrans" cxnId="{549AE065-66C4-44D3-96EC-705FA7BEDA88}">
      <dgm:prSet/>
      <dgm:spPr/>
      <dgm:t>
        <a:bodyPr/>
        <a:lstStyle/>
        <a:p>
          <a:endParaRPr lang="en-US"/>
        </a:p>
      </dgm:t>
    </dgm:pt>
    <dgm:pt modelId="{DD02AE0B-3E3B-4CE3-9D70-A0440EDB1E48}" type="sibTrans" cxnId="{549AE065-66C4-44D3-96EC-705FA7BEDA88}">
      <dgm:prSet/>
      <dgm:spPr/>
      <dgm:t>
        <a:bodyPr/>
        <a:lstStyle/>
        <a:p>
          <a:endParaRPr lang="en-US"/>
        </a:p>
      </dgm:t>
    </dgm:pt>
    <dgm:pt modelId="{6340907E-A1A2-4C6A-AD28-17F81BAB752C}">
      <dgm:prSet/>
      <dgm:spPr>
        <a:solidFill>
          <a:schemeClr val="bg1"/>
        </a:solidFill>
        <a:ln>
          <a:solidFill>
            <a:schemeClr val="accent1"/>
          </a:solidFill>
        </a:ln>
      </dgm:spPr>
      <dgm:t>
        <a:bodyPr/>
        <a:lstStyle/>
        <a:p>
          <a:r>
            <a:rPr lang="en-US" dirty="0">
              <a:solidFill>
                <a:schemeClr val="tx1"/>
              </a:solidFill>
              <a:latin typeface="Book Antiqua" panose="02040602050305030304" pitchFamily="18" charset="0"/>
            </a:rPr>
            <a:t>Ethical guidelines for educators on the use of AI and data in teaching and learning (EC, 2022). </a:t>
          </a:r>
        </a:p>
      </dgm:t>
    </dgm:pt>
    <dgm:pt modelId="{0D4AE20F-7821-4EF0-AC93-91E4927ECB52}" type="parTrans" cxnId="{FD341CD4-AEBA-401A-B2A4-6F443964633B}">
      <dgm:prSet/>
      <dgm:spPr/>
      <dgm:t>
        <a:bodyPr/>
        <a:lstStyle/>
        <a:p>
          <a:endParaRPr lang="en-US"/>
        </a:p>
      </dgm:t>
    </dgm:pt>
    <dgm:pt modelId="{EA173F53-DC1D-4EB7-9F98-F0D880E7EFD9}" type="sibTrans" cxnId="{FD341CD4-AEBA-401A-B2A4-6F443964633B}">
      <dgm:prSet/>
      <dgm:spPr/>
      <dgm:t>
        <a:bodyPr/>
        <a:lstStyle/>
        <a:p>
          <a:endParaRPr lang="en-US"/>
        </a:p>
      </dgm:t>
    </dgm:pt>
    <dgm:pt modelId="{E19D0C46-B4AE-4459-9981-766E9A02BB32}">
      <dgm:prSet/>
      <dgm:spPr>
        <a:solidFill>
          <a:schemeClr val="bg1"/>
        </a:solidFill>
        <a:ln>
          <a:solidFill>
            <a:schemeClr val="accent1"/>
          </a:solidFill>
        </a:ln>
      </dgm:spPr>
      <dgm:t>
        <a:bodyPr/>
        <a:lstStyle/>
        <a:p>
          <a:r>
            <a:rPr lang="en-US" dirty="0">
              <a:solidFill>
                <a:schemeClr val="tx1"/>
              </a:solidFill>
              <a:latin typeface="Book Antiqua" panose="02040602050305030304" pitchFamily="18" charset="0"/>
            </a:rPr>
            <a:t>Recommendations of the Committee on Publication Ethics (COPE).</a:t>
          </a:r>
        </a:p>
      </dgm:t>
    </dgm:pt>
    <dgm:pt modelId="{A1528D8E-26AA-431B-9D01-1B4B85D44033}" type="parTrans" cxnId="{AD692359-30CF-4EC6-8030-3AEED6D09051}">
      <dgm:prSet/>
      <dgm:spPr/>
      <dgm:t>
        <a:bodyPr/>
        <a:lstStyle/>
        <a:p>
          <a:endParaRPr lang="en-US"/>
        </a:p>
      </dgm:t>
    </dgm:pt>
    <dgm:pt modelId="{211D6A79-CBAF-45EE-AB71-5A3C0ABD6FBF}" type="sibTrans" cxnId="{AD692359-30CF-4EC6-8030-3AEED6D09051}">
      <dgm:prSet/>
      <dgm:spPr/>
      <dgm:t>
        <a:bodyPr/>
        <a:lstStyle/>
        <a:p>
          <a:endParaRPr lang="en-US"/>
        </a:p>
      </dgm:t>
    </dgm:pt>
    <dgm:pt modelId="{1BE0E5FA-E2B3-4B37-8EAC-B53636648F32}">
      <dgm:prSet/>
      <dgm:spPr>
        <a:solidFill>
          <a:schemeClr val="bg1"/>
        </a:solidFill>
        <a:ln>
          <a:solidFill>
            <a:schemeClr val="accent1"/>
          </a:solidFill>
        </a:ln>
      </dgm:spPr>
      <dgm:t>
        <a:bodyPr/>
        <a:lstStyle/>
        <a:p>
          <a:r>
            <a:rPr lang="en-US" dirty="0">
              <a:solidFill>
                <a:schemeClr val="tx1"/>
              </a:solidFill>
              <a:latin typeface="Book Antiqua" panose="02040602050305030304" pitchFamily="18" charset="0"/>
            </a:rPr>
            <a:t>Guidelines on Generative Artificial Intelligence for Education and Research (UNESCO, 2023).</a:t>
          </a:r>
        </a:p>
      </dgm:t>
    </dgm:pt>
    <dgm:pt modelId="{B1FD4352-1BAF-4DCB-A660-6CADCE511DE1}" type="parTrans" cxnId="{ADA7B1FB-68F2-492A-8969-2E6AF9ADEF3C}">
      <dgm:prSet/>
      <dgm:spPr/>
      <dgm:t>
        <a:bodyPr/>
        <a:lstStyle/>
        <a:p>
          <a:endParaRPr lang="en-US"/>
        </a:p>
      </dgm:t>
    </dgm:pt>
    <dgm:pt modelId="{A7B9C152-C350-4AE6-B303-B68660273C9B}" type="sibTrans" cxnId="{ADA7B1FB-68F2-492A-8969-2E6AF9ADEF3C}">
      <dgm:prSet/>
      <dgm:spPr/>
      <dgm:t>
        <a:bodyPr/>
        <a:lstStyle/>
        <a:p>
          <a:endParaRPr lang="en-US"/>
        </a:p>
      </dgm:t>
    </dgm:pt>
    <dgm:pt modelId="{D1181573-1199-4035-9663-2595122FF824}">
      <dgm:prSet custT="1"/>
      <dgm:spPr>
        <a:solidFill>
          <a:schemeClr val="bg1"/>
        </a:solidFill>
        <a:ln>
          <a:solidFill>
            <a:schemeClr val="accent1"/>
          </a:solidFill>
        </a:ln>
      </dgm:spPr>
      <dgm:t>
        <a:bodyPr/>
        <a:lstStyle/>
        <a:p>
          <a:r>
            <a:rPr lang="en-US" sz="1900" dirty="0">
              <a:solidFill>
                <a:schemeClr val="tx1"/>
              </a:solidFill>
              <a:latin typeface="Book Antiqua" panose="02040602050305030304" pitchFamily="18" charset="0"/>
            </a:rPr>
            <a:t>The European Network for Academic Integrity (ENAI) Guidelines on the Ethical Use of Artificial Intelligence in Education.</a:t>
          </a:r>
        </a:p>
      </dgm:t>
    </dgm:pt>
    <dgm:pt modelId="{8B461FD7-3206-439F-8F90-E168AB819F26}" type="parTrans" cxnId="{3C1ED8A1-16F4-4CA1-BA50-EAD53453EFE2}">
      <dgm:prSet/>
      <dgm:spPr/>
      <dgm:t>
        <a:bodyPr/>
        <a:lstStyle/>
        <a:p>
          <a:endParaRPr lang="en-US"/>
        </a:p>
      </dgm:t>
    </dgm:pt>
    <dgm:pt modelId="{EA042DDC-C96B-441E-A900-4CF22E34DF9B}" type="sibTrans" cxnId="{3C1ED8A1-16F4-4CA1-BA50-EAD53453EFE2}">
      <dgm:prSet/>
      <dgm:spPr/>
      <dgm:t>
        <a:bodyPr/>
        <a:lstStyle/>
        <a:p>
          <a:endParaRPr lang="en-US"/>
        </a:p>
      </dgm:t>
    </dgm:pt>
    <dgm:pt modelId="{71CBF189-A804-4F05-AF85-65AF65E686F8}">
      <dgm:prSet/>
      <dgm:spPr>
        <a:solidFill>
          <a:schemeClr val="bg1"/>
        </a:solidFill>
        <a:ln>
          <a:solidFill>
            <a:schemeClr val="accent1"/>
          </a:solidFill>
        </a:ln>
      </dgm:spPr>
      <dgm:t>
        <a:bodyPr/>
        <a:lstStyle/>
        <a:p>
          <a:r>
            <a:rPr lang="en-US" dirty="0">
              <a:solidFill>
                <a:schemeClr val="tx1"/>
              </a:solidFill>
              <a:latin typeface="Book Antiqua" panose="02040602050305030304" pitchFamily="18" charset="0"/>
            </a:rPr>
            <a:t>Staff Working Document on combating foreign interference in research and innovation (EC, 2022).</a:t>
          </a:r>
        </a:p>
      </dgm:t>
    </dgm:pt>
    <dgm:pt modelId="{7C65C801-3C24-4F0F-8CB2-D078DB6BBCE2}" type="parTrans" cxnId="{4324F60F-C609-490D-AE4B-5E073CEAB18A}">
      <dgm:prSet/>
      <dgm:spPr/>
      <dgm:t>
        <a:bodyPr/>
        <a:lstStyle/>
        <a:p>
          <a:endParaRPr lang="en-US"/>
        </a:p>
      </dgm:t>
    </dgm:pt>
    <dgm:pt modelId="{7E35A51A-C540-48B2-AA68-6F1A08742D60}" type="sibTrans" cxnId="{4324F60F-C609-490D-AE4B-5E073CEAB18A}">
      <dgm:prSet/>
      <dgm:spPr/>
      <dgm:t>
        <a:bodyPr/>
        <a:lstStyle/>
        <a:p>
          <a:endParaRPr lang="en-US"/>
        </a:p>
      </dgm:t>
    </dgm:pt>
    <dgm:pt modelId="{614A3462-173B-483C-A59B-E2211FFAC2F2}" type="pres">
      <dgm:prSet presAssocID="{950A78AD-3F02-4BBE-9BE2-F3342B57A7F8}" presName="diagram" presStyleCnt="0">
        <dgm:presLayoutVars>
          <dgm:dir/>
          <dgm:resizeHandles val="exact"/>
        </dgm:presLayoutVars>
      </dgm:prSet>
      <dgm:spPr/>
    </dgm:pt>
    <dgm:pt modelId="{F316B93A-7C61-428C-A0A7-DF57C4BC1FA5}" type="pres">
      <dgm:prSet presAssocID="{7F1E8529-63DF-4180-8C66-7BCEC837B2DA}" presName="node" presStyleLbl="node1" presStyleIdx="0" presStyleCnt="7">
        <dgm:presLayoutVars>
          <dgm:bulletEnabled val="1"/>
        </dgm:presLayoutVars>
      </dgm:prSet>
      <dgm:spPr/>
    </dgm:pt>
    <dgm:pt modelId="{CFF18D9A-8D1A-4C0B-A09F-DFEF93EDB384}" type="pres">
      <dgm:prSet presAssocID="{84D013EF-99B1-4464-936A-F2F039BFBFD9}" presName="sibTrans" presStyleCnt="0"/>
      <dgm:spPr/>
    </dgm:pt>
    <dgm:pt modelId="{185A0C40-E0C9-452F-95EF-D207B7114A00}" type="pres">
      <dgm:prSet presAssocID="{D77801A6-A99C-43CC-9546-A7AFB237463D}" presName="node" presStyleLbl="node1" presStyleIdx="1" presStyleCnt="7">
        <dgm:presLayoutVars>
          <dgm:bulletEnabled val="1"/>
        </dgm:presLayoutVars>
      </dgm:prSet>
      <dgm:spPr/>
    </dgm:pt>
    <dgm:pt modelId="{D4764634-2BC3-414C-A6FC-E7FCF698E069}" type="pres">
      <dgm:prSet presAssocID="{DD02AE0B-3E3B-4CE3-9D70-A0440EDB1E48}" presName="sibTrans" presStyleCnt="0"/>
      <dgm:spPr/>
    </dgm:pt>
    <dgm:pt modelId="{6AB16110-9702-4369-8139-43A41B264A9C}" type="pres">
      <dgm:prSet presAssocID="{6340907E-A1A2-4C6A-AD28-17F81BAB752C}" presName="node" presStyleLbl="node1" presStyleIdx="2" presStyleCnt="7">
        <dgm:presLayoutVars>
          <dgm:bulletEnabled val="1"/>
        </dgm:presLayoutVars>
      </dgm:prSet>
      <dgm:spPr/>
    </dgm:pt>
    <dgm:pt modelId="{4FB9E220-F4FB-4236-A8C7-53207C64BF24}" type="pres">
      <dgm:prSet presAssocID="{EA173F53-DC1D-4EB7-9F98-F0D880E7EFD9}" presName="sibTrans" presStyleCnt="0"/>
      <dgm:spPr/>
    </dgm:pt>
    <dgm:pt modelId="{69A304FA-4323-4CFD-91D6-F6D2A0309F21}" type="pres">
      <dgm:prSet presAssocID="{E19D0C46-B4AE-4459-9981-766E9A02BB32}" presName="node" presStyleLbl="node1" presStyleIdx="3" presStyleCnt="7">
        <dgm:presLayoutVars>
          <dgm:bulletEnabled val="1"/>
        </dgm:presLayoutVars>
      </dgm:prSet>
      <dgm:spPr/>
    </dgm:pt>
    <dgm:pt modelId="{C94BBC3B-9168-425C-82C1-18D44DA5E99F}" type="pres">
      <dgm:prSet presAssocID="{211D6A79-CBAF-45EE-AB71-5A3C0ABD6FBF}" presName="sibTrans" presStyleCnt="0"/>
      <dgm:spPr/>
    </dgm:pt>
    <dgm:pt modelId="{D33961CF-939F-40DF-BFB5-053D038C3B6F}" type="pres">
      <dgm:prSet presAssocID="{1BE0E5FA-E2B3-4B37-8EAC-B53636648F32}" presName="node" presStyleLbl="node1" presStyleIdx="4" presStyleCnt="7">
        <dgm:presLayoutVars>
          <dgm:bulletEnabled val="1"/>
        </dgm:presLayoutVars>
      </dgm:prSet>
      <dgm:spPr/>
    </dgm:pt>
    <dgm:pt modelId="{BD68FD80-AB0D-40B6-9432-FE41E06FF954}" type="pres">
      <dgm:prSet presAssocID="{A7B9C152-C350-4AE6-B303-B68660273C9B}" presName="sibTrans" presStyleCnt="0"/>
      <dgm:spPr/>
    </dgm:pt>
    <dgm:pt modelId="{CE989C7D-1C81-46EC-AB0E-B9BF6E543E10}" type="pres">
      <dgm:prSet presAssocID="{D1181573-1199-4035-9663-2595122FF824}" presName="node" presStyleLbl="node1" presStyleIdx="5" presStyleCnt="7" custScaleX="114431">
        <dgm:presLayoutVars>
          <dgm:bulletEnabled val="1"/>
        </dgm:presLayoutVars>
      </dgm:prSet>
      <dgm:spPr/>
    </dgm:pt>
    <dgm:pt modelId="{813237EC-1577-45CB-A533-183CB67C1463}" type="pres">
      <dgm:prSet presAssocID="{EA042DDC-C96B-441E-A900-4CF22E34DF9B}" presName="sibTrans" presStyleCnt="0"/>
      <dgm:spPr/>
    </dgm:pt>
    <dgm:pt modelId="{3CA9ED3B-A6FB-4068-91FB-2CB6AF13F5BB}" type="pres">
      <dgm:prSet presAssocID="{71CBF189-A804-4F05-AF85-65AF65E686F8}" presName="node" presStyleLbl="node1" presStyleIdx="6" presStyleCnt="7" custScaleX="121586">
        <dgm:presLayoutVars>
          <dgm:bulletEnabled val="1"/>
        </dgm:presLayoutVars>
      </dgm:prSet>
      <dgm:spPr/>
    </dgm:pt>
  </dgm:ptLst>
  <dgm:cxnLst>
    <dgm:cxn modelId="{4324F60F-C609-490D-AE4B-5E073CEAB18A}" srcId="{950A78AD-3F02-4BBE-9BE2-F3342B57A7F8}" destId="{71CBF189-A804-4F05-AF85-65AF65E686F8}" srcOrd="6" destOrd="0" parTransId="{7C65C801-3C24-4F0F-8CB2-D078DB6BBCE2}" sibTransId="{7E35A51A-C540-48B2-AA68-6F1A08742D60}"/>
    <dgm:cxn modelId="{EB164510-53C8-4C7A-AFE2-6F43A6A974E2}" type="presOf" srcId="{E19D0C46-B4AE-4459-9981-766E9A02BB32}" destId="{69A304FA-4323-4CFD-91D6-F6D2A0309F21}" srcOrd="0" destOrd="0" presId="urn:microsoft.com/office/officeart/2005/8/layout/default"/>
    <dgm:cxn modelId="{2AE1DC16-50BA-4F34-8F49-31EA551008B2}" type="presOf" srcId="{D77801A6-A99C-43CC-9546-A7AFB237463D}" destId="{185A0C40-E0C9-452F-95EF-D207B7114A00}" srcOrd="0" destOrd="0" presId="urn:microsoft.com/office/officeart/2005/8/layout/default"/>
    <dgm:cxn modelId="{BB4EFD20-95C5-4F13-985F-1F47A369D484}" type="presOf" srcId="{6340907E-A1A2-4C6A-AD28-17F81BAB752C}" destId="{6AB16110-9702-4369-8139-43A41B264A9C}" srcOrd="0" destOrd="0" presId="urn:microsoft.com/office/officeart/2005/8/layout/default"/>
    <dgm:cxn modelId="{3D7F2721-A8F6-4D11-B504-20D304DCA65B}" type="presOf" srcId="{1BE0E5FA-E2B3-4B37-8EAC-B53636648F32}" destId="{D33961CF-939F-40DF-BFB5-053D038C3B6F}" srcOrd="0" destOrd="0" presId="urn:microsoft.com/office/officeart/2005/8/layout/default"/>
    <dgm:cxn modelId="{6C7FAD28-8D51-4828-AEA0-CD3E85B700A5}" type="presOf" srcId="{950A78AD-3F02-4BBE-9BE2-F3342B57A7F8}" destId="{614A3462-173B-483C-A59B-E2211FFAC2F2}" srcOrd="0" destOrd="0" presId="urn:microsoft.com/office/officeart/2005/8/layout/default"/>
    <dgm:cxn modelId="{7CE7C431-799D-4816-8638-D15863369346}" type="presOf" srcId="{7F1E8529-63DF-4180-8C66-7BCEC837B2DA}" destId="{F316B93A-7C61-428C-A0A7-DF57C4BC1FA5}" srcOrd="0" destOrd="0" presId="urn:microsoft.com/office/officeart/2005/8/layout/default"/>
    <dgm:cxn modelId="{526CE63E-6DF6-4B43-8153-04484E76C58D}" type="presOf" srcId="{71CBF189-A804-4F05-AF85-65AF65E686F8}" destId="{3CA9ED3B-A6FB-4068-91FB-2CB6AF13F5BB}" srcOrd="0" destOrd="0" presId="urn:microsoft.com/office/officeart/2005/8/layout/default"/>
    <dgm:cxn modelId="{549AE065-66C4-44D3-96EC-705FA7BEDA88}" srcId="{950A78AD-3F02-4BBE-9BE2-F3342B57A7F8}" destId="{D77801A6-A99C-43CC-9546-A7AFB237463D}" srcOrd="1" destOrd="0" parTransId="{1264A973-C961-436E-BE4D-6A3D9B55F2E3}" sibTransId="{DD02AE0B-3E3B-4CE3-9D70-A0440EDB1E48}"/>
    <dgm:cxn modelId="{AD692359-30CF-4EC6-8030-3AEED6D09051}" srcId="{950A78AD-3F02-4BBE-9BE2-F3342B57A7F8}" destId="{E19D0C46-B4AE-4459-9981-766E9A02BB32}" srcOrd="3" destOrd="0" parTransId="{A1528D8E-26AA-431B-9D01-1B4B85D44033}" sibTransId="{211D6A79-CBAF-45EE-AB71-5A3C0ABD6FBF}"/>
    <dgm:cxn modelId="{636D6F80-E0F0-4970-AB78-C8DD2F520EB9}" type="presOf" srcId="{D1181573-1199-4035-9663-2595122FF824}" destId="{CE989C7D-1C81-46EC-AB0E-B9BF6E543E10}" srcOrd="0" destOrd="0" presId="urn:microsoft.com/office/officeart/2005/8/layout/default"/>
    <dgm:cxn modelId="{3C1ED8A1-16F4-4CA1-BA50-EAD53453EFE2}" srcId="{950A78AD-3F02-4BBE-9BE2-F3342B57A7F8}" destId="{D1181573-1199-4035-9663-2595122FF824}" srcOrd="5" destOrd="0" parTransId="{8B461FD7-3206-439F-8F90-E168AB819F26}" sibTransId="{EA042DDC-C96B-441E-A900-4CF22E34DF9B}"/>
    <dgm:cxn modelId="{FD341CD4-AEBA-401A-B2A4-6F443964633B}" srcId="{950A78AD-3F02-4BBE-9BE2-F3342B57A7F8}" destId="{6340907E-A1A2-4C6A-AD28-17F81BAB752C}" srcOrd="2" destOrd="0" parTransId="{0D4AE20F-7821-4EF0-AC93-91E4927ECB52}" sibTransId="{EA173F53-DC1D-4EB7-9F98-F0D880E7EFD9}"/>
    <dgm:cxn modelId="{89D8A2F8-DEFB-4F89-A668-C68728CF8BCD}" srcId="{950A78AD-3F02-4BBE-9BE2-F3342B57A7F8}" destId="{7F1E8529-63DF-4180-8C66-7BCEC837B2DA}" srcOrd="0" destOrd="0" parTransId="{212AE986-A3BA-483B-BA30-8383FE28FFB0}" sibTransId="{84D013EF-99B1-4464-936A-F2F039BFBFD9}"/>
    <dgm:cxn modelId="{ADA7B1FB-68F2-492A-8969-2E6AF9ADEF3C}" srcId="{950A78AD-3F02-4BBE-9BE2-F3342B57A7F8}" destId="{1BE0E5FA-E2B3-4B37-8EAC-B53636648F32}" srcOrd="4" destOrd="0" parTransId="{B1FD4352-1BAF-4DCB-A660-6CADCE511DE1}" sibTransId="{A7B9C152-C350-4AE6-B303-B68660273C9B}"/>
    <dgm:cxn modelId="{73F4D29F-5019-4609-A386-5641CF924CDD}" type="presParOf" srcId="{614A3462-173B-483C-A59B-E2211FFAC2F2}" destId="{F316B93A-7C61-428C-A0A7-DF57C4BC1FA5}" srcOrd="0" destOrd="0" presId="urn:microsoft.com/office/officeart/2005/8/layout/default"/>
    <dgm:cxn modelId="{84F9084B-7DBC-4233-80D8-D8BAACDE3A0E}" type="presParOf" srcId="{614A3462-173B-483C-A59B-E2211FFAC2F2}" destId="{CFF18D9A-8D1A-4C0B-A09F-DFEF93EDB384}" srcOrd="1" destOrd="0" presId="urn:microsoft.com/office/officeart/2005/8/layout/default"/>
    <dgm:cxn modelId="{6C227FF6-74D5-4726-920D-EECAD1561168}" type="presParOf" srcId="{614A3462-173B-483C-A59B-E2211FFAC2F2}" destId="{185A0C40-E0C9-452F-95EF-D207B7114A00}" srcOrd="2" destOrd="0" presId="urn:microsoft.com/office/officeart/2005/8/layout/default"/>
    <dgm:cxn modelId="{4B5FD395-AE0B-43EF-B6D2-1F170D2EF467}" type="presParOf" srcId="{614A3462-173B-483C-A59B-E2211FFAC2F2}" destId="{D4764634-2BC3-414C-A6FC-E7FCF698E069}" srcOrd="3" destOrd="0" presId="urn:microsoft.com/office/officeart/2005/8/layout/default"/>
    <dgm:cxn modelId="{03303CEE-C015-4D97-91C2-2F20B96AC8AC}" type="presParOf" srcId="{614A3462-173B-483C-A59B-E2211FFAC2F2}" destId="{6AB16110-9702-4369-8139-43A41B264A9C}" srcOrd="4" destOrd="0" presId="urn:microsoft.com/office/officeart/2005/8/layout/default"/>
    <dgm:cxn modelId="{B2A7C3E3-65D4-4B53-B037-93D72B1BD2B2}" type="presParOf" srcId="{614A3462-173B-483C-A59B-E2211FFAC2F2}" destId="{4FB9E220-F4FB-4236-A8C7-53207C64BF24}" srcOrd="5" destOrd="0" presId="urn:microsoft.com/office/officeart/2005/8/layout/default"/>
    <dgm:cxn modelId="{AD6F999C-1802-4DFD-8F30-765E55B7667D}" type="presParOf" srcId="{614A3462-173B-483C-A59B-E2211FFAC2F2}" destId="{69A304FA-4323-4CFD-91D6-F6D2A0309F21}" srcOrd="6" destOrd="0" presId="urn:microsoft.com/office/officeart/2005/8/layout/default"/>
    <dgm:cxn modelId="{585721FA-4794-4F91-B0B6-ADB3C732720A}" type="presParOf" srcId="{614A3462-173B-483C-A59B-E2211FFAC2F2}" destId="{C94BBC3B-9168-425C-82C1-18D44DA5E99F}" srcOrd="7" destOrd="0" presId="urn:microsoft.com/office/officeart/2005/8/layout/default"/>
    <dgm:cxn modelId="{401A4104-CC60-407B-99F3-78EEF0493C16}" type="presParOf" srcId="{614A3462-173B-483C-A59B-E2211FFAC2F2}" destId="{D33961CF-939F-40DF-BFB5-053D038C3B6F}" srcOrd="8" destOrd="0" presId="urn:microsoft.com/office/officeart/2005/8/layout/default"/>
    <dgm:cxn modelId="{9DAD149D-63F9-4709-B35D-A6CB1657577C}" type="presParOf" srcId="{614A3462-173B-483C-A59B-E2211FFAC2F2}" destId="{BD68FD80-AB0D-40B6-9432-FE41E06FF954}" srcOrd="9" destOrd="0" presId="urn:microsoft.com/office/officeart/2005/8/layout/default"/>
    <dgm:cxn modelId="{40E093EE-15D6-44A1-BFD0-85B3CA4133D2}" type="presParOf" srcId="{614A3462-173B-483C-A59B-E2211FFAC2F2}" destId="{CE989C7D-1C81-46EC-AB0E-B9BF6E543E10}" srcOrd="10" destOrd="0" presId="urn:microsoft.com/office/officeart/2005/8/layout/default"/>
    <dgm:cxn modelId="{1DA71150-F229-41EB-853A-6A26B3BC3A68}" type="presParOf" srcId="{614A3462-173B-483C-A59B-E2211FFAC2F2}" destId="{813237EC-1577-45CB-A533-183CB67C1463}" srcOrd="11" destOrd="0" presId="urn:microsoft.com/office/officeart/2005/8/layout/default"/>
    <dgm:cxn modelId="{A03EE762-4066-4EA4-A8F1-C35FC70BFF94}" type="presParOf" srcId="{614A3462-173B-483C-A59B-E2211FFAC2F2}" destId="{3CA9ED3B-A6FB-4068-91FB-2CB6AF13F5BB}" srcOrd="12"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82A9E-44B2-47C9-A3B8-000D9204FE25}"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AAA54B0-5838-499F-ACC7-3CF346A249D0}">
      <dgm:prSet custT="1"/>
      <dgm:spPr/>
      <dgm:t>
        <a:bodyPr/>
        <a:lstStyle/>
        <a:p>
          <a:pPr>
            <a:lnSpc>
              <a:spcPct val="100000"/>
            </a:lnSpc>
          </a:pPr>
          <a:r>
            <a:rPr lang="lt-LT" sz="2000" dirty="0">
              <a:latin typeface="+mj-lt"/>
            </a:rPr>
            <a:t>Tyrėjai ir studentai, atverdami duomenis, turėtų įvertinti generatyvinio DI technologijų plėtros keliamas tyrimų saugumo (užsienio valstybių ar nevalstybinių subjektų intervencijos) rizikas.</a:t>
          </a:r>
          <a:endParaRPr lang="en-US" sz="2000" dirty="0">
            <a:latin typeface="+mj-lt"/>
          </a:endParaRPr>
        </a:p>
      </dgm:t>
    </dgm:pt>
    <dgm:pt modelId="{2297D246-774D-41CC-BE7D-F64BFA39F63B}" type="parTrans" cxnId="{070A1850-9C29-40AA-B801-B00AB42CCF98}">
      <dgm:prSet/>
      <dgm:spPr/>
      <dgm:t>
        <a:bodyPr/>
        <a:lstStyle/>
        <a:p>
          <a:endParaRPr lang="en-US"/>
        </a:p>
      </dgm:t>
    </dgm:pt>
    <dgm:pt modelId="{D427EB6A-2F2E-4D57-910F-898B72293189}" type="sibTrans" cxnId="{070A1850-9C29-40AA-B801-B00AB42CCF98}">
      <dgm:prSet/>
      <dgm:spPr/>
      <dgm:t>
        <a:bodyPr/>
        <a:lstStyle/>
        <a:p>
          <a:pPr>
            <a:lnSpc>
              <a:spcPct val="100000"/>
            </a:lnSpc>
          </a:pPr>
          <a:endParaRPr lang="en-US"/>
        </a:p>
      </dgm:t>
    </dgm:pt>
    <dgm:pt modelId="{AE4EA16D-E11F-40A6-8BDB-DFB79795E76F}">
      <dgm:prSet custT="1"/>
      <dgm:spPr/>
      <dgm:t>
        <a:bodyPr/>
        <a:lstStyle/>
        <a:p>
          <a:pPr>
            <a:lnSpc>
              <a:spcPct val="100000"/>
            </a:lnSpc>
          </a:pPr>
          <a:r>
            <a:rPr lang="lt-LT" sz="2000" kern="1200" dirty="0">
              <a:solidFill>
                <a:prstClr val="black">
                  <a:hueOff val="0"/>
                  <a:satOff val="0"/>
                  <a:lumOff val="0"/>
                  <a:alphaOff val="0"/>
                </a:prstClr>
              </a:solidFill>
              <a:latin typeface="Aptos Display" panose="02110004020202020204"/>
              <a:ea typeface="+mn-ea"/>
              <a:cs typeface="+mn-cs"/>
            </a:rPr>
            <a:t>Tyrėjai ir studentai, vadovaudamiesi institucinės veiklos ir finansavimo nuostatomis, yra patys atsakingi už sprendimą, kas turi būti skelbiama atvirojo mokslo debesijoje. </a:t>
          </a:r>
          <a:endParaRPr lang="en-US" sz="2000" kern="1200" dirty="0">
            <a:solidFill>
              <a:prstClr val="black">
                <a:hueOff val="0"/>
                <a:satOff val="0"/>
                <a:lumOff val="0"/>
                <a:alphaOff val="0"/>
              </a:prstClr>
            </a:solidFill>
            <a:latin typeface="Aptos Display" panose="02110004020202020204"/>
            <a:ea typeface="+mn-ea"/>
            <a:cs typeface="+mn-cs"/>
          </a:endParaRPr>
        </a:p>
        <a:p>
          <a:pPr>
            <a:lnSpc>
              <a:spcPct val="100000"/>
            </a:lnSpc>
          </a:pPr>
          <a:endParaRPr lang="en-US" sz="1500" kern="1200" dirty="0">
            <a:latin typeface="+mj-lt"/>
          </a:endParaRPr>
        </a:p>
      </dgm:t>
    </dgm:pt>
    <dgm:pt modelId="{DF4FA224-3ABA-4948-BF16-35985DD59019}" type="parTrans" cxnId="{21641FA2-FAEF-42D8-B5B7-567D6561B042}">
      <dgm:prSet/>
      <dgm:spPr/>
      <dgm:t>
        <a:bodyPr/>
        <a:lstStyle/>
        <a:p>
          <a:endParaRPr lang="en-US"/>
        </a:p>
      </dgm:t>
    </dgm:pt>
    <dgm:pt modelId="{0ED68A29-73A4-4A5F-8904-20A80B70EAC5}" type="sibTrans" cxnId="{21641FA2-FAEF-42D8-B5B7-567D6561B042}">
      <dgm:prSet/>
      <dgm:spPr/>
      <dgm:t>
        <a:bodyPr/>
        <a:lstStyle/>
        <a:p>
          <a:endParaRPr lang="en-US"/>
        </a:p>
      </dgm:t>
    </dgm:pt>
    <dgm:pt modelId="{F50A4810-98AA-4E34-ADFB-7D19089DB449}" type="pres">
      <dgm:prSet presAssocID="{A1B82A9E-44B2-47C9-A3B8-000D9204FE25}" presName="root" presStyleCnt="0">
        <dgm:presLayoutVars>
          <dgm:dir/>
          <dgm:resizeHandles val="exact"/>
        </dgm:presLayoutVars>
      </dgm:prSet>
      <dgm:spPr/>
    </dgm:pt>
    <dgm:pt modelId="{5098FAA0-A917-4090-B3C4-F29476715405}" type="pres">
      <dgm:prSet presAssocID="{A1B82A9E-44B2-47C9-A3B8-000D9204FE25}" presName="container" presStyleCnt="0">
        <dgm:presLayoutVars>
          <dgm:dir/>
          <dgm:resizeHandles val="exact"/>
        </dgm:presLayoutVars>
      </dgm:prSet>
      <dgm:spPr/>
    </dgm:pt>
    <dgm:pt modelId="{FEB2CA60-AD97-42EC-A5E9-987EC1668790}" type="pres">
      <dgm:prSet presAssocID="{EAAA54B0-5838-499F-ACC7-3CF346A249D0}" presName="compNode" presStyleCnt="0"/>
      <dgm:spPr/>
    </dgm:pt>
    <dgm:pt modelId="{F6310C35-682A-4911-A825-3DDEDF2E5F5E}" type="pres">
      <dgm:prSet presAssocID="{EAAA54B0-5838-499F-ACC7-3CF346A249D0}" presName="iconBgRect" presStyleLbl="bgShp" presStyleIdx="0" presStyleCnt="2"/>
      <dgm:spPr/>
    </dgm:pt>
    <dgm:pt modelId="{A126226D-0630-4310-9A24-3BF3936F4B12}" type="pres">
      <dgm:prSet presAssocID="{EAAA54B0-5838-499F-ACC7-3CF346A249D0}"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Knygos"/>
        </a:ext>
      </dgm:extLst>
    </dgm:pt>
    <dgm:pt modelId="{CFAD3273-5189-4B45-AD31-E08C79A2DD95}" type="pres">
      <dgm:prSet presAssocID="{EAAA54B0-5838-499F-ACC7-3CF346A249D0}" presName="spaceRect" presStyleCnt="0"/>
      <dgm:spPr/>
    </dgm:pt>
    <dgm:pt modelId="{9FBDDCCF-5FE3-438C-8FD9-93C64C053E46}" type="pres">
      <dgm:prSet presAssocID="{EAAA54B0-5838-499F-ACC7-3CF346A249D0}" presName="textRect" presStyleLbl="revTx" presStyleIdx="0" presStyleCnt="2">
        <dgm:presLayoutVars>
          <dgm:chMax val="1"/>
          <dgm:chPref val="1"/>
        </dgm:presLayoutVars>
      </dgm:prSet>
      <dgm:spPr/>
    </dgm:pt>
    <dgm:pt modelId="{3F919C07-C7A1-43A0-A752-E91DE90C82A3}" type="pres">
      <dgm:prSet presAssocID="{D427EB6A-2F2E-4D57-910F-898B72293189}" presName="sibTrans" presStyleLbl="sibTrans2D1" presStyleIdx="0" presStyleCnt="0"/>
      <dgm:spPr/>
    </dgm:pt>
    <dgm:pt modelId="{1C202EB5-F401-4403-B708-9DFF32F12846}" type="pres">
      <dgm:prSet presAssocID="{AE4EA16D-E11F-40A6-8BDB-DFB79795E76F}" presName="compNode" presStyleCnt="0"/>
      <dgm:spPr/>
    </dgm:pt>
    <dgm:pt modelId="{119F482A-4421-4218-AFD1-AE3A8FA3BEFF}" type="pres">
      <dgm:prSet presAssocID="{AE4EA16D-E11F-40A6-8BDB-DFB79795E76F}" presName="iconBgRect" presStyleLbl="bgShp" presStyleIdx="1" presStyleCnt="2"/>
      <dgm:spPr/>
    </dgm:pt>
    <dgm:pt modelId="{032BB968-4D42-4559-8214-67A31F6B658F}" type="pres">
      <dgm:prSet presAssocID="{AE4EA16D-E11F-40A6-8BDB-DFB79795E76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Robotas"/>
        </a:ext>
      </dgm:extLst>
    </dgm:pt>
    <dgm:pt modelId="{7DF2FFEE-D869-4D58-B7C3-1CFB8F6C9BF2}" type="pres">
      <dgm:prSet presAssocID="{AE4EA16D-E11F-40A6-8BDB-DFB79795E76F}" presName="spaceRect" presStyleCnt="0"/>
      <dgm:spPr/>
    </dgm:pt>
    <dgm:pt modelId="{55101D27-F543-466E-8984-C6F6C75E54CE}" type="pres">
      <dgm:prSet presAssocID="{AE4EA16D-E11F-40A6-8BDB-DFB79795E76F}" presName="textRect" presStyleLbl="revTx" presStyleIdx="1" presStyleCnt="2">
        <dgm:presLayoutVars>
          <dgm:chMax val="1"/>
          <dgm:chPref val="1"/>
        </dgm:presLayoutVars>
      </dgm:prSet>
      <dgm:spPr/>
    </dgm:pt>
  </dgm:ptLst>
  <dgm:cxnLst>
    <dgm:cxn modelId="{38CC800E-5AFF-477B-919E-F57066CD0F7E}" type="presOf" srcId="{AE4EA16D-E11F-40A6-8BDB-DFB79795E76F}" destId="{55101D27-F543-466E-8984-C6F6C75E54CE}" srcOrd="0" destOrd="0" presId="urn:microsoft.com/office/officeart/2018/2/layout/IconCircleList"/>
    <dgm:cxn modelId="{6A3C0069-02D2-473C-863E-8A15D8359B8B}" type="presOf" srcId="{EAAA54B0-5838-499F-ACC7-3CF346A249D0}" destId="{9FBDDCCF-5FE3-438C-8FD9-93C64C053E46}" srcOrd="0" destOrd="0" presId="urn:microsoft.com/office/officeart/2018/2/layout/IconCircleList"/>
    <dgm:cxn modelId="{070A1850-9C29-40AA-B801-B00AB42CCF98}" srcId="{A1B82A9E-44B2-47C9-A3B8-000D9204FE25}" destId="{EAAA54B0-5838-499F-ACC7-3CF346A249D0}" srcOrd="0" destOrd="0" parTransId="{2297D246-774D-41CC-BE7D-F64BFA39F63B}" sibTransId="{D427EB6A-2F2E-4D57-910F-898B72293189}"/>
    <dgm:cxn modelId="{D916E29E-8193-409A-B6EB-BB2B6ED9CB0E}" type="presOf" srcId="{D427EB6A-2F2E-4D57-910F-898B72293189}" destId="{3F919C07-C7A1-43A0-A752-E91DE90C82A3}" srcOrd="0" destOrd="0" presId="urn:microsoft.com/office/officeart/2018/2/layout/IconCircleList"/>
    <dgm:cxn modelId="{21641FA2-FAEF-42D8-B5B7-567D6561B042}" srcId="{A1B82A9E-44B2-47C9-A3B8-000D9204FE25}" destId="{AE4EA16D-E11F-40A6-8BDB-DFB79795E76F}" srcOrd="1" destOrd="0" parTransId="{DF4FA224-3ABA-4948-BF16-35985DD59019}" sibTransId="{0ED68A29-73A4-4A5F-8904-20A80B70EAC5}"/>
    <dgm:cxn modelId="{D64418F4-67FC-4E7C-91BC-FAD4F942F9BC}" type="presOf" srcId="{A1B82A9E-44B2-47C9-A3B8-000D9204FE25}" destId="{F50A4810-98AA-4E34-ADFB-7D19089DB449}" srcOrd="0" destOrd="0" presId="urn:microsoft.com/office/officeart/2018/2/layout/IconCircleList"/>
    <dgm:cxn modelId="{422F97EE-5273-46AC-997E-581EA74361DD}" type="presParOf" srcId="{F50A4810-98AA-4E34-ADFB-7D19089DB449}" destId="{5098FAA0-A917-4090-B3C4-F29476715405}" srcOrd="0" destOrd="0" presId="urn:microsoft.com/office/officeart/2018/2/layout/IconCircleList"/>
    <dgm:cxn modelId="{B4F4F2BD-E1E1-4C8D-8D95-4AB655630F6A}" type="presParOf" srcId="{5098FAA0-A917-4090-B3C4-F29476715405}" destId="{FEB2CA60-AD97-42EC-A5E9-987EC1668790}" srcOrd="0" destOrd="0" presId="urn:microsoft.com/office/officeart/2018/2/layout/IconCircleList"/>
    <dgm:cxn modelId="{438BFD32-6858-471D-A9F5-3EA3D27F1674}" type="presParOf" srcId="{FEB2CA60-AD97-42EC-A5E9-987EC1668790}" destId="{F6310C35-682A-4911-A825-3DDEDF2E5F5E}" srcOrd="0" destOrd="0" presId="urn:microsoft.com/office/officeart/2018/2/layout/IconCircleList"/>
    <dgm:cxn modelId="{44A17A4D-E1BF-4921-AD15-BD21EFB6F1D5}" type="presParOf" srcId="{FEB2CA60-AD97-42EC-A5E9-987EC1668790}" destId="{A126226D-0630-4310-9A24-3BF3936F4B12}" srcOrd="1" destOrd="0" presId="urn:microsoft.com/office/officeart/2018/2/layout/IconCircleList"/>
    <dgm:cxn modelId="{1B308A97-2ACF-4AF5-8375-0A9FECA2F2DC}" type="presParOf" srcId="{FEB2CA60-AD97-42EC-A5E9-987EC1668790}" destId="{CFAD3273-5189-4B45-AD31-E08C79A2DD95}" srcOrd="2" destOrd="0" presId="urn:microsoft.com/office/officeart/2018/2/layout/IconCircleList"/>
    <dgm:cxn modelId="{B3E5DBAB-B447-46E7-A22A-58A8234EF70C}" type="presParOf" srcId="{FEB2CA60-AD97-42EC-A5E9-987EC1668790}" destId="{9FBDDCCF-5FE3-438C-8FD9-93C64C053E46}" srcOrd="3" destOrd="0" presId="urn:microsoft.com/office/officeart/2018/2/layout/IconCircleList"/>
    <dgm:cxn modelId="{9211F9F3-1A8A-4784-B937-181C1F15330F}" type="presParOf" srcId="{5098FAA0-A917-4090-B3C4-F29476715405}" destId="{3F919C07-C7A1-43A0-A752-E91DE90C82A3}" srcOrd="1" destOrd="0" presId="urn:microsoft.com/office/officeart/2018/2/layout/IconCircleList"/>
    <dgm:cxn modelId="{6959C8A7-1E85-43AE-A888-CC5847BF9B4E}" type="presParOf" srcId="{5098FAA0-A917-4090-B3C4-F29476715405}" destId="{1C202EB5-F401-4403-B708-9DFF32F12846}" srcOrd="2" destOrd="0" presId="urn:microsoft.com/office/officeart/2018/2/layout/IconCircleList"/>
    <dgm:cxn modelId="{BE529DA9-1C03-42CA-9A43-4C789EB3EB21}" type="presParOf" srcId="{1C202EB5-F401-4403-B708-9DFF32F12846}" destId="{119F482A-4421-4218-AFD1-AE3A8FA3BEFF}" srcOrd="0" destOrd="0" presId="urn:microsoft.com/office/officeart/2018/2/layout/IconCircleList"/>
    <dgm:cxn modelId="{86AC4B57-58DD-4F60-96AB-3771F0DAC722}" type="presParOf" srcId="{1C202EB5-F401-4403-B708-9DFF32F12846}" destId="{032BB968-4D42-4559-8214-67A31F6B658F}" srcOrd="1" destOrd="0" presId="urn:microsoft.com/office/officeart/2018/2/layout/IconCircleList"/>
    <dgm:cxn modelId="{00A54638-4033-4D26-8D8E-FE263DDE5267}" type="presParOf" srcId="{1C202EB5-F401-4403-B708-9DFF32F12846}" destId="{7DF2FFEE-D869-4D58-B7C3-1CFB8F6C9BF2}" srcOrd="2" destOrd="0" presId="urn:microsoft.com/office/officeart/2018/2/layout/IconCircleList"/>
    <dgm:cxn modelId="{BBEFE48E-1D88-4D14-B798-1C0ADB4E0140}" type="presParOf" srcId="{1C202EB5-F401-4403-B708-9DFF32F12846}" destId="{55101D27-F543-466E-8984-C6F6C75E54CE}"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6B93A-7C61-428C-A0A7-DF57C4BC1FA5}">
      <dsp:nvSpPr>
        <dsp:cNvPr id="0" name=""/>
        <dsp:cNvSpPr/>
      </dsp:nvSpPr>
      <dsp:spPr>
        <a:xfrm>
          <a:off x="3437" y="380905"/>
          <a:ext cx="2726911" cy="1636147"/>
        </a:xfrm>
        <a:prstGeom prst="rect">
          <a:avLst/>
        </a:prstGeom>
        <a:solidFill>
          <a:schemeClr val="bg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Arial" panose="020B0604020202020204" pitchFamily="34" charset="0"/>
              <a:cs typeface="Arial" panose="020B0604020202020204" pitchFamily="34" charset="0"/>
            </a:rPr>
            <a:t>Ethical guidelines for trustworthy artificial intelligence (EC, 2019).</a:t>
          </a:r>
        </a:p>
      </dsp:txBody>
      <dsp:txXfrm>
        <a:off x="3437" y="380905"/>
        <a:ext cx="2726911" cy="1636147"/>
      </dsp:txXfrm>
    </dsp:sp>
    <dsp:sp modelId="{185A0C40-E0C9-452F-95EF-D207B7114A00}">
      <dsp:nvSpPr>
        <dsp:cNvPr id="0" name=""/>
        <dsp:cNvSpPr/>
      </dsp:nvSpPr>
      <dsp:spPr>
        <a:xfrm>
          <a:off x="3003040" y="380905"/>
          <a:ext cx="2726911" cy="1636147"/>
        </a:xfrm>
        <a:prstGeom prst="rect">
          <a:avLst/>
        </a:prstGeom>
        <a:solidFill>
          <a:schemeClr val="bg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Book Antiqua" panose="02040602050305030304" pitchFamily="18" charset="0"/>
            </a:rPr>
            <a:t>Recommendation on the Ethics of Artificial Intelligence (UNESCO, 202</a:t>
          </a:r>
          <a:r>
            <a:rPr lang="lt-LT" sz="1900" kern="1200" dirty="0">
              <a:solidFill>
                <a:schemeClr val="tx1"/>
              </a:solidFill>
              <a:latin typeface="Book Antiqua" panose="02040602050305030304" pitchFamily="18" charset="0"/>
            </a:rPr>
            <a:t>1</a:t>
          </a:r>
          <a:r>
            <a:rPr lang="en-US" sz="1900" kern="1200" dirty="0">
              <a:solidFill>
                <a:schemeClr val="tx1"/>
              </a:solidFill>
              <a:latin typeface="Book Antiqua" panose="02040602050305030304" pitchFamily="18" charset="0"/>
            </a:rPr>
            <a:t>). </a:t>
          </a:r>
        </a:p>
      </dsp:txBody>
      <dsp:txXfrm>
        <a:off x="3003040" y="380905"/>
        <a:ext cx="2726911" cy="1636147"/>
      </dsp:txXfrm>
    </dsp:sp>
    <dsp:sp modelId="{6AB16110-9702-4369-8139-43A41B264A9C}">
      <dsp:nvSpPr>
        <dsp:cNvPr id="0" name=""/>
        <dsp:cNvSpPr/>
      </dsp:nvSpPr>
      <dsp:spPr>
        <a:xfrm>
          <a:off x="6002643" y="380905"/>
          <a:ext cx="2726911" cy="1636147"/>
        </a:xfrm>
        <a:prstGeom prst="rect">
          <a:avLst/>
        </a:prstGeom>
        <a:solidFill>
          <a:schemeClr val="bg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Book Antiqua" panose="02040602050305030304" pitchFamily="18" charset="0"/>
            </a:rPr>
            <a:t>Ethical guidelines for educators on the use of AI and data in teaching and learning (EC, 2022). </a:t>
          </a:r>
        </a:p>
      </dsp:txBody>
      <dsp:txXfrm>
        <a:off x="6002643" y="380905"/>
        <a:ext cx="2726911" cy="1636147"/>
      </dsp:txXfrm>
    </dsp:sp>
    <dsp:sp modelId="{69A304FA-4323-4CFD-91D6-F6D2A0309F21}">
      <dsp:nvSpPr>
        <dsp:cNvPr id="0" name=""/>
        <dsp:cNvSpPr/>
      </dsp:nvSpPr>
      <dsp:spPr>
        <a:xfrm>
          <a:off x="9002246" y="380905"/>
          <a:ext cx="2726911" cy="1636147"/>
        </a:xfrm>
        <a:prstGeom prst="rect">
          <a:avLst/>
        </a:prstGeom>
        <a:solidFill>
          <a:schemeClr val="bg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Book Antiqua" panose="02040602050305030304" pitchFamily="18" charset="0"/>
            </a:rPr>
            <a:t>Recommendations of the Committee on Publication Ethics (COPE).</a:t>
          </a:r>
        </a:p>
      </dsp:txBody>
      <dsp:txXfrm>
        <a:off x="9002246" y="380905"/>
        <a:ext cx="2726911" cy="1636147"/>
      </dsp:txXfrm>
    </dsp:sp>
    <dsp:sp modelId="{D33961CF-939F-40DF-BFB5-053D038C3B6F}">
      <dsp:nvSpPr>
        <dsp:cNvPr id="0" name=""/>
        <dsp:cNvSpPr/>
      </dsp:nvSpPr>
      <dsp:spPr>
        <a:xfrm>
          <a:off x="1012162" y="2289744"/>
          <a:ext cx="2726911" cy="1636147"/>
        </a:xfrm>
        <a:prstGeom prst="rect">
          <a:avLst/>
        </a:prstGeom>
        <a:solidFill>
          <a:schemeClr val="bg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Book Antiqua" panose="02040602050305030304" pitchFamily="18" charset="0"/>
            </a:rPr>
            <a:t>Guidelines on Generative Artificial Intelligence for Education and Research (UNESCO, 2023).</a:t>
          </a:r>
        </a:p>
      </dsp:txBody>
      <dsp:txXfrm>
        <a:off x="1012162" y="2289744"/>
        <a:ext cx="2726911" cy="1636147"/>
      </dsp:txXfrm>
    </dsp:sp>
    <dsp:sp modelId="{CE989C7D-1C81-46EC-AB0E-B9BF6E543E10}">
      <dsp:nvSpPr>
        <dsp:cNvPr id="0" name=""/>
        <dsp:cNvSpPr/>
      </dsp:nvSpPr>
      <dsp:spPr>
        <a:xfrm>
          <a:off x="4011766" y="2289744"/>
          <a:ext cx="3120432" cy="1636147"/>
        </a:xfrm>
        <a:prstGeom prst="rect">
          <a:avLst/>
        </a:prstGeom>
        <a:solidFill>
          <a:schemeClr val="bg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Book Antiqua" panose="02040602050305030304" pitchFamily="18" charset="0"/>
            </a:rPr>
            <a:t>The European Network for Academic Integrity (ENAI) Guidelines on the Ethical Use of Artificial Intelligence in Education.</a:t>
          </a:r>
        </a:p>
      </dsp:txBody>
      <dsp:txXfrm>
        <a:off x="4011766" y="2289744"/>
        <a:ext cx="3120432" cy="1636147"/>
      </dsp:txXfrm>
    </dsp:sp>
    <dsp:sp modelId="{3CA9ED3B-A6FB-4068-91FB-2CB6AF13F5BB}">
      <dsp:nvSpPr>
        <dsp:cNvPr id="0" name=""/>
        <dsp:cNvSpPr/>
      </dsp:nvSpPr>
      <dsp:spPr>
        <a:xfrm>
          <a:off x="7404889" y="2289744"/>
          <a:ext cx="3315543" cy="1636147"/>
        </a:xfrm>
        <a:prstGeom prst="rect">
          <a:avLst/>
        </a:prstGeom>
        <a:solidFill>
          <a:schemeClr val="bg1"/>
        </a:solidFill>
        <a:ln w="1905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latin typeface="Book Antiqua" panose="02040602050305030304" pitchFamily="18" charset="0"/>
            </a:rPr>
            <a:t>Staff Working Document on combating foreign interference in research and innovation (EC, 2022).</a:t>
          </a:r>
        </a:p>
      </dsp:txBody>
      <dsp:txXfrm>
        <a:off x="7404889" y="2289744"/>
        <a:ext cx="3315543" cy="16361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310C35-682A-4911-A825-3DDEDF2E5F5E}">
      <dsp:nvSpPr>
        <dsp:cNvPr id="0" name=""/>
        <dsp:cNvSpPr/>
      </dsp:nvSpPr>
      <dsp:spPr>
        <a:xfrm>
          <a:off x="145944" y="1451259"/>
          <a:ext cx="1556933" cy="15569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26226D-0630-4310-9A24-3BF3936F4B12}">
      <dsp:nvSpPr>
        <dsp:cNvPr id="0" name=""/>
        <dsp:cNvSpPr/>
      </dsp:nvSpPr>
      <dsp:spPr>
        <a:xfrm>
          <a:off x="472900" y="1778215"/>
          <a:ext cx="903021" cy="9030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BDDCCF-5FE3-438C-8FD9-93C64C053E46}">
      <dsp:nvSpPr>
        <dsp:cNvPr id="0" name=""/>
        <dsp:cNvSpPr/>
      </dsp:nvSpPr>
      <dsp:spPr>
        <a:xfrm>
          <a:off x="2036506" y="1451259"/>
          <a:ext cx="3669915" cy="155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lt-LT" sz="2000" kern="1200" dirty="0">
              <a:latin typeface="+mj-lt"/>
            </a:rPr>
            <a:t>Tyrėjai ir studentai, atverdami duomenis, turėtų įvertinti generatyvinio DI technologijų plėtros keliamas tyrimų saugumo (užsienio valstybių ar nevalstybinių subjektų intervencijos) rizikas.</a:t>
          </a:r>
          <a:endParaRPr lang="en-US" sz="2000" kern="1200" dirty="0">
            <a:latin typeface="+mj-lt"/>
          </a:endParaRPr>
        </a:p>
      </dsp:txBody>
      <dsp:txXfrm>
        <a:off x="2036506" y="1451259"/>
        <a:ext cx="3669915" cy="1556933"/>
      </dsp:txXfrm>
    </dsp:sp>
    <dsp:sp modelId="{119F482A-4421-4218-AFD1-AE3A8FA3BEFF}">
      <dsp:nvSpPr>
        <dsp:cNvPr id="0" name=""/>
        <dsp:cNvSpPr/>
      </dsp:nvSpPr>
      <dsp:spPr>
        <a:xfrm>
          <a:off x="6345876" y="1451259"/>
          <a:ext cx="1556933" cy="155693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2BB968-4D42-4559-8214-67A31F6B658F}">
      <dsp:nvSpPr>
        <dsp:cNvPr id="0" name=""/>
        <dsp:cNvSpPr/>
      </dsp:nvSpPr>
      <dsp:spPr>
        <a:xfrm>
          <a:off x="6672833" y="1778215"/>
          <a:ext cx="903021" cy="9030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5101D27-F543-466E-8984-C6F6C75E54CE}">
      <dsp:nvSpPr>
        <dsp:cNvPr id="0" name=""/>
        <dsp:cNvSpPr/>
      </dsp:nvSpPr>
      <dsp:spPr>
        <a:xfrm>
          <a:off x="8236439" y="1451259"/>
          <a:ext cx="3669915" cy="15569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lt-LT" sz="2000" kern="1200" dirty="0">
              <a:solidFill>
                <a:prstClr val="black">
                  <a:hueOff val="0"/>
                  <a:satOff val="0"/>
                  <a:lumOff val="0"/>
                  <a:alphaOff val="0"/>
                </a:prstClr>
              </a:solidFill>
              <a:latin typeface="Aptos Display" panose="02110004020202020204"/>
              <a:ea typeface="+mn-ea"/>
              <a:cs typeface="+mn-cs"/>
            </a:rPr>
            <a:t>Tyrėjai ir studentai, vadovaudamiesi institucinės veiklos ir finansavimo nuostatomis, yra patys atsakingi už sprendimą, kas turi būti skelbiama atvirojo mokslo debesijoje. </a:t>
          </a:r>
          <a:endParaRPr lang="en-US" sz="2000" kern="1200" dirty="0">
            <a:solidFill>
              <a:prstClr val="black">
                <a:hueOff val="0"/>
                <a:satOff val="0"/>
                <a:lumOff val="0"/>
                <a:alphaOff val="0"/>
              </a:prstClr>
            </a:solidFill>
            <a:latin typeface="Aptos Display" panose="02110004020202020204"/>
            <a:ea typeface="+mn-ea"/>
            <a:cs typeface="+mn-cs"/>
          </a:endParaRPr>
        </a:p>
        <a:p>
          <a:pPr marL="0" lvl="0" indent="0" algn="l" defTabSz="889000">
            <a:lnSpc>
              <a:spcPct val="100000"/>
            </a:lnSpc>
            <a:spcBef>
              <a:spcPct val="0"/>
            </a:spcBef>
            <a:spcAft>
              <a:spcPct val="35000"/>
            </a:spcAft>
            <a:buNone/>
          </a:pPr>
          <a:endParaRPr lang="en-US" sz="1500" kern="1200" dirty="0">
            <a:latin typeface="+mj-lt"/>
          </a:endParaRPr>
        </a:p>
      </dsp:txBody>
      <dsp:txXfrm>
        <a:off x="8236439" y="1451259"/>
        <a:ext cx="3669915" cy="15569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BA18E3-DE39-2AC9-F242-0D8F695B5B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8493391-A3DB-5BBA-9BF9-DD713F9C196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BDE7319-066A-43B2-9E7C-9A7D9B5D4F4F}" type="datetimeFigureOut">
              <a:rPr lang="en-GB" smtClean="0"/>
              <a:t>06/11/2024</a:t>
            </a:fld>
            <a:endParaRPr lang="en-GB"/>
          </a:p>
        </p:txBody>
      </p:sp>
      <p:sp>
        <p:nvSpPr>
          <p:cNvPr id="4" name="Footer Placeholder 3">
            <a:extLst>
              <a:ext uri="{FF2B5EF4-FFF2-40B4-BE49-F238E27FC236}">
                <a16:creationId xmlns:a16="http://schemas.microsoft.com/office/drawing/2014/main" id="{7A8265DA-C143-FBD4-3398-922A41BB18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20E04FB-FE35-1F4F-110B-8DFCDDCF1D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35371-6866-442B-9AFB-9EECA1E54601}" type="slidenum">
              <a:rPr lang="en-GB" smtClean="0"/>
              <a:t>‹#›</a:t>
            </a:fld>
            <a:endParaRPr lang="en-GB"/>
          </a:p>
        </p:txBody>
      </p:sp>
    </p:spTree>
    <p:extLst>
      <p:ext uri="{BB962C8B-B14F-4D97-AF65-F5344CB8AC3E}">
        <p14:creationId xmlns:p14="http://schemas.microsoft.com/office/powerpoint/2010/main" val="1836968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Antraštės vietos rezervavimo ženklas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os vietos rezervavimo ženklas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80290-5E08-4F2B-85E3-A57E27CC0AF0}" type="datetimeFigureOut">
              <a:rPr lang="lt-LT" smtClean="0"/>
              <a:t>2024-11-06</a:t>
            </a:fld>
            <a:endParaRPr lang="lt-LT"/>
          </a:p>
        </p:txBody>
      </p:sp>
      <p:sp>
        <p:nvSpPr>
          <p:cNvPr id="4" name="Skaidrės vaizdo vietos rezervavimo ženkla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Pastabų vietos rezervavimo ženkl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6" name="Poraštės vietos rezervavimo ženklas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kaidrės numerio vietos rezervavimo ženklas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86BFD3-CE27-48E1-8109-CE45F3196045}" type="slidenum">
              <a:rPr lang="lt-LT" smtClean="0"/>
              <a:t>‹#›</a:t>
            </a:fld>
            <a:endParaRPr lang="lt-LT"/>
          </a:p>
        </p:txBody>
      </p:sp>
    </p:spTree>
    <p:extLst>
      <p:ext uri="{BB962C8B-B14F-4D97-AF65-F5344CB8AC3E}">
        <p14:creationId xmlns:p14="http://schemas.microsoft.com/office/powerpoint/2010/main" val="3490481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oecd.ai/en/dashboards/ai-principles/P5" TargetMode="External"/><Relationship Id="rId7" Type="http://schemas.openxmlformats.org/officeDocument/2006/relationships/hyperlink" Target="https://oecd.ai/en/dashboards/ai-principles/P9"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oecd.ai/en/dashboards/ai-principles/P8" TargetMode="External"/><Relationship Id="rId5" Type="http://schemas.openxmlformats.org/officeDocument/2006/relationships/hyperlink" Target="https://oecd.ai/en/dashboards/ai-principles/P7" TargetMode="External"/><Relationship Id="rId4" Type="http://schemas.openxmlformats.org/officeDocument/2006/relationships/hyperlink" Target="https://oecd.ai/en/dashboards/ai-principles/P6"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Gairės yra </a:t>
            </a:r>
            <a:r>
              <a:rPr lang="lt-LT" dirty="0" err="1"/>
              <a:t>online</a:t>
            </a:r>
            <a:r>
              <a:rPr lang="lt-LT" dirty="0"/>
              <a:t> lietuvių ir anglų kalbomis:</a:t>
            </a:r>
          </a:p>
          <a:p>
            <a:r>
              <a:rPr lang="lt-LT" dirty="0"/>
              <a:t>https://etikostarnyba.lt/rekomendacijos/</a:t>
            </a:r>
          </a:p>
          <a:p>
            <a:r>
              <a:rPr lang="en-US" dirty="0"/>
              <a:t>https://etikostarnyba.lt/en/recommendations/</a:t>
            </a:r>
          </a:p>
        </p:txBody>
      </p:sp>
      <p:sp>
        <p:nvSpPr>
          <p:cNvPr id="4" name="Slide Number Placeholder 3"/>
          <p:cNvSpPr>
            <a:spLocks noGrp="1"/>
          </p:cNvSpPr>
          <p:nvPr>
            <p:ph type="sldNum" sz="quarter" idx="5"/>
          </p:nvPr>
        </p:nvSpPr>
        <p:spPr/>
        <p:txBody>
          <a:bodyPr/>
          <a:lstStyle/>
          <a:p>
            <a:fld id="{4AED498D-6977-40EC-8E5E-7EB644D5E759}" type="slidenum">
              <a:rPr lang="en-US" noProof="0" smtClean="0"/>
              <a:t>1</a:t>
            </a:fld>
            <a:endParaRPr lang="en-US" noProof="0" dirty="0"/>
          </a:p>
        </p:txBody>
      </p:sp>
    </p:spTree>
    <p:extLst>
      <p:ext uri="{BB962C8B-B14F-4D97-AF65-F5344CB8AC3E}">
        <p14:creationId xmlns:p14="http://schemas.microsoft.com/office/powerpoint/2010/main" val="2278711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https://www.linkedin.com/pulse/navigating-ai-wave-education-tool-learning-crutch-students-tzadu-0sfbe/</a:t>
            </a:r>
            <a:endParaRPr lang="lt-LT" dirty="0"/>
          </a:p>
          <a:p>
            <a:endParaRPr lang="en-US" dirty="0"/>
          </a:p>
        </p:txBody>
      </p:sp>
      <p:sp>
        <p:nvSpPr>
          <p:cNvPr id="4" name="Skaidrės numerio vietos rezervavimo ženklas 3"/>
          <p:cNvSpPr>
            <a:spLocks noGrp="1"/>
          </p:cNvSpPr>
          <p:nvPr>
            <p:ph type="sldNum" sz="quarter" idx="5"/>
          </p:nvPr>
        </p:nvSpPr>
        <p:spPr/>
        <p:txBody>
          <a:bodyPr/>
          <a:lstStyle/>
          <a:p>
            <a:fld id="{7686BFD3-CE27-48E1-8109-CE45F3196045}" type="slidenum">
              <a:rPr lang="lt-LT" smtClean="0"/>
              <a:t>12</a:t>
            </a:fld>
            <a:endParaRPr lang="lt-LT"/>
          </a:p>
        </p:txBody>
      </p:sp>
    </p:spTree>
    <p:extLst>
      <p:ext uri="{BB962C8B-B14F-4D97-AF65-F5344CB8AC3E}">
        <p14:creationId xmlns:p14="http://schemas.microsoft.com/office/powerpoint/2010/main" val="3321616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https://mapsontheweb.zoom-maps.com/post/714587839546916864/chatgpt-has-been-banned-in-some-countries-by</a:t>
            </a:r>
            <a:endParaRPr lang="lt-LT" dirty="0"/>
          </a:p>
          <a:p>
            <a:r>
              <a:rPr lang="en-US" dirty="0"/>
              <a:t>https://www.bbc.com/news/technology-65139406</a:t>
            </a:r>
            <a:endParaRPr lang="lt-LT" dirty="0"/>
          </a:p>
          <a:p>
            <a:endParaRPr lang="en-US" dirty="0"/>
          </a:p>
        </p:txBody>
      </p:sp>
      <p:sp>
        <p:nvSpPr>
          <p:cNvPr id="4" name="Skaidrės numerio vietos rezervavimo ženklas 3"/>
          <p:cNvSpPr>
            <a:spLocks noGrp="1"/>
          </p:cNvSpPr>
          <p:nvPr>
            <p:ph type="sldNum" sz="quarter" idx="5"/>
          </p:nvPr>
        </p:nvSpPr>
        <p:spPr/>
        <p:txBody>
          <a:bodyPr/>
          <a:lstStyle/>
          <a:p>
            <a:fld id="{7686BFD3-CE27-48E1-8109-CE45F3196045}" type="slidenum">
              <a:rPr lang="lt-LT" smtClean="0"/>
              <a:t>13</a:t>
            </a:fld>
            <a:endParaRPr lang="lt-LT"/>
          </a:p>
        </p:txBody>
      </p:sp>
    </p:spTree>
    <p:extLst>
      <p:ext uri="{BB962C8B-B14F-4D97-AF65-F5344CB8AC3E}">
        <p14:creationId xmlns:p14="http://schemas.microsoft.com/office/powerpoint/2010/main" val="3214109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https://www.telegraph.co.uk/news/2023/03/02/university-cambridge-will-allow-students-use-chatgpt/</a:t>
            </a:r>
          </a:p>
        </p:txBody>
      </p:sp>
      <p:sp>
        <p:nvSpPr>
          <p:cNvPr id="4" name="Skaidrės numerio vietos rezervavimo ženklas 3"/>
          <p:cNvSpPr>
            <a:spLocks noGrp="1"/>
          </p:cNvSpPr>
          <p:nvPr>
            <p:ph type="sldNum" sz="quarter" idx="5"/>
          </p:nvPr>
        </p:nvSpPr>
        <p:spPr/>
        <p:txBody>
          <a:bodyPr/>
          <a:lstStyle/>
          <a:p>
            <a:fld id="{7686BFD3-CE27-48E1-8109-CE45F3196045}" type="slidenum">
              <a:rPr lang="lt-LT" smtClean="0"/>
              <a:t>14</a:t>
            </a:fld>
            <a:endParaRPr lang="lt-LT"/>
          </a:p>
        </p:txBody>
      </p:sp>
    </p:spTree>
    <p:extLst>
      <p:ext uri="{BB962C8B-B14F-4D97-AF65-F5344CB8AC3E}">
        <p14:creationId xmlns:p14="http://schemas.microsoft.com/office/powerpoint/2010/main" val="2431956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a:p>
            <a:endParaRPr lang="en-GB" dirty="0"/>
          </a:p>
        </p:txBody>
      </p:sp>
      <p:sp>
        <p:nvSpPr>
          <p:cNvPr id="4" name="Slide Number Placeholder 3"/>
          <p:cNvSpPr>
            <a:spLocks noGrp="1"/>
          </p:cNvSpPr>
          <p:nvPr>
            <p:ph type="sldNum" sz="quarter" idx="5"/>
          </p:nvPr>
        </p:nvSpPr>
        <p:spPr/>
        <p:txBody>
          <a:bodyPr/>
          <a:lstStyle/>
          <a:p>
            <a:fld id="{7686BFD3-CE27-48E1-8109-CE45F3196045}" type="slidenum">
              <a:rPr lang="lt-LT" smtClean="0"/>
              <a:t>15</a:t>
            </a:fld>
            <a:endParaRPr lang="lt-LT"/>
          </a:p>
        </p:txBody>
      </p:sp>
    </p:spTree>
    <p:extLst>
      <p:ext uri="{BB962C8B-B14F-4D97-AF65-F5344CB8AC3E}">
        <p14:creationId xmlns:p14="http://schemas.microsoft.com/office/powerpoint/2010/main" val="1049182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https://www.penelope</a:t>
            </a:r>
            <a:r>
              <a:rPr lang="en-US"/>
              <a:t>.ai</a:t>
            </a:r>
            <a:endParaRPr lang="en-US" dirty="0"/>
          </a:p>
        </p:txBody>
      </p:sp>
      <p:sp>
        <p:nvSpPr>
          <p:cNvPr id="4" name="Skaidrės numerio vietos rezervavimo ženklas 3"/>
          <p:cNvSpPr>
            <a:spLocks noGrp="1"/>
          </p:cNvSpPr>
          <p:nvPr>
            <p:ph type="sldNum" sz="quarter" idx="5"/>
          </p:nvPr>
        </p:nvSpPr>
        <p:spPr/>
        <p:txBody>
          <a:bodyPr/>
          <a:lstStyle/>
          <a:p>
            <a:fld id="{7686BFD3-CE27-48E1-8109-CE45F3196045}" type="slidenum">
              <a:rPr lang="lt-LT" smtClean="0"/>
              <a:t>18</a:t>
            </a:fld>
            <a:endParaRPr lang="lt-LT"/>
          </a:p>
        </p:txBody>
      </p:sp>
    </p:spTree>
    <p:extLst>
      <p:ext uri="{BB962C8B-B14F-4D97-AF65-F5344CB8AC3E}">
        <p14:creationId xmlns:p14="http://schemas.microsoft.com/office/powerpoint/2010/main" val="371564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CFA1F-939D-7E96-8782-79F2CFFCE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3D61A1-88F4-8D91-E24F-0F8D648F49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7833B9-F5B4-87E5-2ED7-5F777852A6D3}"/>
              </a:ext>
            </a:extLst>
          </p:cNvPr>
          <p:cNvSpPr>
            <a:spLocks noGrp="1"/>
          </p:cNvSpPr>
          <p:nvPr>
            <p:ph type="body" idx="1"/>
          </p:nvPr>
        </p:nvSpPr>
        <p:spPr/>
        <p:txBody>
          <a:bodyPr/>
          <a:lstStyle/>
          <a:p>
            <a:pPr marL="0" indent="0">
              <a:lnSpc>
                <a:spcPct val="107000"/>
              </a:lnSpc>
              <a:spcAft>
                <a:spcPts val="800"/>
              </a:spcAft>
              <a:buNone/>
            </a:pPr>
            <a:r>
              <a:rPr lang="lt-LT" sz="1200" b="1" kern="100" dirty="0">
                <a:effectLst/>
                <a:latin typeface="Calibri" panose="020F0502020204030204" pitchFamily="34" charset="0"/>
                <a:ea typeface="Calibri" panose="020F0502020204030204" pitchFamily="34" charset="0"/>
                <a:cs typeface="Times New Roman" panose="02020603050405020304" pitchFamily="18" charset="0"/>
              </a:rPr>
              <a:t>Prieinamumas ir teisingumas: </a:t>
            </a:r>
            <a:r>
              <a:rPr lang="lt-LT" sz="1200" kern="100" dirty="0">
                <a:effectLst/>
                <a:latin typeface="Calibri" panose="020F0502020204030204" pitchFamily="34" charset="0"/>
                <a:ea typeface="Calibri" panose="020F0502020204030204" pitchFamily="34" charset="0"/>
                <a:cs typeface="Times New Roman" panose="02020603050405020304" pitchFamily="18" charset="0"/>
              </a:rPr>
              <a:t>generatyvinio DI sistemos švietime gali padidinti esamus technologijų ir švietimo išteklių prieinamumo skirtumus ir dar labiau padidinti nelygybę.</a:t>
            </a:r>
          </a:p>
          <a:p>
            <a:pPr marL="0" indent="0">
              <a:lnSpc>
                <a:spcPct val="107000"/>
              </a:lnSpc>
              <a:spcAft>
                <a:spcPts val="800"/>
              </a:spcAft>
              <a:buNone/>
            </a:pPr>
            <a:r>
              <a:rPr lang="lt-LT" sz="1200" b="1" kern="100" dirty="0">
                <a:effectLst/>
                <a:latin typeface="Calibri" panose="020F0502020204030204" pitchFamily="34" charset="0"/>
                <a:ea typeface="Calibri" panose="020F0502020204030204" pitchFamily="34" charset="0"/>
                <a:cs typeface="Times New Roman" panose="02020603050405020304" pitchFamily="18" charset="0"/>
              </a:rPr>
              <a:t>Žmogiškasis ryšys: </a:t>
            </a:r>
            <a:r>
              <a:rPr lang="lt-LT" sz="1200" kern="100" dirty="0">
                <a:effectLst/>
                <a:latin typeface="Calibri" panose="020F0502020204030204" pitchFamily="34" charset="0"/>
                <a:ea typeface="Calibri" panose="020F0502020204030204" pitchFamily="34" charset="0"/>
                <a:cs typeface="Times New Roman" panose="02020603050405020304" pitchFamily="18" charset="0"/>
              </a:rPr>
              <a:t>generatyvinio DI informacinių technologijų sistemos švietime gali sumažinti žmonių tarpusavio sąveiką ir svarbiausius socialinius ir emocinius mokymosi aspektus.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sz="1200" b="1" kern="100" dirty="0">
                <a:effectLst/>
                <a:latin typeface="Calibri" panose="020F0502020204030204" pitchFamily="34" charset="0"/>
                <a:ea typeface="Calibri" panose="020F0502020204030204" pitchFamily="34" charset="0"/>
                <a:cs typeface="Times New Roman" panose="02020603050405020304" pitchFamily="18" charset="0"/>
              </a:rPr>
              <a:t>Žmogaus intelektinis vystymasis: </a:t>
            </a:r>
            <a:r>
              <a:rPr lang="lt-LT" sz="1200" kern="100" dirty="0">
                <a:effectLst/>
                <a:latin typeface="Calibri" panose="020F0502020204030204" pitchFamily="34" charset="0"/>
                <a:ea typeface="Calibri" panose="020F0502020204030204" pitchFamily="34" charset="0"/>
                <a:cs typeface="Times New Roman" panose="02020603050405020304" pitchFamily="18" charset="0"/>
              </a:rPr>
              <a:t>Švietimo sistemos gali apriboti besimokančiųjų savarankiškumą ir veiksnumą, nes pateikia iš anksto nustatytus sprendimus arba susiaurina galimų mokymosi patirčių spektrą. Reikia ištirti jų ilgalaikį poveikį besimokančiųjų intelektiniam vystymuisi.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sz="1200" b="1" kern="100" dirty="0">
                <a:effectLst/>
                <a:latin typeface="Calibri" panose="020F0502020204030204" pitchFamily="34" charset="0"/>
                <a:ea typeface="Calibri" panose="020F0502020204030204" pitchFamily="34" charset="0"/>
                <a:cs typeface="Times New Roman" panose="02020603050405020304" pitchFamily="18" charset="0"/>
              </a:rPr>
              <a:t>Psichologinis poveikis: </a:t>
            </a:r>
            <a:r>
              <a:rPr lang="lt-LT" sz="1200" kern="100" dirty="0">
                <a:effectLst/>
                <a:latin typeface="Calibri" panose="020F0502020204030204" pitchFamily="34" charset="0"/>
                <a:ea typeface="Calibri" panose="020F0502020204030204" pitchFamily="34" charset="0"/>
                <a:cs typeface="Times New Roman" panose="02020603050405020304" pitchFamily="18" charset="0"/>
              </a:rPr>
              <a:t>generatyvinio DI sistemos, imituojančios žmonių bendravimą, gali turėti nežinomą psichologinį poveikį besimokantiesiems ir kelti susirūpinimą dėl jų kognityvinės raidos ir emocinės gerovės bei dėl manipuliavimo galimybių.</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lt-LT" sz="1200" b="1" kern="100" dirty="0">
                <a:effectLst/>
                <a:latin typeface="Calibri" panose="020F0502020204030204" pitchFamily="34" charset="0"/>
                <a:ea typeface="Calibri" panose="020F0502020204030204" pitchFamily="34" charset="0"/>
                <a:cs typeface="Times New Roman" panose="02020603050405020304" pitchFamily="18" charset="0"/>
              </a:rPr>
              <a:t>Užslėptas šališkumas ir diskriminacija: </a:t>
            </a:r>
            <a:r>
              <a:rPr lang="lt-LT" sz="1200" kern="100" dirty="0">
                <a:effectLst/>
                <a:latin typeface="Calibri" panose="020F0502020204030204" pitchFamily="34" charset="0"/>
                <a:ea typeface="Calibri" panose="020F0502020204030204" pitchFamily="34" charset="0"/>
                <a:cs typeface="Times New Roman" panose="02020603050405020304" pitchFamily="18" charset="0"/>
              </a:rPr>
              <a:t>Kadangi kuriamos ir švietime taikomos vis sudėtingesnės generatyvinio DI informacinių technologijų sistemos, tikėtina, kad jos gali sukelti naujų šališkumo ir diskriminacijos formų, pagrįstų mokymo duomenimis ir modeliams taikomais metodais, o tai gali lemti nežinomus ir potencialiai žalingus rezultatus.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048516F6-6630-B4E1-9BCC-98E2885362DF}"/>
              </a:ext>
            </a:extLst>
          </p:cNvPr>
          <p:cNvSpPr>
            <a:spLocks noGrp="1"/>
          </p:cNvSpPr>
          <p:nvPr>
            <p:ph type="sldNum" sz="quarter" idx="5"/>
          </p:nvPr>
        </p:nvSpPr>
        <p:spPr/>
        <p:txBody>
          <a:bodyPr/>
          <a:lstStyle/>
          <a:p>
            <a:fld id="{7686BFD3-CE27-48E1-8109-CE45F3196045}" type="slidenum">
              <a:rPr lang="lt-LT" smtClean="0"/>
              <a:t>21</a:t>
            </a:fld>
            <a:endParaRPr lang="lt-LT"/>
          </a:p>
        </p:txBody>
      </p:sp>
    </p:spTree>
    <p:extLst>
      <p:ext uri="{BB962C8B-B14F-4D97-AF65-F5344CB8AC3E}">
        <p14:creationId xmlns:p14="http://schemas.microsoft.com/office/powerpoint/2010/main" val="76778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40BD5-5921-DF5B-4399-747475AD10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B4444-CB84-FA09-9B78-099DF72110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5F9441-91E6-5E9F-6086-7215BF7615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Atsekamumo klausimas!!!</a:t>
            </a:r>
          </a:p>
        </p:txBody>
      </p:sp>
      <p:sp>
        <p:nvSpPr>
          <p:cNvPr id="4" name="Slide Number Placeholder 3">
            <a:extLst>
              <a:ext uri="{FF2B5EF4-FFF2-40B4-BE49-F238E27FC236}">
                <a16:creationId xmlns:a16="http://schemas.microsoft.com/office/drawing/2014/main" id="{8CC8FD9A-4ED3-0697-891B-2472E0DAFB52}"/>
              </a:ext>
            </a:extLst>
          </p:cNvPr>
          <p:cNvSpPr>
            <a:spLocks noGrp="1"/>
          </p:cNvSpPr>
          <p:nvPr>
            <p:ph type="sldNum" sz="quarter" idx="5"/>
          </p:nvPr>
        </p:nvSpPr>
        <p:spPr/>
        <p:txBody>
          <a:bodyPr/>
          <a:lstStyle/>
          <a:p>
            <a:fld id="{7686BFD3-CE27-48E1-8109-CE45F3196045}" type="slidenum">
              <a:rPr lang="lt-LT" smtClean="0"/>
              <a:t>22</a:t>
            </a:fld>
            <a:endParaRPr lang="lt-LT"/>
          </a:p>
        </p:txBody>
      </p:sp>
    </p:spTree>
    <p:extLst>
      <p:ext uri="{BB962C8B-B14F-4D97-AF65-F5344CB8AC3E}">
        <p14:creationId xmlns:p14="http://schemas.microsoft.com/office/powerpoint/2010/main" val="4228764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DE531-2D1C-DDB4-DE7C-59D5464E5D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5FF1D4-934C-BEE1-866A-39CCF1CD5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1E7F0-D3B9-87DA-5342-986A7841614E}"/>
              </a:ext>
            </a:extLst>
          </p:cNvPr>
          <p:cNvSpPr>
            <a:spLocks noGrp="1"/>
          </p:cNvSpPr>
          <p:nvPr>
            <p:ph type="body" idx="1"/>
          </p:nvPr>
        </p:nvSpPr>
        <p:spPr/>
        <p:txBody>
          <a:bodyPr/>
          <a:lstStyle/>
          <a:p>
            <a:pPr marL="0" indent="0" algn="just">
              <a:buNone/>
            </a:pPr>
            <a:r>
              <a:rPr lang="lt-LT" sz="1200" kern="100" dirty="0">
                <a:solidFill>
                  <a:srgbClr val="000000"/>
                </a:solidFill>
                <a:effectLst/>
                <a:latin typeface="Times New Roman" panose="02020603050405020304" pitchFamily="18" charset="0"/>
                <a:ea typeface="Times New Roman" panose="02020603050405020304" pitchFamily="18" charset="0"/>
              </a:rPr>
              <a:t>Nors formuojamose reguliavimo sistemose ketinama reikalauti, kad generatyvinio DI teikėjai pripažintų ir saugotų modelio naudojamo turinio savininkų intelektinę nuosavybę, vis sunkiau nustatyti didžiulio kiekio sugeneruotų kūrinių nuosavybę ir autentiškumą. Šis atsekamumo trūkumas ne tik kelia susirūpinimą dėl kūrėjų teisių apsaugos ir teisingo atlyginimo už jų intelektinį indėlį užtikrinimo, bet ir verčia ieškoti sprendimų, kaip atsakingai naudoti generatyvinio DI sugeneruotus produktus. Atsižvelgdami į tai, </a:t>
            </a:r>
            <a:r>
              <a:rPr lang="lt-LT" sz="1200" b="1" kern="100" dirty="0">
                <a:solidFill>
                  <a:srgbClr val="000000"/>
                </a:solidFill>
                <a:effectLst/>
                <a:latin typeface="Times New Roman" panose="02020603050405020304" pitchFamily="18" charset="0"/>
                <a:ea typeface="Times New Roman" panose="02020603050405020304" pitchFamily="18" charset="0"/>
              </a:rPr>
              <a:t>akademinių bendruomenių atstovai turi visapusiškai įvertinti ne tik naujų technologijų atveriamas galimybes, bet ir jiems tenkančią atsakomybę kūrėjų bei visuomenės švietimo ir ugdymo proceso dalyvių atžvilgiu dėl akademiškai etiško ir teisiškai nepriekaištingo kūrinių naudojimo.</a:t>
            </a:r>
            <a:endParaRPr lang="en-US" sz="1200" b="1"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a:extLst>
              <a:ext uri="{FF2B5EF4-FFF2-40B4-BE49-F238E27FC236}">
                <a16:creationId xmlns:a16="http://schemas.microsoft.com/office/drawing/2014/main" id="{A9E57AFD-A48D-A2F3-271F-52001B4DA4B0}"/>
              </a:ext>
            </a:extLst>
          </p:cNvPr>
          <p:cNvSpPr>
            <a:spLocks noGrp="1"/>
          </p:cNvSpPr>
          <p:nvPr>
            <p:ph type="sldNum" sz="quarter" idx="5"/>
          </p:nvPr>
        </p:nvSpPr>
        <p:spPr/>
        <p:txBody>
          <a:bodyPr/>
          <a:lstStyle/>
          <a:p>
            <a:fld id="{7686BFD3-CE27-48E1-8109-CE45F3196045}" type="slidenum">
              <a:rPr lang="lt-LT" smtClean="0"/>
              <a:t>23</a:t>
            </a:fld>
            <a:endParaRPr lang="lt-LT"/>
          </a:p>
        </p:txBody>
      </p:sp>
    </p:spTree>
    <p:extLst>
      <p:ext uri="{BB962C8B-B14F-4D97-AF65-F5344CB8AC3E}">
        <p14:creationId xmlns:p14="http://schemas.microsoft.com/office/powerpoint/2010/main" val="1581465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EE2BC-A83B-CDB3-C36F-2077749425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3A1C2-5A30-9E03-CDEA-1ACEA1B7F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E34517-C3E9-52BD-F81C-29ADE6B4AB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err="1"/>
              <a:t>Wikipedia</a:t>
            </a:r>
            <a:endParaRPr lang="lt-LT" dirty="0"/>
          </a:p>
        </p:txBody>
      </p:sp>
      <p:sp>
        <p:nvSpPr>
          <p:cNvPr id="4" name="Slide Number Placeholder 3">
            <a:extLst>
              <a:ext uri="{FF2B5EF4-FFF2-40B4-BE49-F238E27FC236}">
                <a16:creationId xmlns:a16="http://schemas.microsoft.com/office/drawing/2014/main" id="{10944314-8567-EEB2-A39E-C1A384C30A15}"/>
              </a:ext>
            </a:extLst>
          </p:cNvPr>
          <p:cNvSpPr>
            <a:spLocks noGrp="1"/>
          </p:cNvSpPr>
          <p:nvPr>
            <p:ph type="sldNum" sz="quarter" idx="5"/>
          </p:nvPr>
        </p:nvSpPr>
        <p:spPr/>
        <p:txBody>
          <a:bodyPr/>
          <a:lstStyle/>
          <a:p>
            <a:fld id="{7686BFD3-CE27-48E1-8109-CE45F3196045}" type="slidenum">
              <a:rPr lang="lt-LT" smtClean="0"/>
              <a:t>24</a:t>
            </a:fld>
            <a:endParaRPr lang="lt-LT"/>
          </a:p>
        </p:txBody>
      </p:sp>
    </p:spTree>
    <p:extLst>
      <p:ext uri="{BB962C8B-B14F-4D97-AF65-F5344CB8AC3E}">
        <p14:creationId xmlns:p14="http://schemas.microsoft.com/office/powerpoint/2010/main" val="1791585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0DC56-D58A-C9CA-E4B0-F2339EFFD2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5F81B8-D5A2-01D5-0324-CBA988AED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70C301-C239-64BE-55E2-2F80592CCC9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Paveikslas ir fotografija.</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a:extLst>
              <a:ext uri="{FF2B5EF4-FFF2-40B4-BE49-F238E27FC236}">
                <a16:creationId xmlns:a16="http://schemas.microsoft.com/office/drawing/2014/main" id="{ED8DCAF3-8EC5-4DEA-924B-139CF4B212EA}"/>
              </a:ext>
            </a:extLst>
          </p:cNvPr>
          <p:cNvSpPr>
            <a:spLocks noGrp="1"/>
          </p:cNvSpPr>
          <p:nvPr>
            <p:ph type="sldNum" sz="quarter" idx="5"/>
          </p:nvPr>
        </p:nvSpPr>
        <p:spPr/>
        <p:txBody>
          <a:bodyPr/>
          <a:lstStyle/>
          <a:p>
            <a:fld id="{7686BFD3-CE27-48E1-8109-CE45F3196045}" type="slidenum">
              <a:rPr lang="lt-LT" smtClean="0"/>
              <a:t>25</a:t>
            </a:fld>
            <a:endParaRPr lang="lt-LT"/>
          </a:p>
        </p:txBody>
      </p:sp>
    </p:spTree>
    <p:extLst>
      <p:ext uri="{BB962C8B-B14F-4D97-AF65-F5344CB8AC3E}">
        <p14:creationId xmlns:p14="http://schemas.microsoft.com/office/powerpoint/2010/main" val="1631676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dirty="0"/>
          </a:p>
        </p:txBody>
      </p:sp>
      <p:sp>
        <p:nvSpPr>
          <p:cNvPr id="4" name="Slide Number Placeholder 3"/>
          <p:cNvSpPr>
            <a:spLocks noGrp="1"/>
          </p:cNvSpPr>
          <p:nvPr>
            <p:ph type="sldNum" sz="quarter" idx="5"/>
          </p:nvPr>
        </p:nvSpPr>
        <p:spPr/>
        <p:txBody>
          <a:bodyPr/>
          <a:lstStyle/>
          <a:p>
            <a:fld id="{7686BFD3-CE27-48E1-8109-CE45F3196045}" type="slidenum">
              <a:rPr lang="lt-LT" smtClean="0"/>
              <a:t>2</a:t>
            </a:fld>
            <a:endParaRPr lang="lt-LT"/>
          </a:p>
        </p:txBody>
      </p:sp>
    </p:spTree>
    <p:extLst>
      <p:ext uri="{BB962C8B-B14F-4D97-AF65-F5344CB8AC3E}">
        <p14:creationId xmlns:p14="http://schemas.microsoft.com/office/powerpoint/2010/main" val="223976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2AA8E-CED9-4D4D-69E6-9095C3F30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12FA3-0375-BD70-1FC3-0E36E396CB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18CAC5-49F2-8484-6A0E-29F02BE0FB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a:extLst>
              <a:ext uri="{FF2B5EF4-FFF2-40B4-BE49-F238E27FC236}">
                <a16:creationId xmlns:a16="http://schemas.microsoft.com/office/drawing/2014/main" id="{B3F1D9C5-B45C-AD29-95BE-5EF6D6CDF8FA}"/>
              </a:ext>
            </a:extLst>
          </p:cNvPr>
          <p:cNvSpPr>
            <a:spLocks noGrp="1"/>
          </p:cNvSpPr>
          <p:nvPr>
            <p:ph type="sldNum" sz="quarter" idx="5"/>
          </p:nvPr>
        </p:nvSpPr>
        <p:spPr/>
        <p:txBody>
          <a:bodyPr/>
          <a:lstStyle/>
          <a:p>
            <a:fld id="{7686BFD3-CE27-48E1-8109-CE45F3196045}" type="slidenum">
              <a:rPr lang="lt-LT" smtClean="0"/>
              <a:t>27</a:t>
            </a:fld>
            <a:endParaRPr lang="lt-LT"/>
          </a:p>
        </p:txBody>
      </p:sp>
    </p:spTree>
    <p:extLst>
      <p:ext uri="{BB962C8B-B14F-4D97-AF65-F5344CB8AC3E}">
        <p14:creationId xmlns:p14="http://schemas.microsoft.com/office/powerpoint/2010/main" val="134693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err="1"/>
              <a:t>Two</a:t>
            </a:r>
            <a:r>
              <a:rPr lang="lt-LT" dirty="0"/>
              <a:t> </a:t>
            </a:r>
            <a:r>
              <a:rPr lang="lt-LT" dirty="0" err="1"/>
              <a:t>main</a:t>
            </a:r>
            <a:r>
              <a:rPr lang="lt-LT" dirty="0"/>
              <a:t> </a:t>
            </a:r>
            <a:r>
              <a:rPr lang="lt-LT" dirty="0" err="1"/>
              <a:t>issues</a:t>
            </a:r>
            <a:r>
              <a:rPr lang="lt-LT" dirty="0"/>
              <a:t> </a:t>
            </a:r>
            <a:r>
              <a:rPr lang="lt-LT" dirty="0" err="1"/>
              <a:t>for</a:t>
            </a:r>
            <a:r>
              <a:rPr lang="lt-LT" dirty="0"/>
              <a:t> </a:t>
            </a:r>
            <a:r>
              <a:rPr lang="lt-LT" dirty="0" err="1"/>
              <a:t>this</a:t>
            </a:r>
            <a:r>
              <a:rPr lang="lt-LT" dirty="0"/>
              <a:t> </a:t>
            </a:r>
            <a:r>
              <a:rPr lang="lt-LT" dirty="0" err="1"/>
              <a:t>section</a:t>
            </a:r>
            <a:r>
              <a:rPr lang="lt-LT" dirty="0"/>
              <a:t>:</a:t>
            </a:r>
          </a:p>
          <a:p>
            <a:endParaRPr lang="lt-LT" dirty="0"/>
          </a:p>
          <a:p>
            <a:r>
              <a:rPr lang="lt-LT" dirty="0" err="1"/>
              <a:t>This</a:t>
            </a:r>
            <a:r>
              <a:rPr lang="lt-LT" dirty="0"/>
              <a:t> </a:t>
            </a:r>
            <a:r>
              <a:rPr lang="lt-LT" dirty="0" err="1"/>
              <a:t>section</a:t>
            </a:r>
            <a:r>
              <a:rPr lang="lt-LT" dirty="0"/>
              <a:t> </a:t>
            </a:r>
            <a:r>
              <a:rPr lang="lt-LT" dirty="0" err="1"/>
              <a:t>talks</a:t>
            </a:r>
            <a:r>
              <a:rPr lang="lt-LT" dirty="0"/>
              <a:t> </a:t>
            </a:r>
            <a:r>
              <a:rPr lang="lt-LT" dirty="0" err="1"/>
              <a:t>about</a:t>
            </a:r>
            <a:r>
              <a:rPr lang="lt-LT" dirty="0"/>
              <a:t> </a:t>
            </a:r>
            <a:r>
              <a:rPr lang="lt-LT" dirty="0" err="1"/>
              <a:t>the</a:t>
            </a:r>
            <a:r>
              <a:rPr lang="lt-LT" dirty="0"/>
              <a:t> </a:t>
            </a:r>
            <a:r>
              <a:rPr lang="lt-LT" dirty="0" err="1"/>
              <a:t>risks</a:t>
            </a:r>
            <a:r>
              <a:rPr lang="lt-LT" dirty="0"/>
              <a:t>. </a:t>
            </a:r>
            <a:r>
              <a:rPr lang="lt-LT" dirty="0" err="1"/>
              <a:t>Mainly</a:t>
            </a:r>
            <a:r>
              <a:rPr lang="lt-LT" dirty="0"/>
              <a:t>, </a:t>
            </a:r>
            <a:r>
              <a:rPr lang="lt-LT" dirty="0" err="1"/>
              <a:t>while</a:t>
            </a:r>
            <a:r>
              <a:rPr lang="lt-LT" dirty="0"/>
              <a:t> </a:t>
            </a:r>
            <a:r>
              <a:rPr lang="lt-LT" dirty="0" err="1"/>
              <a:t>using</a:t>
            </a:r>
            <a:r>
              <a:rPr lang="lt-LT" dirty="0"/>
              <a:t> AI it </a:t>
            </a:r>
            <a:r>
              <a:rPr lang="lt-LT" dirty="0" err="1"/>
              <a:t>is</a:t>
            </a:r>
            <a:r>
              <a:rPr lang="lt-LT" dirty="0"/>
              <a:t> a </a:t>
            </a:r>
            <a:r>
              <a:rPr lang="lt-LT" dirty="0" err="1"/>
              <a:t>must</a:t>
            </a:r>
            <a:r>
              <a:rPr lang="lt-LT" dirty="0"/>
              <a:t> to </a:t>
            </a:r>
            <a:r>
              <a:rPr lang="lt-LT" dirty="0" err="1"/>
              <a:t>evaluate</a:t>
            </a:r>
            <a:r>
              <a:rPr lang="lt-LT" dirty="0"/>
              <a:t> data </a:t>
            </a:r>
            <a:r>
              <a:rPr lang="lt-LT" dirty="0" err="1"/>
              <a:t>secury</a:t>
            </a:r>
            <a:r>
              <a:rPr lang="lt-LT" dirty="0"/>
              <a:t> </a:t>
            </a:r>
            <a:r>
              <a:rPr lang="lt-LT" dirty="0" err="1"/>
              <a:t>risks</a:t>
            </a:r>
            <a:r>
              <a:rPr lang="lt-LT" dirty="0"/>
              <a:t>.</a:t>
            </a:r>
          </a:p>
          <a:p>
            <a:endParaRPr lang="lt-LT" dirty="0"/>
          </a:p>
          <a:p>
            <a:r>
              <a:rPr lang="lt-LT" dirty="0"/>
              <a:t>A </a:t>
            </a:r>
            <a:r>
              <a:rPr lang="lt-LT" dirty="0" err="1"/>
              <a:t>user</a:t>
            </a:r>
            <a:r>
              <a:rPr lang="lt-LT" dirty="0"/>
              <a:t> (</a:t>
            </a:r>
            <a:r>
              <a:rPr lang="lt-LT" dirty="0" err="1"/>
              <a:t>student</a:t>
            </a:r>
            <a:r>
              <a:rPr lang="lt-LT" dirty="0"/>
              <a:t> </a:t>
            </a:r>
            <a:r>
              <a:rPr lang="lt-LT" dirty="0" err="1"/>
              <a:t>or</a:t>
            </a:r>
            <a:r>
              <a:rPr lang="lt-LT" dirty="0"/>
              <a:t> </a:t>
            </a:r>
            <a:r>
              <a:rPr lang="lt-LT" dirty="0" err="1"/>
              <a:t>researcher</a:t>
            </a:r>
            <a:r>
              <a:rPr lang="lt-LT" dirty="0"/>
              <a:t>) </a:t>
            </a:r>
            <a:r>
              <a:rPr lang="lt-LT" dirty="0" err="1"/>
              <a:t>is</a:t>
            </a:r>
            <a:r>
              <a:rPr lang="lt-LT" dirty="0"/>
              <a:t> </a:t>
            </a:r>
            <a:r>
              <a:rPr lang="lt-LT" dirty="0" err="1"/>
              <a:t>responsible</a:t>
            </a:r>
            <a:r>
              <a:rPr lang="lt-LT" dirty="0"/>
              <a:t> </a:t>
            </a:r>
            <a:r>
              <a:rPr lang="lt-LT" dirty="0" err="1"/>
              <a:t>what</a:t>
            </a:r>
            <a:r>
              <a:rPr lang="lt-LT" dirty="0"/>
              <a:t> to </a:t>
            </a:r>
            <a:r>
              <a:rPr lang="lt-LT" dirty="0" err="1"/>
              <a:t>keep</a:t>
            </a:r>
            <a:r>
              <a:rPr lang="lt-LT" dirty="0"/>
              <a:t> </a:t>
            </a:r>
            <a:r>
              <a:rPr lang="lt-LT" dirty="0" err="1"/>
              <a:t>and</a:t>
            </a:r>
            <a:r>
              <a:rPr lang="lt-LT" dirty="0"/>
              <a:t> </a:t>
            </a:r>
            <a:r>
              <a:rPr lang="lt-LT" dirty="0" err="1"/>
              <a:t>publish</a:t>
            </a:r>
            <a:r>
              <a:rPr lang="lt-LT" dirty="0"/>
              <a:t> </a:t>
            </a:r>
            <a:r>
              <a:rPr lang="lt-LT" dirty="0" err="1"/>
              <a:t>in</a:t>
            </a:r>
            <a:r>
              <a:rPr lang="lt-LT" dirty="0"/>
              <a:t> </a:t>
            </a:r>
            <a:r>
              <a:rPr lang="lt-LT" dirty="0" err="1"/>
              <a:t>open</a:t>
            </a:r>
            <a:r>
              <a:rPr lang="lt-LT" dirty="0"/>
              <a:t> </a:t>
            </a:r>
            <a:r>
              <a:rPr lang="lt-LT" dirty="0" err="1"/>
              <a:t>science</a:t>
            </a:r>
            <a:r>
              <a:rPr lang="lt-LT" dirty="0"/>
              <a:t> </a:t>
            </a:r>
            <a:r>
              <a:rPr lang="lt-LT" dirty="0" err="1"/>
              <a:t>clouds</a:t>
            </a:r>
            <a:r>
              <a:rPr lang="lt-LT" dirty="0"/>
              <a:t>.</a:t>
            </a:r>
            <a:endParaRPr lang="en-GB" dirty="0"/>
          </a:p>
        </p:txBody>
      </p:sp>
      <p:sp>
        <p:nvSpPr>
          <p:cNvPr id="4" name="Slide Number Placeholder 3"/>
          <p:cNvSpPr>
            <a:spLocks noGrp="1"/>
          </p:cNvSpPr>
          <p:nvPr>
            <p:ph type="sldNum" sz="quarter" idx="5"/>
          </p:nvPr>
        </p:nvSpPr>
        <p:spPr/>
        <p:txBody>
          <a:bodyPr/>
          <a:lstStyle/>
          <a:p>
            <a:fld id="{7686BFD3-CE27-48E1-8109-CE45F3196045}" type="slidenum">
              <a:rPr lang="lt-LT" smtClean="0"/>
              <a:t>28</a:t>
            </a:fld>
            <a:endParaRPr lang="lt-LT"/>
          </a:p>
        </p:txBody>
      </p:sp>
    </p:spTree>
    <p:extLst>
      <p:ext uri="{BB962C8B-B14F-4D97-AF65-F5344CB8AC3E}">
        <p14:creationId xmlns:p14="http://schemas.microsoft.com/office/powerpoint/2010/main" val="23011193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73C89-89D9-067A-2922-72D56ABF3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FE89B-8D15-BA9A-1754-922342AD0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DF795-4206-44C6-46EE-F9E192758C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00" dirty="0">
                <a:effectLst>
                  <a:glow rad="127000">
                    <a:schemeClr val="bg1"/>
                  </a:glow>
                </a:effectLst>
                <a:latin typeface="Book Antiqua" panose="02040602050305030304" pitchFamily="18" charset="0"/>
                <a:ea typeface="Times New Roman" panose="02020603050405020304" pitchFamily="18" charset="0"/>
              </a:rPr>
              <a:t>It </a:t>
            </a:r>
            <a:r>
              <a:rPr lang="lt-LT" sz="1200" kern="100" dirty="0" err="1">
                <a:effectLst>
                  <a:glow rad="127000">
                    <a:schemeClr val="bg1"/>
                  </a:glow>
                </a:effectLst>
                <a:latin typeface="Book Antiqua" panose="02040602050305030304" pitchFamily="18" charset="0"/>
                <a:ea typeface="Times New Roman" panose="02020603050405020304" pitchFamily="18" charset="0"/>
              </a:rPr>
              <a:t>is</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advised</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that</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authors</a:t>
            </a:r>
            <a:r>
              <a:rPr lang="lt-LT" sz="1200" kern="100" dirty="0">
                <a:effectLst>
                  <a:glow rad="127000">
                    <a:schemeClr val="bg1"/>
                  </a:glow>
                </a:effectLst>
                <a:latin typeface="Book Antiqua" panose="02040602050305030304" pitchFamily="18" charset="0"/>
                <a:ea typeface="Times New Roman" panose="02020603050405020304" pitchFamily="18" charset="0"/>
              </a:rPr>
              <a:t> are </a:t>
            </a:r>
            <a:r>
              <a:rPr lang="lt-LT" sz="1200" kern="100" dirty="0" err="1">
                <a:effectLst>
                  <a:glow rad="127000">
                    <a:schemeClr val="bg1"/>
                  </a:glow>
                </a:effectLst>
                <a:latin typeface="Book Antiqua" panose="02040602050305030304" pitchFamily="18" charset="0"/>
                <a:ea typeface="Times New Roman" panose="02020603050405020304" pitchFamily="18" charset="0"/>
              </a:rPr>
              <a:t>fully</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responsible</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for</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the</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content</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and</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publication</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ethics</a:t>
            </a:r>
            <a:r>
              <a:rPr lang="lt-LT" sz="1200" kern="100" dirty="0">
                <a:effectLst>
                  <a:glow rad="127000">
                    <a:schemeClr val="bg1"/>
                  </a:glow>
                </a:effectLst>
                <a:latin typeface="Book Antiqua" panose="0204060205030503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00" dirty="0">
              <a:effectLst>
                <a:glow rad="127000">
                  <a:schemeClr val="bg1"/>
                </a:glow>
              </a:effectLst>
              <a:latin typeface="Book Antiqua" panose="0204060205030503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00" dirty="0" err="1">
                <a:effectLst>
                  <a:glow rad="127000">
                    <a:schemeClr val="bg1"/>
                  </a:glow>
                </a:effectLst>
                <a:latin typeface="Book Antiqua" panose="02040602050305030304" pitchFamily="18" charset="0"/>
                <a:ea typeface="Times New Roman" panose="02020603050405020304" pitchFamily="18" charset="0"/>
              </a:rPr>
              <a:t>The</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recommendations</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indicates</a:t>
            </a:r>
            <a:r>
              <a:rPr lang="lt-LT" sz="1200" kern="100" dirty="0">
                <a:effectLst>
                  <a:glow rad="127000">
                    <a:schemeClr val="bg1"/>
                  </a:glow>
                </a:effectLst>
                <a:latin typeface="Book Antiqua" panose="02040602050305030304" pitchFamily="18" charset="0"/>
                <a:ea typeface="Times New Roman" panose="02020603050405020304" pitchFamily="18" charset="0"/>
              </a:rPr>
              <a:t>/</a:t>
            </a:r>
            <a:r>
              <a:rPr lang="lt-LT" sz="1200" kern="100" dirty="0" err="1">
                <a:effectLst>
                  <a:glow rad="127000">
                    <a:schemeClr val="bg1"/>
                  </a:glow>
                </a:effectLst>
                <a:latin typeface="Book Antiqua" panose="02040602050305030304" pitchFamily="18" charset="0"/>
                <a:ea typeface="Times New Roman" panose="02020603050405020304" pitchFamily="18" charset="0"/>
              </a:rPr>
              <a:t>states</a:t>
            </a:r>
            <a:r>
              <a:rPr lang="lt-LT" sz="1200" kern="100" dirty="0">
                <a:effectLst>
                  <a:glow rad="127000">
                    <a:schemeClr val="bg1"/>
                  </a:glow>
                </a:effectLst>
                <a:latin typeface="Book Antiqua" panose="0204060205030503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00" dirty="0">
              <a:effectLst>
                <a:glow rad="127000">
                  <a:schemeClr val="bg1"/>
                </a:glow>
              </a:effectLst>
              <a:latin typeface="Book Antiqua" panose="0204060205030503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glow rad="127000">
                    <a:schemeClr val="bg1"/>
                  </a:glow>
                </a:effectLst>
                <a:latin typeface="Book Antiqua" panose="02040602050305030304" pitchFamily="18" charset="0"/>
                <a:ea typeface="Times New Roman" panose="02020603050405020304" pitchFamily="18" charset="0"/>
              </a:rPr>
              <a:t>Authors should indicate the generative </a:t>
            </a:r>
            <a:r>
              <a:rPr lang="en-US" sz="1200" kern="100" dirty="0">
                <a:effectLst/>
                <a:latin typeface="Book Antiqua" panose="02040602050305030304" pitchFamily="18" charset="0"/>
                <a:ea typeface="Aptos" panose="020B0004020202020204" pitchFamily="34" charset="0"/>
                <a:cs typeface="Times New Roman" panose="02020603050405020304" pitchFamily="18" charset="0"/>
              </a:rPr>
              <a:t>AI</a:t>
            </a:r>
            <a:r>
              <a:rPr lang="en-US" sz="1200" kern="100" dirty="0">
                <a:effectLst>
                  <a:glow rad="127000">
                    <a:schemeClr val="bg1"/>
                  </a:glow>
                </a:effectLst>
                <a:latin typeface="Book Antiqua" panose="02040602050305030304" pitchFamily="18" charset="0"/>
                <a:ea typeface="Times New Roman" panose="02020603050405020304" pitchFamily="18" charset="0"/>
              </a:rPr>
              <a:t> tool used and the date of its use when reporting the results of generative </a:t>
            </a:r>
            <a:r>
              <a:rPr lang="en-US" sz="1200" kern="100" dirty="0">
                <a:effectLst/>
                <a:latin typeface="Book Antiqua" panose="02040602050305030304" pitchFamily="18" charset="0"/>
                <a:ea typeface="Aptos" panose="020B0004020202020204" pitchFamily="34" charset="0"/>
                <a:cs typeface="Times New Roman" panose="02020603050405020304" pitchFamily="18" charset="0"/>
              </a:rPr>
              <a:t>AI</a:t>
            </a:r>
            <a:r>
              <a:rPr lang="en-US" sz="1200" kern="100" dirty="0">
                <a:effectLst>
                  <a:glow rad="127000">
                    <a:schemeClr val="bg1"/>
                  </a:glow>
                </a:effectLst>
                <a:latin typeface="Book Antiqua" panose="02040602050305030304" pitchFamily="18" charset="0"/>
                <a:ea typeface="Times New Roman" panose="02020603050405020304" pitchFamily="18" charset="0"/>
              </a:rPr>
              <a:t> cited in their scientific work. If the generative DI tool was used directly to conduct the research, it is recommended that this is stated in the work.</a:t>
            </a:r>
            <a:endParaRPr lang="lt-LT" dirty="0"/>
          </a:p>
        </p:txBody>
      </p:sp>
      <p:sp>
        <p:nvSpPr>
          <p:cNvPr id="4" name="Slide Number Placeholder 3">
            <a:extLst>
              <a:ext uri="{FF2B5EF4-FFF2-40B4-BE49-F238E27FC236}">
                <a16:creationId xmlns:a16="http://schemas.microsoft.com/office/drawing/2014/main" id="{7BF2D21D-622D-028F-1D1C-35336E74D08B}"/>
              </a:ext>
            </a:extLst>
          </p:cNvPr>
          <p:cNvSpPr>
            <a:spLocks noGrp="1"/>
          </p:cNvSpPr>
          <p:nvPr>
            <p:ph type="sldNum" sz="quarter" idx="5"/>
          </p:nvPr>
        </p:nvSpPr>
        <p:spPr/>
        <p:txBody>
          <a:bodyPr/>
          <a:lstStyle/>
          <a:p>
            <a:fld id="{7686BFD3-CE27-48E1-8109-CE45F3196045}" type="slidenum">
              <a:rPr lang="lt-LT" smtClean="0"/>
              <a:t>29</a:t>
            </a:fld>
            <a:endParaRPr lang="lt-LT"/>
          </a:p>
        </p:txBody>
      </p:sp>
    </p:spTree>
    <p:extLst>
      <p:ext uri="{BB962C8B-B14F-4D97-AF65-F5344CB8AC3E}">
        <p14:creationId xmlns:p14="http://schemas.microsoft.com/office/powerpoint/2010/main" val="3929973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73C89-89D9-067A-2922-72D56ABF36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FE89B-8D15-BA9A-1754-922342AD02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DF795-4206-44C6-46EE-F9E192758C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00" dirty="0">
                <a:effectLst>
                  <a:glow rad="127000">
                    <a:schemeClr val="bg1"/>
                  </a:glow>
                </a:effectLst>
                <a:latin typeface="Book Antiqua" panose="02040602050305030304" pitchFamily="18" charset="0"/>
                <a:ea typeface="Times New Roman" panose="02020603050405020304" pitchFamily="18" charset="0"/>
              </a:rPr>
              <a:t>It </a:t>
            </a:r>
            <a:r>
              <a:rPr lang="lt-LT" sz="1200" kern="100" dirty="0" err="1">
                <a:effectLst>
                  <a:glow rad="127000">
                    <a:schemeClr val="bg1"/>
                  </a:glow>
                </a:effectLst>
                <a:latin typeface="Book Antiqua" panose="02040602050305030304" pitchFamily="18" charset="0"/>
                <a:ea typeface="Times New Roman" panose="02020603050405020304" pitchFamily="18" charset="0"/>
              </a:rPr>
              <a:t>is</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advised</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that</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authors</a:t>
            </a:r>
            <a:r>
              <a:rPr lang="lt-LT" sz="1200" kern="100" dirty="0">
                <a:effectLst>
                  <a:glow rad="127000">
                    <a:schemeClr val="bg1"/>
                  </a:glow>
                </a:effectLst>
                <a:latin typeface="Book Antiqua" panose="02040602050305030304" pitchFamily="18" charset="0"/>
                <a:ea typeface="Times New Roman" panose="02020603050405020304" pitchFamily="18" charset="0"/>
              </a:rPr>
              <a:t> are </a:t>
            </a:r>
            <a:r>
              <a:rPr lang="lt-LT" sz="1200" kern="100" dirty="0" err="1">
                <a:effectLst>
                  <a:glow rad="127000">
                    <a:schemeClr val="bg1"/>
                  </a:glow>
                </a:effectLst>
                <a:latin typeface="Book Antiqua" panose="02040602050305030304" pitchFamily="18" charset="0"/>
                <a:ea typeface="Times New Roman" panose="02020603050405020304" pitchFamily="18" charset="0"/>
              </a:rPr>
              <a:t>fully</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responsible</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for</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the</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content</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and</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publication</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ethics</a:t>
            </a:r>
            <a:r>
              <a:rPr lang="lt-LT" sz="1200" kern="100" dirty="0">
                <a:effectLst>
                  <a:glow rad="127000">
                    <a:schemeClr val="bg1"/>
                  </a:glow>
                </a:effectLst>
                <a:latin typeface="Book Antiqua" panose="0204060205030503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00" dirty="0">
              <a:effectLst>
                <a:glow rad="127000">
                  <a:schemeClr val="bg1"/>
                </a:glow>
              </a:effectLst>
              <a:latin typeface="Book Antiqua" panose="0204060205030503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t-LT" sz="1200" kern="100" dirty="0" err="1">
                <a:effectLst>
                  <a:glow rad="127000">
                    <a:schemeClr val="bg1"/>
                  </a:glow>
                </a:effectLst>
                <a:latin typeface="Book Antiqua" panose="02040602050305030304" pitchFamily="18" charset="0"/>
                <a:ea typeface="Times New Roman" panose="02020603050405020304" pitchFamily="18" charset="0"/>
              </a:rPr>
              <a:t>The</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recommendations</a:t>
            </a:r>
            <a:r>
              <a:rPr lang="lt-LT" sz="1200" kern="100" dirty="0">
                <a:effectLst>
                  <a:glow rad="127000">
                    <a:schemeClr val="bg1"/>
                  </a:glow>
                </a:effectLst>
                <a:latin typeface="Book Antiqua" panose="02040602050305030304" pitchFamily="18" charset="0"/>
                <a:ea typeface="Times New Roman" panose="02020603050405020304" pitchFamily="18" charset="0"/>
              </a:rPr>
              <a:t> </a:t>
            </a:r>
            <a:r>
              <a:rPr lang="lt-LT" sz="1200" kern="100" dirty="0" err="1">
                <a:effectLst>
                  <a:glow rad="127000">
                    <a:schemeClr val="bg1"/>
                  </a:glow>
                </a:effectLst>
                <a:latin typeface="Book Antiqua" panose="02040602050305030304" pitchFamily="18" charset="0"/>
                <a:ea typeface="Times New Roman" panose="02020603050405020304" pitchFamily="18" charset="0"/>
              </a:rPr>
              <a:t>indicates</a:t>
            </a:r>
            <a:r>
              <a:rPr lang="lt-LT" sz="1200" kern="100" dirty="0">
                <a:effectLst>
                  <a:glow rad="127000">
                    <a:schemeClr val="bg1"/>
                  </a:glow>
                </a:effectLst>
                <a:latin typeface="Book Antiqua" panose="02040602050305030304" pitchFamily="18" charset="0"/>
                <a:ea typeface="Times New Roman" panose="02020603050405020304" pitchFamily="18" charset="0"/>
              </a:rPr>
              <a:t>/</a:t>
            </a:r>
            <a:r>
              <a:rPr lang="lt-LT" sz="1200" kern="100" dirty="0" err="1">
                <a:effectLst>
                  <a:glow rad="127000">
                    <a:schemeClr val="bg1"/>
                  </a:glow>
                </a:effectLst>
                <a:latin typeface="Book Antiqua" panose="02040602050305030304" pitchFamily="18" charset="0"/>
                <a:ea typeface="Times New Roman" panose="02020603050405020304" pitchFamily="18" charset="0"/>
              </a:rPr>
              <a:t>states</a:t>
            </a:r>
            <a:r>
              <a:rPr lang="lt-LT" sz="1200" kern="100" dirty="0">
                <a:effectLst>
                  <a:glow rad="127000">
                    <a:schemeClr val="bg1"/>
                  </a:glow>
                </a:effectLst>
                <a:latin typeface="Book Antiqua" panose="02040602050305030304" pitchFamily="18" charset="0"/>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lt-LT" sz="1200" kern="100" dirty="0">
              <a:effectLst>
                <a:glow rad="127000">
                  <a:schemeClr val="bg1"/>
                </a:glow>
              </a:effectLst>
              <a:latin typeface="Book Antiqua" panose="0204060205030503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glow rad="127000">
                    <a:schemeClr val="bg1"/>
                  </a:glow>
                </a:effectLst>
                <a:latin typeface="Book Antiqua" panose="02040602050305030304" pitchFamily="18" charset="0"/>
                <a:ea typeface="Times New Roman" panose="02020603050405020304" pitchFamily="18" charset="0"/>
              </a:rPr>
              <a:t>Authors should indicate the generative </a:t>
            </a:r>
            <a:r>
              <a:rPr lang="en-US" sz="1200" kern="100" dirty="0">
                <a:effectLst/>
                <a:latin typeface="Book Antiqua" panose="02040602050305030304" pitchFamily="18" charset="0"/>
                <a:ea typeface="Aptos" panose="020B0004020202020204" pitchFamily="34" charset="0"/>
                <a:cs typeface="Times New Roman" panose="02020603050405020304" pitchFamily="18" charset="0"/>
              </a:rPr>
              <a:t>AI</a:t>
            </a:r>
            <a:r>
              <a:rPr lang="en-US" sz="1200" kern="100" dirty="0">
                <a:effectLst>
                  <a:glow rad="127000">
                    <a:schemeClr val="bg1"/>
                  </a:glow>
                </a:effectLst>
                <a:latin typeface="Book Antiqua" panose="02040602050305030304" pitchFamily="18" charset="0"/>
                <a:ea typeface="Times New Roman" panose="02020603050405020304" pitchFamily="18" charset="0"/>
              </a:rPr>
              <a:t> tool used and the date of its use when reporting the results of generative </a:t>
            </a:r>
            <a:r>
              <a:rPr lang="en-US" sz="1200" kern="100" dirty="0">
                <a:effectLst/>
                <a:latin typeface="Book Antiqua" panose="02040602050305030304" pitchFamily="18" charset="0"/>
                <a:ea typeface="Aptos" panose="020B0004020202020204" pitchFamily="34" charset="0"/>
                <a:cs typeface="Times New Roman" panose="02020603050405020304" pitchFamily="18" charset="0"/>
              </a:rPr>
              <a:t>AI</a:t>
            </a:r>
            <a:r>
              <a:rPr lang="en-US" sz="1200" kern="100" dirty="0">
                <a:effectLst>
                  <a:glow rad="127000">
                    <a:schemeClr val="bg1"/>
                  </a:glow>
                </a:effectLst>
                <a:latin typeface="Book Antiqua" panose="02040602050305030304" pitchFamily="18" charset="0"/>
                <a:ea typeface="Times New Roman" panose="02020603050405020304" pitchFamily="18" charset="0"/>
              </a:rPr>
              <a:t> cited in their scientific work. If the generative DI tool was used directly to conduct the research, it is recommended that this is stated in the work.</a:t>
            </a:r>
            <a:endParaRPr lang="lt-LT" dirty="0"/>
          </a:p>
        </p:txBody>
      </p:sp>
      <p:sp>
        <p:nvSpPr>
          <p:cNvPr id="4" name="Slide Number Placeholder 3">
            <a:extLst>
              <a:ext uri="{FF2B5EF4-FFF2-40B4-BE49-F238E27FC236}">
                <a16:creationId xmlns:a16="http://schemas.microsoft.com/office/drawing/2014/main" id="{7BF2D21D-622D-028F-1D1C-35336E74D08B}"/>
              </a:ext>
            </a:extLst>
          </p:cNvPr>
          <p:cNvSpPr>
            <a:spLocks noGrp="1"/>
          </p:cNvSpPr>
          <p:nvPr>
            <p:ph type="sldNum" sz="quarter" idx="5"/>
          </p:nvPr>
        </p:nvSpPr>
        <p:spPr/>
        <p:txBody>
          <a:bodyPr/>
          <a:lstStyle/>
          <a:p>
            <a:fld id="{7686BFD3-CE27-48E1-8109-CE45F3196045}" type="slidenum">
              <a:rPr lang="lt-LT" smtClean="0"/>
              <a:t>30</a:t>
            </a:fld>
            <a:endParaRPr lang="lt-LT"/>
          </a:p>
        </p:txBody>
      </p:sp>
    </p:spTree>
    <p:extLst>
      <p:ext uri="{BB962C8B-B14F-4D97-AF65-F5344CB8AC3E}">
        <p14:creationId xmlns:p14="http://schemas.microsoft.com/office/powerpoint/2010/main" val="1531218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E0196-8635-72A9-B1E2-46002A20D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73E22-102B-C3B4-0F41-538C1DF93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46F39-9F79-7E5A-9737-3866F3C89BD2}"/>
              </a:ext>
            </a:extLst>
          </p:cNvPr>
          <p:cNvSpPr>
            <a:spLocks noGrp="1"/>
          </p:cNvSpPr>
          <p:nvPr>
            <p:ph type="body" idx="1"/>
          </p:nvPr>
        </p:nvSpPr>
        <p:spPr/>
        <p:txBody>
          <a:bodyPr/>
          <a:lstStyle/>
          <a:p>
            <a:pPr indent="0" algn="just">
              <a:buNone/>
            </a:pPr>
            <a:r>
              <a:rPr lang="lt-LT" sz="1200" b="1" kern="100" dirty="0">
                <a:effectLst/>
                <a:latin typeface="Times New Roman" panose="02020603050405020304" pitchFamily="18" charset="0"/>
                <a:ea typeface="Times New Roman" panose="02020603050405020304" pitchFamily="18" charset="0"/>
              </a:rPr>
              <a:t>Akademinė bendruomenė turėtų atsakingai diegti </a:t>
            </a:r>
            <a:r>
              <a:rPr lang="lt-LT" sz="1200" b="1" kern="100" dirty="0" err="1">
                <a:effectLst/>
                <a:latin typeface="Times New Roman" panose="02020603050405020304" pitchFamily="18" charset="0"/>
                <a:ea typeface="Times New Roman" panose="02020603050405020304" pitchFamily="18" charset="0"/>
              </a:rPr>
              <a:t>generatyvinį</a:t>
            </a:r>
            <a:r>
              <a:rPr lang="lt-LT" sz="1200" b="1" kern="100" dirty="0">
                <a:effectLst/>
                <a:latin typeface="Times New Roman" panose="02020603050405020304" pitchFamily="18" charset="0"/>
                <a:ea typeface="Times New Roman" panose="02020603050405020304" pitchFamily="18" charset="0"/>
              </a:rPr>
              <a:t> DI ir vengti jį naudoti taip, kad būtų pakenkta kitų žmonių reputacijai ar įstatymuose įtvirtintoms teisėms. </a:t>
            </a:r>
            <a:endParaRPr lang="en-US" sz="1200" b="1" dirty="0">
              <a:effectLst/>
              <a:latin typeface="Times New Roman" panose="02020603050405020304" pitchFamily="18" charset="0"/>
              <a:ea typeface="Times New Roman" panose="02020603050405020304" pitchFamily="18" charset="0"/>
            </a:endParaRPr>
          </a:p>
          <a:p>
            <a:pPr indent="0" algn="just">
              <a:buNone/>
            </a:pPr>
            <a:r>
              <a:rPr lang="lt-LT" sz="1200" kern="100" dirty="0">
                <a:effectLst/>
                <a:latin typeface="Times New Roman" panose="02020603050405020304" pitchFamily="18" charset="0"/>
                <a:ea typeface="Times New Roman" panose="02020603050405020304" pitchFamily="18" charset="0"/>
              </a:rPr>
              <a:t>Generatyvinio DI modeliai yra sukurti naudojant didelius interneto duomenų kiekius paprastai be jų savininkų sutikimo. Be to, kai </a:t>
            </a:r>
            <a:r>
              <a:rPr lang="lt-LT" sz="1200" b="1" kern="100" dirty="0">
                <a:effectLst/>
                <a:latin typeface="Times New Roman" panose="02020603050405020304" pitchFamily="18" charset="0"/>
                <a:ea typeface="Times New Roman" panose="02020603050405020304" pitchFamily="18" charset="0"/>
              </a:rPr>
              <a:t>kurie generatyvinio DI modeliai gali prieštarauti įstatymams, pavyzdžiui, Europos Sąjungos Bendrajam duomenų apsaugos reglamentui (2016), ypač žmonių teisei būti pamirštiems, kadangi šiuo metu neįmanoma pašalinti kieno nors duomenų (ar tų duomenų pagrindu gautų rezultatų) po to, kai jis buvo apmokytas. </a:t>
            </a:r>
            <a:r>
              <a:rPr lang="lt-LT" sz="1200" kern="100" dirty="0">
                <a:effectLst/>
                <a:latin typeface="Times New Roman" panose="02020603050405020304" pitchFamily="18" charset="0"/>
                <a:ea typeface="Times New Roman" panose="02020603050405020304" pitchFamily="18" charset="0"/>
              </a:rPr>
              <a:t>Akademinė bendruomenė turi žinoti duomenų savininkų teises ir turėtų patikrinti, ar jų naudojami </a:t>
            </a:r>
            <a:r>
              <a:rPr lang="lt-LT" sz="1200" b="1" kern="100" dirty="0">
                <a:effectLst/>
                <a:latin typeface="Times New Roman" panose="02020603050405020304" pitchFamily="18" charset="0"/>
                <a:ea typeface="Times New Roman" panose="02020603050405020304" pitchFamily="18" charset="0"/>
              </a:rPr>
              <a:t>generatyvinio DI įrankiai nepažeidžia jokio esamo teisinio reglamentavimo, įskaitant Europos Sąjungos Bendrąjį duomenų apsaugos reglamentą, Lietuvos Respublikos asmens duomenų teisinės apsaugos įstatymą, Lietuvos Respublikos autorių teisių ir gretutinių teisių įstatymą ir kitus teisės aktus, taip pat turėtų žinoti, kad vaizdai ar kodai, sukurti naudojant </a:t>
            </a:r>
            <a:r>
              <a:rPr lang="lt-LT" sz="1200" b="1" kern="100" dirty="0" err="1">
                <a:effectLst/>
                <a:latin typeface="Times New Roman" panose="02020603050405020304" pitchFamily="18" charset="0"/>
                <a:ea typeface="Times New Roman" panose="02020603050405020304" pitchFamily="18" charset="0"/>
              </a:rPr>
              <a:t>generatyvinį</a:t>
            </a:r>
            <a:r>
              <a:rPr lang="lt-LT" sz="1200" b="1" kern="100" dirty="0">
                <a:effectLst/>
                <a:latin typeface="Times New Roman" panose="02020603050405020304" pitchFamily="18" charset="0"/>
                <a:ea typeface="Times New Roman" panose="02020603050405020304" pitchFamily="18" charset="0"/>
              </a:rPr>
              <a:t> DI, gali pažeisti kito asmens intelektinės nuosavybės teises ir kad vaizdai, garsai ar kodas, kuriuos jie sukuria ir kuriais dalijasi internete, gali būti panaudoti kito generatyvinio DI.</a:t>
            </a:r>
            <a:endParaRPr lang="en-US" sz="1200" b="1" dirty="0">
              <a:effectLs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8B24E1FB-5092-50EC-E0C0-DAA7622BBA51}"/>
              </a:ext>
            </a:extLst>
          </p:cNvPr>
          <p:cNvSpPr>
            <a:spLocks noGrp="1"/>
          </p:cNvSpPr>
          <p:nvPr>
            <p:ph type="sldNum" sz="quarter" idx="5"/>
          </p:nvPr>
        </p:nvSpPr>
        <p:spPr/>
        <p:txBody>
          <a:bodyPr/>
          <a:lstStyle/>
          <a:p>
            <a:fld id="{7686BFD3-CE27-48E1-8109-CE45F3196045}" type="slidenum">
              <a:rPr lang="lt-LT" smtClean="0"/>
              <a:t>31</a:t>
            </a:fld>
            <a:endParaRPr lang="lt-LT"/>
          </a:p>
        </p:txBody>
      </p:sp>
    </p:spTree>
    <p:extLst>
      <p:ext uri="{BB962C8B-B14F-4D97-AF65-F5344CB8AC3E}">
        <p14:creationId xmlns:p14="http://schemas.microsoft.com/office/powerpoint/2010/main" val="1119055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30556-4DE7-4749-C2B9-DF5BFEF83E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86F45-EE1F-3526-9A43-C7D73446C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8986C-D41A-A84C-DC0E-0FA1F59AB9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a:extLst>
              <a:ext uri="{FF2B5EF4-FFF2-40B4-BE49-F238E27FC236}">
                <a16:creationId xmlns:a16="http://schemas.microsoft.com/office/drawing/2014/main" id="{8B19AE74-6647-820E-D13C-D414C4FC573B}"/>
              </a:ext>
            </a:extLst>
          </p:cNvPr>
          <p:cNvSpPr>
            <a:spLocks noGrp="1"/>
          </p:cNvSpPr>
          <p:nvPr>
            <p:ph type="sldNum" sz="quarter" idx="5"/>
          </p:nvPr>
        </p:nvSpPr>
        <p:spPr/>
        <p:txBody>
          <a:bodyPr/>
          <a:lstStyle/>
          <a:p>
            <a:fld id="{7686BFD3-CE27-48E1-8109-CE45F3196045}" type="slidenum">
              <a:rPr lang="lt-LT" smtClean="0"/>
              <a:t>32</a:t>
            </a:fld>
            <a:endParaRPr lang="lt-LT"/>
          </a:p>
        </p:txBody>
      </p:sp>
    </p:spTree>
    <p:extLst>
      <p:ext uri="{BB962C8B-B14F-4D97-AF65-F5344CB8AC3E}">
        <p14:creationId xmlns:p14="http://schemas.microsoft.com/office/powerpoint/2010/main" val="50211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indent="0" algn="just">
              <a:buNone/>
            </a:pPr>
            <a:r>
              <a:rPr lang="lt-LT" sz="1200" kern="100" dirty="0">
                <a:latin typeface="Times New Roman" panose="02020603050405020304" pitchFamily="18" charset="0"/>
                <a:ea typeface="Times New Roman" panose="02020603050405020304" pitchFamily="18" charset="0"/>
              </a:rPr>
              <a:t>Institucijos individualiai ar kolegialiai (įtraukdamos atitikties mokslinių tyrimų etikai priežiūros organus) </a:t>
            </a:r>
            <a:r>
              <a:rPr lang="lt-LT" sz="1200" b="1" kern="100" dirty="0">
                <a:latin typeface="Times New Roman" panose="02020603050405020304" pitchFamily="18" charset="0"/>
                <a:ea typeface="Times New Roman" panose="02020603050405020304" pitchFamily="18" charset="0"/>
              </a:rPr>
              <a:t>turi nustatyti, ar </a:t>
            </a:r>
            <a:r>
              <a:rPr lang="lt-LT" sz="1200" b="1" kern="100" dirty="0" err="1">
                <a:latin typeface="Times New Roman" panose="02020603050405020304" pitchFamily="18" charset="0"/>
                <a:ea typeface="Times New Roman" panose="02020603050405020304" pitchFamily="18" charset="0"/>
              </a:rPr>
              <a:t>generatyvinis</a:t>
            </a:r>
            <a:r>
              <a:rPr lang="lt-LT" sz="1200" b="1" kern="100" dirty="0">
                <a:latin typeface="Times New Roman" panose="02020603050405020304" pitchFamily="18" charset="0"/>
                <a:ea typeface="Times New Roman" panose="02020603050405020304" pitchFamily="18" charset="0"/>
              </a:rPr>
              <a:t> DI turėtų būti įdiegtas ir kokie generatyvinio DI įrankių tipai turėtų būti naudojami institucijoje ir (arba) plėtojami ar naujai kuriami. </a:t>
            </a:r>
            <a:r>
              <a:rPr lang="lt-LT" sz="1200" kern="100" dirty="0">
                <a:latin typeface="Times New Roman" panose="02020603050405020304" pitchFamily="18" charset="0"/>
                <a:ea typeface="Times New Roman" panose="02020603050405020304" pitchFamily="18" charset="0"/>
              </a:rPr>
              <a:t>Prieš pradedant naudoti generatyvinio DI įrankius, jo pateikiamų rezultatų pagrįstumas ir patikimumas (validumas) turi būti analizuojami kompetentingų specialistų, koordinuojant institucijos atsakingajam darbuotojui ar veikiant kolegialiai. Numatomi diegti generatyvinio DI įrankiai turi būti preliminariai patikrinami.</a:t>
            </a:r>
            <a:endParaRPr lang="en-US" sz="1200" dirty="0">
              <a:latin typeface="Times New Roman" panose="02020603050405020304" pitchFamily="18" charset="0"/>
              <a:ea typeface="Times New Roman" panose="02020603050405020304" pitchFamily="18" charset="0"/>
            </a:endParaRPr>
          </a:p>
          <a:p>
            <a:pPr indent="0" algn="just">
              <a:buNone/>
            </a:pPr>
            <a:r>
              <a:rPr lang="lt-LT" sz="1200" kern="100" dirty="0">
                <a:latin typeface="Times New Roman" panose="02020603050405020304" pitchFamily="18" charset="0"/>
                <a:ea typeface="Times New Roman" panose="02020603050405020304" pitchFamily="18" charset="0"/>
              </a:rPr>
              <a:t>Kurdamos ir diegdamos sukurtus DI įrankius, institucijos </a:t>
            </a:r>
            <a:r>
              <a:rPr lang="lt-LT" sz="1200" b="1" kern="100" dirty="0">
                <a:latin typeface="Times New Roman" panose="02020603050405020304" pitchFamily="18" charset="0"/>
                <a:ea typeface="Times New Roman" panose="02020603050405020304" pitchFamily="18" charset="0"/>
              </a:rPr>
              <a:t>turi užtikrinti jų validumą, įdiegti mechanizmus, kurie leistų kaip galima geriau stebėti DI įrankių naudojamus algoritmus ir duomenis bei jų generuojamus rezultatus. </a:t>
            </a:r>
            <a:r>
              <a:rPr lang="lt-LT" sz="1200" kern="100" dirty="0">
                <a:latin typeface="Times New Roman" panose="02020603050405020304" pitchFamily="18" charset="0"/>
                <a:ea typeface="Times New Roman" panose="02020603050405020304" pitchFamily="18" charset="0"/>
              </a:rPr>
              <a:t>Tai turėtų apimti reguliarius auditus ir vertinimus, naudotojų duomenų apsaugą ir automatišką netinkamo turinio filtravimą. </a:t>
            </a:r>
            <a:endParaRPr lang="en-US" sz="1200" dirty="0">
              <a:latin typeface="Times New Roman" panose="02020603050405020304" pitchFamily="18" charset="0"/>
              <a:ea typeface="Times New Roman" panose="02020603050405020304" pitchFamily="18" charset="0"/>
            </a:endParaRPr>
          </a:p>
          <a:p>
            <a:endParaRPr lang="en-US" dirty="0"/>
          </a:p>
        </p:txBody>
      </p:sp>
      <p:sp>
        <p:nvSpPr>
          <p:cNvPr id="4" name="Skaidrės numerio vietos rezervavimo ženklas 3"/>
          <p:cNvSpPr>
            <a:spLocks noGrp="1"/>
          </p:cNvSpPr>
          <p:nvPr>
            <p:ph type="sldNum" sz="quarter" idx="5"/>
          </p:nvPr>
        </p:nvSpPr>
        <p:spPr/>
        <p:txBody>
          <a:bodyPr/>
          <a:lstStyle/>
          <a:p>
            <a:fld id="{7686BFD3-CE27-48E1-8109-CE45F3196045}" type="slidenum">
              <a:rPr lang="lt-LT" smtClean="0"/>
              <a:t>33</a:t>
            </a:fld>
            <a:endParaRPr lang="lt-LT"/>
          </a:p>
        </p:txBody>
      </p:sp>
    </p:spTree>
    <p:extLst>
      <p:ext uri="{BB962C8B-B14F-4D97-AF65-F5344CB8AC3E}">
        <p14:creationId xmlns:p14="http://schemas.microsoft.com/office/powerpoint/2010/main" val="39779697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7686BFD3-CE27-48E1-8109-CE45F3196045}" type="slidenum">
              <a:rPr lang="lt-LT" smtClean="0"/>
              <a:t>34</a:t>
            </a:fld>
            <a:endParaRPr lang="lt-LT"/>
          </a:p>
        </p:txBody>
      </p:sp>
    </p:spTree>
    <p:extLst>
      <p:ext uri="{BB962C8B-B14F-4D97-AF65-F5344CB8AC3E}">
        <p14:creationId xmlns:p14="http://schemas.microsoft.com/office/powerpoint/2010/main" val="879311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FB38B-AFC9-019F-739D-220E624EB1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A0B174-5A54-C721-3804-1E9A4E06F0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EE0AB-75E7-24AE-3B3E-3BC4C13357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lt-LT" dirty="0"/>
          </a:p>
        </p:txBody>
      </p:sp>
      <p:sp>
        <p:nvSpPr>
          <p:cNvPr id="4" name="Slide Number Placeholder 3">
            <a:extLst>
              <a:ext uri="{FF2B5EF4-FFF2-40B4-BE49-F238E27FC236}">
                <a16:creationId xmlns:a16="http://schemas.microsoft.com/office/drawing/2014/main" id="{C5A64039-8C0A-7CDE-2DEB-10E02C34419E}"/>
              </a:ext>
            </a:extLst>
          </p:cNvPr>
          <p:cNvSpPr>
            <a:spLocks noGrp="1"/>
          </p:cNvSpPr>
          <p:nvPr>
            <p:ph type="sldNum" sz="quarter" idx="5"/>
          </p:nvPr>
        </p:nvSpPr>
        <p:spPr/>
        <p:txBody>
          <a:bodyPr/>
          <a:lstStyle/>
          <a:p>
            <a:fld id="{7686BFD3-CE27-48E1-8109-CE45F3196045}" type="slidenum">
              <a:rPr lang="lt-LT" smtClean="0"/>
              <a:t>37</a:t>
            </a:fld>
            <a:endParaRPr lang="lt-LT"/>
          </a:p>
        </p:txBody>
      </p:sp>
    </p:spTree>
    <p:extLst>
      <p:ext uri="{BB962C8B-B14F-4D97-AF65-F5344CB8AC3E}">
        <p14:creationId xmlns:p14="http://schemas.microsoft.com/office/powerpoint/2010/main" val="3881421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686BFD3-CE27-48E1-8109-CE45F3196045}" type="slidenum">
              <a:rPr lang="lt-LT" smtClean="0"/>
              <a:t>3</a:t>
            </a:fld>
            <a:endParaRPr lang="lt-LT"/>
          </a:p>
        </p:txBody>
      </p:sp>
    </p:spTree>
    <p:extLst>
      <p:ext uri="{BB962C8B-B14F-4D97-AF65-F5344CB8AC3E}">
        <p14:creationId xmlns:p14="http://schemas.microsoft.com/office/powerpoint/2010/main" val="341472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2E089-ECF4-78A4-5E80-AF7939F99A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CB273-2C09-2CCE-D854-3CBFB560B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09627-5D9B-0710-C467-BA67B55EC316}"/>
              </a:ext>
            </a:extLst>
          </p:cNvPr>
          <p:cNvSpPr>
            <a:spLocks noGrp="1"/>
          </p:cNvSpPr>
          <p:nvPr>
            <p:ph type="body" idx="1"/>
          </p:nvPr>
        </p:nvSpPr>
        <p:spPr/>
        <p:txBody>
          <a:bodyPr/>
          <a:lstStyle/>
          <a:p>
            <a:pPr indent="0" algn="just">
              <a:buNone/>
            </a:pPr>
            <a:r>
              <a:rPr lang="lt-LT" sz="1200" kern="100" dirty="0">
                <a:solidFill>
                  <a:srgbClr val="000000"/>
                </a:solidFill>
                <a:effectLst/>
                <a:highlight>
                  <a:srgbClr val="FFFFFF"/>
                </a:highlight>
                <a:latin typeface="Times New Roman" panose="02020603050405020304" pitchFamily="18" charset="0"/>
                <a:ea typeface="Times New Roman" panose="02020603050405020304" pitchFamily="18" charset="0"/>
              </a:rPr>
              <a:t>Patikimo dirbtinio intelekto etikos gaires (EK, 2019), </a:t>
            </a:r>
          </a:p>
          <a:p>
            <a:pPr indent="0" algn="just">
              <a:buNone/>
            </a:pPr>
            <a:r>
              <a:rPr lang="lt-LT" sz="1200" kern="100" dirty="0">
                <a:solidFill>
                  <a:srgbClr val="000000"/>
                </a:solidFill>
                <a:effectLst/>
                <a:highlight>
                  <a:srgbClr val="FFFFFF"/>
                </a:highlight>
                <a:latin typeface="Times New Roman" panose="02020603050405020304" pitchFamily="18" charset="0"/>
                <a:ea typeface="Times New Roman" panose="02020603050405020304" pitchFamily="18" charset="0"/>
              </a:rPr>
              <a:t>Rekomendaciją dėl dirbtinio intelekto etikos (UNESCO, 2022), </a:t>
            </a:r>
          </a:p>
          <a:p>
            <a:pPr indent="0" algn="just">
              <a:buNone/>
            </a:pPr>
            <a:r>
              <a:rPr lang="lt-LT" sz="1200" kern="100" dirty="0">
                <a:solidFill>
                  <a:srgbClr val="000000"/>
                </a:solidFill>
                <a:effectLst/>
                <a:highlight>
                  <a:srgbClr val="FFFFFF"/>
                </a:highlight>
                <a:latin typeface="Times New Roman" panose="02020603050405020304" pitchFamily="18" charset="0"/>
                <a:ea typeface="Times New Roman" panose="02020603050405020304" pitchFamily="18" charset="0"/>
              </a:rPr>
              <a:t>Dirbtinio intelekto ir duomenų naudojimo mokymo ir mokymosi srityje etikos gaires pedagogams (EK, 2022), </a:t>
            </a:r>
          </a:p>
          <a:p>
            <a:pPr indent="0" algn="just">
              <a:buNone/>
            </a:pPr>
            <a:r>
              <a:rPr lang="lt-LT" sz="1200" kern="1800" dirty="0">
                <a:solidFill>
                  <a:srgbClr val="000000"/>
                </a:solidFill>
                <a:effectLst/>
                <a:highlight>
                  <a:srgbClr val="FFFFFF"/>
                </a:highlight>
                <a:latin typeface="Times New Roman" panose="02020603050405020304" pitchFamily="18" charset="0"/>
                <a:ea typeface="Times New Roman" panose="02020603050405020304" pitchFamily="18" charset="0"/>
              </a:rPr>
              <a:t>Publikavimo etikos komiteto (COPE) rekomendacijas, </a:t>
            </a:r>
          </a:p>
          <a:p>
            <a:pPr indent="0" algn="just">
              <a:buNone/>
            </a:pPr>
            <a:r>
              <a:rPr lang="lt-LT" sz="1200" kern="100" dirty="0">
                <a:solidFill>
                  <a:srgbClr val="000000"/>
                </a:solidFill>
                <a:effectLst/>
                <a:highlight>
                  <a:srgbClr val="FFFFFF"/>
                </a:highlight>
                <a:latin typeface="Times New Roman" panose="02020603050405020304" pitchFamily="18" charset="0"/>
                <a:ea typeface="Times New Roman" panose="02020603050405020304" pitchFamily="18" charset="0"/>
              </a:rPr>
              <a:t>Generatyvinio dirbtinio intelekto gaires švietimui ir moksliniams tyrimams (UNESCO, 2023), </a:t>
            </a:r>
          </a:p>
          <a:p>
            <a:pPr indent="0" algn="just">
              <a:buNone/>
            </a:pPr>
            <a:r>
              <a:rPr lang="lt-LT" sz="1200" kern="1800" dirty="0">
                <a:solidFill>
                  <a:srgbClr val="000000"/>
                </a:solidFill>
                <a:effectLst/>
                <a:highlight>
                  <a:srgbClr val="FFFFFF"/>
                </a:highlight>
                <a:latin typeface="Times New Roman" panose="02020603050405020304" pitchFamily="18" charset="0"/>
                <a:ea typeface="Times New Roman" panose="02020603050405020304" pitchFamily="18" charset="0"/>
              </a:rPr>
              <a:t>Europos akademinio sąžiningumo tinklo (ENAI) Rekomendacijas dėl etiško dirbtinio intelekto naudojimo švietime, </a:t>
            </a:r>
          </a:p>
          <a:p>
            <a:pPr indent="0" algn="just">
              <a:buNone/>
            </a:pPr>
            <a:r>
              <a:rPr lang="lt-LT" sz="1200" kern="1800" dirty="0">
                <a:solidFill>
                  <a:srgbClr val="000000"/>
                </a:solidFill>
                <a:effectLst/>
                <a:highlight>
                  <a:srgbClr val="FFFFFF"/>
                </a:highlight>
                <a:latin typeface="Times New Roman" panose="02020603050405020304" pitchFamily="18" charset="0"/>
                <a:ea typeface="Times New Roman" panose="02020603050405020304" pitchFamily="18" charset="0"/>
              </a:rPr>
              <a:t>Tarnybų darbinį dokumentą dėl kovos su užsienio šalių kišimusi į mokslinius tyrimus ir inovacijas (EK, 2022).</a:t>
            </a:r>
            <a:endParaRPr lang="en-US" sz="1200" dirty="0">
              <a:effectLst/>
              <a:highlight>
                <a:srgbClr val="FFFFFF"/>
              </a:highlight>
              <a:latin typeface="Times New Roman" panose="02020603050405020304" pitchFamily="18" charset="0"/>
              <a:ea typeface="Times New Roman" panose="02020603050405020304" pitchFamily="18" charset="0"/>
            </a:endParaRPr>
          </a:p>
        </p:txBody>
      </p:sp>
      <p:sp>
        <p:nvSpPr>
          <p:cNvPr id="4" name="Slide Number Placeholder 3">
            <a:extLst>
              <a:ext uri="{FF2B5EF4-FFF2-40B4-BE49-F238E27FC236}">
                <a16:creationId xmlns:a16="http://schemas.microsoft.com/office/drawing/2014/main" id="{4A27C4AE-37E5-3FC8-C618-AE7964BD4CB1}"/>
              </a:ext>
            </a:extLst>
          </p:cNvPr>
          <p:cNvSpPr>
            <a:spLocks noGrp="1"/>
          </p:cNvSpPr>
          <p:nvPr>
            <p:ph type="sldNum" sz="quarter" idx="5"/>
          </p:nvPr>
        </p:nvSpPr>
        <p:spPr/>
        <p:txBody>
          <a:bodyPr/>
          <a:lstStyle/>
          <a:p>
            <a:fld id="{7686BFD3-CE27-48E1-8109-CE45F3196045}" type="slidenum">
              <a:rPr lang="lt-LT" smtClean="0"/>
              <a:t>5</a:t>
            </a:fld>
            <a:endParaRPr lang="lt-LT"/>
          </a:p>
        </p:txBody>
      </p:sp>
    </p:spTree>
    <p:extLst>
      <p:ext uri="{BB962C8B-B14F-4D97-AF65-F5344CB8AC3E}">
        <p14:creationId xmlns:p14="http://schemas.microsoft.com/office/powerpoint/2010/main" val="249847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dirty="0"/>
              <a:t>It </a:t>
            </a:r>
            <a:r>
              <a:rPr lang="lt-LT" dirty="0" err="1"/>
              <a:t>is</a:t>
            </a:r>
            <a:r>
              <a:rPr lang="lt-LT" dirty="0"/>
              <a:t> </a:t>
            </a:r>
            <a:r>
              <a:rPr lang="lt-LT" dirty="0" err="1"/>
              <a:t>important</a:t>
            </a:r>
            <a:r>
              <a:rPr lang="lt-LT" dirty="0"/>
              <a:t> to </a:t>
            </a:r>
            <a:r>
              <a:rPr lang="lt-LT" dirty="0" err="1"/>
              <a:t>agree</a:t>
            </a:r>
            <a:r>
              <a:rPr lang="lt-LT" dirty="0"/>
              <a:t> </a:t>
            </a:r>
            <a:r>
              <a:rPr lang="lt-LT" dirty="0" err="1"/>
              <a:t>for</a:t>
            </a:r>
            <a:r>
              <a:rPr lang="lt-LT" dirty="0"/>
              <a:t> </a:t>
            </a:r>
            <a:r>
              <a:rPr lang="lt-LT" dirty="0" err="1"/>
              <a:t>the</a:t>
            </a:r>
            <a:r>
              <a:rPr lang="lt-LT" dirty="0"/>
              <a:t> </a:t>
            </a:r>
            <a:r>
              <a:rPr lang="lt-LT" dirty="0" err="1"/>
              <a:t>regulations</a:t>
            </a:r>
            <a:r>
              <a:rPr lang="lt-LT" dirty="0"/>
              <a:t>. </a:t>
            </a:r>
            <a:r>
              <a:rPr lang="lt-LT" dirty="0" err="1"/>
              <a:t>But</a:t>
            </a:r>
            <a:r>
              <a:rPr lang="lt-LT" dirty="0"/>
              <a:t> </a:t>
            </a:r>
            <a:r>
              <a:rPr lang="lt-LT" dirty="0" err="1"/>
              <a:t>can</a:t>
            </a:r>
            <a:r>
              <a:rPr lang="lt-LT" dirty="0"/>
              <a:t> </a:t>
            </a:r>
            <a:r>
              <a:rPr lang="lt-LT" dirty="0" err="1"/>
              <a:t>the</a:t>
            </a:r>
            <a:r>
              <a:rPr lang="lt-LT" dirty="0"/>
              <a:t> </a:t>
            </a:r>
            <a:r>
              <a:rPr lang="lt-LT" dirty="0" err="1"/>
              <a:t>Guidlines</a:t>
            </a:r>
            <a:r>
              <a:rPr lang="lt-LT" dirty="0"/>
              <a:t> </a:t>
            </a:r>
            <a:r>
              <a:rPr lang="lt-LT" dirty="0" err="1"/>
              <a:t>in</a:t>
            </a:r>
            <a:r>
              <a:rPr lang="lt-LT" dirty="0"/>
              <a:t> </a:t>
            </a:r>
            <a:r>
              <a:rPr lang="lt-LT" dirty="0" err="1"/>
              <a:t>general</a:t>
            </a:r>
            <a:r>
              <a:rPr lang="lt-LT" dirty="0"/>
              <a:t> be </a:t>
            </a:r>
            <a:r>
              <a:rPr lang="lt-LT" dirty="0" err="1"/>
              <a:t>implemented</a:t>
            </a:r>
            <a:r>
              <a:rPr lang="lt-LT" dirty="0"/>
              <a:t> </a:t>
            </a:r>
            <a:r>
              <a:rPr lang="lt-LT" dirty="0" err="1"/>
              <a:t>globally</a:t>
            </a:r>
            <a:r>
              <a:rPr lang="lt-LT" dirty="0"/>
              <a:t>?</a:t>
            </a:r>
          </a:p>
          <a:p>
            <a:endParaRPr lang="lt-LT" dirty="0"/>
          </a:p>
          <a:p>
            <a:r>
              <a:rPr lang="en-GB" b="0" i="0" dirty="0">
                <a:solidFill>
                  <a:srgbClr val="3F3F3F"/>
                </a:solidFill>
                <a:effectLst/>
                <a:latin typeface="BerniniSans-Web-OECD-Regular"/>
              </a:rPr>
              <a:t>The OECD AI Principles identify five complementary values-based principles for the responsible stewardship of trustworthy AI: (1.1) </a:t>
            </a:r>
            <a:r>
              <a:rPr lang="en-GB" b="0" i="0" u="sng" dirty="0">
                <a:solidFill>
                  <a:srgbClr val="06838F"/>
                </a:solidFill>
                <a:effectLst/>
                <a:latin typeface="BerniniSans-Web-OECD-Regular"/>
                <a:hlinkClick r:id="rId3"/>
              </a:rPr>
              <a:t>inclusive growth, sustainable development and well-being</a:t>
            </a:r>
            <a:r>
              <a:rPr lang="en-GB" b="0" i="0" dirty="0">
                <a:solidFill>
                  <a:srgbClr val="3F3F3F"/>
                </a:solidFill>
                <a:effectLst/>
                <a:latin typeface="BerniniSans-Web-OECD-Regular"/>
              </a:rPr>
              <a:t>, (1.2) </a:t>
            </a:r>
            <a:r>
              <a:rPr lang="en-GB" b="0" i="0" u="sng" dirty="0">
                <a:solidFill>
                  <a:srgbClr val="06838F"/>
                </a:solidFill>
                <a:effectLst/>
                <a:latin typeface="BerniniSans-Web-OECD-Regular"/>
                <a:hlinkClick r:id="rId4"/>
              </a:rPr>
              <a:t>human-centred values and fairness</a:t>
            </a:r>
            <a:r>
              <a:rPr lang="en-GB" b="0" i="0" dirty="0">
                <a:solidFill>
                  <a:srgbClr val="3F3F3F"/>
                </a:solidFill>
                <a:effectLst/>
                <a:latin typeface="BerniniSans-Web-OECD-Regular"/>
              </a:rPr>
              <a:t>, (1.3) </a:t>
            </a:r>
            <a:r>
              <a:rPr lang="en-GB" b="0" i="0" u="sng" dirty="0">
                <a:solidFill>
                  <a:srgbClr val="06838F"/>
                </a:solidFill>
                <a:effectLst/>
                <a:latin typeface="BerniniSans-Web-OECD-Regular"/>
                <a:hlinkClick r:id="rId5"/>
              </a:rPr>
              <a:t>transparency and explainability</a:t>
            </a:r>
            <a:r>
              <a:rPr lang="en-GB" b="0" i="0" dirty="0">
                <a:solidFill>
                  <a:srgbClr val="3F3F3F"/>
                </a:solidFill>
                <a:effectLst/>
                <a:latin typeface="BerniniSans-Web-OECD-Regular"/>
              </a:rPr>
              <a:t>, (1.4) </a:t>
            </a:r>
            <a:r>
              <a:rPr lang="en-GB" b="0" i="0" u="sng" dirty="0">
                <a:solidFill>
                  <a:srgbClr val="06838F"/>
                </a:solidFill>
                <a:effectLst/>
                <a:latin typeface="BerniniSans-Web-OECD-Regular"/>
                <a:hlinkClick r:id="rId6"/>
              </a:rPr>
              <a:t>robustness, security and safety</a:t>
            </a:r>
            <a:r>
              <a:rPr lang="en-GB" b="0" i="0" dirty="0">
                <a:solidFill>
                  <a:srgbClr val="3F3F3F"/>
                </a:solidFill>
                <a:effectLst/>
                <a:latin typeface="BerniniSans-Web-OECD-Regular"/>
              </a:rPr>
              <a:t>, and (1.5) </a:t>
            </a:r>
            <a:r>
              <a:rPr lang="en-GB" b="0" i="0" u="sng" dirty="0">
                <a:solidFill>
                  <a:srgbClr val="06838F"/>
                </a:solidFill>
                <a:effectLst/>
                <a:latin typeface="BerniniSans-Web-OECD-Regular"/>
                <a:hlinkClick r:id="rId7"/>
              </a:rPr>
              <a:t>accountability</a:t>
            </a:r>
            <a:r>
              <a:rPr lang="en-GB" b="0" i="0" dirty="0">
                <a:solidFill>
                  <a:srgbClr val="3F3F3F"/>
                </a:solidFill>
                <a:effectLst/>
                <a:latin typeface="BerniniSans-Web-OECD-Regular"/>
              </a:rPr>
              <a:t>.</a:t>
            </a:r>
            <a:endParaRPr lang="en-GB" dirty="0"/>
          </a:p>
        </p:txBody>
      </p:sp>
      <p:sp>
        <p:nvSpPr>
          <p:cNvPr id="4" name="Slide Number Placeholder 3"/>
          <p:cNvSpPr>
            <a:spLocks noGrp="1"/>
          </p:cNvSpPr>
          <p:nvPr>
            <p:ph type="sldNum" sz="quarter" idx="5"/>
          </p:nvPr>
        </p:nvSpPr>
        <p:spPr/>
        <p:txBody>
          <a:bodyPr/>
          <a:lstStyle/>
          <a:p>
            <a:fld id="{7686BFD3-CE27-48E1-8109-CE45F3196045}" type="slidenum">
              <a:rPr lang="lt-LT" smtClean="0"/>
              <a:t>6</a:t>
            </a:fld>
            <a:endParaRPr lang="lt-LT"/>
          </a:p>
        </p:txBody>
      </p:sp>
    </p:spTree>
    <p:extLst>
      <p:ext uri="{BB962C8B-B14F-4D97-AF65-F5344CB8AC3E}">
        <p14:creationId xmlns:p14="http://schemas.microsoft.com/office/powerpoint/2010/main" val="236803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Roboto" panose="02000000000000000000" pitchFamily="2" charset="0"/>
              </a:rPr>
              <a:t>Mario Draghi </a:t>
            </a:r>
            <a:r>
              <a:rPr lang="en-US" b="0" i="0" dirty="0" err="1">
                <a:solidFill>
                  <a:srgbClr val="131313"/>
                </a:solidFill>
                <a:effectLst/>
                <a:latin typeface="Roboto" panose="02000000000000000000" pitchFamily="2" charset="0"/>
              </a:rPr>
              <a:t>konkurencingumo</a:t>
            </a:r>
            <a:r>
              <a:rPr lang="en-US" b="0" i="0" dirty="0">
                <a:solidFill>
                  <a:srgbClr val="131313"/>
                </a:solidFill>
                <a:effectLst/>
                <a:latin typeface="Roboto" panose="02000000000000000000" pitchFamily="2" charset="0"/>
              </a:rPr>
              <a:t> </a:t>
            </a:r>
            <a:r>
              <a:rPr lang="en-US" b="0" i="0" dirty="0" err="1">
                <a:solidFill>
                  <a:srgbClr val="131313"/>
                </a:solidFill>
                <a:effectLst/>
                <a:latin typeface="Roboto" panose="02000000000000000000" pitchFamily="2" charset="0"/>
              </a:rPr>
              <a:t>ataskaita</a:t>
            </a:r>
            <a:r>
              <a:rPr lang="en-US" b="0" i="0" dirty="0">
                <a:solidFill>
                  <a:srgbClr val="131313"/>
                </a:solidFill>
                <a:effectLst/>
                <a:latin typeface="Roboto" panose="02000000000000000000" pitchFamily="2" charset="0"/>
              </a:rPr>
              <a:t>, </a:t>
            </a:r>
            <a:r>
              <a:rPr lang="en-US" b="0" i="0" dirty="0" err="1">
                <a:solidFill>
                  <a:srgbClr val="131313"/>
                </a:solidFill>
                <a:effectLst/>
                <a:latin typeface="Roboto" panose="02000000000000000000" pitchFamily="2" charset="0"/>
              </a:rPr>
              <a:t>pateikta</a:t>
            </a:r>
            <a:r>
              <a:rPr lang="en-US" b="0" i="0" dirty="0">
                <a:solidFill>
                  <a:srgbClr val="131313"/>
                </a:solidFill>
                <a:effectLst/>
                <a:latin typeface="Roboto" panose="02000000000000000000" pitchFamily="2" charset="0"/>
              </a:rPr>
              <a:t> Europos </a:t>
            </a:r>
            <a:r>
              <a:rPr lang="en-US" b="0" i="0" dirty="0" err="1">
                <a:solidFill>
                  <a:srgbClr val="131313"/>
                </a:solidFill>
                <a:effectLst/>
                <a:latin typeface="Roboto" panose="02000000000000000000" pitchFamily="2" charset="0"/>
              </a:rPr>
              <a:t>Komisijos</a:t>
            </a:r>
            <a:r>
              <a:rPr lang="en-US" b="0" i="0" dirty="0">
                <a:solidFill>
                  <a:srgbClr val="131313"/>
                </a:solidFill>
                <a:effectLst/>
                <a:latin typeface="Roboto" panose="02000000000000000000" pitchFamily="2" charset="0"/>
              </a:rPr>
              <a:t> </a:t>
            </a:r>
            <a:r>
              <a:rPr lang="en-US" b="0" i="0" dirty="0" err="1">
                <a:solidFill>
                  <a:srgbClr val="131313"/>
                </a:solidFill>
                <a:effectLst/>
                <a:latin typeface="Roboto" panose="02000000000000000000" pitchFamily="2" charset="0"/>
              </a:rPr>
              <a:t>pirmininkei</a:t>
            </a:r>
            <a:r>
              <a:rPr lang="en-US" b="0" i="0" dirty="0">
                <a:solidFill>
                  <a:srgbClr val="131313"/>
                </a:solidFill>
                <a:effectLst/>
                <a:latin typeface="Roboto" panose="02000000000000000000" pitchFamily="2" charset="0"/>
              </a:rPr>
              <a:t> </a:t>
            </a:r>
            <a:r>
              <a:rPr lang="en-US" b="0" i="0" dirty="0" err="1">
                <a:solidFill>
                  <a:srgbClr val="131313"/>
                </a:solidFill>
                <a:effectLst/>
                <a:latin typeface="Roboto" panose="02000000000000000000" pitchFamily="2" charset="0"/>
              </a:rPr>
              <a:t>Ursulai</a:t>
            </a:r>
            <a:r>
              <a:rPr lang="en-US" b="0" i="0" dirty="0">
                <a:solidFill>
                  <a:srgbClr val="131313"/>
                </a:solidFill>
                <a:effectLst/>
                <a:latin typeface="Roboto" panose="02000000000000000000" pitchFamily="2" charset="0"/>
              </a:rPr>
              <a:t> von der Leyen</a:t>
            </a:r>
            <a:endParaRPr lang="lt-LT" b="0" i="0" dirty="0">
              <a:solidFill>
                <a:srgbClr val="131313"/>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31313"/>
                </a:solidFill>
                <a:effectLst/>
                <a:latin typeface="Roboto" panose="02000000000000000000" pitchFamily="2" charset="0"/>
              </a:rPr>
              <a:t>https://commission.europa.eu/topics/strengthening-european-competitiveness/eu-competitiveness-looking-ahead_en</a:t>
            </a:r>
            <a:endParaRPr lang="en-US" dirty="0"/>
          </a:p>
        </p:txBody>
      </p:sp>
      <p:sp>
        <p:nvSpPr>
          <p:cNvPr id="4" name="Skaidrės numerio vietos rezervavimo ženklas 3"/>
          <p:cNvSpPr>
            <a:spLocks noGrp="1"/>
          </p:cNvSpPr>
          <p:nvPr>
            <p:ph type="sldNum" sz="quarter" idx="5"/>
          </p:nvPr>
        </p:nvSpPr>
        <p:spPr/>
        <p:txBody>
          <a:bodyPr/>
          <a:lstStyle/>
          <a:p>
            <a:fld id="{7686BFD3-CE27-48E1-8109-CE45F3196045}" type="slidenum">
              <a:rPr lang="lt-LT" smtClean="0"/>
              <a:t>7</a:t>
            </a:fld>
            <a:endParaRPr lang="lt-LT"/>
          </a:p>
        </p:txBody>
      </p:sp>
    </p:spTree>
    <p:extLst>
      <p:ext uri="{BB962C8B-B14F-4D97-AF65-F5344CB8AC3E}">
        <p14:creationId xmlns:p14="http://schemas.microsoft.com/office/powerpoint/2010/main" val="3300107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lt-LT" sz="2800" b="0" i="0" dirty="0">
                <a:solidFill>
                  <a:srgbClr val="2C2F34"/>
                </a:solidFill>
                <a:effectLst/>
                <a:latin typeface="-apple-system"/>
              </a:rPr>
              <a:t>Visos ES šalys turėjo pasitvirtinti DI strategijas iki 2019 metų vidurio.</a:t>
            </a:r>
          </a:p>
          <a:p>
            <a:pPr>
              <a:lnSpc>
                <a:spcPct val="107000"/>
              </a:lnSpc>
              <a:spcAft>
                <a:spcPts val="800"/>
              </a:spcAft>
            </a:pPr>
            <a:endParaRPr lang="lt-LT" sz="2800" b="0" i="0" dirty="0">
              <a:solidFill>
                <a:srgbClr val="2C2F34"/>
              </a:solidFill>
              <a:effectLst/>
              <a:latin typeface="-apple-system"/>
            </a:endParaRPr>
          </a:p>
          <a:p>
            <a:pPr>
              <a:lnSpc>
                <a:spcPct val="107000"/>
              </a:lnSpc>
              <a:spcAft>
                <a:spcPts val="800"/>
              </a:spcAft>
            </a:pPr>
            <a:r>
              <a:rPr lang="lt-LT" sz="2800" b="0" i="0" dirty="0">
                <a:solidFill>
                  <a:srgbClr val="2C2F34"/>
                </a:solidFill>
                <a:effectLst/>
                <a:latin typeface="-apple-system"/>
              </a:rPr>
              <a:t>NERINGA GAUBIENĖ: https://www.teise.pro/index.php/2019/08/26/n-gaubiene-lietuvos-dirbtinio-intelekto-strategija-ar-teisingai-suprantamas-dirbtinis-intelektas/</a:t>
            </a:r>
          </a:p>
          <a:p>
            <a:pPr>
              <a:lnSpc>
                <a:spcPct val="107000"/>
              </a:lnSpc>
              <a:spcAft>
                <a:spcPts val="800"/>
              </a:spcAft>
            </a:pPr>
            <a:r>
              <a:rPr lang="lt-LT" sz="2800" b="0" i="0" dirty="0">
                <a:solidFill>
                  <a:srgbClr val="2C2F34"/>
                </a:solidFill>
                <a:effectLst/>
                <a:latin typeface="-apple-system"/>
              </a:rPr>
              <a:t>Strategijos autoriai nurodo, kad naudoja naujausią Europos Komisijos pateiktą DI apibūdinimą, bet kas nėra nurodoma, kad tai yra Europos Komisijos teksto vertimas į lietuvių kalbą, kurio prasmė skiriasi nuo originalaus varianto anglų kalba: „</a:t>
            </a:r>
            <a:r>
              <a:rPr lang="lt-LT" sz="2800" b="0" i="1" dirty="0" err="1">
                <a:solidFill>
                  <a:srgbClr val="2C2F34"/>
                </a:solidFill>
                <a:effectLst/>
                <a:latin typeface="-apple-system"/>
              </a:rPr>
              <a:t>Artificial</a:t>
            </a:r>
            <a:r>
              <a:rPr lang="lt-LT" sz="2800" b="0" i="1" dirty="0">
                <a:solidFill>
                  <a:srgbClr val="2C2F34"/>
                </a:solidFill>
                <a:effectLst/>
                <a:latin typeface="-apple-system"/>
              </a:rPr>
              <a:t> </a:t>
            </a:r>
            <a:r>
              <a:rPr lang="lt-LT" sz="2800" b="0" i="1" dirty="0" err="1">
                <a:solidFill>
                  <a:srgbClr val="2C2F34"/>
                </a:solidFill>
                <a:effectLst/>
                <a:latin typeface="-apple-system"/>
              </a:rPr>
              <a:t>intelligence</a:t>
            </a:r>
            <a:r>
              <a:rPr lang="lt-LT" sz="2800" b="0" i="1" dirty="0">
                <a:solidFill>
                  <a:srgbClr val="2C2F34"/>
                </a:solidFill>
                <a:effectLst/>
                <a:latin typeface="-apple-system"/>
              </a:rPr>
              <a:t> (AI) </a:t>
            </a:r>
            <a:r>
              <a:rPr lang="lt-LT" sz="2800" b="0" i="1" u="sng" dirty="0" err="1">
                <a:solidFill>
                  <a:srgbClr val="2C2F34"/>
                </a:solidFill>
                <a:effectLst/>
                <a:latin typeface="-apple-system"/>
              </a:rPr>
              <a:t>refers</a:t>
            </a:r>
            <a:r>
              <a:rPr lang="lt-LT" sz="2800" b="0" i="1" u="sng" dirty="0">
                <a:solidFill>
                  <a:srgbClr val="2C2F34"/>
                </a:solidFill>
                <a:effectLst/>
                <a:latin typeface="-apple-system"/>
              </a:rPr>
              <a:t> to </a:t>
            </a:r>
            <a:r>
              <a:rPr lang="lt-LT" sz="2800" b="0" i="1" u="sng" dirty="0" err="1">
                <a:solidFill>
                  <a:srgbClr val="2C2F34"/>
                </a:solidFill>
                <a:effectLst/>
                <a:latin typeface="-apple-system"/>
              </a:rPr>
              <a:t>systems</a:t>
            </a:r>
            <a:r>
              <a:rPr lang="lt-LT" sz="2800" b="0" i="1" u="sng" dirty="0">
                <a:solidFill>
                  <a:srgbClr val="2C2F34"/>
                </a:solidFill>
                <a:effectLst/>
                <a:latin typeface="-apple-system"/>
              </a:rPr>
              <a:t> </a:t>
            </a:r>
            <a:r>
              <a:rPr lang="lt-LT" sz="2800" b="0" i="1" u="sng" dirty="0" err="1">
                <a:solidFill>
                  <a:srgbClr val="2C2F34"/>
                </a:solidFill>
                <a:effectLst/>
                <a:latin typeface="-apple-system"/>
              </a:rPr>
              <a:t>that</a:t>
            </a:r>
            <a:r>
              <a:rPr lang="lt-LT" sz="2800" b="0" i="1" u="sng" dirty="0">
                <a:solidFill>
                  <a:srgbClr val="2C2F34"/>
                </a:solidFill>
                <a:effectLst/>
                <a:latin typeface="-apple-system"/>
              </a:rPr>
              <a:t> </a:t>
            </a:r>
            <a:r>
              <a:rPr lang="lt-LT" sz="2800" b="0" i="1" u="sng" dirty="0" err="1">
                <a:solidFill>
                  <a:srgbClr val="2C2F34"/>
                </a:solidFill>
                <a:effectLst/>
                <a:latin typeface="-apple-system"/>
              </a:rPr>
              <a:t>display</a:t>
            </a:r>
            <a:r>
              <a:rPr lang="lt-LT" sz="2800" b="0" i="1" u="sng" dirty="0">
                <a:solidFill>
                  <a:srgbClr val="2C2F34"/>
                </a:solidFill>
                <a:effectLst/>
                <a:latin typeface="-apple-system"/>
              </a:rPr>
              <a:t> </a:t>
            </a:r>
            <a:r>
              <a:rPr lang="lt-LT" sz="2800" b="0" i="1" u="sng" dirty="0" err="1">
                <a:solidFill>
                  <a:srgbClr val="2C2F34"/>
                </a:solidFill>
                <a:effectLst/>
                <a:latin typeface="-apple-system"/>
              </a:rPr>
              <a:t>intelligent</a:t>
            </a:r>
            <a:r>
              <a:rPr lang="lt-LT" sz="2800" b="0" i="1" u="sng" dirty="0">
                <a:solidFill>
                  <a:srgbClr val="2C2F34"/>
                </a:solidFill>
                <a:effectLst/>
                <a:latin typeface="-apple-system"/>
              </a:rPr>
              <a:t> </a:t>
            </a:r>
            <a:r>
              <a:rPr lang="lt-LT" sz="2800" b="0" i="1" u="sng" dirty="0" err="1">
                <a:solidFill>
                  <a:srgbClr val="2C2F34"/>
                </a:solidFill>
                <a:effectLst/>
                <a:latin typeface="-apple-system"/>
              </a:rPr>
              <a:t>behavior</a:t>
            </a:r>
            <a:r>
              <a:rPr lang="lt-LT" sz="2800" b="0" i="1" dirty="0">
                <a:solidFill>
                  <a:srgbClr val="2C2F34"/>
                </a:solidFill>
                <a:effectLst/>
                <a:latin typeface="-apple-system"/>
              </a:rPr>
              <a:t> </a:t>
            </a:r>
            <a:r>
              <a:rPr lang="lt-LT" sz="2800" b="0" i="1" dirty="0" err="1">
                <a:solidFill>
                  <a:srgbClr val="2C2F34"/>
                </a:solidFill>
                <a:effectLst/>
                <a:latin typeface="-apple-system"/>
              </a:rPr>
              <a:t>by</a:t>
            </a:r>
            <a:r>
              <a:rPr lang="lt-LT" sz="2800" b="0" i="1" dirty="0">
                <a:solidFill>
                  <a:srgbClr val="2C2F34"/>
                </a:solidFill>
                <a:effectLst/>
                <a:latin typeface="-apple-system"/>
              </a:rPr>
              <a:t> </a:t>
            </a:r>
            <a:r>
              <a:rPr lang="lt-LT" sz="2800" b="0" i="1" dirty="0" err="1">
                <a:solidFill>
                  <a:srgbClr val="2C2F34"/>
                </a:solidFill>
                <a:effectLst/>
                <a:latin typeface="-apple-system"/>
              </a:rPr>
              <a:t>analyzing</a:t>
            </a:r>
            <a:r>
              <a:rPr lang="lt-LT" sz="2800" b="0" i="1" dirty="0">
                <a:solidFill>
                  <a:srgbClr val="2C2F34"/>
                </a:solidFill>
                <a:effectLst/>
                <a:latin typeface="-apple-system"/>
              </a:rPr>
              <a:t> </a:t>
            </a:r>
            <a:r>
              <a:rPr lang="lt-LT" sz="2800" b="0" i="1" dirty="0" err="1">
                <a:solidFill>
                  <a:srgbClr val="2C2F34"/>
                </a:solidFill>
                <a:effectLst/>
                <a:latin typeface="-apple-system"/>
              </a:rPr>
              <a:t>their</a:t>
            </a:r>
            <a:r>
              <a:rPr lang="lt-LT" sz="2800" b="0" i="1" dirty="0">
                <a:solidFill>
                  <a:srgbClr val="2C2F34"/>
                </a:solidFill>
                <a:effectLst/>
                <a:latin typeface="-apple-system"/>
              </a:rPr>
              <a:t> </a:t>
            </a:r>
            <a:r>
              <a:rPr lang="lt-LT" sz="2800" b="0" i="1" dirty="0" err="1">
                <a:solidFill>
                  <a:srgbClr val="2C2F34"/>
                </a:solidFill>
                <a:effectLst/>
                <a:latin typeface="-apple-system"/>
              </a:rPr>
              <a:t>environment</a:t>
            </a:r>
            <a:r>
              <a:rPr lang="lt-LT" sz="2800" b="0" i="1" dirty="0">
                <a:solidFill>
                  <a:srgbClr val="2C2F34"/>
                </a:solidFill>
                <a:effectLst/>
                <a:latin typeface="-apple-system"/>
              </a:rPr>
              <a:t> </a:t>
            </a:r>
            <a:r>
              <a:rPr lang="lt-LT" sz="2800" b="0" i="1" dirty="0" err="1">
                <a:solidFill>
                  <a:srgbClr val="2C2F34"/>
                </a:solidFill>
                <a:effectLst/>
                <a:latin typeface="-apple-system"/>
              </a:rPr>
              <a:t>and</a:t>
            </a:r>
            <a:r>
              <a:rPr lang="lt-LT" sz="2800" b="0" i="1" dirty="0">
                <a:solidFill>
                  <a:srgbClr val="2C2F34"/>
                </a:solidFill>
                <a:effectLst/>
                <a:latin typeface="-apple-system"/>
              </a:rPr>
              <a:t> </a:t>
            </a:r>
            <a:r>
              <a:rPr lang="lt-LT" sz="2800" b="0" i="1" dirty="0" err="1">
                <a:solidFill>
                  <a:srgbClr val="2C2F34"/>
                </a:solidFill>
                <a:effectLst/>
                <a:latin typeface="-apple-system"/>
              </a:rPr>
              <a:t>taking</a:t>
            </a:r>
            <a:r>
              <a:rPr lang="lt-LT" sz="2800" b="0" i="1" dirty="0">
                <a:solidFill>
                  <a:srgbClr val="2C2F34"/>
                </a:solidFill>
                <a:effectLst/>
                <a:latin typeface="-apple-system"/>
              </a:rPr>
              <a:t> </a:t>
            </a:r>
            <a:r>
              <a:rPr lang="lt-LT" sz="2800" b="0" i="1" dirty="0" err="1">
                <a:solidFill>
                  <a:srgbClr val="2C2F34"/>
                </a:solidFill>
                <a:effectLst/>
                <a:latin typeface="-apple-system"/>
              </a:rPr>
              <a:t>actions</a:t>
            </a:r>
            <a:r>
              <a:rPr lang="lt-LT" sz="2800" b="0" i="1" dirty="0">
                <a:solidFill>
                  <a:srgbClr val="2C2F34"/>
                </a:solidFill>
                <a:effectLst/>
                <a:latin typeface="-apple-system"/>
              </a:rPr>
              <a:t> – </a:t>
            </a:r>
            <a:r>
              <a:rPr lang="lt-LT" sz="2800" b="0" i="1" dirty="0" err="1">
                <a:solidFill>
                  <a:srgbClr val="2C2F34"/>
                </a:solidFill>
                <a:effectLst/>
                <a:latin typeface="-apple-system"/>
              </a:rPr>
              <a:t>with</a:t>
            </a:r>
            <a:r>
              <a:rPr lang="lt-LT" sz="2800" b="0" i="1" dirty="0">
                <a:solidFill>
                  <a:srgbClr val="2C2F34"/>
                </a:solidFill>
                <a:effectLst/>
                <a:latin typeface="-apple-system"/>
              </a:rPr>
              <a:t> </a:t>
            </a:r>
            <a:r>
              <a:rPr lang="lt-LT" sz="2800" b="0" i="1" dirty="0" err="1">
                <a:solidFill>
                  <a:srgbClr val="2C2F34"/>
                </a:solidFill>
                <a:effectLst/>
                <a:latin typeface="-apple-system"/>
              </a:rPr>
              <a:t>some</a:t>
            </a:r>
            <a:r>
              <a:rPr lang="lt-LT" sz="2800" b="0" i="1" dirty="0">
                <a:solidFill>
                  <a:srgbClr val="2C2F34"/>
                </a:solidFill>
                <a:effectLst/>
                <a:latin typeface="-apple-system"/>
              </a:rPr>
              <a:t> </a:t>
            </a:r>
            <a:r>
              <a:rPr lang="lt-LT" sz="2800" b="0" i="1" dirty="0" err="1">
                <a:solidFill>
                  <a:srgbClr val="2C2F34"/>
                </a:solidFill>
                <a:effectLst/>
                <a:latin typeface="-apple-system"/>
              </a:rPr>
              <a:t>degree</a:t>
            </a:r>
            <a:r>
              <a:rPr lang="lt-LT" sz="2800" b="0" i="1" dirty="0">
                <a:solidFill>
                  <a:srgbClr val="2C2F34"/>
                </a:solidFill>
                <a:effectLst/>
                <a:latin typeface="-apple-system"/>
              </a:rPr>
              <a:t> </a:t>
            </a:r>
            <a:r>
              <a:rPr lang="lt-LT" sz="2800" b="0" i="1" dirty="0" err="1">
                <a:solidFill>
                  <a:srgbClr val="2C2F34"/>
                </a:solidFill>
                <a:effectLst/>
                <a:latin typeface="-apple-system"/>
              </a:rPr>
              <a:t>of</a:t>
            </a:r>
            <a:r>
              <a:rPr lang="lt-LT" sz="2800" b="0" i="1" dirty="0">
                <a:solidFill>
                  <a:srgbClr val="2C2F34"/>
                </a:solidFill>
                <a:effectLst/>
                <a:latin typeface="-apple-system"/>
              </a:rPr>
              <a:t> </a:t>
            </a:r>
            <a:r>
              <a:rPr lang="lt-LT" sz="2800" b="0" i="1" dirty="0" err="1">
                <a:solidFill>
                  <a:srgbClr val="2C2F34"/>
                </a:solidFill>
                <a:effectLst/>
                <a:latin typeface="-apple-system"/>
              </a:rPr>
              <a:t>autonomy</a:t>
            </a:r>
            <a:r>
              <a:rPr lang="lt-LT" sz="2800" b="0" i="1" dirty="0">
                <a:solidFill>
                  <a:srgbClr val="2C2F34"/>
                </a:solidFill>
                <a:effectLst/>
                <a:latin typeface="-apple-system"/>
              </a:rPr>
              <a:t> – to </a:t>
            </a:r>
            <a:r>
              <a:rPr lang="lt-LT" sz="2800" b="0" i="1" dirty="0" err="1">
                <a:solidFill>
                  <a:srgbClr val="2C2F34"/>
                </a:solidFill>
                <a:effectLst/>
                <a:latin typeface="-apple-system"/>
              </a:rPr>
              <a:t>achieve</a:t>
            </a:r>
            <a:r>
              <a:rPr lang="lt-LT" sz="2800" b="0" i="1" dirty="0">
                <a:solidFill>
                  <a:srgbClr val="2C2F34"/>
                </a:solidFill>
                <a:effectLst/>
                <a:latin typeface="-apple-system"/>
              </a:rPr>
              <a:t> </a:t>
            </a:r>
            <a:r>
              <a:rPr lang="lt-LT" sz="2800" b="0" i="1" dirty="0" err="1">
                <a:solidFill>
                  <a:srgbClr val="2C2F34"/>
                </a:solidFill>
                <a:effectLst/>
                <a:latin typeface="-apple-system"/>
              </a:rPr>
              <a:t>specific</a:t>
            </a:r>
            <a:r>
              <a:rPr lang="lt-LT" sz="2800" b="0" i="1" dirty="0">
                <a:solidFill>
                  <a:srgbClr val="2C2F34"/>
                </a:solidFill>
                <a:effectLst/>
                <a:latin typeface="-apple-system"/>
              </a:rPr>
              <a:t> </a:t>
            </a:r>
            <a:r>
              <a:rPr lang="lt-LT" sz="2800" b="0" i="1" dirty="0" err="1">
                <a:solidFill>
                  <a:srgbClr val="2C2F34"/>
                </a:solidFill>
                <a:effectLst/>
                <a:latin typeface="-apple-system"/>
              </a:rPr>
              <a:t>goals</a:t>
            </a:r>
            <a:r>
              <a:rPr lang="lt-LT" sz="2800" b="0" i="0" dirty="0">
                <a:solidFill>
                  <a:srgbClr val="2C2F34"/>
                </a:solidFill>
                <a:effectLst/>
                <a:latin typeface="-apple-system"/>
              </a:rPr>
              <a:t>“.</a:t>
            </a:r>
            <a:endParaRPr lang="lt-LT" sz="18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endParaRPr lang="lt-LT" sz="18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Aft>
                <a:spcPts val="800"/>
              </a:spcAft>
            </a:pPr>
            <a:r>
              <a:rPr lang="lt-LT" sz="2800" b="0" i="0" dirty="0">
                <a:solidFill>
                  <a:srgbClr val="2C2F34"/>
                </a:solidFill>
                <a:effectLst/>
                <a:latin typeface="-apple-system"/>
              </a:rPr>
              <a:t>Tačiau ir angliškas DI apibrėžimas prasilenkia su realybe, nes DI neanalizuoja savo aplinkos [aut. </a:t>
            </a:r>
            <a:r>
              <a:rPr lang="lt-LT" sz="2800" b="0" i="0" dirty="0" err="1">
                <a:solidFill>
                  <a:srgbClr val="2C2F34"/>
                </a:solidFill>
                <a:effectLst/>
                <a:latin typeface="-apple-system"/>
              </a:rPr>
              <a:t>past</a:t>
            </a:r>
            <a:r>
              <a:rPr lang="lt-LT" sz="2800" b="0" i="0" dirty="0">
                <a:solidFill>
                  <a:srgbClr val="2C2F34"/>
                </a:solidFill>
                <a:effectLst/>
                <a:latin typeface="-apple-system"/>
              </a:rPr>
              <a:t>. O kas yra jo aplinka?]. DI algoritmų pagrindu veikianti sistema </a:t>
            </a:r>
            <a:r>
              <a:rPr lang="lt-LT" sz="2800" b="0" i="0" dirty="0" err="1">
                <a:solidFill>
                  <a:srgbClr val="2C2F34"/>
                </a:solidFill>
                <a:effectLst/>
                <a:latin typeface="-apple-system"/>
              </a:rPr>
              <a:t>suvidurkinusi</a:t>
            </a:r>
            <a:r>
              <a:rPr lang="lt-LT" sz="2800" b="0" i="0" dirty="0">
                <a:solidFill>
                  <a:srgbClr val="2C2F34"/>
                </a:solidFill>
                <a:effectLst/>
                <a:latin typeface="-apple-system"/>
              </a:rPr>
              <a:t> didelį kiekį duomenų (pakankamai didelis duomenų kiekis idealiu atveju apima visas galimas variacijas) geba patikrinti, ar konkretus objektas (</a:t>
            </a:r>
            <a:r>
              <a:rPr lang="lt-LT" sz="2800" b="0" i="0" dirty="0" err="1">
                <a:solidFill>
                  <a:srgbClr val="2C2F34"/>
                </a:solidFill>
                <a:effectLst/>
                <a:latin typeface="-apple-system"/>
              </a:rPr>
              <a:t>video</a:t>
            </a:r>
            <a:r>
              <a:rPr lang="lt-LT" sz="2800" b="0" i="0" dirty="0">
                <a:solidFill>
                  <a:srgbClr val="2C2F34"/>
                </a:solidFill>
                <a:effectLst/>
                <a:latin typeface="-apple-system"/>
              </a:rPr>
              <a:t> / </a:t>
            </a:r>
            <a:r>
              <a:rPr lang="lt-LT" sz="2800" b="0" i="0" dirty="0" err="1">
                <a:solidFill>
                  <a:srgbClr val="2C2F34"/>
                </a:solidFill>
                <a:effectLst/>
                <a:latin typeface="-apple-system"/>
              </a:rPr>
              <a:t>audio</a:t>
            </a:r>
            <a:r>
              <a:rPr lang="lt-LT" sz="2800" b="0" i="0" dirty="0">
                <a:solidFill>
                  <a:srgbClr val="2C2F34"/>
                </a:solidFill>
                <a:effectLst/>
                <a:latin typeface="-apple-system"/>
              </a:rPr>
              <a:t> ar kitoks fragmentas) patenką į tą vidurkį, ir tai poetinių vaizdinių kalba yra vadinama “atpažinimu”. Akivaizdu, kad su intelektu tai neturi nieko bendro.</a:t>
            </a:r>
            <a:endParaRPr lang="en-US" sz="1800" dirty="0">
              <a:effectLst/>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686BFD3-CE27-48E1-8109-CE45F3196045}" type="slidenum">
              <a:rPr lang="lt-LT" smtClean="0"/>
              <a:t>8</a:t>
            </a:fld>
            <a:endParaRPr lang="lt-LT"/>
          </a:p>
        </p:txBody>
      </p:sp>
    </p:spTree>
    <p:extLst>
      <p:ext uri="{BB962C8B-B14F-4D97-AF65-F5344CB8AC3E}">
        <p14:creationId xmlns:p14="http://schemas.microsoft.com/office/powerpoint/2010/main" val="724835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2AE8-E2E6-DFA8-D0E2-DF0B97B624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5A92E-AFE1-7941-D6FA-A4CE48C816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0C819D-DC0D-A559-4A34-9F0F13C0C5F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Ne instrumentai, ne konkretūs sprendimai.</a:t>
            </a:r>
          </a:p>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AUTONOMIJA</a:t>
            </a:r>
          </a:p>
        </p:txBody>
      </p:sp>
      <p:sp>
        <p:nvSpPr>
          <p:cNvPr id="4" name="Slide Number Placeholder 3">
            <a:extLst>
              <a:ext uri="{FF2B5EF4-FFF2-40B4-BE49-F238E27FC236}">
                <a16:creationId xmlns:a16="http://schemas.microsoft.com/office/drawing/2014/main" id="{F62100E4-DE3C-DF30-F158-E958F1C7F6C6}"/>
              </a:ext>
            </a:extLst>
          </p:cNvPr>
          <p:cNvSpPr>
            <a:spLocks noGrp="1"/>
          </p:cNvSpPr>
          <p:nvPr>
            <p:ph type="sldNum" sz="quarter" idx="5"/>
          </p:nvPr>
        </p:nvSpPr>
        <p:spPr/>
        <p:txBody>
          <a:bodyPr/>
          <a:lstStyle/>
          <a:p>
            <a:fld id="{7686BFD3-CE27-48E1-8109-CE45F3196045}" type="slidenum">
              <a:rPr lang="lt-LT" smtClean="0"/>
              <a:t>9</a:t>
            </a:fld>
            <a:endParaRPr lang="lt-LT"/>
          </a:p>
        </p:txBody>
      </p:sp>
    </p:spTree>
    <p:extLst>
      <p:ext uri="{BB962C8B-B14F-4D97-AF65-F5344CB8AC3E}">
        <p14:creationId xmlns:p14="http://schemas.microsoft.com/office/powerpoint/2010/main" val="1134487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F029B-452B-4C8E-4AF4-1E446B026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B1A62-EBDD-3CEE-466B-AEF0AB59B8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D408D5-2525-4DD2-F358-CBB459A180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dirty="0"/>
              <a:t>AI </a:t>
            </a:r>
            <a:r>
              <a:rPr lang="lt-LT" dirty="0" err="1"/>
              <a:t>in</a:t>
            </a:r>
            <a:r>
              <a:rPr lang="lt-LT" dirty="0"/>
              <a:t> </a:t>
            </a:r>
            <a:r>
              <a:rPr lang="lt-LT" dirty="0" err="1"/>
              <a:t>academia</a:t>
            </a:r>
            <a:r>
              <a:rPr lang="lt-LT" dirty="0"/>
              <a:t> – </a:t>
            </a:r>
            <a:r>
              <a:rPr lang="lt-LT" dirty="0" err="1"/>
              <a:t>ChatGPT</a:t>
            </a:r>
            <a:r>
              <a:rPr lang="lt-LT"/>
              <a:t>.</a:t>
            </a:r>
            <a:endParaRPr lang="lt-LT" dirty="0"/>
          </a:p>
        </p:txBody>
      </p:sp>
      <p:sp>
        <p:nvSpPr>
          <p:cNvPr id="4" name="Slide Number Placeholder 3">
            <a:extLst>
              <a:ext uri="{FF2B5EF4-FFF2-40B4-BE49-F238E27FC236}">
                <a16:creationId xmlns:a16="http://schemas.microsoft.com/office/drawing/2014/main" id="{81201285-D7E1-ECA6-A9E6-6E7E60C01D6F}"/>
              </a:ext>
            </a:extLst>
          </p:cNvPr>
          <p:cNvSpPr>
            <a:spLocks noGrp="1"/>
          </p:cNvSpPr>
          <p:nvPr>
            <p:ph type="sldNum" sz="quarter" idx="5"/>
          </p:nvPr>
        </p:nvSpPr>
        <p:spPr/>
        <p:txBody>
          <a:bodyPr/>
          <a:lstStyle/>
          <a:p>
            <a:fld id="{7686BFD3-CE27-48E1-8109-CE45F3196045}" type="slidenum">
              <a:rPr lang="lt-LT" smtClean="0"/>
              <a:t>10</a:t>
            </a:fld>
            <a:endParaRPr lang="lt-LT"/>
          </a:p>
        </p:txBody>
      </p:sp>
    </p:spTree>
    <p:extLst>
      <p:ext uri="{BB962C8B-B14F-4D97-AF65-F5344CB8AC3E}">
        <p14:creationId xmlns:p14="http://schemas.microsoft.com/office/powerpoint/2010/main" val="3644654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3C51B69-ADC3-E960-9D2F-49E91547162A}"/>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2F7637B4-D3D8-2703-F3D3-08D7CAF853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55C09D27-D9C4-B131-04F8-ECD51F1C6881}"/>
              </a:ext>
            </a:extLst>
          </p:cNvPr>
          <p:cNvSpPr>
            <a:spLocks noGrp="1"/>
          </p:cNvSpPr>
          <p:nvPr>
            <p:ph type="dt" sz="half" idx="10"/>
          </p:nvPr>
        </p:nvSpPr>
        <p:spPr/>
        <p:txBody>
          <a:bodyPr/>
          <a:lstStyle/>
          <a:p>
            <a:fld id="{1596FF1F-BF93-4B9E-BADF-6DA6522E9190}" type="datetime1">
              <a:rPr lang="lt-LT" smtClean="0"/>
              <a:t>2024-11-06</a:t>
            </a:fld>
            <a:endParaRPr lang="lt-LT"/>
          </a:p>
        </p:txBody>
      </p:sp>
      <p:sp>
        <p:nvSpPr>
          <p:cNvPr id="5" name="Poraštės vietos rezervavimo ženklas 4">
            <a:extLst>
              <a:ext uri="{FF2B5EF4-FFF2-40B4-BE49-F238E27FC236}">
                <a16:creationId xmlns:a16="http://schemas.microsoft.com/office/drawing/2014/main" id="{4E9DA09A-9CCA-33B7-0E12-6C00E9420AA5}"/>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38477BD-343F-A278-1610-82BA5149AFAC}"/>
              </a:ext>
            </a:extLst>
          </p:cNvPr>
          <p:cNvSpPr>
            <a:spLocks noGrp="1"/>
          </p:cNvSpPr>
          <p:nvPr>
            <p:ph type="sldNum" sz="quarter" idx="12"/>
          </p:nvPr>
        </p:nvSpPr>
        <p:spPr/>
        <p:txBody>
          <a:bodyPr/>
          <a:lstStyle>
            <a:lvl1pPr>
              <a:defRPr sz="3200">
                <a:latin typeface="+mj-lt"/>
              </a:defRPr>
            </a:lvl1pPr>
          </a:lstStyle>
          <a:p>
            <a:fld id="{8068203B-B8CB-4A19-9B81-53C1B3989ED6}" type="slidenum">
              <a:rPr lang="lt-LT" smtClean="0"/>
              <a:pPr/>
              <a:t>‹#›</a:t>
            </a:fld>
            <a:endParaRPr lang="lt-LT" dirty="0"/>
          </a:p>
        </p:txBody>
      </p:sp>
    </p:spTree>
    <p:extLst>
      <p:ext uri="{BB962C8B-B14F-4D97-AF65-F5344CB8AC3E}">
        <p14:creationId xmlns:p14="http://schemas.microsoft.com/office/powerpoint/2010/main" val="3820442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7B6DF43-B383-E954-31F8-FA7C69F5CEAC}"/>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C66A6A91-C934-DEEF-E3CD-CC24ADB83919}"/>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51E5825E-EC96-4F98-C1B8-B693F7CFA7BE}"/>
              </a:ext>
            </a:extLst>
          </p:cNvPr>
          <p:cNvSpPr>
            <a:spLocks noGrp="1"/>
          </p:cNvSpPr>
          <p:nvPr>
            <p:ph type="dt" sz="half" idx="10"/>
          </p:nvPr>
        </p:nvSpPr>
        <p:spPr/>
        <p:txBody>
          <a:bodyPr/>
          <a:lstStyle/>
          <a:p>
            <a:fld id="{84BA14D5-C772-48C0-AB38-AFBC025AD8D9}" type="datetime1">
              <a:rPr lang="lt-LT" smtClean="0"/>
              <a:t>2024-11-06</a:t>
            </a:fld>
            <a:endParaRPr lang="lt-LT"/>
          </a:p>
        </p:txBody>
      </p:sp>
      <p:sp>
        <p:nvSpPr>
          <p:cNvPr id="5" name="Poraštės vietos rezervavimo ženklas 4">
            <a:extLst>
              <a:ext uri="{FF2B5EF4-FFF2-40B4-BE49-F238E27FC236}">
                <a16:creationId xmlns:a16="http://schemas.microsoft.com/office/drawing/2014/main" id="{77D0BB7B-63F2-A971-7DC6-445B998E39E6}"/>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8B105E47-D3E4-C24B-E28E-EE2D35385417}"/>
              </a:ext>
            </a:extLst>
          </p:cNvPr>
          <p:cNvSpPr>
            <a:spLocks noGrp="1"/>
          </p:cNvSpPr>
          <p:nvPr>
            <p:ph type="sldNum" sz="quarter" idx="12"/>
          </p:nvPr>
        </p:nvSpPr>
        <p:spPr/>
        <p:txBody>
          <a:bodyPr/>
          <a:lstStyle/>
          <a:p>
            <a:fld id="{8068203B-B8CB-4A19-9B81-53C1B3989ED6}" type="slidenum">
              <a:rPr lang="lt-LT" smtClean="0"/>
              <a:t>‹#›</a:t>
            </a:fld>
            <a:endParaRPr lang="lt-LT"/>
          </a:p>
        </p:txBody>
      </p:sp>
    </p:spTree>
    <p:extLst>
      <p:ext uri="{BB962C8B-B14F-4D97-AF65-F5344CB8AC3E}">
        <p14:creationId xmlns:p14="http://schemas.microsoft.com/office/powerpoint/2010/main" val="4239289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DEABFB4-19A5-2970-0BA2-B5E6E714D1CD}"/>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2BA55397-A81A-E51B-CA99-48CAC2A9349D}"/>
              </a:ext>
            </a:extLst>
          </p:cNvPr>
          <p:cNvSpPr>
            <a:spLocks noGrp="1"/>
          </p:cNvSpPr>
          <p:nvPr>
            <p:ph type="dt" sz="half" idx="10"/>
          </p:nvPr>
        </p:nvSpPr>
        <p:spPr/>
        <p:txBody>
          <a:bodyPr/>
          <a:lstStyle/>
          <a:p>
            <a:fld id="{391C090D-0CA7-4C4B-91F7-B2800AC37111}" type="datetime1">
              <a:rPr lang="lt-LT" smtClean="0"/>
              <a:t>2024-11-06</a:t>
            </a:fld>
            <a:endParaRPr lang="lt-LT"/>
          </a:p>
        </p:txBody>
      </p:sp>
      <p:sp>
        <p:nvSpPr>
          <p:cNvPr id="4" name="Poraštės vietos rezervavimo ženklas 3">
            <a:extLst>
              <a:ext uri="{FF2B5EF4-FFF2-40B4-BE49-F238E27FC236}">
                <a16:creationId xmlns:a16="http://schemas.microsoft.com/office/drawing/2014/main" id="{5F615377-F0F4-FD6B-C466-51328470CA67}"/>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17D85642-CD28-35E0-F710-E296DA4EA2C1}"/>
              </a:ext>
            </a:extLst>
          </p:cNvPr>
          <p:cNvSpPr>
            <a:spLocks noGrp="1"/>
          </p:cNvSpPr>
          <p:nvPr>
            <p:ph type="sldNum" sz="quarter" idx="12"/>
          </p:nvPr>
        </p:nvSpPr>
        <p:spPr/>
        <p:txBody>
          <a:bodyPr/>
          <a:lstStyle/>
          <a:p>
            <a:fld id="{8068203B-B8CB-4A19-9B81-53C1B3989ED6}" type="slidenum">
              <a:rPr lang="lt-LT" smtClean="0"/>
              <a:t>‹#›</a:t>
            </a:fld>
            <a:endParaRPr lang="lt-LT"/>
          </a:p>
        </p:txBody>
      </p:sp>
    </p:spTree>
    <p:extLst>
      <p:ext uri="{BB962C8B-B14F-4D97-AF65-F5344CB8AC3E}">
        <p14:creationId xmlns:p14="http://schemas.microsoft.com/office/powerpoint/2010/main" val="382456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66EE5FAB-4CFE-D918-4BEA-305EE7EB62B9}"/>
              </a:ext>
            </a:extLst>
          </p:cNvPr>
          <p:cNvSpPr>
            <a:spLocks noGrp="1"/>
          </p:cNvSpPr>
          <p:nvPr>
            <p:ph type="dt" sz="half" idx="10"/>
          </p:nvPr>
        </p:nvSpPr>
        <p:spPr/>
        <p:txBody>
          <a:bodyPr/>
          <a:lstStyle/>
          <a:p>
            <a:fld id="{FCA42C8A-8B5C-42EB-B4A9-2B276E855FC3}" type="datetime1">
              <a:rPr lang="lt-LT" smtClean="0"/>
              <a:t>2024-11-06</a:t>
            </a:fld>
            <a:endParaRPr lang="lt-LT"/>
          </a:p>
        </p:txBody>
      </p:sp>
      <p:sp>
        <p:nvSpPr>
          <p:cNvPr id="3" name="Poraštės vietos rezervavimo ženklas 2">
            <a:extLst>
              <a:ext uri="{FF2B5EF4-FFF2-40B4-BE49-F238E27FC236}">
                <a16:creationId xmlns:a16="http://schemas.microsoft.com/office/drawing/2014/main" id="{497E8DB1-6DC9-86DA-6D05-B7A64FEBFCED}"/>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F0B4B6B2-7A37-FDC8-59F2-BD30F02C9106}"/>
              </a:ext>
            </a:extLst>
          </p:cNvPr>
          <p:cNvSpPr>
            <a:spLocks noGrp="1"/>
          </p:cNvSpPr>
          <p:nvPr>
            <p:ph type="sldNum" sz="quarter" idx="12"/>
          </p:nvPr>
        </p:nvSpPr>
        <p:spPr/>
        <p:txBody>
          <a:bodyPr/>
          <a:lstStyle>
            <a:lvl1pPr>
              <a:defRPr sz="1600">
                <a:latin typeface="+mj-lt"/>
              </a:defRPr>
            </a:lvl1pPr>
          </a:lstStyle>
          <a:p>
            <a:fld id="{8068203B-B8CB-4A19-9B81-53C1B3989ED6}" type="slidenum">
              <a:rPr lang="lt-LT" smtClean="0"/>
              <a:pPr/>
              <a:t>‹#›</a:t>
            </a:fld>
            <a:endParaRPr lang="lt-LT" dirty="0"/>
          </a:p>
        </p:txBody>
      </p:sp>
    </p:spTree>
    <p:extLst>
      <p:ext uri="{BB962C8B-B14F-4D97-AF65-F5344CB8AC3E}">
        <p14:creationId xmlns:p14="http://schemas.microsoft.com/office/powerpoint/2010/main" val="125861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003AB04-1898-8C1D-BAA0-7FE2AD514926}"/>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EAEC662A-4923-DC06-85CA-69CE79A5B7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36ED12CE-8674-5712-7B0E-FFA4B29CA2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E2AE91EC-C281-075A-8935-71559FEB018D}"/>
              </a:ext>
            </a:extLst>
          </p:cNvPr>
          <p:cNvSpPr>
            <a:spLocks noGrp="1"/>
          </p:cNvSpPr>
          <p:nvPr>
            <p:ph type="dt" sz="half" idx="10"/>
          </p:nvPr>
        </p:nvSpPr>
        <p:spPr/>
        <p:txBody>
          <a:bodyPr/>
          <a:lstStyle/>
          <a:p>
            <a:fld id="{F47ABBC6-93E1-49C5-8D98-0C9C2A94DFF3}" type="datetime1">
              <a:rPr lang="lt-LT" smtClean="0"/>
              <a:t>2024-11-06</a:t>
            </a:fld>
            <a:endParaRPr lang="lt-LT"/>
          </a:p>
        </p:txBody>
      </p:sp>
      <p:sp>
        <p:nvSpPr>
          <p:cNvPr id="6" name="Poraštės vietos rezervavimo ženklas 5">
            <a:extLst>
              <a:ext uri="{FF2B5EF4-FFF2-40B4-BE49-F238E27FC236}">
                <a16:creationId xmlns:a16="http://schemas.microsoft.com/office/drawing/2014/main" id="{F97CB42D-A997-E97B-C5EE-974409640C58}"/>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B141CD5D-7FA4-E950-20EF-1D553C1C8DD3}"/>
              </a:ext>
            </a:extLst>
          </p:cNvPr>
          <p:cNvSpPr>
            <a:spLocks noGrp="1"/>
          </p:cNvSpPr>
          <p:nvPr>
            <p:ph type="sldNum" sz="quarter" idx="12"/>
          </p:nvPr>
        </p:nvSpPr>
        <p:spPr/>
        <p:txBody>
          <a:bodyPr/>
          <a:lstStyle/>
          <a:p>
            <a:fld id="{8068203B-B8CB-4A19-9B81-53C1B3989ED6}" type="slidenum">
              <a:rPr lang="lt-LT" smtClean="0"/>
              <a:t>‹#›</a:t>
            </a:fld>
            <a:endParaRPr lang="lt-LT"/>
          </a:p>
        </p:txBody>
      </p:sp>
    </p:spTree>
    <p:extLst>
      <p:ext uri="{BB962C8B-B14F-4D97-AF65-F5344CB8AC3E}">
        <p14:creationId xmlns:p14="http://schemas.microsoft.com/office/powerpoint/2010/main" val="1364313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B35C086-96E4-8DE2-4DEE-D090AA51BFA2}"/>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4B308231-42BF-2F18-35B4-C3A60AF4630D}"/>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F1136676-2274-CD31-6295-6AA436BE1D9E}"/>
              </a:ext>
            </a:extLst>
          </p:cNvPr>
          <p:cNvSpPr>
            <a:spLocks noGrp="1"/>
          </p:cNvSpPr>
          <p:nvPr>
            <p:ph type="dt" sz="half" idx="10"/>
          </p:nvPr>
        </p:nvSpPr>
        <p:spPr/>
        <p:txBody>
          <a:bodyPr/>
          <a:lstStyle/>
          <a:p>
            <a:fld id="{E23CDF3A-5EA1-49C8-AFA3-935B36AD8A92}" type="datetime1">
              <a:rPr lang="lt-LT" smtClean="0"/>
              <a:t>2024-11-06</a:t>
            </a:fld>
            <a:endParaRPr lang="lt-LT"/>
          </a:p>
        </p:txBody>
      </p:sp>
      <p:sp>
        <p:nvSpPr>
          <p:cNvPr id="5" name="Poraštės vietos rezervavimo ženklas 4">
            <a:extLst>
              <a:ext uri="{FF2B5EF4-FFF2-40B4-BE49-F238E27FC236}">
                <a16:creationId xmlns:a16="http://schemas.microsoft.com/office/drawing/2014/main" id="{7517A424-6558-1E83-B2E7-2A1BDFA52980}"/>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B27D691B-ED80-E9BB-2950-6480974B96D1}"/>
              </a:ext>
            </a:extLst>
          </p:cNvPr>
          <p:cNvSpPr>
            <a:spLocks noGrp="1"/>
          </p:cNvSpPr>
          <p:nvPr>
            <p:ph type="sldNum" sz="quarter" idx="12"/>
          </p:nvPr>
        </p:nvSpPr>
        <p:spPr/>
        <p:txBody>
          <a:bodyPr/>
          <a:lstStyle/>
          <a:p>
            <a:fld id="{8068203B-B8CB-4A19-9B81-53C1B3989ED6}" type="slidenum">
              <a:rPr lang="lt-LT" smtClean="0"/>
              <a:t>‹#›</a:t>
            </a:fld>
            <a:endParaRPr lang="lt-LT"/>
          </a:p>
        </p:txBody>
      </p:sp>
    </p:spTree>
    <p:extLst>
      <p:ext uri="{BB962C8B-B14F-4D97-AF65-F5344CB8AC3E}">
        <p14:creationId xmlns:p14="http://schemas.microsoft.com/office/powerpoint/2010/main" val="37122055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1382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918E3E80-38DF-277B-7A8C-B39B5DF87A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2F612474-7776-7923-499C-6C8D852606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B6ACB366-3429-AFB1-4696-0CCFF564E0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20C60E-C9F9-4C44-9F30-D130BB05ED5B}" type="datetime1">
              <a:rPr lang="lt-LT" smtClean="0"/>
              <a:t>2024-11-06</a:t>
            </a:fld>
            <a:endParaRPr lang="lt-LT"/>
          </a:p>
        </p:txBody>
      </p:sp>
      <p:sp>
        <p:nvSpPr>
          <p:cNvPr id="5" name="Poraštės vietos rezervavimo ženklas 4">
            <a:extLst>
              <a:ext uri="{FF2B5EF4-FFF2-40B4-BE49-F238E27FC236}">
                <a16:creationId xmlns:a16="http://schemas.microsoft.com/office/drawing/2014/main" id="{4B6FCDF7-12BD-D5AC-B6A8-D31DB16DD3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31429B84-BB9F-DD3F-E899-A914DDD21B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68203B-B8CB-4A19-9B81-53C1B3989ED6}" type="slidenum">
              <a:rPr lang="lt-LT" smtClean="0"/>
              <a:t>‹#›</a:t>
            </a:fld>
            <a:endParaRPr lang="lt-LT"/>
          </a:p>
        </p:txBody>
      </p:sp>
    </p:spTree>
    <p:extLst>
      <p:ext uri="{BB962C8B-B14F-4D97-AF65-F5344CB8AC3E}">
        <p14:creationId xmlns:p14="http://schemas.microsoft.com/office/powerpoint/2010/main" val="37451313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7" r:id="rId5"/>
    <p:sldLayoutId id="2147483658" r:id="rId6"/>
    <p:sldLayoutId id="2147483660"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etikostarnyba.lt/rekomendacijos" TargetMode="External"/><Relationship Id="rId5" Type="http://schemas.openxmlformats.org/officeDocument/2006/relationships/image" Target="../media/image5.sv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linkedin.com/pulse/navigating-ai-wave-education-tool-learning-crutch-students-tzadu-0sfbe/"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ai.meta.com/research/movie-gen/"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163626223@N06/33005837648" TargetMode="External"/><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hyperlink" Target="https://creativecommons.org/licenses/by/2.0/?ref=openverse" TargetMode="External"/><Relationship Id="rId4" Type="http://schemas.openxmlformats.org/officeDocument/2006/relationships/hyperlink" Target="https://www.flickr.com/photos/163626223@N06"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163626223@N06/33005837648" TargetMode="External"/><Relationship Id="rId2"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hyperlink" Target="https://creativecommons.org/licenses/by/2.0/?ref=openverse" TargetMode="External"/><Relationship Id="rId5" Type="http://schemas.openxmlformats.org/officeDocument/2006/relationships/hyperlink" Target="https://www.flickr.com/photos/152824664@N07" TargetMode="External"/><Relationship Id="rId4" Type="http://schemas.openxmlformats.org/officeDocument/2006/relationships/hyperlink" Target="https://www.flickr.com/photos/152824664@N07/3021241104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facebook.com/profile.php?id=61560917473343&amp;locale=lt_LT" TargetMode="External"/><Relationship Id="rId7" Type="http://schemas.openxmlformats.org/officeDocument/2006/relationships/hyperlink" Target="https://www.linkedin.com/company/lietuvos-respublikos-akademin%C4%97s-etikos-ir-proced%C5%ABr%C5%B3-kontrolieriaus-tarnyba"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39.png"/><Relationship Id="rId5" Type="http://schemas.openxmlformats.org/officeDocument/2006/relationships/hyperlink" Target="https://www.facebook.com/people/Lietuvos-Respublikos-akademin%C4%97s-etikos-ir-proced%C5%ABr%C5%B3-kontrolieriaus-tarnyba/61560917473343/?_rdr" TargetMode="External"/><Relationship Id="rId10" Type="http://schemas.openxmlformats.org/officeDocument/2006/relationships/hyperlink" Target="https://etikostarnyba.lt/" TargetMode="External"/><Relationship Id="rId4" Type="http://schemas.openxmlformats.org/officeDocument/2006/relationships/hyperlink" Target="https://www.linkedin.com/company/104272694/admin/dashboard/" TargetMode="External"/><Relationship Id="rId9"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hyperlink" Target="https://www.elsevier.com/about/policies-and-standards/article-withdrawal" TargetMode="External"/><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hyperlink" Target="https://legalinstruments.oecd.org/en/instruments/OECD-LEGAL-0449"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s://commission.europa.eu/topics/strengthening-european-competitiveness/eu-competitiveness-looking-ahead_en"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hyperlink" Target="https://www.euronews.com/next/2024/09/09/with-ai-eu-has-opportunity-to-capitalise-on-digital-says-dragh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r. Julija Umbrasaitė išrinkta Akademinės etikos ir procedūrų  kontrolieriaus tarnybos darbuotojų patikėtine ()">
            <a:extLst>
              <a:ext uri="{FF2B5EF4-FFF2-40B4-BE49-F238E27FC236}">
                <a16:creationId xmlns:a16="http://schemas.microsoft.com/office/drawing/2014/main" id="{2A7A1B79-C9D6-A2E6-B390-73C35527A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62" y="6301959"/>
            <a:ext cx="509094" cy="442912"/>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72">
            <a:extLst>
              <a:ext uri="{FF2B5EF4-FFF2-40B4-BE49-F238E27FC236}">
                <a16:creationId xmlns:a16="http://schemas.microsoft.com/office/drawing/2014/main" id="{30232477-DA7F-F9D1-5F71-9E997E781046}"/>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9549795" y="5152999"/>
            <a:ext cx="878334" cy="1705001"/>
          </a:xfrm>
          <a:prstGeom prst="rect">
            <a:avLst/>
          </a:prstGeom>
        </p:spPr>
      </p:pic>
      <p:sp>
        <p:nvSpPr>
          <p:cNvPr id="3" name="TextBox 2">
            <a:extLst>
              <a:ext uri="{FF2B5EF4-FFF2-40B4-BE49-F238E27FC236}">
                <a16:creationId xmlns:a16="http://schemas.microsoft.com/office/drawing/2014/main" id="{81F3BAFE-C1CC-29A7-7F0C-64014E62B1E8}"/>
              </a:ext>
            </a:extLst>
          </p:cNvPr>
          <p:cNvSpPr txBox="1"/>
          <p:nvPr/>
        </p:nvSpPr>
        <p:spPr>
          <a:xfrm>
            <a:off x="627355" y="1901535"/>
            <a:ext cx="5274681" cy="1998432"/>
          </a:xfrm>
          <a:prstGeom prst="rect">
            <a:avLst/>
          </a:prstGeom>
          <a:noFill/>
        </p:spPr>
        <p:txBody>
          <a:bodyPr wrap="square" rtlCol="0">
            <a:spAutoFit/>
          </a:bodyPr>
          <a:lstStyle/>
          <a:p>
            <a:pPr>
              <a:lnSpc>
                <a:spcPct val="107000"/>
              </a:lnSpc>
              <a:spcAft>
                <a:spcPts val="800"/>
              </a:spcAft>
            </a:pPr>
            <a:r>
              <a:rPr lang="lt-LT" sz="3200" b="1" kern="100" dirty="0">
                <a:effectLst/>
                <a:latin typeface="+mj-lt"/>
                <a:ea typeface="Aptos" panose="020B000402020202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Dirbtinio intelekto etiško naudojimo mokslo ir studijų procese gairės</a:t>
            </a:r>
            <a:endParaRPr lang="lt-LT" sz="3200" b="1" kern="100" dirty="0">
              <a:effectLst/>
              <a:latin typeface="+mj-lt"/>
              <a:ea typeface="Aptos" panose="020B0004020202020204" pitchFamily="34" charset="0"/>
              <a:cs typeface="Times New Roman" panose="02020603050405020304" pitchFamily="18" charset="0"/>
            </a:endParaRPr>
          </a:p>
          <a:p>
            <a:pPr>
              <a:lnSpc>
                <a:spcPct val="107000"/>
              </a:lnSpc>
              <a:spcAft>
                <a:spcPts val="800"/>
              </a:spcAft>
            </a:pPr>
            <a:r>
              <a:rPr lang="lt-LT" sz="1400" b="1" kern="100" dirty="0">
                <a:effectLst/>
                <a:latin typeface="+mj-lt"/>
                <a:ea typeface="Aptos" panose="020B0004020202020204" pitchFamily="34" charset="0"/>
                <a:cs typeface="Times New Roman" panose="02020603050405020304" pitchFamily="18" charset="0"/>
              </a:rPr>
              <a:t>Patvirtinta 2024 balandžio 29 d.</a:t>
            </a:r>
            <a:endParaRPr lang="lt-LT" sz="1400" kern="100" dirty="0">
              <a:effectLst/>
              <a:latin typeface="+mj-lt"/>
              <a:ea typeface="Aptos" panose="020B000402020202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AB7967E3-3AA4-0F64-E502-27831A32A216}"/>
              </a:ext>
            </a:extLst>
          </p:cNvPr>
          <p:cNvSpPr txBox="1"/>
          <p:nvPr/>
        </p:nvSpPr>
        <p:spPr>
          <a:xfrm>
            <a:off x="-556631" y="4928282"/>
            <a:ext cx="5118756" cy="954107"/>
          </a:xfrm>
          <a:prstGeom prst="rect">
            <a:avLst/>
          </a:prstGeom>
          <a:noFill/>
        </p:spPr>
        <p:txBody>
          <a:bodyPr wrap="square" rtlCol="0">
            <a:spAutoFit/>
          </a:bodyPr>
          <a:lstStyle/>
          <a:p>
            <a:pPr algn="r"/>
            <a:r>
              <a:rPr lang="en-GB" sz="2400" b="1" kern="100" dirty="0">
                <a:effectLst/>
                <a:latin typeface="+mj-lt"/>
                <a:ea typeface="Aptos" panose="020B0004020202020204" pitchFamily="34" charset="0"/>
                <a:cs typeface="Times New Roman" panose="02020603050405020304" pitchFamily="18" charset="0"/>
              </a:rPr>
              <a:t>Rima Sinickė</a:t>
            </a:r>
            <a:r>
              <a:rPr lang="en-GB" sz="2400" b="1" kern="100" dirty="0">
                <a:latin typeface="+mj-lt"/>
                <a:cs typeface="Times New Roman" panose="02020603050405020304" pitchFamily="18" charset="0"/>
              </a:rPr>
              <a:t> </a:t>
            </a:r>
          </a:p>
          <a:p>
            <a:pPr algn="r"/>
            <a:r>
              <a:rPr lang="lt-LT" sz="1600" b="1" kern="100" dirty="0">
                <a:latin typeface="+mj-lt"/>
                <a:cs typeface="Times New Roman" panose="02020603050405020304" pitchFamily="18" charset="0"/>
              </a:rPr>
              <a:t>Patarėja | vyriausioji analitikė</a:t>
            </a:r>
          </a:p>
          <a:p>
            <a:pPr algn="r"/>
            <a:r>
              <a:rPr lang="en-GB" sz="1600" b="1" kern="100" dirty="0">
                <a:latin typeface="+mj-lt"/>
                <a:ea typeface="Aptos" panose="020B0004020202020204" pitchFamily="34" charset="0"/>
                <a:cs typeface="Times New Roman" panose="02020603050405020304" pitchFamily="18" charset="0"/>
              </a:rPr>
              <a:t>2024</a:t>
            </a:r>
            <a:endParaRPr lang="en-GB" sz="1600" kern="100" dirty="0">
              <a:effectLst/>
              <a:latin typeface="+mj-lt"/>
              <a:ea typeface="Aptos" panose="020B0004020202020204" pitchFamily="34" charset="0"/>
              <a:cs typeface="Times New Roman" panose="02020603050405020304" pitchFamily="18" charset="0"/>
            </a:endParaRPr>
          </a:p>
        </p:txBody>
      </p:sp>
      <p:pic>
        <p:nvPicPr>
          <p:cNvPr id="5" name="Paveikslėlis 4" descr="Paveikslėlis, kuriame yra tekstas, Šriftas, logotipas, simbolis&#10;&#10;Automatiškai sugeneruotas aprašymas">
            <a:extLst>
              <a:ext uri="{FF2B5EF4-FFF2-40B4-BE49-F238E27FC236}">
                <a16:creationId xmlns:a16="http://schemas.microsoft.com/office/drawing/2014/main" id="{F3EDB16C-D200-0332-222B-635F93C9CE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691" y="146842"/>
            <a:ext cx="3121152" cy="1240536"/>
          </a:xfrm>
          <a:prstGeom prst="rect">
            <a:avLst/>
          </a:prstGeom>
        </p:spPr>
      </p:pic>
    </p:spTree>
    <p:extLst>
      <p:ext uri="{BB962C8B-B14F-4D97-AF65-F5344CB8AC3E}">
        <p14:creationId xmlns:p14="http://schemas.microsoft.com/office/powerpoint/2010/main" val="350397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A4C59-B0D2-D3D2-3E3B-4290897B07C0}"/>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CDA10C80-159F-FB15-8D02-B382FA21471C}"/>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I SKYRIUS. Sąvokos ir apibrėžimai</a:t>
            </a:r>
            <a:endParaRPr lang="en-US" sz="3600" b="1" dirty="0">
              <a:effectLst>
                <a:glow rad="127000">
                  <a:schemeClr val="bg1"/>
                </a:glow>
              </a:effectLst>
            </a:endParaRPr>
          </a:p>
        </p:txBody>
      </p:sp>
      <p:sp>
        <p:nvSpPr>
          <p:cNvPr id="4" name="TextBox 3">
            <a:extLst>
              <a:ext uri="{FF2B5EF4-FFF2-40B4-BE49-F238E27FC236}">
                <a16:creationId xmlns:a16="http://schemas.microsoft.com/office/drawing/2014/main" id="{D25B57AB-101C-46FC-D830-12B3184C4F1B}"/>
              </a:ext>
            </a:extLst>
          </p:cNvPr>
          <p:cNvSpPr txBox="1"/>
          <p:nvPr/>
        </p:nvSpPr>
        <p:spPr>
          <a:xfrm>
            <a:off x="796066" y="1147019"/>
            <a:ext cx="11011194" cy="5786199"/>
          </a:xfrm>
          <a:prstGeom prst="rect">
            <a:avLst/>
          </a:prstGeom>
          <a:noFill/>
        </p:spPr>
        <p:txBody>
          <a:bodyPr wrap="square" lIns="91440" tIns="45720" rIns="91440" bIns="45720" rtlCol="0" anchor="t">
            <a:spAutoFit/>
          </a:bodyPr>
          <a:lstStyle/>
          <a:p>
            <a:pPr marL="342900" indent="-342900">
              <a:spcBef>
                <a:spcPts val="600"/>
              </a:spcBef>
              <a:spcAft>
                <a:spcPts val="600"/>
              </a:spcAft>
              <a:buFont typeface="Arial" panose="020B0604020202020204" pitchFamily="34" charset="0"/>
              <a:buChar char="•"/>
            </a:pPr>
            <a:r>
              <a:rPr lang="lt-LT" sz="2200" b="1" kern="100" dirty="0">
                <a:effectLst>
                  <a:glow rad="127000">
                    <a:schemeClr val="bg1"/>
                  </a:glow>
                </a:effectLst>
                <a:latin typeface="+mj-lt"/>
                <a:ea typeface="Aptos" panose="020B0004020202020204" pitchFamily="34" charset="0"/>
                <a:cs typeface="Times New Roman" panose="02020603050405020304" pitchFamily="18" charset="0"/>
              </a:rPr>
              <a:t>Dirbtinis intelektas (toliau – DI) </a:t>
            </a:r>
            <a:r>
              <a:rPr lang="lt-LT" sz="2200" kern="100" dirty="0">
                <a:effectLst>
                  <a:glow rad="127000">
                    <a:schemeClr val="bg1"/>
                  </a:glow>
                </a:effectLst>
                <a:latin typeface="+mj-lt"/>
                <a:ea typeface="Aptos" panose="020B0004020202020204" pitchFamily="34" charset="0"/>
                <a:cs typeface="Times New Roman" panose="02020603050405020304" pitchFamily="18" charset="0"/>
              </a:rPr>
              <a:t>– tai kompiuterinės sistemos, gebančios atlikti užduotis, kurios reikalauja žmogiškojo intelekto. Dirbtinio intelekto sistemos mokomos naudojant didelius duomenų kiekius;</a:t>
            </a:r>
          </a:p>
          <a:p>
            <a:pPr marL="342900" indent="-342900">
              <a:spcBef>
                <a:spcPts val="600"/>
              </a:spcBef>
              <a:spcAft>
                <a:spcPts val="600"/>
              </a:spcAft>
              <a:buFont typeface="Arial" panose="020B0604020202020204" pitchFamily="34" charset="0"/>
              <a:buChar char="•"/>
            </a:pPr>
            <a:r>
              <a:rPr lang="lt-LT" sz="2200" b="1" kern="100" dirty="0" err="1">
                <a:effectLst>
                  <a:glow rad="127000">
                    <a:schemeClr val="bg1"/>
                  </a:glow>
                </a:effectLst>
                <a:latin typeface="+mj-lt"/>
                <a:ea typeface="Aptos" panose="020B0004020202020204" pitchFamily="34" charset="0"/>
                <a:cs typeface="Times New Roman" panose="02020603050405020304" pitchFamily="18" charset="0"/>
              </a:rPr>
              <a:t>Generatyvinis</a:t>
            </a:r>
            <a:r>
              <a:rPr lang="lt-LT" sz="2200" b="1" kern="100" dirty="0">
                <a:effectLst>
                  <a:glow rad="127000">
                    <a:schemeClr val="bg1"/>
                  </a:glow>
                </a:effectLst>
                <a:latin typeface="+mj-lt"/>
                <a:ea typeface="Aptos" panose="020B0004020202020204" pitchFamily="34" charset="0"/>
                <a:cs typeface="Times New Roman" panose="02020603050405020304" pitchFamily="18" charset="0"/>
              </a:rPr>
              <a:t> dirbtinis intelektas (toliau – </a:t>
            </a:r>
            <a:r>
              <a:rPr lang="lt-LT" sz="2200" b="1" kern="100" dirty="0" err="1">
                <a:effectLst>
                  <a:glow rad="127000">
                    <a:schemeClr val="bg1"/>
                  </a:glow>
                </a:effectLst>
                <a:latin typeface="+mj-lt"/>
                <a:ea typeface="Aptos" panose="020B0004020202020204" pitchFamily="34" charset="0"/>
                <a:cs typeface="Times New Roman" panose="02020603050405020304" pitchFamily="18" charset="0"/>
              </a:rPr>
              <a:t>generatyvinis</a:t>
            </a:r>
            <a:r>
              <a:rPr lang="lt-LT" sz="2200" b="1" kern="100" dirty="0">
                <a:effectLst>
                  <a:glow rad="127000">
                    <a:schemeClr val="bg1"/>
                  </a:glow>
                </a:effectLst>
                <a:latin typeface="+mj-lt"/>
                <a:ea typeface="Aptos" panose="020B0004020202020204" pitchFamily="34" charset="0"/>
                <a:cs typeface="Times New Roman" panose="02020603050405020304" pitchFamily="18" charset="0"/>
              </a:rPr>
              <a:t> DI) </a:t>
            </a:r>
            <a:r>
              <a:rPr lang="lt-LT" sz="2200" kern="100" dirty="0">
                <a:effectLst>
                  <a:glow rad="127000">
                    <a:schemeClr val="bg1"/>
                  </a:glow>
                </a:effectLst>
                <a:latin typeface="+mj-lt"/>
                <a:ea typeface="Aptos" panose="020B0004020202020204" pitchFamily="34" charset="0"/>
                <a:cs typeface="Times New Roman" panose="02020603050405020304" pitchFamily="18" charset="0"/>
              </a:rPr>
              <a:t>– tai dirbtinio intelekto technologija, gebanti kurti naują turinį (pavyzdžiui, vaizdus ar tekstą) pagal pateiktą užklausą ar kitaip nurodytus kriterijus; </a:t>
            </a:r>
          </a:p>
          <a:p>
            <a:pPr marL="342900" indent="-342900">
              <a:spcBef>
                <a:spcPts val="600"/>
              </a:spcBef>
              <a:spcAft>
                <a:spcPts val="600"/>
              </a:spcAft>
              <a:buFont typeface="Arial" panose="020B0604020202020204" pitchFamily="34" charset="0"/>
              <a:buChar char="•"/>
            </a:pPr>
            <a:r>
              <a:rPr lang="lt-LT" sz="2200" b="1" kern="100" dirty="0">
                <a:effectLst>
                  <a:glow rad="127000">
                    <a:schemeClr val="bg1"/>
                  </a:glow>
                </a:effectLst>
                <a:latin typeface="+mj-lt"/>
                <a:ea typeface="Aptos" panose="020B0004020202020204" pitchFamily="34" charset="0"/>
                <a:cs typeface="Times New Roman" panose="02020603050405020304" pitchFamily="18" charset="0"/>
              </a:rPr>
              <a:t>Generatyvinio DI įrankiai </a:t>
            </a:r>
            <a:r>
              <a:rPr lang="lt-LT" sz="2200" kern="100" dirty="0">
                <a:effectLst>
                  <a:glow rad="127000">
                    <a:schemeClr val="bg1"/>
                  </a:glow>
                </a:effectLst>
                <a:latin typeface="+mj-lt"/>
                <a:ea typeface="Aptos" panose="020B0004020202020204" pitchFamily="34" charset="0"/>
                <a:cs typeface="Times New Roman" panose="02020603050405020304" pitchFamily="18" charset="0"/>
              </a:rPr>
              <a:t>– tai platformos, kuriose įdiegti generatyvinio dirbtinio intelekto modeliai ir kurios leidžia vartotojams naudojant paprastas ir intuityvias sąsajas generuoti tekstą, vaizdus ar kitą turinį;</a:t>
            </a:r>
          </a:p>
          <a:p>
            <a:pPr marL="342900" indent="-342900">
              <a:spcBef>
                <a:spcPts val="600"/>
              </a:spcBef>
              <a:spcAft>
                <a:spcPts val="600"/>
              </a:spcAft>
              <a:buFont typeface="Arial" panose="020B0604020202020204" pitchFamily="34" charset="0"/>
              <a:buChar char="•"/>
            </a:pPr>
            <a:r>
              <a:rPr lang="lt-LT" sz="2200" b="1" kern="100" dirty="0">
                <a:effectLst>
                  <a:glow rad="127000">
                    <a:schemeClr val="bg1"/>
                  </a:glow>
                </a:effectLst>
                <a:latin typeface="+mj-lt"/>
                <a:ea typeface="Aptos" panose="020B0004020202020204" pitchFamily="34" charset="0"/>
                <a:cs typeface="Times New Roman" panose="02020603050405020304" pitchFamily="18" charset="0"/>
              </a:rPr>
              <a:t>Mašininis mokymasis (angl. </a:t>
            </a:r>
            <a:r>
              <a:rPr lang="lt-LT" sz="2200" b="1" i="1" kern="100" dirty="0" err="1">
                <a:effectLst>
                  <a:glow rad="127000">
                    <a:schemeClr val="bg1"/>
                  </a:glow>
                </a:effectLst>
                <a:latin typeface="+mj-lt"/>
                <a:ea typeface="Aptos" panose="020B0004020202020204" pitchFamily="34" charset="0"/>
                <a:cs typeface="Times New Roman" panose="02020603050405020304" pitchFamily="18" charset="0"/>
              </a:rPr>
              <a:t>machine</a:t>
            </a:r>
            <a:r>
              <a:rPr lang="lt-LT" sz="2200" b="1" i="1" kern="100" dirty="0">
                <a:effectLst>
                  <a:glow rad="127000">
                    <a:schemeClr val="bg1"/>
                  </a:glow>
                </a:effectLst>
                <a:latin typeface="+mj-lt"/>
                <a:ea typeface="Aptos" panose="020B0004020202020204" pitchFamily="34" charset="0"/>
                <a:cs typeface="Times New Roman" panose="02020603050405020304" pitchFamily="18" charset="0"/>
              </a:rPr>
              <a:t> </a:t>
            </a:r>
            <a:r>
              <a:rPr lang="lt-LT" sz="2200" b="1" i="1" kern="100" dirty="0" err="1">
                <a:effectLst>
                  <a:glow rad="127000">
                    <a:schemeClr val="bg1"/>
                  </a:glow>
                </a:effectLst>
                <a:latin typeface="+mj-lt"/>
                <a:ea typeface="Aptos" panose="020B0004020202020204" pitchFamily="34" charset="0"/>
                <a:cs typeface="Times New Roman" panose="02020603050405020304" pitchFamily="18" charset="0"/>
              </a:rPr>
              <a:t>learning</a:t>
            </a:r>
            <a:r>
              <a:rPr lang="lt-LT" sz="2200" b="1" kern="100" dirty="0">
                <a:effectLst>
                  <a:glow rad="127000">
                    <a:schemeClr val="bg1"/>
                  </a:glow>
                </a:effectLst>
                <a:latin typeface="+mj-lt"/>
                <a:ea typeface="Aptos" panose="020B0004020202020204" pitchFamily="34" charset="0"/>
                <a:cs typeface="Times New Roman" panose="02020603050405020304" pitchFamily="18" charset="0"/>
              </a:rPr>
              <a:t>) </a:t>
            </a:r>
            <a:r>
              <a:rPr lang="lt-LT" sz="2200" kern="100" dirty="0">
                <a:effectLst>
                  <a:glow rad="127000">
                    <a:schemeClr val="bg1"/>
                  </a:glow>
                </a:effectLst>
                <a:latin typeface="+mj-lt"/>
                <a:ea typeface="Aptos" panose="020B0004020202020204" pitchFamily="34" charset="0"/>
                <a:cs typeface="Times New Roman" panose="02020603050405020304" pitchFamily="18" charset="0"/>
              </a:rPr>
              <a:t>– tai dirbtinio intelekto šaka, apimanti algoritmus, leidžiančius kompiuteriui išmokti atlikti užduotis remiantis duomenimis, o ne iš anksto sudarytomis taisyklėmis ar instrukcijomis;</a:t>
            </a:r>
          </a:p>
          <a:p>
            <a:pPr marL="342900" indent="-342900">
              <a:spcBef>
                <a:spcPts val="600"/>
              </a:spcBef>
              <a:spcAft>
                <a:spcPts val="600"/>
              </a:spcAft>
              <a:buFont typeface="Arial" panose="020B0604020202020204" pitchFamily="34" charset="0"/>
              <a:buChar char="•"/>
            </a:pPr>
            <a:r>
              <a:rPr lang="lt-LT" sz="2200" kern="100" dirty="0">
                <a:effectLst>
                  <a:glow rad="127000">
                    <a:schemeClr val="bg1"/>
                  </a:glow>
                </a:effectLst>
                <a:latin typeface="+mj-lt"/>
                <a:ea typeface="Aptos" panose="020B0004020202020204" pitchFamily="34" charset="0"/>
                <a:cs typeface="Times New Roman" panose="02020603050405020304" pitchFamily="18" charset="0"/>
              </a:rPr>
              <a:t>Kitos Gairėse vartojamos sąvokos suprantamos taip, kaip jos apibrėžtos Lietuvos Respublikos mokslo ir studijų, Lietuvos Respublikos autorių teisių ir gretutinių teisių įstatymuose bei kituose teisės aktuose.</a:t>
            </a: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336766A2-3630-379D-D33C-C09B935FD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590D2FC-8DB7-3AE5-2F8A-A897A2E998A6}"/>
              </a:ext>
            </a:extLst>
          </p:cNvPr>
          <p:cNvSpPr>
            <a:spLocks noGrp="1"/>
          </p:cNvSpPr>
          <p:nvPr>
            <p:ph type="sldNum" sz="quarter" idx="12"/>
          </p:nvPr>
        </p:nvSpPr>
        <p:spPr/>
        <p:txBody>
          <a:bodyPr/>
          <a:lstStyle/>
          <a:p>
            <a:fld id="{8068203B-B8CB-4A19-9B81-53C1B3989ED6}" type="slidenum">
              <a:rPr lang="lt-LT" smtClean="0"/>
              <a:t>10</a:t>
            </a:fld>
            <a:endParaRPr lang="lt-LT"/>
          </a:p>
        </p:txBody>
      </p:sp>
    </p:spTree>
    <p:extLst>
      <p:ext uri="{BB962C8B-B14F-4D97-AF65-F5344CB8AC3E}">
        <p14:creationId xmlns:p14="http://schemas.microsoft.com/office/powerpoint/2010/main" val="3158563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a:extLst>
              <a:ext uri="{FF2B5EF4-FFF2-40B4-BE49-F238E27FC236}">
                <a16:creationId xmlns:a16="http://schemas.microsoft.com/office/drawing/2014/main" id="{4F282277-270E-961E-04C7-5EFD0BE4DE02}"/>
              </a:ext>
            </a:extLst>
          </p:cNvPr>
          <p:cNvPicPr>
            <a:picLocks noGrp="1" noChangeAspect="1"/>
          </p:cNvPicPr>
          <p:nvPr>
            <p:ph idx="1"/>
          </p:nvPr>
        </p:nvPicPr>
        <p:blipFill rotWithShape="1">
          <a:blip r:embed="rId2"/>
          <a:srcRect l="963" t="8356" r="1963" b="5738"/>
          <a:stretch/>
        </p:blipFill>
        <p:spPr>
          <a:xfrm>
            <a:off x="5201057" y="1230006"/>
            <a:ext cx="6417321" cy="3966193"/>
          </a:xfrm>
        </p:spPr>
      </p:pic>
      <p:sp>
        <p:nvSpPr>
          <p:cNvPr id="3" name="TextBox 2">
            <a:extLst>
              <a:ext uri="{FF2B5EF4-FFF2-40B4-BE49-F238E27FC236}">
                <a16:creationId xmlns:a16="http://schemas.microsoft.com/office/drawing/2014/main" id="{B2194F47-CB91-4731-7313-B539D3DC1EBB}"/>
              </a:ext>
            </a:extLst>
          </p:cNvPr>
          <p:cNvSpPr txBox="1"/>
          <p:nvPr/>
        </p:nvSpPr>
        <p:spPr>
          <a:xfrm>
            <a:off x="402077" y="853483"/>
            <a:ext cx="4708188" cy="3108543"/>
          </a:xfrm>
          <a:prstGeom prst="rect">
            <a:avLst/>
          </a:prstGeom>
          <a:solidFill>
            <a:schemeClr val="accent2">
              <a:lumMod val="20000"/>
              <a:lumOff val="80000"/>
            </a:schemeClr>
          </a:solidFill>
          <a:ln>
            <a:solidFill>
              <a:schemeClr val="bg1">
                <a:lumMod val="75000"/>
              </a:schemeClr>
            </a:solidFill>
          </a:ln>
        </p:spPr>
        <p:txBody>
          <a:bodyPr wrap="square">
            <a:spAutoFit/>
          </a:bodyPr>
          <a:lstStyle/>
          <a:p>
            <a:pPr marL="457200" indent="-457200">
              <a:buFont typeface="Arial" panose="020B0604020202020204" pitchFamily="34" charset="0"/>
              <a:buChar char="•"/>
            </a:pPr>
            <a:r>
              <a:rPr lang="lt-LT" sz="2800" dirty="0"/>
              <a:t>geba rašyti </a:t>
            </a:r>
            <a:r>
              <a:rPr lang="lt-LT" sz="2800" dirty="0" err="1"/>
              <a:t>esė</a:t>
            </a:r>
            <a:r>
              <a:rPr lang="lt-LT" sz="2800" dirty="0"/>
              <a:t> gana aukštame lygyje.</a:t>
            </a:r>
          </a:p>
          <a:p>
            <a:pPr marL="457200" indent="-457200">
              <a:buFont typeface="Arial" panose="020B0604020202020204" pitchFamily="34" charset="0"/>
              <a:buChar char="•"/>
            </a:pPr>
            <a:r>
              <a:rPr lang="lt-LT" sz="2800" dirty="0"/>
              <a:t>geba spręsti kompleksines problemas.</a:t>
            </a:r>
          </a:p>
          <a:p>
            <a:pPr marL="457200" indent="-457200">
              <a:buFont typeface="Arial" panose="020B0604020202020204" pitchFamily="34" charset="0"/>
              <a:buChar char="•"/>
            </a:pPr>
            <a:r>
              <a:rPr lang="lt-LT" sz="2800" dirty="0"/>
              <a:t>geba rašyti kodus bei juos naudoti.</a:t>
            </a:r>
          </a:p>
          <a:p>
            <a:pPr marL="457200" indent="-457200">
              <a:buFont typeface="Arial" panose="020B0604020202020204" pitchFamily="34" charset="0"/>
              <a:buChar char="•"/>
            </a:pPr>
            <a:r>
              <a:rPr lang="lt-LT" sz="2800" dirty="0"/>
              <a:t>... </a:t>
            </a:r>
          </a:p>
        </p:txBody>
      </p:sp>
      <p:pic>
        <p:nvPicPr>
          <p:cNvPr id="4" name="Paveikslėlis 3">
            <a:extLst>
              <a:ext uri="{FF2B5EF4-FFF2-40B4-BE49-F238E27FC236}">
                <a16:creationId xmlns:a16="http://schemas.microsoft.com/office/drawing/2014/main" id="{2AAC8123-9D55-7716-2400-FF01573F0D2A}"/>
              </a:ext>
            </a:extLst>
          </p:cNvPr>
          <p:cNvPicPr>
            <a:picLocks noChangeAspect="1"/>
          </p:cNvPicPr>
          <p:nvPr/>
        </p:nvPicPr>
        <p:blipFill>
          <a:blip r:embed="rId3"/>
          <a:stretch>
            <a:fillRect/>
          </a:stretch>
        </p:blipFill>
        <p:spPr>
          <a:xfrm>
            <a:off x="1440917" y="4427765"/>
            <a:ext cx="7338696" cy="1943268"/>
          </a:xfrm>
          <a:prstGeom prst="rect">
            <a:avLst/>
          </a:prstGeom>
          <a:ln>
            <a:solidFill>
              <a:schemeClr val="bg1">
                <a:lumMod val="75000"/>
              </a:schemeClr>
            </a:solidFill>
          </a:ln>
        </p:spPr>
      </p:pic>
    </p:spTree>
    <p:extLst>
      <p:ext uri="{BB962C8B-B14F-4D97-AF65-F5344CB8AC3E}">
        <p14:creationId xmlns:p14="http://schemas.microsoft.com/office/powerpoint/2010/main" val="3152649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75CAC561-288A-BF85-09FB-EA079FFF5A9D}"/>
              </a:ext>
            </a:extLst>
          </p:cNvPr>
          <p:cNvSpPr>
            <a:spLocks noGrp="1"/>
          </p:cNvSpPr>
          <p:nvPr>
            <p:ph type="sldNum" sz="quarter" idx="12"/>
          </p:nvPr>
        </p:nvSpPr>
        <p:spPr/>
        <p:txBody>
          <a:bodyPr/>
          <a:lstStyle/>
          <a:p>
            <a:fld id="{8068203B-B8CB-4A19-9B81-53C1B3989ED6}" type="slidenum">
              <a:rPr lang="lt-LT" smtClean="0"/>
              <a:t>12</a:t>
            </a:fld>
            <a:endParaRPr lang="lt-LT"/>
          </a:p>
        </p:txBody>
      </p:sp>
      <p:pic>
        <p:nvPicPr>
          <p:cNvPr id="5" name="Paveikslėlis 4">
            <a:hlinkClick r:id="rId3"/>
            <a:extLst>
              <a:ext uri="{FF2B5EF4-FFF2-40B4-BE49-F238E27FC236}">
                <a16:creationId xmlns:a16="http://schemas.microsoft.com/office/drawing/2014/main" id="{32953456-59D1-11DC-4FC1-5DCF0CD80A3E}"/>
              </a:ext>
            </a:extLst>
          </p:cNvPr>
          <p:cNvPicPr>
            <a:picLocks noChangeAspect="1"/>
          </p:cNvPicPr>
          <p:nvPr/>
        </p:nvPicPr>
        <p:blipFill>
          <a:blip r:embed="rId4"/>
          <a:stretch>
            <a:fillRect/>
          </a:stretch>
        </p:blipFill>
        <p:spPr>
          <a:xfrm>
            <a:off x="660400" y="150074"/>
            <a:ext cx="5435600" cy="6557851"/>
          </a:xfrm>
          <a:prstGeom prst="rect">
            <a:avLst/>
          </a:prstGeom>
        </p:spPr>
      </p:pic>
      <p:sp>
        <p:nvSpPr>
          <p:cNvPr id="7" name="TextBox 6">
            <a:extLst>
              <a:ext uri="{FF2B5EF4-FFF2-40B4-BE49-F238E27FC236}">
                <a16:creationId xmlns:a16="http://schemas.microsoft.com/office/drawing/2014/main" id="{EB6EFD26-53CA-28BC-8A41-E95E9EB1C232}"/>
              </a:ext>
            </a:extLst>
          </p:cNvPr>
          <p:cNvSpPr txBox="1"/>
          <p:nvPr/>
        </p:nvSpPr>
        <p:spPr>
          <a:xfrm>
            <a:off x="6489700" y="805934"/>
            <a:ext cx="5041900" cy="646331"/>
          </a:xfrm>
          <a:prstGeom prst="rect">
            <a:avLst/>
          </a:prstGeom>
          <a:noFill/>
          <a:ln w="25400">
            <a:solidFill>
              <a:schemeClr val="bg1">
                <a:lumMod val="75000"/>
              </a:schemeClr>
            </a:solidFill>
          </a:ln>
        </p:spPr>
        <p:txBody>
          <a:bodyPr wrap="square">
            <a:spAutoFit/>
          </a:bodyPr>
          <a:lstStyle/>
          <a:p>
            <a:r>
              <a:rPr lang="en-US" b="0" i="0" dirty="0">
                <a:effectLst/>
                <a:latin typeface="Source Serif Pro" panose="020F0502020204030204" pitchFamily="18" charset="0"/>
              </a:rPr>
              <a:t>In 1988: Math teachers protest against calculator use.</a:t>
            </a:r>
            <a:endParaRPr lang="en-US" dirty="0"/>
          </a:p>
        </p:txBody>
      </p:sp>
    </p:spTree>
    <p:extLst>
      <p:ext uri="{BB962C8B-B14F-4D97-AF65-F5344CB8AC3E}">
        <p14:creationId xmlns:p14="http://schemas.microsoft.com/office/powerpoint/2010/main" val="4203168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CA65C813-20A8-4AF1-4C59-F96D3C59C5B2}"/>
              </a:ext>
            </a:extLst>
          </p:cNvPr>
          <p:cNvSpPr>
            <a:spLocks noGrp="1"/>
          </p:cNvSpPr>
          <p:nvPr>
            <p:ph type="sldNum" sz="quarter" idx="12"/>
          </p:nvPr>
        </p:nvSpPr>
        <p:spPr/>
        <p:txBody>
          <a:bodyPr/>
          <a:lstStyle/>
          <a:p>
            <a:fld id="{8068203B-B8CB-4A19-9B81-53C1B3989ED6}" type="slidenum">
              <a:rPr lang="lt-LT" smtClean="0"/>
              <a:t>13</a:t>
            </a:fld>
            <a:endParaRPr lang="lt-LT"/>
          </a:p>
        </p:txBody>
      </p:sp>
      <p:pic>
        <p:nvPicPr>
          <p:cNvPr id="5" name="Paveikslėlis 4" descr="Paveikslėlis, kuriame yra tekstas, žemėlapis, ekrano kopija, Šriftas">
            <a:extLst>
              <a:ext uri="{FF2B5EF4-FFF2-40B4-BE49-F238E27FC236}">
                <a16:creationId xmlns:a16="http://schemas.microsoft.com/office/drawing/2014/main" id="{6A489854-884D-58FC-130E-7BDA66165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65100"/>
            <a:ext cx="6527800" cy="6527800"/>
          </a:xfrm>
          <a:prstGeom prst="rect">
            <a:avLst/>
          </a:prstGeom>
          <a:ln>
            <a:solidFill>
              <a:schemeClr val="bg1">
                <a:lumMod val="75000"/>
              </a:schemeClr>
            </a:solidFill>
          </a:ln>
        </p:spPr>
      </p:pic>
      <p:sp>
        <p:nvSpPr>
          <p:cNvPr id="7" name="TextBox 6">
            <a:extLst>
              <a:ext uri="{FF2B5EF4-FFF2-40B4-BE49-F238E27FC236}">
                <a16:creationId xmlns:a16="http://schemas.microsoft.com/office/drawing/2014/main" id="{0A665609-8AEC-3F3E-6AD9-989C6CD1D24D}"/>
              </a:ext>
            </a:extLst>
          </p:cNvPr>
          <p:cNvSpPr txBox="1"/>
          <p:nvPr/>
        </p:nvSpPr>
        <p:spPr>
          <a:xfrm>
            <a:off x="1155700" y="6427113"/>
            <a:ext cx="6096000" cy="430887"/>
          </a:xfrm>
          <a:prstGeom prst="rect">
            <a:avLst/>
          </a:prstGeom>
          <a:noFill/>
        </p:spPr>
        <p:txBody>
          <a:bodyPr wrap="square">
            <a:spAutoFit/>
          </a:bodyPr>
          <a:lstStyle/>
          <a:p>
            <a:r>
              <a:rPr lang="en-US" sz="1100" dirty="0"/>
              <a:t>https://mapsontheweb.zoom-maps.com/post/714587839546916864/chatgpt-has-been-banned-in-some-countries-by</a:t>
            </a:r>
          </a:p>
        </p:txBody>
      </p:sp>
      <p:pic>
        <p:nvPicPr>
          <p:cNvPr id="11" name="Paveikslėlis 10">
            <a:extLst>
              <a:ext uri="{FF2B5EF4-FFF2-40B4-BE49-F238E27FC236}">
                <a16:creationId xmlns:a16="http://schemas.microsoft.com/office/drawing/2014/main" id="{4D7D2A2E-1AD8-E0DF-4BF1-D28CE1A752C5}"/>
              </a:ext>
            </a:extLst>
          </p:cNvPr>
          <p:cNvPicPr>
            <a:picLocks noChangeAspect="1"/>
          </p:cNvPicPr>
          <p:nvPr/>
        </p:nvPicPr>
        <p:blipFill>
          <a:blip r:embed="rId4"/>
          <a:stretch>
            <a:fillRect/>
          </a:stretch>
        </p:blipFill>
        <p:spPr>
          <a:xfrm>
            <a:off x="7030923" y="165100"/>
            <a:ext cx="4766372" cy="4327130"/>
          </a:xfrm>
          <a:prstGeom prst="rect">
            <a:avLst/>
          </a:prstGeom>
          <a:ln>
            <a:solidFill>
              <a:schemeClr val="bg1">
                <a:lumMod val="75000"/>
              </a:schemeClr>
            </a:solidFill>
          </a:ln>
        </p:spPr>
      </p:pic>
      <p:sp>
        <p:nvSpPr>
          <p:cNvPr id="4" name="TextBox 3">
            <a:extLst>
              <a:ext uri="{FF2B5EF4-FFF2-40B4-BE49-F238E27FC236}">
                <a16:creationId xmlns:a16="http://schemas.microsoft.com/office/drawing/2014/main" id="{6C61E19B-A543-67BC-05DF-4EC18D3F689F}"/>
              </a:ext>
            </a:extLst>
          </p:cNvPr>
          <p:cNvSpPr txBox="1"/>
          <p:nvPr/>
        </p:nvSpPr>
        <p:spPr>
          <a:xfrm>
            <a:off x="7030923" y="4619467"/>
            <a:ext cx="4766372" cy="1200329"/>
          </a:xfrm>
          <a:prstGeom prst="rect">
            <a:avLst/>
          </a:prstGeom>
          <a:solidFill>
            <a:schemeClr val="accent1">
              <a:lumMod val="20000"/>
              <a:lumOff val="80000"/>
            </a:schemeClr>
          </a:solidFill>
          <a:ln>
            <a:solidFill>
              <a:schemeClr val="bg1">
                <a:lumMod val="75000"/>
              </a:schemeClr>
            </a:solidFill>
          </a:ln>
        </p:spPr>
        <p:txBody>
          <a:bodyPr wrap="square">
            <a:spAutoFit/>
          </a:bodyPr>
          <a:lstStyle/>
          <a:p>
            <a:r>
              <a:rPr lang="en-US" b="0" i="0" dirty="0">
                <a:solidFill>
                  <a:srgbClr val="202224"/>
                </a:solidFill>
                <a:effectLst/>
                <a:latin typeface="BBC Reith Serif"/>
              </a:rPr>
              <a:t>The Italian data-protection authority said there were privacy concerns relating to the model, which was created by US start-up OpenAI and is backed by Microsoft.</a:t>
            </a:r>
            <a:endParaRPr lang="en-US" dirty="0"/>
          </a:p>
        </p:txBody>
      </p:sp>
      <p:pic>
        <p:nvPicPr>
          <p:cNvPr id="8" name="Paveikslėlis 7">
            <a:extLst>
              <a:ext uri="{FF2B5EF4-FFF2-40B4-BE49-F238E27FC236}">
                <a16:creationId xmlns:a16="http://schemas.microsoft.com/office/drawing/2014/main" id="{70097CDC-92CD-3288-7399-009B02E2FC1C}"/>
              </a:ext>
            </a:extLst>
          </p:cNvPr>
          <p:cNvPicPr>
            <a:picLocks noChangeAspect="1"/>
          </p:cNvPicPr>
          <p:nvPr/>
        </p:nvPicPr>
        <p:blipFill>
          <a:blip r:embed="rId5"/>
          <a:stretch>
            <a:fillRect/>
          </a:stretch>
        </p:blipFill>
        <p:spPr>
          <a:xfrm>
            <a:off x="8948190" y="2172441"/>
            <a:ext cx="2659610" cy="312447"/>
          </a:xfrm>
          <a:prstGeom prst="rect">
            <a:avLst/>
          </a:prstGeom>
        </p:spPr>
      </p:pic>
    </p:spTree>
    <p:extLst>
      <p:ext uri="{BB962C8B-B14F-4D97-AF65-F5344CB8AC3E}">
        <p14:creationId xmlns:p14="http://schemas.microsoft.com/office/powerpoint/2010/main" val="355989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BA21F772-5FD6-6A42-B972-D6A7E5CD28A0}"/>
              </a:ext>
            </a:extLst>
          </p:cNvPr>
          <p:cNvSpPr>
            <a:spLocks noGrp="1"/>
          </p:cNvSpPr>
          <p:nvPr>
            <p:ph type="sldNum" sz="quarter" idx="12"/>
          </p:nvPr>
        </p:nvSpPr>
        <p:spPr/>
        <p:txBody>
          <a:bodyPr/>
          <a:lstStyle/>
          <a:p>
            <a:fld id="{8068203B-B8CB-4A19-9B81-53C1B3989ED6}" type="slidenum">
              <a:rPr lang="lt-LT" smtClean="0"/>
              <a:t>14</a:t>
            </a:fld>
            <a:endParaRPr lang="lt-LT"/>
          </a:p>
        </p:txBody>
      </p:sp>
      <p:pic>
        <p:nvPicPr>
          <p:cNvPr id="7" name="Paveikslėlis 6">
            <a:extLst>
              <a:ext uri="{FF2B5EF4-FFF2-40B4-BE49-F238E27FC236}">
                <a16:creationId xmlns:a16="http://schemas.microsoft.com/office/drawing/2014/main" id="{8220B665-0302-5BF5-3425-A077C5FDECE1}"/>
              </a:ext>
            </a:extLst>
          </p:cNvPr>
          <p:cNvPicPr>
            <a:picLocks noChangeAspect="1"/>
          </p:cNvPicPr>
          <p:nvPr/>
        </p:nvPicPr>
        <p:blipFill>
          <a:blip r:embed="rId3"/>
          <a:stretch>
            <a:fillRect/>
          </a:stretch>
        </p:blipFill>
        <p:spPr>
          <a:xfrm>
            <a:off x="1223919" y="347115"/>
            <a:ext cx="9075781" cy="5759631"/>
          </a:xfrm>
          <a:prstGeom prst="rect">
            <a:avLst/>
          </a:prstGeom>
          <a:ln>
            <a:solidFill>
              <a:schemeClr val="bg1">
                <a:lumMod val="75000"/>
              </a:schemeClr>
            </a:solidFill>
          </a:ln>
        </p:spPr>
      </p:pic>
      <p:sp>
        <p:nvSpPr>
          <p:cNvPr id="9" name="TextBox 8">
            <a:extLst>
              <a:ext uri="{FF2B5EF4-FFF2-40B4-BE49-F238E27FC236}">
                <a16:creationId xmlns:a16="http://schemas.microsoft.com/office/drawing/2014/main" id="{A0477520-A40D-C2DC-1B56-E9F25CCE104C}"/>
              </a:ext>
            </a:extLst>
          </p:cNvPr>
          <p:cNvSpPr txBox="1"/>
          <p:nvPr/>
        </p:nvSpPr>
        <p:spPr>
          <a:xfrm>
            <a:off x="1223918" y="6187719"/>
            <a:ext cx="9215481" cy="307777"/>
          </a:xfrm>
          <a:prstGeom prst="rect">
            <a:avLst/>
          </a:prstGeom>
          <a:noFill/>
        </p:spPr>
        <p:txBody>
          <a:bodyPr wrap="square">
            <a:spAutoFit/>
          </a:bodyPr>
          <a:lstStyle/>
          <a:p>
            <a:r>
              <a:rPr lang="en-US" sz="1400" dirty="0"/>
              <a:t>https://www.telegraph.co.uk/news/2023/03/02/university-cambridge-will-allow-students-use-chatgpt/</a:t>
            </a:r>
          </a:p>
        </p:txBody>
      </p:sp>
    </p:spTree>
    <p:extLst>
      <p:ext uri="{BB962C8B-B14F-4D97-AF65-F5344CB8AC3E}">
        <p14:creationId xmlns:p14="http://schemas.microsoft.com/office/powerpoint/2010/main" val="997565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9767A722-0268-CDF7-239C-DF207F385418}"/>
              </a:ext>
            </a:extLst>
          </p:cNvPr>
          <p:cNvPicPr>
            <a:picLocks noChangeAspect="1"/>
          </p:cNvPicPr>
          <p:nvPr/>
        </p:nvPicPr>
        <p:blipFill>
          <a:blip r:embed="rId4"/>
          <a:stretch>
            <a:fillRect/>
          </a:stretch>
        </p:blipFill>
        <p:spPr>
          <a:xfrm>
            <a:off x="838200" y="517558"/>
            <a:ext cx="9743162" cy="6109855"/>
          </a:xfrm>
          <a:prstGeom prst="rect">
            <a:avLst/>
          </a:prstGeom>
        </p:spPr>
      </p:pic>
      <p:sp>
        <p:nvSpPr>
          <p:cNvPr id="6" name="TextBox 5">
            <a:extLst>
              <a:ext uri="{FF2B5EF4-FFF2-40B4-BE49-F238E27FC236}">
                <a16:creationId xmlns:a16="http://schemas.microsoft.com/office/drawing/2014/main" id="{19B58637-00B4-0E94-D9D3-EEA93D2863AC}"/>
              </a:ext>
            </a:extLst>
          </p:cNvPr>
          <p:cNvSpPr txBox="1"/>
          <p:nvPr/>
        </p:nvSpPr>
        <p:spPr>
          <a:xfrm>
            <a:off x="6096000" y="6035159"/>
            <a:ext cx="4761040" cy="369332"/>
          </a:xfrm>
          <a:prstGeom prst="rect">
            <a:avLst/>
          </a:prstGeom>
          <a:noFill/>
        </p:spPr>
        <p:txBody>
          <a:bodyPr wrap="square">
            <a:spAutoFit/>
          </a:bodyPr>
          <a:lstStyle/>
          <a:p>
            <a:r>
              <a:rPr lang="en-GB" dirty="0">
                <a:solidFill>
                  <a:schemeClr val="bg1"/>
                </a:solidFill>
              </a:rPr>
              <a:t>https://ai.meta.com/research/movie-gen/</a:t>
            </a:r>
          </a:p>
        </p:txBody>
      </p:sp>
      <p:sp>
        <p:nvSpPr>
          <p:cNvPr id="7" name="Slide Number Placeholder 6">
            <a:extLst>
              <a:ext uri="{FF2B5EF4-FFF2-40B4-BE49-F238E27FC236}">
                <a16:creationId xmlns:a16="http://schemas.microsoft.com/office/drawing/2014/main" id="{EBB27874-5C4B-CA1D-DB28-EA6DBF53DE6F}"/>
              </a:ext>
            </a:extLst>
          </p:cNvPr>
          <p:cNvSpPr>
            <a:spLocks noGrp="1"/>
          </p:cNvSpPr>
          <p:nvPr>
            <p:ph type="sldNum" sz="quarter" idx="12"/>
          </p:nvPr>
        </p:nvSpPr>
        <p:spPr/>
        <p:txBody>
          <a:bodyPr/>
          <a:lstStyle/>
          <a:p>
            <a:fld id="{8068203B-B8CB-4A19-9B81-53C1B3989ED6}" type="slidenum">
              <a:rPr lang="lt-LT" smtClean="0"/>
              <a:t>15</a:t>
            </a:fld>
            <a:endParaRPr lang="lt-LT"/>
          </a:p>
        </p:txBody>
      </p:sp>
      <p:pic>
        <p:nvPicPr>
          <p:cNvPr id="9" name="Picture 8">
            <a:extLst>
              <a:ext uri="{FF2B5EF4-FFF2-40B4-BE49-F238E27FC236}">
                <a16:creationId xmlns:a16="http://schemas.microsoft.com/office/drawing/2014/main" id="{2174BD34-8312-13FE-BFAB-547A4C573AEF}"/>
              </a:ext>
            </a:extLst>
          </p:cNvPr>
          <p:cNvPicPr>
            <a:picLocks noChangeAspect="1"/>
          </p:cNvPicPr>
          <p:nvPr/>
        </p:nvPicPr>
        <p:blipFill>
          <a:blip r:embed="rId5"/>
          <a:stretch>
            <a:fillRect/>
          </a:stretch>
        </p:blipFill>
        <p:spPr>
          <a:xfrm>
            <a:off x="5535663" y="136525"/>
            <a:ext cx="6149873" cy="762066"/>
          </a:xfrm>
          <a:prstGeom prst="rect">
            <a:avLst/>
          </a:prstGeom>
        </p:spPr>
      </p:pic>
    </p:spTree>
    <p:extLst>
      <p:ext uri="{BB962C8B-B14F-4D97-AF65-F5344CB8AC3E}">
        <p14:creationId xmlns:p14="http://schemas.microsoft.com/office/powerpoint/2010/main" val="901608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722B836A-8663-BF7B-84B6-C3D57204E87C}"/>
              </a:ext>
            </a:extLst>
          </p:cNvPr>
          <p:cNvPicPr>
            <a:picLocks noChangeAspect="1"/>
          </p:cNvPicPr>
          <p:nvPr/>
        </p:nvPicPr>
        <p:blipFill>
          <a:blip r:embed="rId2"/>
          <a:stretch>
            <a:fillRect/>
          </a:stretch>
        </p:blipFill>
        <p:spPr>
          <a:xfrm>
            <a:off x="674046" y="130759"/>
            <a:ext cx="10843907" cy="6596482"/>
          </a:xfrm>
          <a:prstGeom prst="rect">
            <a:avLst/>
          </a:prstGeom>
          <a:ln>
            <a:solidFill>
              <a:schemeClr val="accent1"/>
            </a:solidFill>
          </a:ln>
        </p:spPr>
      </p:pic>
    </p:spTree>
    <p:extLst>
      <p:ext uri="{BB962C8B-B14F-4D97-AF65-F5344CB8AC3E}">
        <p14:creationId xmlns:p14="http://schemas.microsoft.com/office/powerpoint/2010/main" val="2500832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4FD53F2-8F92-EF40-7A8E-F71F6426674A}"/>
              </a:ext>
            </a:extLst>
          </p:cNvPr>
          <p:cNvSpPr>
            <a:spLocks noGrp="1"/>
          </p:cNvSpPr>
          <p:nvPr>
            <p:ph type="title"/>
          </p:nvPr>
        </p:nvSpPr>
        <p:spPr/>
        <p:txBody>
          <a:bodyPr/>
          <a:lstStyle/>
          <a:p>
            <a:endParaRPr lang="en-US"/>
          </a:p>
        </p:txBody>
      </p:sp>
      <p:sp>
        <p:nvSpPr>
          <p:cNvPr id="3" name="Turinio vietos rezervavimo ženklas 2">
            <a:extLst>
              <a:ext uri="{FF2B5EF4-FFF2-40B4-BE49-F238E27FC236}">
                <a16:creationId xmlns:a16="http://schemas.microsoft.com/office/drawing/2014/main" id="{35AD4784-B06B-1D29-938B-C78A2EDC9AB9}"/>
              </a:ext>
            </a:extLst>
          </p:cNvPr>
          <p:cNvSpPr>
            <a:spLocks noGrp="1"/>
          </p:cNvSpPr>
          <p:nvPr>
            <p:ph idx="1"/>
          </p:nvPr>
        </p:nvSpPr>
        <p:spPr/>
        <p:txBody>
          <a:bodyPr/>
          <a:lstStyle/>
          <a:p>
            <a:endParaRPr lang="en-US"/>
          </a:p>
        </p:txBody>
      </p:sp>
      <p:sp>
        <p:nvSpPr>
          <p:cNvPr id="4" name="Skaidrės numerio vietos rezervavimo ženklas 3">
            <a:extLst>
              <a:ext uri="{FF2B5EF4-FFF2-40B4-BE49-F238E27FC236}">
                <a16:creationId xmlns:a16="http://schemas.microsoft.com/office/drawing/2014/main" id="{14308FA9-7FA4-0C9E-96F6-DB57BD226D79}"/>
              </a:ext>
            </a:extLst>
          </p:cNvPr>
          <p:cNvSpPr>
            <a:spLocks noGrp="1"/>
          </p:cNvSpPr>
          <p:nvPr>
            <p:ph type="sldNum" sz="quarter" idx="12"/>
          </p:nvPr>
        </p:nvSpPr>
        <p:spPr/>
        <p:txBody>
          <a:bodyPr/>
          <a:lstStyle/>
          <a:p>
            <a:fld id="{8068203B-B8CB-4A19-9B81-53C1B3989ED6}" type="slidenum">
              <a:rPr lang="lt-LT" smtClean="0"/>
              <a:t>17</a:t>
            </a:fld>
            <a:endParaRPr lang="lt-LT"/>
          </a:p>
        </p:txBody>
      </p:sp>
      <p:pic>
        <p:nvPicPr>
          <p:cNvPr id="6" name="Paveikslėlis 5">
            <a:extLst>
              <a:ext uri="{FF2B5EF4-FFF2-40B4-BE49-F238E27FC236}">
                <a16:creationId xmlns:a16="http://schemas.microsoft.com/office/drawing/2014/main" id="{20225D77-F3C6-FEA1-415B-136DEF664517}"/>
              </a:ext>
            </a:extLst>
          </p:cNvPr>
          <p:cNvPicPr>
            <a:picLocks noChangeAspect="1"/>
          </p:cNvPicPr>
          <p:nvPr/>
        </p:nvPicPr>
        <p:blipFill>
          <a:blip r:embed="rId2"/>
          <a:stretch>
            <a:fillRect/>
          </a:stretch>
        </p:blipFill>
        <p:spPr>
          <a:xfrm>
            <a:off x="0" y="534547"/>
            <a:ext cx="12192000" cy="5788906"/>
          </a:xfrm>
          <a:prstGeom prst="rect">
            <a:avLst/>
          </a:prstGeom>
        </p:spPr>
      </p:pic>
    </p:spTree>
    <p:extLst>
      <p:ext uri="{BB962C8B-B14F-4D97-AF65-F5344CB8AC3E}">
        <p14:creationId xmlns:p14="http://schemas.microsoft.com/office/powerpoint/2010/main" val="423443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kaidrės numerio vietos rezervavimo ženklas 3">
            <a:extLst>
              <a:ext uri="{FF2B5EF4-FFF2-40B4-BE49-F238E27FC236}">
                <a16:creationId xmlns:a16="http://schemas.microsoft.com/office/drawing/2014/main" id="{54BF1FBF-B487-855B-056C-D46565B4ECC7}"/>
              </a:ext>
            </a:extLst>
          </p:cNvPr>
          <p:cNvSpPr>
            <a:spLocks noGrp="1"/>
          </p:cNvSpPr>
          <p:nvPr>
            <p:ph type="sldNum" sz="quarter" idx="12"/>
          </p:nvPr>
        </p:nvSpPr>
        <p:spPr/>
        <p:txBody>
          <a:bodyPr/>
          <a:lstStyle/>
          <a:p>
            <a:fld id="{8068203B-B8CB-4A19-9B81-53C1B3989ED6}" type="slidenum">
              <a:rPr lang="lt-LT" smtClean="0"/>
              <a:t>18</a:t>
            </a:fld>
            <a:endParaRPr lang="lt-LT"/>
          </a:p>
        </p:txBody>
      </p:sp>
      <p:pic>
        <p:nvPicPr>
          <p:cNvPr id="6" name="Paveikslėlis 5">
            <a:extLst>
              <a:ext uri="{FF2B5EF4-FFF2-40B4-BE49-F238E27FC236}">
                <a16:creationId xmlns:a16="http://schemas.microsoft.com/office/drawing/2014/main" id="{70450FC2-2455-1CFC-15B2-5A2910B91F51}"/>
              </a:ext>
            </a:extLst>
          </p:cNvPr>
          <p:cNvPicPr>
            <a:picLocks noChangeAspect="1"/>
          </p:cNvPicPr>
          <p:nvPr/>
        </p:nvPicPr>
        <p:blipFill>
          <a:blip r:embed="rId3"/>
          <a:stretch>
            <a:fillRect/>
          </a:stretch>
        </p:blipFill>
        <p:spPr>
          <a:xfrm>
            <a:off x="1126801" y="838658"/>
            <a:ext cx="11065199" cy="5700254"/>
          </a:xfrm>
          <a:prstGeom prst="rect">
            <a:avLst/>
          </a:prstGeom>
        </p:spPr>
      </p:pic>
      <p:pic>
        <p:nvPicPr>
          <p:cNvPr id="8" name="Paveikslėlis 7">
            <a:extLst>
              <a:ext uri="{FF2B5EF4-FFF2-40B4-BE49-F238E27FC236}">
                <a16:creationId xmlns:a16="http://schemas.microsoft.com/office/drawing/2014/main" id="{CE274153-A689-32D5-A81D-6D83AD51823A}"/>
              </a:ext>
            </a:extLst>
          </p:cNvPr>
          <p:cNvPicPr>
            <a:picLocks noChangeAspect="1"/>
          </p:cNvPicPr>
          <p:nvPr/>
        </p:nvPicPr>
        <p:blipFill>
          <a:blip r:embed="rId4"/>
          <a:stretch>
            <a:fillRect/>
          </a:stretch>
        </p:blipFill>
        <p:spPr>
          <a:xfrm>
            <a:off x="139700" y="2271889"/>
            <a:ext cx="4066141" cy="2096911"/>
          </a:xfrm>
          <a:prstGeom prst="rect">
            <a:avLst/>
          </a:prstGeom>
          <a:ln>
            <a:solidFill>
              <a:schemeClr val="bg1">
                <a:lumMod val="75000"/>
              </a:schemeClr>
            </a:solidFill>
          </a:ln>
        </p:spPr>
      </p:pic>
    </p:spTree>
    <p:extLst>
      <p:ext uri="{BB962C8B-B14F-4D97-AF65-F5344CB8AC3E}">
        <p14:creationId xmlns:p14="http://schemas.microsoft.com/office/powerpoint/2010/main" val="3076668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0C63FF5-1BB5-2D89-03A5-13D3E5A366F5}"/>
              </a:ext>
            </a:extLst>
          </p:cNvPr>
          <p:cNvSpPr>
            <a:spLocks noGrp="1"/>
          </p:cNvSpPr>
          <p:nvPr>
            <p:ph type="title"/>
          </p:nvPr>
        </p:nvSpPr>
        <p:spPr/>
        <p:txBody>
          <a:bodyPr/>
          <a:lstStyle/>
          <a:p>
            <a:endParaRPr lang="en-US"/>
          </a:p>
        </p:txBody>
      </p:sp>
      <p:sp>
        <p:nvSpPr>
          <p:cNvPr id="3" name="Skaidrės numerio vietos rezervavimo ženklas 2">
            <a:extLst>
              <a:ext uri="{FF2B5EF4-FFF2-40B4-BE49-F238E27FC236}">
                <a16:creationId xmlns:a16="http://schemas.microsoft.com/office/drawing/2014/main" id="{CDAE8BA8-7E66-4DB7-3532-2739476B0475}"/>
              </a:ext>
            </a:extLst>
          </p:cNvPr>
          <p:cNvSpPr>
            <a:spLocks noGrp="1"/>
          </p:cNvSpPr>
          <p:nvPr>
            <p:ph type="sldNum" sz="quarter" idx="12"/>
          </p:nvPr>
        </p:nvSpPr>
        <p:spPr/>
        <p:txBody>
          <a:bodyPr/>
          <a:lstStyle/>
          <a:p>
            <a:fld id="{8068203B-B8CB-4A19-9B81-53C1B3989ED6}" type="slidenum">
              <a:rPr lang="lt-LT" smtClean="0"/>
              <a:t>19</a:t>
            </a:fld>
            <a:endParaRPr lang="lt-LT"/>
          </a:p>
        </p:txBody>
      </p:sp>
      <p:pic>
        <p:nvPicPr>
          <p:cNvPr id="5" name="Paveikslėlis 4" descr="Paveikslėlis, kuriame yra tekstas, ekrano kopija, Tinklalapis, programinė įranga&#10;&#10;Automatiškai sugeneruotas aprašymas">
            <a:extLst>
              <a:ext uri="{FF2B5EF4-FFF2-40B4-BE49-F238E27FC236}">
                <a16:creationId xmlns:a16="http://schemas.microsoft.com/office/drawing/2014/main" id="{FDC9D9F6-36A6-51C2-4777-B8F56F4E8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380" y="491490"/>
            <a:ext cx="10683240" cy="5875020"/>
          </a:xfrm>
          <a:prstGeom prst="rect">
            <a:avLst/>
          </a:prstGeom>
        </p:spPr>
      </p:pic>
    </p:spTree>
    <p:extLst>
      <p:ext uri="{BB962C8B-B14F-4D97-AF65-F5344CB8AC3E}">
        <p14:creationId xmlns:p14="http://schemas.microsoft.com/office/powerpoint/2010/main" val="3551935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60E7C40-2FFD-1FEF-295D-CA4DD4B7DF8D}"/>
              </a:ext>
            </a:extLst>
          </p:cNvPr>
          <p:cNvSpPr txBox="1"/>
          <p:nvPr/>
        </p:nvSpPr>
        <p:spPr>
          <a:xfrm>
            <a:off x="674317" y="154289"/>
            <a:ext cx="10822193" cy="6549422"/>
          </a:xfrm>
          <a:prstGeom prst="rect">
            <a:avLst/>
          </a:prstGeom>
          <a:noFill/>
        </p:spPr>
        <p:txBody>
          <a:bodyPr wrap="square" lIns="91440" tIns="45720" rIns="91440" bIns="45720" rtlCol="0" anchor="t">
            <a:spAutoFit/>
          </a:bodyPr>
          <a:lstStyle/>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STUDIJŲ POGRUPIO NARIAI: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prof. habil. dr. Olga KURASOVA</a:t>
            </a:r>
            <a:r>
              <a:rPr lang="lt-LT" sz="1900" dirty="0">
                <a:effectLst/>
                <a:latin typeface="Aptos" panose="020B0004020202020204" pitchFamily="34" charset="0"/>
                <a:ea typeface="Aptos" panose="020B0004020202020204" pitchFamily="34" charset="0"/>
                <a:cs typeface="Arial" panose="020B0604020202020204" pitchFamily="34" charset="0"/>
              </a:rPr>
              <a:t>, Lietuvos mokslų akademijos atstovė;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dr. Birutė LIEKĖ</a:t>
            </a:r>
            <a:r>
              <a:rPr lang="lt-LT" sz="1900" dirty="0">
                <a:effectLst/>
                <a:latin typeface="Aptos" panose="020B0004020202020204" pitchFamily="34" charset="0"/>
                <a:ea typeface="Aptos" panose="020B0004020202020204" pitchFamily="34" charset="0"/>
                <a:cs typeface="Arial" panose="020B0604020202020204" pitchFamily="34" charset="0"/>
              </a:rPr>
              <a:t>, Akademinės etikos ir procedūrų kontrolieriaus tarnybos vyriausioji analitikė;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dr. Lina ŠARLAUSKIENĖ</a:t>
            </a:r>
            <a:r>
              <a:rPr lang="lt-LT" sz="1900" dirty="0">
                <a:effectLst/>
                <a:latin typeface="Aptos" panose="020B0004020202020204" pitchFamily="34" charset="0"/>
                <a:ea typeface="Aptos" panose="020B0004020202020204" pitchFamily="34" charset="0"/>
                <a:cs typeface="Arial" panose="020B0604020202020204" pitchFamily="34" charset="0"/>
              </a:rPr>
              <a:t>, Lietuvos kolegijų direktorių konferencijos atstovė;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Aurimas ŠIMELIŪNAS</a:t>
            </a:r>
            <a:r>
              <a:rPr lang="lt-LT" sz="1900" dirty="0">
                <a:effectLst/>
                <a:latin typeface="Aptos" panose="020B0004020202020204" pitchFamily="34" charset="0"/>
                <a:ea typeface="Aptos" panose="020B0004020202020204" pitchFamily="34" charset="0"/>
                <a:cs typeface="Arial" panose="020B0604020202020204" pitchFamily="34" charset="0"/>
              </a:rPr>
              <a:t>, Lietuvos Respublikos kultūros ministerijos atstovas;</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Živilė PLYČIURAITYTĖ PLYČIŪTĖ</a:t>
            </a:r>
            <a:r>
              <a:rPr lang="lt-LT" sz="1900" dirty="0">
                <a:effectLst/>
                <a:latin typeface="Aptos" panose="020B0004020202020204" pitchFamily="34" charset="0"/>
                <a:ea typeface="Aptos" panose="020B0004020202020204" pitchFamily="34" charset="0"/>
                <a:cs typeface="Arial" panose="020B0604020202020204" pitchFamily="34" charset="0"/>
              </a:rPr>
              <a:t>, Lietuvos Respublikos kultūros ministerijos atstovė;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prof. Gvidas URBONAS</a:t>
            </a:r>
            <a:r>
              <a:rPr lang="lt-LT" sz="1900" dirty="0">
                <a:effectLst/>
                <a:latin typeface="Aptos" panose="020B0004020202020204" pitchFamily="34" charset="0"/>
                <a:ea typeface="Aptos" panose="020B0004020202020204" pitchFamily="34" charset="0"/>
                <a:cs typeface="Arial" panose="020B0604020202020204" pitchFamily="34" charset="0"/>
              </a:rPr>
              <a:t>, Lietuvos universitetų rektorių konferencijos atstovas;</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dr. Ramunė KASPERĖ</a:t>
            </a:r>
            <a:r>
              <a:rPr lang="lt-LT" sz="1900" dirty="0">
                <a:effectLst/>
                <a:latin typeface="Aptos" panose="020B0004020202020204" pitchFamily="34" charset="0"/>
                <a:ea typeface="Aptos" panose="020B0004020202020204" pitchFamily="34" charset="0"/>
                <a:cs typeface="Arial" panose="020B0604020202020204" pitchFamily="34" charset="0"/>
              </a:rPr>
              <a:t>, Lietuvos universitetų rektorių konferencijos atstovė;</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indent="457200">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Studijų pogrupio stebėtojai: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indent="457200">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Gabija JUZĖNAITĖ</a:t>
            </a:r>
            <a:r>
              <a:rPr lang="lt-LT" sz="1900" dirty="0">
                <a:effectLst/>
                <a:latin typeface="Aptos" panose="020B0004020202020204" pitchFamily="34" charset="0"/>
                <a:ea typeface="Aptos" panose="020B0004020202020204" pitchFamily="34" charset="0"/>
                <a:cs typeface="Arial" panose="020B0604020202020204" pitchFamily="34" charset="0"/>
              </a:rPr>
              <a:t>, Lietuvos studentų sąjungos atstovė.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MOKSLINĖS VEIKLOS POGRUPIO NARIAI: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dr. Vaida BARTKUTĖ-NORKŪNIENĖ</a:t>
            </a:r>
            <a:r>
              <a:rPr lang="lt-LT" sz="1900" dirty="0">
                <a:effectLst/>
                <a:latin typeface="Aptos" panose="020B0004020202020204" pitchFamily="34" charset="0"/>
                <a:ea typeface="Aptos" panose="020B0004020202020204" pitchFamily="34" charset="0"/>
                <a:cs typeface="Arial" panose="020B0604020202020204" pitchFamily="34" charset="0"/>
              </a:rPr>
              <a:t>, Lietuvos kolegijų direktorių konferencijos atstovė;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prof. habil. dr. Gintautas DZEMYDA</a:t>
            </a:r>
            <a:r>
              <a:rPr lang="lt-LT" sz="1900" dirty="0">
                <a:effectLst/>
                <a:latin typeface="Aptos" panose="020B0004020202020204" pitchFamily="34" charset="0"/>
                <a:ea typeface="Aptos" panose="020B0004020202020204" pitchFamily="34" charset="0"/>
                <a:cs typeface="Arial" panose="020B0604020202020204" pitchFamily="34" charset="0"/>
              </a:rPr>
              <a:t>, Lietuvos mokslų akademijos atstovas;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Simona</a:t>
            </a:r>
            <a:r>
              <a:rPr lang="lt-LT" sz="1900" dirty="0">
                <a:effectLst/>
                <a:latin typeface="Aptos" panose="020B0004020202020204" pitchFamily="34" charset="0"/>
                <a:ea typeface="Aptos" panose="020B0004020202020204" pitchFamily="34" charset="0"/>
                <a:cs typeface="Arial" panose="020B0604020202020204" pitchFamily="34" charset="0"/>
              </a:rPr>
              <a:t> </a:t>
            </a:r>
            <a:r>
              <a:rPr lang="lt-LT" sz="1900" b="1" dirty="0">
                <a:effectLst/>
                <a:latin typeface="Aptos" panose="020B0004020202020204" pitchFamily="34" charset="0"/>
                <a:ea typeface="Aptos" panose="020B0004020202020204" pitchFamily="34" charset="0"/>
                <a:cs typeface="Arial" panose="020B0604020202020204" pitchFamily="34" charset="0"/>
              </a:rPr>
              <a:t>MARTINAVIČIŪTĖ</a:t>
            </a:r>
            <a:r>
              <a:rPr lang="lt-LT" sz="1900" dirty="0">
                <a:effectLst/>
                <a:latin typeface="Aptos" panose="020B0004020202020204" pitchFamily="34" charset="0"/>
                <a:ea typeface="Aptos" panose="020B0004020202020204" pitchFamily="34" charset="0"/>
                <a:cs typeface="Arial" panose="020B0604020202020204" pitchFamily="34" charset="0"/>
              </a:rPr>
              <a:t>, Lietuvos Respublikos kultūros ministerijos atstovė;</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Živilė </a:t>
            </a:r>
            <a:r>
              <a:rPr lang="lt-LT" sz="1900" b="1" dirty="0" err="1">
                <a:effectLst/>
                <a:latin typeface="Aptos" panose="020B0004020202020204" pitchFamily="34" charset="0"/>
                <a:ea typeface="Aptos" panose="020B0004020202020204" pitchFamily="34" charset="0"/>
                <a:cs typeface="Arial" panose="020B0604020202020204" pitchFamily="34" charset="0"/>
              </a:rPr>
              <a:t>Plyčiuraitytė</a:t>
            </a:r>
            <a:r>
              <a:rPr lang="lt-LT" sz="1900" b="1" dirty="0">
                <a:effectLst/>
                <a:latin typeface="Aptos" panose="020B0004020202020204" pitchFamily="34" charset="0"/>
                <a:ea typeface="Aptos" panose="020B0004020202020204" pitchFamily="34" charset="0"/>
                <a:cs typeface="Arial" panose="020B0604020202020204" pitchFamily="34" charset="0"/>
              </a:rPr>
              <a:t> PLYČIŪTĖ</a:t>
            </a:r>
            <a:r>
              <a:rPr lang="lt-LT" sz="1900" dirty="0">
                <a:effectLst/>
                <a:latin typeface="Aptos" panose="020B0004020202020204" pitchFamily="34" charset="0"/>
                <a:ea typeface="Aptos" panose="020B0004020202020204" pitchFamily="34" charset="0"/>
                <a:cs typeface="Arial" panose="020B0604020202020204" pitchFamily="34" charset="0"/>
              </a:rPr>
              <a:t>, Lietuvos Respublikos kultūros ministerijos atstovė;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doc. dr. Tomas SAULIUS</a:t>
            </a:r>
            <a:r>
              <a:rPr lang="lt-LT" sz="1900" dirty="0">
                <a:effectLst/>
                <a:latin typeface="Aptos" panose="020B0004020202020204" pitchFamily="34" charset="0"/>
                <a:ea typeface="Aptos" panose="020B0004020202020204" pitchFamily="34" charset="0"/>
                <a:cs typeface="Arial" panose="020B0604020202020204" pitchFamily="34" charset="0"/>
              </a:rPr>
              <a:t>, Lietuvos universitetų rektorių konferencijos atstovas; </a:t>
            </a:r>
            <a:endParaRPr lang="en-US" sz="1900" dirty="0">
              <a:effectLst/>
              <a:latin typeface="Aptos" panose="020B0004020202020204" pitchFamily="34" charset="0"/>
              <a:ea typeface="Aptos" panose="020B0004020202020204" pitchFamily="34" charset="0"/>
              <a:cs typeface="Arial" panose="020B0604020202020204" pitchFamily="34" charset="0"/>
            </a:endParaRPr>
          </a:p>
          <a:p>
            <a:pPr indent="457200">
              <a:lnSpc>
                <a:spcPct val="107000"/>
              </a:lnSpc>
              <a:spcBef>
                <a:spcPts val="200"/>
              </a:spcBef>
              <a:spcAft>
                <a:spcPts val="200"/>
              </a:spcAft>
            </a:pPr>
            <a:r>
              <a:rPr lang="lt-LT" sz="1900" b="1" dirty="0">
                <a:effectLst/>
                <a:latin typeface="Aptos" panose="020B0004020202020204" pitchFamily="34" charset="0"/>
                <a:ea typeface="Aptos" panose="020B0004020202020204" pitchFamily="34" charset="0"/>
                <a:cs typeface="Arial" panose="020B0604020202020204" pitchFamily="34" charset="0"/>
              </a:rPr>
              <a:t>Mokslinės veiklos pogrupio stebėtojai: </a:t>
            </a:r>
            <a:endParaRPr lang="en-US" sz="1900" dirty="0">
              <a:effectLst/>
              <a:latin typeface="Aptos" panose="020B0004020202020204" pitchFamily="34" charset="0"/>
              <a:ea typeface="Aptos" panose="020B0004020202020204" pitchFamily="34" charset="0"/>
              <a:cs typeface="Arial" panose="020B0604020202020204" pitchFamily="34" charset="0"/>
            </a:endParaRPr>
          </a:p>
          <a:p>
            <a:r>
              <a:rPr lang="lt-LT" sz="1900" b="1" dirty="0">
                <a:effectLst/>
                <a:latin typeface="Aptos" panose="020B0004020202020204" pitchFamily="34" charset="0"/>
                <a:ea typeface="Aptos" panose="020B0004020202020204" pitchFamily="34" charset="0"/>
                <a:cs typeface="Arial" panose="020B0604020202020204" pitchFamily="34" charset="0"/>
              </a:rPr>
              <a:t>Vytautas KUČINSKAS</a:t>
            </a:r>
            <a:r>
              <a:rPr lang="lt-LT" sz="1900" dirty="0">
                <a:effectLst/>
                <a:latin typeface="Aptos" panose="020B0004020202020204" pitchFamily="34" charset="0"/>
                <a:ea typeface="Aptos" panose="020B0004020202020204" pitchFamily="34" charset="0"/>
                <a:cs typeface="Arial" panose="020B0604020202020204" pitchFamily="34" charset="0"/>
              </a:rPr>
              <a:t>, Lietuvos studentų sąjungos atstovas.</a:t>
            </a:r>
            <a:endParaRPr lang="en-US" sz="1900" kern="100" dirty="0">
              <a:effectLst>
                <a:glow rad="127000">
                  <a:schemeClr val="bg1"/>
                </a:glow>
              </a:effectLst>
              <a:latin typeface="+mj-lt"/>
              <a:ea typeface="Aptos" panose="020B0004020202020204" pitchFamily="34" charset="0"/>
              <a:cs typeface="Times New Roman" panose="02020603050405020304" pitchFamily="18" charset="0"/>
            </a:endParaRP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28AAA118-E20F-720D-F3EF-EE5DC20F9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5AF819E-114B-2203-5044-96E37EE85F72}"/>
              </a:ext>
            </a:extLst>
          </p:cNvPr>
          <p:cNvSpPr>
            <a:spLocks noGrp="1"/>
          </p:cNvSpPr>
          <p:nvPr>
            <p:ph type="sldNum" sz="quarter" idx="12"/>
          </p:nvPr>
        </p:nvSpPr>
        <p:spPr/>
        <p:txBody>
          <a:bodyPr/>
          <a:lstStyle/>
          <a:p>
            <a:fld id="{8068203B-B8CB-4A19-9B81-53C1B3989ED6}" type="slidenum">
              <a:rPr lang="lt-LT" smtClean="0"/>
              <a:t>2</a:t>
            </a:fld>
            <a:endParaRPr lang="lt-LT"/>
          </a:p>
        </p:txBody>
      </p:sp>
    </p:spTree>
    <p:extLst>
      <p:ext uri="{BB962C8B-B14F-4D97-AF65-F5344CB8AC3E}">
        <p14:creationId xmlns:p14="http://schemas.microsoft.com/office/powerpoint/2010/main" val="53529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4180CA5-5402-61AD-5EA2-84C537948497}"/>
              </a:ext>
            </a:extLst>
          </p:cNvPr>
          <p:cNvSpPr>
            <a:spLocks noGrp="1"/>
          </p:cNvSpPr>
          <p:nvPr>
            <p:ph type="title"/>
          </p:nvPr>
        </p:nvSpPr>
        <p:spPr>
          <a:xfrm>
            <a:off x="6823878" y="741391"/>
            <a:ext cx="4491821" cy="1616203"/>
          </a:xfrm>
        </p:spPr>
        <p:txBody>
          <a:bodyPr anchor="b">
            <a:normAutofit/>
          </a:bodyPr>
          <a:lstStyle/>
          <a:p>
            <a:r>
              <a:rPr lang="lt-LT" sz="3600" b="1" dirty="0"/>
              <a:t>II SKYRIUS.</a:t>
            </a:r>
            <a:br>
              <a:rPr lang="lt-LT" sz="3600" b="1" dirty="0"/>
            </a:br>
            <a:r>
              <a:rPr lang="lt-LT" sz="3600" b="1" dirty="0"/>
              <a:t>Kontekstas</a:t>
            </a:r>
            <a:endParaRPr lang="en-US" sz="3600" b="1" dirty="0"/>
          </a:p>
        </p:txBody>
      </p:sp>
      <p:pic>
        <p:nvPicPr>
          <p:cNvPr id="5" name="Turinio vietos rezervavimo ženklas 4" descr="Paveikslėlis, kuriame yra tekstas, Žmogaus veidas, menas, ekrano kopija&#10;&#10;Automatiškai sugeneruotas aprašymas">
            <a:extLst>
              <a:ext uri="{FF2B5EF4-FFF2-40B4-BE49-F238E27FC236}">
                <a16:creationId xmlns:a16="http://schemas.microsoft.com/office/drawing/2014/main" id="{7758DD67-14B5-FD23-5933-CDCCAD11789C}"/>
              </a:ext>
            </a:extLst>
          </p:cNvPr>
          <p:cNvPicPr>
            <a:picLocks noChangeAspect="1"/>
          </p:cNvPicPr>
          <p:nvPr/>
        </p:nvPicPr>
        <p:blipFill rotWithShape="1">
          <a:blip r:embed="rId2">
            <a:extLst>
              <a:ext uri="{28A0092B-C50C-407E-A947-70E740481C1C}">
                <a14:useLocalDpi xmlns:a14="http://schemas.microsoft.com/office/drawing/2010/main" val="0"/>
              </a:ext>
            </a:extLst>
          </a:blip>
          <a:srcRect l="20649" r="19795" b="-1"/>
          <a:stretch/>
        </p:blipFill>
        <p:spPr>
          <a:xfrm>
            <a:off x="27" y="13"/>
            <a:ext cx="6095973" cy="6857987"/>
          </a:xfrm>
          <a:prstGeom prst="rect">
            <a:avLst/>
          </a:prstGeom>
        </p:spPr>
      </p:pic>
      <p:sp>
        <p:nvSpPr>
          <p:cNvPr id="9" name="Content Placeholder 8">
            <a:extLst>
              <a:ext uri="{FF2B5EF4-FFF2-40B4-BE49-F238E27FC236}">
                <a16:creationId xmlns:a16="http://schemas.microsoft.com/office/drawing/2014/main" id="{2F1EC2A7-40BE-00CC-C3B4-77F7465C057D}"/>
              </a:ext>
            </a:extLst>
          </p:cNvPr>
          <p:cNvSpPr>
            <a:spLocks noGrp="1"/>
          </p:cNvSpPr>
          <p:nvPr>
            <p:ph idx="1"/>
          </p:nvPr>
        </p:nvSpPr>
        <p:spPr>
          <a:xfrm>
            <a:off x="6823879" y="6116610"/>
            <a:ext cx="4491820" cy="534881"/>
          </a:xfrm>
        </p:spPr>
        <p:txBody>
          <a:bodyPr anchor="t">
            <a:normAutofit/>
          </a:bodyPr>
          <a:lstStyle/>
          <a:p>
            <a:pPr marL="0" indent="0">
              <a:buNone/>
            </a:pPr>
            <a:r>
              <a:rPr lang="en-US" sz="1400" dirty="0">
                <a:highlight>
                  <a:srgbClr val="FFFFFF"/>
                </a:highlight>
                <a:latin typeface="Inter"/>
                <a:hlinkClick r:id="rId3">
                  <a:extLst>
                    <a:ext uri="{A12FA001-AC4F-418D-AE19-62706E023703}">
                      <ahyp:hlinkClr xmlns:ahyp="http://schemas.microsoft.com/office/drawing/2018/hyperlinkcolor" val="tx"/>
                    </a:ext>
                  </a:extLst>
                </a:hlinkClick>
              </a:rPr>
              <a:t>„</a:t>
            </a:r>
            <a:r>
              <a:rPr lang="lt-LT" sz="1400" dirty="0">
                <a:highlight>
                  <a:srgbClr val="FFFFFF"/>
                </a:highlight>
                <a:latin typeface="Inter"/>
              </a:rPr>
              <a:t>A</a:t>
            </a:r>
            <a:r>
              <a:rPr lang="en-US" sz="1400" dirty="0">
                <a:highlight>
                  <a:srgbClr val="FFFFFF"/>
                </a:highlight>
                <a:latin typeface="Inter"/>
                <a:hlinkClick r:id="rId3">
                  <a:extLst>
                    <a:ext uri="{A12FA001-AC4F-418D-AE19-62706E023703}">
                      <ahyp:hlinkClr xmlns:ahyp="http://schemas.microsoft.com/office/drawing/2018/hyperlinkcolor" val="tx"/>
                    </a:ext>
                  </a:extLst>
                </a:hlinkClick>
              </a:rPr>
              <a:t>rtificial-intelligence-2167835_1280</a:t>
            </a:r>
            <a:r>
              <a:rPr lang="en-US" sz="1400" dirty="0">
                <a:highlight>
                  <a:srgbClr val="FFFFFF"/>
                </a:highlight>
                <a:latin typeface="Inter"/>
              </a:rPr>
              <a:t>" </a:t>
            </a:r>
            <a:r>
              <a:rPr lang="lt-LT" sz="1400" dirty="0">
                <a:highlight>
                  <a:srgbClr val="FFFFFF"/>
                </a:highlight>
                <a:latin typeface="Inter"/>
              </a:rPr>
              <a:t>autorius</a:t>
            </a:r>
            <a:r>
              <a:rPr lang="en-US" sz="1400" dirty="0">
                <a:highlight>
                  <a:srgbClr val="FFFFFF"/>
                </a:highlight>
                <a:latin typeface="Inter"/>
              </a:rPr>
              <a:t> </a:t>
            </a:r>
            <a:r>
              <a:rPr lang="en-US" sz="1400" dirty="0">
                <a:highlight>
                  <a:srgbClr val="FFFFFF"/>
                </a:highlight>
                <a:latin typeface="Inter"/>
                <a:hlinkClick r:id="rId4">
                  <a:extLst>
                    <a:ext uri="{A12FA001-AC4F-418D-AE19-62706E023703}">
                      <ahyp:hlinkClr xmlns:ahyp="http://schemas.microsoft.com/office/drawing/2018/hyperlinkcolor" val="tx"/>
                    </a:ext>
                  </a:extLst>
                </a:hlinkClick>
              </a:rPr>
              <a:t>6eotech</a:t>
            </a:r>
            <a:r>
              <a:rPr lang="en-US" sz="1400" dirty="0">
                <a:highlight>
                  <a:srgbClr val="FFFFFF"/>
                </a:highlight>
                <a:latin typeface="Inter"/>
              </a:rPr>
              <a:t> </a:t>
            </a:r>
            <a:r>
              <a:rPr lang="lt-LT" sz="1400" dirty="0">
                <a:highlight>
                  <a:srgbClr val="FFFFFF"/>
                </a:highlight>
                <a:latin typeface="Inter"/>
              </a:rPr>
              <a:t>, licencija </a:t>
            </a:r>
            <a:r>
              <a:rPr lang="en-US" sz="1400" dirty="0">
                <a:highlight>
                  <a:srgbClr val="FFFFFF"/>
                </a:highlight>
                <a:latin typeface="Inter"/>
                <a:hlinkClick r:id="rId5">
                  <a:extLst>
                    <a:ext uri="{A12FA001-AC4F-418D-AE19-62706E023703}">
                      <ahyp:hlinkClr xmlns:ahyp="http://schemas.microsoft.com/office/drawing/2018/hyperlinkcolor" val="tx"/>
                    </a:ext>
                  </a:extLst>
                </a:hlinkClick>
              </a:rPr>
              <a:t>CC BY 2.0</a:t>
            </a:r>
            <a:r>
              <a:rPr lang="en-US" sz="1400" dirty="0">
                <a:highlight>
                  <a:srgbClr val="FFFFFF"/>
                </a:highlight>
                <a:latin typeface="Inter"/>
              </a:rPr>
              <a:t>.</a:t>
            </a:r>
            <a:endParaRPr lang="en-US" sz="2000" dirty="0"/>
          </a:p>
        </p:txBody>
      </p:sp>
    </p:spTree>
    <p:extLst>
      <p:ext uri="{BB962C8B-B14F-4D97-AF65-F5344CB8AC3E}">
        <p14:creationId xmlns:p14="http://schemas.microsoft.com/office/powerpoint/2010/main" val="925818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800A-7208-6FF5-781F-63B56720EA5D}"/>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0E3387C2-7A29-FA44-21D5-229C94ABD38E}"/>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II skyrius. Iššūkiai</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C6AF81A0-7603-721E-DB8F-EAD172FD28A0}"/>
              </a:ext>
            </a:extLst>
          </p:cNvPr>
          <p:cNvSpPr txBox="1"/>
          <p:nvPr/>
        </p:nvSpPr>
        <p:spPr>
          <a:xfrm>
            <a:off x="890566" y="1520785"/>
            <a:ext cx="10822193" cy="4462760"/>
          </a:xfrm>
          <a:prstGeom prst="rect">
            <a:avLst/>
          </a:prstGeom>
          <a:noFill/>
        </p:spPr>
        <p:txBody>
          <a:bodyPr wrap="square" lIns="91440" tIns="45720" rIns="91440" bIns="45720" rtlCol="0" anchor="t">
            <a:spAutoFit/>
          </a:bodyPr>
          <a:lstStyle/>
          <a:p>
            <a:pPr marL="457200" indent="-457200">
              <a:spcBef>
                <a:spcPts val="600"/>
              </a:spcBef>
              <a:spcAft>
                <a:spcPts val="600"/>
              </a:spcAft>
              <a:buFont typeface="Symbol" panose="05050102010706020507" pitchFamily="18" charset="2"/>
              <a:buChar char=""/>
            </a:pPr>
            <a:r>
              <a:rPr lang="lt-LT" sz="3200" kern="100" dirty="0">
                <a:effectLst>
                  <a:glow rad="127000">
                    <a:schemeClr val="bg1"/>
                  </a:glow>
                </a:effectLst>
                <a:latin typeface="+mj-lt"/>
                <a:ea typeface="Aptos" panose="020B0004020202020204" pitchFamily="34" charset="0"/>
                <a:cs typeface="Times New Roman" panose="02020603050405020304" pitchFamily="18" charset="0"/>
              </a:rPr>
              <a:t>Prieinamumas ir teisingumas</a:t>
            </a:r>
          </a:p>
          <a:p>
            <a:pPr marL="457200" indent="-457200">
              <a:spcBef>
                <a:spcPts val="600"/>
              </a:spcBef>
              <a:spcAft>
                <a:spcPts val="600"/>
              </a:spcAft>
              <a:buFont typeface="Symbol" panose="05050102010706020507" pitchFamily="18" charset="2"/>
              <a:buChar char=""/>
            </a:pPr>
            <a:r>
              <a:rPr lang="lt-LT" sz="3200" kern="100" dirty="0">
                <a:effectLst>
                  <a:glow rad="127000">
                    <a:schemeClr val="bg1"/>
                  </a:glow>
                </a:effectLst>
                <a:latin typeface="+mj-lt"/>
                <a:ea typeface="Aptos" panose="020B0004020202020204" pitchFamily="34" charset="0"/>
                <a:cs typeface="Times New Roman" panose="02020603050405020304" pitchFamily="18" charset="0"/>
              </a:rPr>
              <a:t>Žmogiškasis ryšys</a:t>
            </a:r>
          </a:p>
          <a:p>
            <a:pPr marL="457200" indent="-457200">
              <a:spcBef>
                <a:spcPts val="600"/>
              </a:spcBef>
              <a:spcAft>
                <a:spcPts val="600"/>
              </a:spcAft>
              <a:buFont typeface="Symbol" panose="05050102010706020507" pitchFamily="18" charset="2"/>
              <a:buChar char=""/>
            </a:pPr>
            <a:r>
              <a:rPr lang="lt-LT" sz="3200" kern="100" dirty="0">
                <a:effectLst>
                  <a:glow rad="127000">
                    <a:schemeClr val="bg1"/>
                  </a:glow>
                </a:effectLst>
                <a:latin typeface="+mj-lt"/>
                <a:ea typeface="Aptos" panose="020B0004020202020204" pitchFamily="34" charset="0"/>
                <a:cs typeface="Times New Roman" panose="02020603050405020304" pitchFamily="18" charset="0"/>
              </a:rPr>
              <a:t>Žmogaus intelektinis vystymasis</a:t>
            </a:r>
          </a:p>
          <a:p>
            <a:pPr marL="457200" indent="-457200">
              <a:spcBef>
                <a:spcPts val="600"/>
              </a:spcBef>
              <a:spcAft>
                <a:spcPts val="600"/>
              </a:spcAft>
              <a:buFont typeface="Symbol" panose="05050102010706020507" pitchFamily="18" charset="2"/>
              <a:buChar char=""/>
            </a:pPr>
            <a:r>
              <a:rPr lang="lt-LT" sz="3200" kern="100" dirty="0">
                <a:effectLst>
                  <a:glow rad="127000">
                    <a:schemeClr val="bg1"/>
                  </a:glow>
                </a:effectLst>
                <a:latin typeface="+mj-lt"/>
                <a:ea typeface="Aptos" panose="020B0004020202020204" pitchFamily="34" charset="0"/>
                <a:cs typeface="Times New Roman" panose="02020603050405020304" pitchFamily="18" charset="0"/>
              </a:rPr>
              <a:t>Psichologinis poveikis</a:t>
            </a:r>
          </a:p>
          <a:p>
            <a:pPr marL="457200" indent="-457200">
              <a:spcBef>
                <a:spcPts val="600"/>
              </a:spcBef>
              <a:spcAft>
                <a:spcPts val="600"/>
              </a:spcAft>
              <a:buFont typeface="Symbol" panose="05050102010706020507" pitchFamily="18" charset="2"/>
              <a:buChar char=""/>
            </a:pPr>
            <a:r>
              <a:rPr lang="lt-LT" sz="3200" kern="100" dirty="0">
                <a:effectLst>
                  <a:glow rad="127000">
                    <a:schemeClr val="bg1"/>
                  </a:glow>
                </a:effectLst>
                <a:latin typeface="+mj-lt"/>
                <a:ea typeface="Aptos" panose="020B0004020202020204" pitchFamily="34" charset="0"/>
                <a:cs typeface="Times New Roman" panose="02020603050405020304" pitchFamily="18" charset="0"/>
              </a:rPr>
              <a:t>Užslėptas šališkumas ir diskriminacija</a:t>
            </a:r>
          </a:p>
          <a:p>
            <a:pPr marL="457200" indent="-457200">
              <a:spcBef>
                <a:spcPts val="600"/>
              </a:spcBef>
              <a:spcAft>
                <a:spcPts val="600"/>
              </a:spcAft>
              <a:buFont typeface="Symbol" panose="05050102010706020507" pitchFamily="18" charset="2"/>
              <a:buChar char=""/>
            </a:pPr>
            <a:r>
              <a:rPr lang="lt-LT" sz="3200" b="1" kern="100" dirty="0">
                <a:effectLst>
                  <a:glow rad="127000">
                    <a:schemeClr val="bg1"/>
                  </a:glow>
                </a:effectLst>
                <a:latin typeface="+mj-lt"/>
                <a:ea typeface="Aptos" panose="020B0004020202020204" pitchFamily="34" charset="0"/>
                <a:cs typeface="Times New Roman" panose="02020603050405020304" pitchFamily="18" charset="0"/>
              </a:rPr>
              <a:t>Kritinis mąstymas</a:t>
            </a:r>
          </a:p>
          <a:p>
            <a:pPr marL="457200" indent="-457200">
              <a:spcBef>
                <a:spcPts val="600"/>
              </a:spcBef>
              <a:spcAft>
                <a:spcPts val="600"/>
              </a:spcAft>
              <a:buFont typeface="Symbol" panose="05050102010706020507" pitchFamily="18" charset="2"/>
              <a:buChar char=""/>
            </a:pPr>
            <a:endParaRPr lang="en-GB" sz="3200" kern="100" dirty="0">
              <a:effectLst>
                <a:glow rad="127000">
                  <a:schemeClr val="bg1"/>
                </a:glow>
              </a:effectLst>
              <a:latin typeface="+mj-lt"/>
              <a:ea typeface="Aptos" panose="020B0004020202020204" pitchFamily="34" charset="0"/>
              <a:cs typeface="Times New Roman" panose="02020603050405020304" pitchFamily="18" charset="0"/>
            </a:endParaRP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3383677E-4824-4B53-3A63-014AAE891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4774271-C84B-0232-EC44-21390185C5BE}"/>
              </a:ext>
            </a:extLst>
          </p:cNvPr>
          <p:cNvSpPr>
            <a:spLocks noGrp="1"/>
          </p:cNvSpPr>
          <p:nvPr>
            <p:ph type="sldNum" sz="quarter" idx="12"/>
          </p:nvPr>
        </p:nvSpPr>
        <p:spPr/>
        <p:txBody>
          <a:bodyPr/>
          <a:lstStyle/>
          <a:p>
            <a:fld id="{8068203B-B8CB-4A19-9B81-53C1B3989ED6}" type="slidenum">
              <a:rPr lang="lt-LT" smtClean="0"/>
              <a:t>21</a:t>
            </a:fld>
            <a:endParaRPr lang="lt-LT"/>
          </a:p>
        </p:txBody>
      </p:sp>
    </p:spTree>
    <p:extLst>
      <p:ext uri="{BB962C8B-B14F-4D97-AF65-F5344CB8AC3E}">
        <p14:creationId xmlns:p14="http://schemas.microsoft.com/office/powerpoint/2010/main" val="631593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5DF2E-F49B-E451-F141-2EA7D16524D5}"/>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5BEDD049-F7F1-A933-4B51-FC9D6763FECA}"/>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II SKYRIUS.</a:t>
            </a:r>
            <a:r>
              <a:rPr lang="en-GB" sz="3600" b="1" dirty="0"/>
              <a:t> </a:t>
            </a:r>
            <a:r>
              <a:rPr lang="lt-LT" sz="3600" b="1" dirty="0"/>
              <a:t>Intelektinės nuosavybės apsauga </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0834BB5F-70A6-23FF-CF3F-E24E1F10D773}"/>
              </a:ext>
            </a:extLst>
          </p:cNvPr>
          <p:cNvSpPr txBox="1"/>
          <p:nvPr/>
        </p:nvSpPr>
        <p:spPr>
          <a:xfrm>
            <a:off x="796066" y="1147019"/>
            <a:ext cx="10822193" cy="5170646"/>
          </a:xfrm>
          <a:prstGeom prst="rect">
            <a:avLst/>
          </a:prstGeom>
          <a:noFill/>
        </p:spPr>
        <p:txBody>
          <a:bodyPr wrap="square" lIns="91440" tIns="45720" rIns="91440" bIns="45720" rtlCol="0" anchor="t">
            <a:spAutoFit/>
          </a:bodyPr>
          <a:lstStyle/>
          <a:p>
            <a:pPr>
              <a:spcBef>
                <a:spcPts val="600"/>
              </a:spcBef>
              <a:spcAft>
                <a:spcPts val="600"/>
              </a:spcAft>
            </a:pPr>
            <a:r>
              <a:rPr lang="lt-LT" sz="3200" dirty="0">
                <a:solidFill>
                  <a:schemeClr val="bg1">
                    <a:lumMod val="50000"/>
                  </a:schemeClr>
                </a:solidFill>
                <a:latin typeface="+mj-lt"/>
              </a:rPr>
              <a:t>Atsiradus </a:t>
            </a:r>
            <a:r>
              <a:rPr lang="lt-LT" sz="3200" dirty="0" err="1">
                <a:solidFill>
                  <a:schemeClr val="bg1">
                    <a:lumMod val="50000"/>
                  </a:schemeClr>
                </a:solidFill>
                <a:latin typeface="+mj-lt"/>
              </a:rPr>
              <a:t>generatyviniam</a:t>
            </a:r>
            <a:r>
              <a:rPr lang="lt-LT" sz="3200" dirty="0">
                <a:solidFill>
                  <a:schemeClr val="bg1">
                    <a:lumMod val="50000"/>
                  </a:schemeClr>
                </a:solidFill>
                <a:latin typeface="+mj-lt"/>
              </a:rPr>
              <a:t> DI, sparčiai kinta mokslo, meno ir literatūros kūrinių kūrimo, platinimo ir naudojimo būdai. </a:t>
            </a:r>
            <a:r>
              <a:rPr lang="lt-LT" sz="3200" b="1" dirty="0">
                <a:latin typeface="+mj-lt"/>
              </a:rPr>
              <a:t>Neteisėtas autorių teisių saugomų kūrinių kopijavimas, platinimas ar naudojimas be autorių teisių turėtojo leidimo pažeidžia jo išimtines teises ir gali sukelti teisinių pasekmių. </a:t>
            </a:r>
            <a:r>
              <a:rPr lang="lt-LT" sz="3200" dirty="0">
                <a:solidFill>
                  <a:schemeClr val="bg1">
                    <a:lumMod val="50000"/>
                  </a:schemeClr>
                </a:solidFill>
                <a:latin typeface="+mj-lt"/>
              </a:rPr>
              <a:t>Todėl akademinėms bendruomenėms būtina kruopščiai įvertinti galiojantį teisinį reglamentavimą ir detalizuoti korektiško autorių teisių saugomo turinio naudojimo būdus savo vidaus akademinės etikos taisyklėse. </a:t>
            </a:r>
            <a:endParaRPr lang="en-GB" sz="3200" dirty="0">
              <a:solidFill>
                <a:schemeClr val="bg1">
                  <a:lumMod val="50000"/>
                </a:schemeClr>
              </a:solidFill>
              <a:latin typeface="+mj-lt"/>
            </a:endParaRPr>
          </a:p>
          <a:p>
            <a:pPr>
              <a:spcBef>
                <a:spcPts val="600"/>
              </a:spcBef>
              <a:spcAft>
                <a:spcPts val="600"/>
              </a:spcAft>
            </a:pPr>
            <a:endParaRPr lang="en-GB" sz="3200" kern="100" dirty="0">
              <a:effectLst>
                <a:glow rad="127000">
                  <a:schemeClr val="bg1"/>
                </a:glow>
              </a:effectLst>
              <a:latin typeface="+mj-lt"/>
              <a:ea typeface="Aptos" panose="020B0004020202020204" pitchFamily="34" charset="0"/>
              <a:cs typeface="Times New Roman" panose="02020603050405020304" pitchFamily="18" charset="0"/>
            </a:endParaRP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92288B20-54BB-5613-554D-A90C1DFB2A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D2AA703-049F-E750-A7B9-9ACBE07E7F3A}"/>
              </a:ext>
            </a:extLst>
          </p:cNvPr>
          <p:cNvSpPr>
            <a:spLocks noGrp="1"/>
          </p:cNvSpPr>
          <p:nvPr>
            <p:ph type="sldNum" sz="quarter" idx="12"/>
          </p:nvPr>
        </p:nvSpPr>
        <p:spPr/>
        <p:txBody>
          <a:bodyPr/>
          <a:lstStyle/>
          <a:p>
            <a:fld id="{8068203B-B8CB-4A19-9B81-53C1B3989ED6}" type="slidenum">
              <a:rPr lang="lt-LT" smtClean="0"/>
              <a:t>22</a:t>
            </a:fld>
            <a:endParaRPr lang="lt-LT"/>
          </a:p>
        </p:txBody>
      </p:sp>
    </p:spTree>
    <p:extLst>
      <p:ext uri="{BB962C8B-B14F-4D97-AF65-F5344CB8AC3E}">
        <p14:creationId xmlns:p14="http://schemas.microsoft.com/office/powerpoint/2010/main" val="102999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29196-6936-1D52-E32E-C989584589F1}"/>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D063E4DC-1BDA-2A8C-350F-2553C7E18E3C}"/>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II SKYRIUS. Autentiškumas</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E67D0BBE-E8F9-2F95-56CC-7632F853B451}"/>
              </a:ext>
            </a:extLst>
          </p:cNvPr>
          <p:cNvSpPr txBox="1"/>
          <p:nvPr/>
        </p:nvSpPr>
        <p:spPr>
          <a:xfrm>
            <a:off x="796066" y="1147019"/>
            <a:ext cx="10107461" cy="3046988"/>
          </a:xfrm>
          <a:prstGeom prst="rect">
            <a:avLst/>
          </a:prstGeom>
          <a:noFill/>
        </p:spPr>
        <p:txBody>
          <a:bodyPr wrap="square" lIns="91440" tIns="45720" rIns="91440" bIns="45720" rtlCol="0" anchor="t">
            <a:spAutoFit/>
          </a:bodyPr>
          <a:lstStyle/>
          <a:p>
            <a:pPr>
              <a:spcBef>
                <a:spcPts val="600"/>
              </a:spcBef>
              <a:spcAft>
                <a:spcPts val="600"/>
              </a:spcAft>
            </a:pPr>
            <a:r>
              <a:rPr lang="lt-LT" sz="32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...vis sunkiau nustatyti didžiulio kiekio sugeneruotų kūrinių nuosavybę ir autentiškumą. Šis atsekamumo trūkumas ne tik kelia susirūpinimą dėl kūrėjų teisių apsaugos ir teisingo atlyginimo už jų intelektinį indėlį užtikrinimo, bet ir verčia ieškoti </a:t>
            </a:r>
            <a:r>
              <a:rPr lang="lt-LT" sz="3200" b="1" kern="100" dirty="0">
                <a:effectLst>
                  <a:glow rad="127000">
                    <a:schemeClr val="bg1"/>
                  </a:glow>
                </a:effectLst>
                <a:latin typeface="+mj-lt"/>
                <a:ea typeface="Aptos" panose="020B0004020202020204" pitchFamily="34" charset="0"/>
                <a:cs typeface="Times New Roman" panose="02020603050405020304" pitchFamily="18" charset="0"/>
              </a:rPr>
              <a:t>sprendimų, kaip atsakingai naudoti generatyvinio DI sugeneruotus produktus.</a:t>
            </a:r>
            <a:endParaRPr lang="en-GB" sz="3200" b="1" kern="100" dirty="0">
              <a:effectLst>
                <a:glow rad="127000">
                  <a:schemeClr val="bg1"/>
                </a:glow>
              </a:effectLst>
              <a:latin typeface="+mj-lt"/>
              <a:ea typeface="Aptos" panose="020B0004020202020204" pitchFamily="34" charset="0"/>
              <a:cs typeface="Times New Roman" panose="02020603050405020304" pitchFamily="18" charset="0"/>
            </a:endParaRP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A5493F45-D5CE-6755-7DB4-6EDC4DBC2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5AF1FAF-98D7-45F6-173E-B04966776B10}"/>
              </a:ext>
            </a:extLst>
          </p:cNvPr>
          <p:cNvSpPr>
            <a:spLocks noGrp="1"/>
          </p:cNvSpPr>
          <p:nvPr>
            <p:ph type="sldNum" sz="quarter" idx="12"/>
          </p:nvPr>
        </p:nvSpPr>
        <p:spPr/>
        <p:txBody>
          <a:bodyPr/>
          <a:lstStyle/>
          <a:p>
            <a:fld id="{8068203B-B8CB-4A19-9B81-53C1B3989ED6}" type="slidenum">
              <a:rPr lang="lt-LT" smtClean="0"/>
              <a:t>23</a:t>
            </a:fld>
            <a:endParaRPr lang="lt-LT"/>
          </a:p>
        </p:txBody>
      </p:sp>
    </p:spTree>
    <p:extLst>
      <p:ext uri="{BB962C8B-B14F-4D97-AF65-F5344CB8AC3E}">
        <p14:creationId xmlns:p14="http://schemas.microsoft.com/office/powerpoint/2010/main" val="2922453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B700B-687F-13BC-9C49-8809469B7CE5}"/>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252417F5-6446-7314-A23C-2F05F8D78FDD}"/>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II SKYRIUS. Mokymosi šaltiniai</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14C4F2A9-4AEC-9E8B-F45E-361864D08B77}"/>
              </a:ext>
            </a:extLst>
          </p:cNvPr>
          <p:cNvSpPr txBox="1"/>
          <p:nvPr/>
        </p:nvSpPr>
        <p:spPr>
          <a:xfrm>
            <a:off x="796066" y="1147019"/>
            <a:ext cx="10758625" cy="4339650"/>
          </a:xfrm>
          <a:prstGeom prst="rect">
            <a:avLst/>
          </a:prstGeom>
          <a:noFill/>
        </p:spPr>
        <p:txBody>
          <a:bodyPr wrap="square" lIns="91440" tIns="45720" rIns="91440" bIns="45720" rtlCol="0" anchor="t">
            <a:spAutoFit/>
          </a:bodyPr>
          <a:lstStyle/>
          <a:p>
            <a:pPr>
              <a:spcBef>
                <a:spcPts val="600"/>
              </a:spcBef>
              <a:spcAft>
                <a:spcPts val="600"/>
              </a:spcAft>
            </a:pPr>
            <a:r>
              <a:rPr lang="lt-LT" sz="32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Ateityje žmogaus ir DI sąveikos metu sukurtas turinys </a:t>
            </a:r>
            <a:r>
              <a:rPr lang="lt-LT" sz="3200" b="1" kern="100" dirty="0">
                <a:effectLst>
                  <a:glow rad="127000">
                    <a:schemeClr val="bg1"/>
                  </a:glow>
                </a:effectLst>
                <a:latin typeface="+mj-lt"/>
                <a:ea typeface="Aptos" panose="020B0004020202020204" pitchFamily="34" charset="0"/>
                <a:cs typeface="Times New Roman" panose="02020603050405020304" pitchFamily="18" charset="0"/>
              </a:rPr>
              <a:t>gali tapti vienu iš pagrindinių žinių kūrimo šaltinių</a:t>
            </a:r>
            <a:r>
              <a:rPr lang="lt-LT" sz="32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 Tikėtina, kad tai dar labiau sumažins besimokančių asmenų tiesioginį dalyvavimą studijose, naudojantis žmonių sukurtais ir patikimais ištekliais.</a:t>
            </a:r>
          </a:p>
          <a:p>
            <a:pPr>
              <a:spcBef>
                <a:spcPts val="600"/>
              </a:spcBef>
              <a:spcAft>
                <a:spcPts val="600"/>
              </a:spcAft>
            </a:pPr>
            <a:endParaRPr lang="lt-LT" sz="32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endParaRPr>
          </a:p>
          <a:p>
            <a:pPr>
              <a:spcBef>
                <a:spcPts val="600"/>
              </a:spcBef>
              <a:spcAft>
                <a:spcPts val="600"/>
              </a:spcAft>
            </a:pPr>
            <a:r>
              <a:rPr lang="lt-LT" sz="3200" b="1" kern="100" dirty="0">
                <a:effectLst>
                  <a:glow rad="127000">
                    <a:schemeClr val="bg1"/>
                  </a:glow>
                </a:effectLst>
                <a:latin typeface="+mj-lt"/>
                <a:ea typeface="Aptos" panose="020B0004020202020204" pitchFamily="34" charset="0"/>
                <a:cs typeface="Times New Roman" panose="02020603050405020304" pitchFamily="18" charset="0"/>
              </a:rPr>
              <a:t>Taip pat diskutuojama, ar mokymasis remiantis tik generatyvinio DI sugeneruotu turiniu turėtų būti pripažįstamas mokymusi.</a:t>
            </a:r>
            <a:endParaRPr lang="en-GB" sz="3200" kern="100" dirty="0">
              <a:effectLst>
                <a:glow rad="127000">
                  <a:schemeClr val="bg1"/>
                </a:glow>
              </a:effectLst>
              <a:latin typeface="+mj-lt"/>
              <a:ea typeface="Aptos" panose="020B0004020202020204" pitchFamily="34" charset="0"/>
              <a:cs typeface="Times New Roman" panose="02020603050405020304" pitchFamily="18" charset="0"/>
            </a:endParaRP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301F5858-63EA-20F1-885C-C530BD3A8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817AABA-D444-540F-0D83-4FB9875BBEAF}"/>
              </a:ext>
            </a:extLst>
          </p:cNvPr>
          <p:cNvSpPr>
            <a:spLocks noGrp="1"/>
          </p:cNvSpPr>
          <p:nvPr>
            <p:ph type="sldNum" sz="quarter" idx="12"/>
          </p:nvPr>
        </p:nvSpPr>
        <p:spPr/>
        <p:txBody>
          <a:bodyPr/>
          <a:lstStyle/>
          <a:p>
            <a:fld id="{8068203B-B8CB-4A19-9B81-53C1B3989ED6}" type="slidenum">
              <a:rPr lang="lt-LT" smtClean="0"/>
              <a:t>24</a:t>
            </a:fld>
            <a:endParaRPr lang="lt-LT"/>
          </a:p>
        </p:txBody>
      </p:sp>
    </p:spTree>
    <p:extLst>
      <p:ext uri="{BB962C8B-B14F-4D97-AF65-F5344CB8AC3E}">
        <p14:creationId xmlns:p14="http://schemas.microsoft.com/office/powerpoint/2010/main" val="1869960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E6635-5A42-4809-ECDD-AE76EF710B63}"/>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7389C439-E0A5-0158-CC58-EDD3B1AD539B}"/>
              </a:ext>
            </a:extLst>
          </p:cNvPr>
          <p:cNvSpPr txBox="1">
            <a:spLocks/>
          </p:cNvSpPr>
          <p:nvPr/>
        </p:nvSpPr>
        <p:spPr>
          <a:xfrm>
            <a:off x="796066" y="232408"/>
            <a:ext cx="11011194" cy="10883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II SKYRIUS. Mokymo(</a:t>
            </a:r>
            <a:r>
              <a:rPr lang="lt-LT" sz="3600" b="1" dirty="0" err="1"/>
              <a:t>si</a:t>
            </a:r>
            <a:r>
              <a:rPr lang="lt-LT" sz="3600" b="1" dirty="0"/>
              <a:t>) ir besimokančių asmenų pasiekimų vertinimo metodai</a:t>
            </a:r>
            <a:endParaRPr lang="en-GB" sz="3600" b="1" dirty="0"/>
          </a:p>
        </p:txBody>
      </p:sp>
      <p:sp>
        <p:nvSpPr>
          <p:cNvPr id="4" name="TextBox 3">
            <a:extLst>
              <a:ext uri="{FF2B5EF4-FFF2-40B4-BE49-F238E27FC236}">
                <a16:creationId xmlns:a16="http://schemas.microsoft.com/office/drawing/2014/main" id="{DD8D9B86-F692-B114-8C1F-3ACF61D9BF08}"/>
              </a:ext>
            </a:extLst>
          </p:cNvPr>
          <p:cNvSpPr txBox="1"/>
          <p:nvPr/>
        </p:nvSpPr>
        <p:spPr>
          <a:xfrm>
            <a:off x="796066" y="1565285"/>
            <a:ext cx="10287570" cy="4339650"/>
          </a:xfrm>
          <a:prstGeom prst="rect">
            <a:avLst/>
          </a:prstGeom>
          <a:noFill/>
        </p:spPr>
        <p:txBody>
          <a:bodyPr wrap="square" lIns="91440" tIns="45720" rIns="91440" bIns="45720" rtlCol="0" anchor="t">
            <a:spAutoFit/>
          </a:bodyPr>
          <a:lstStyle/>
          <a:p>
            <a:pPr>
              <a:spcBef>
                <a:spcPts val="600"/>
              </a:spcBef>
              <a:spcAft>
                <a:spcPts val="600"/>
              </a:spcAft>
            </a:pPr>
            <a:r>
              <a:rPr lang="lt-LT" sz="32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Reaguojant į generatyvinio DI paskatintas aktualijas, </a:t>
            </a:r>
            <a:r>
              <a:rPr lang="lt-LT" sz="3200" b="1" kern="100" dirty="0">
                <a:effectLst>
                  <a:glow rad="127000">
                    <a:schemeClr val="bg1"/>
                  </a:glow>
                </a:effectLst>
                <a:latin typeface="+mj-lt"/>
                <a:ea typeface="Aptos" panose="020B0004020202020204" pitchFamily="34" charset="0"/>
                <a:cs typeface="Times New Roman" panose="02020603050405020304" pitchFamily="18" charset="0"/>
              </a:rPr>
              <a:t>reikia peržiūrėti mokymo(</a:t>
            </a:r>
            <a:r>
              <a:rPr lang="lt-LT" sz="3200" b="1" kern="100" dirty="0" err="1">
                <a:effectLst>
                  <a:glow rad="127000">
                    <a:schemeClr val="bg1"/>
                  </a:glow>
                </a:effectLst>
                <a:latin typeface="+mj-lt"/>
                <a:ea typeface="Aptos" panose="020B0004020202020204" pitchFamily="34" charset="0"/>
                <a:cs typeface="Times New Roman" panose="02020603050405020304" pitchFamily="18" charset="0"/>
              </a:rPr>
              <a:t>si</a:t>
            </a:r>
            <a:r>
              <a:rPr lang="lt-LT" sz="3200" b="1" kern="100" dirty="0">
                <a:effectLst>
                  <a:glow rad="127000">
                    <a:schemeClr val="bg1"/>
                  </a:glow>
                </a:effectLst>
                <a:latin typeface="+mj-lt"/>
                <a:ea typeface="Aptos" panose="020B0004020202020204" pitchFamily="34" charset="0"/>
                <a:cs typeface="Times New Roman" panose="02020603050405020304" pitchFamily="18" charset="0"/>
              </a:rPr>
              <a:t>) ir vertinimo metodus, atsižvelgiant į mokymo(</a:t>
            </a:r>
            <a:r>
              <a:rPr lang="lt-LT" sz="3200" b="1" kern="100" dirty="0" err="1">
                <a:effectLst>
                  <a:glow rad="127000">
                    <a:schemeClr val="bg1"/>
                  </a:glow>
                </a:effectLst>
                <a:latin typeface="+mj-lt"/>
                <a:ea typeface="Aptos" panose="020B0004020202020204" pitchFamily="34" charset="0"/>
                <a:cs typeface="Times New Roman" panose="02020603050405020304" pitchFamily="18" charset="0"/>
              </a:rPr>
              <a:t>si</a:t>
            </a:r>
            <a:r>
              <a:rPr lang="lt-LT" sz="3200" b="1" kern="100" dirty="0">
                <a:effectLst>
                  <a:glow rad="127000">
                    <a:schemeClr val="bg1"/>
                  </a:glow>
                </a:effectLst>
                <a:latin typeface="+mj-lt"/>
                <a:ea typeface="Aptos" panose="020B0004020202020204" pitchFamily="34" charset="0"/>
                <a:cs typeface="Times New Roman" panose="02020603050405020304" pitchFamily="18" charset="0"/>
              </a:rPr>
              <a:t>) tikslus. </a:t>
            </a:r>
          </a:p>
          <a:p>
            <a:pPr>
              <a:spcBef>
                <a:spcPts val="600"/>
              </a:spcBef>
              <a:spcAft>
                <a:spcPts val="600"/>
              </a:spcAft>
            </a:pPr>
            <a:endParaRPr lang="lt-LT" sz="3200" b="1" kern="100" dirty="0">
              <a:effectLst>
                <a:glow rad="127000">
                  <a:schemeClr val="bg1"/>
                </a:glow>
              </a:effectLst>
              <a:latin typeface="+mj-lt"/>
              <a:ea typeface="Aptos" panose="020B0004020202020204" pitchFamily="34" charset="0"/>
              <a:cs typeface="Times New Roman" panose="02020603050405020304" pitchFamily="18" charset="0"/>
            </a:endParaRPr>
          </a:p>
          <a:p>
            <a:pPr>
              <a:spcBef>
                <a:spcPts val="600"/>
              </a:spcBef>
              <a:spcAft>
                <a:spcPts val="600"/>
              </a:spcAft>
            </a:pPr>
            <a:r>
              <a:rPr lang="lt-LT" sz="32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Integruojant </a:t>
            </a:r>
            <a:r>
              <a:rPr lang="lt-LT" sz="3200" kern="100" dirty="0" err="1">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generatyvinį</a:t>
            </a:r>
            <a:r>
              <a:rPr lang="lt-LT" sz="32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 DI į studijas, svarbu užtikrinti, kad besimokantys asmenys įgytų pagrindines žinias ir profesinius įgūdžius, pasitelkdami platesniu požiūriu ir vertybėmis grindžiamą kritinį mąstymą.</a:t>
            </a:r>
            <a:endParaRPr lang="en-GB" sz="32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endParaRP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559C1382-9988-F1A9-2EAF-1739B63C9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CDE84447-DC69-AF47-56DE-765C3CC02EC8}"/>
              </a:ext>
            </a:extLst>
          </p:cNvPr>
          <p:cNvSpPr>
            <a:spLocks noGrp="1"/>
          </p:cNvSpPr>
          <p:nvPr>
            <p:ph type="sldNum" sz="quarter" idx="12"/>
          </p:nvPr>
        </p:nvSpPr>
        <p:spPr/>
        <p:txBody>
          <a:bodyPr/>
          <a:lstStyle/>
          <a:p>
            <a:fld id="{8068203B-B8CB-4A19-9B81-53C1B3989ED6}" type="slidenum">
              <a:rPr lang="lt-LT" smtClean="0"/>
              <a:t>25</a:t>
            </a:fld>
            <a:endParaRPr lang="lt-LT"/>
          </a:p>
        </p:txBody>
      </p:sp>
    </p:spTree>
    <p:extLst>
      <p:ext uri="{BB962C8B-B14F-4D97-AF65-F5344CB8AC3E}">
        <p14:creationId xmlns:p14="http://schemas.microsoft.com/office/powerpoint/2010/main" val="22840852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E3A15C-5571-AC45-D86E-2067F40B68B1}"/>
              </a:ext>
            </a:extLst>
          </p:cNvPr>
          <p:cNvSpPr>
            <a:spLocks noGrp="1"/>
          </p:cNvSpPr>
          <p:nvPr>
            <p:ph type="title"/>
          </p:nvPr>
        </p:nvSpPr>
        <p:spPr>
          <a:xfrm>
            <a:off x="6823878" y="741391"/>
            <a:ext cx="4491821" cy="1616203"/>
          </a:xfrm>
        </p:spPr>
        <p:txBody>
          <a:bodyPr anchor="b">
            <a:normAutofit/>
          </a:bodyPr>
          <a:lstStyle/>
          <a:p>
            <a:pPr>
              <a:lnSpc>
                <a:spcPct val="90000"/>
              </a:lnSpc>
            </a:pPr>
            <a:r>
              <a:rPr lang="lt-LT" sz="3600" b="1" dirty="0"/>
              <a:t>III SKYRIUS.</a:t>
            </a:r>
            <a:br>
              <a:rPr lang="lt-LT" sz="3600" b="1" dirty="0"/>
            </a:br>
            <a:r>
              <a:rPr lang="lt-LT" sz="3600" b="1" dirty="0"/>
              <a:t>Bendrieji DI etiško naudojimo principai</a:t>
            </a:r>
            <a:endParaRPr lang="en-US" sz="2667" dirty="0"/>
          </a:p>
        </p:txBody>
      </p:sp>
      <p:pic>
        <p:nvPicPr>
          <p:cNvPr id="5" name="Turinio vietos rezervavimo ženklas 4" descr="Paveikslėlis, kuriame yra tekstas, animacija, slėgį reguliuojantis kostiumas&#10;&#10;Automatiškai sugeneruotas aprašymas">
            <a:extLst>
              <a:ext uri="{FF2B5EF4-FFF2-40B4-BE49-F238E27FC236}">
                <a16:creationId xmlns:a16="http://schemas.microsoft.com/office/drawing/2014/main" id="{66271C4C-E666-C7C8-627A-A5C69BCCD637}"/>
              </a:ext>
            </a:extLst>
          </p:cNvPr>
          <p:cNvPicPr>
            <a:picLocks noChangeAspect="1"/>
          </p:cNvPicPr>
          <p:nvPr/>
        </p:nvPicPr>
        <p:blipFill rotWithShape="1">
          <a:blip r:embed="rId2">
            <a:extLst>
              <a:ext uri="{28A0092B-C50C-407E-A947-70E740481C1C}">
                <a14:useLocalDpi xmlns:a14="http://schemas.microsoft.com/office/drawing/2010/main" val="0"/>
              </a:ext>
            </a:extLst>
          </a:blip>
          <a:srcRect l="25387" r="3500" b="-3"/>
          <a:stretch/>
        </p:blipFill>
        <p:spPr>
          <a:xfrm>
            <a:off x="27" y="13"/>
            <a:ext cx="6095973" cy="6857987"/>
          </a:xfrm>
          <a:prstGeom prst="rect">
            <a:avLst/>
          </a:prstGeom>
        </p:spPr>
      </p:pic>
      <p:sp>
        <p:nvSpPr>
          <p:cNvPr id="9" name="Content Placeholder 8">
            <a:extLst>
              <a:ext uri="{FF2B5EF4-FFF2-40B4-BE49-F238E27FC236}">
                <a16:creationId xmlns:a16="http://schemas.microsoft.com/office/drawing/2014/main" id="{93D9F4ED-0666-A25F-400F-AFF2E6816554}"/>
              </a:ext>
            </a:extLst>
          </p:cNvPr>
          <p:cNvSpPr>
            <a:spLocks noGrp="1"/>
          </p:cNvSpPr>
          <p:nvPr>
            <p:ph idx="1"/>
          </p:nvPr>
        </p:nvSpPr>
        <p:spPr>
          <a:xfrm>
            <a:off x="6823878" y="5366479"/>
            <a:ext cx="4491820" cy="614829"/>
          </a:xfrm>
        </p:spPr>
        <p:txBody>
          <a:bodyPr anchor="t">
            <a:normAutofit/>
          </a:bodyPr>
          <a:lstStyle/>
          <a:p>
            <a:pPr marL="0" indent="0">
              <a:buNone/>
            </a:pPr>
            <a:r>
              <a:rPr lang="en-US" sz="1400" dirty="0">
                <a:highlight>
                  <a:srgbClr val="FFFFFF"/>
                </a:highlight>
                <a:latin typeface="Inter"/>
                <a:hlinkClick r:id="rId3">
                  <a:extLst>
                    <a:ext uri="{A12FA001-AC4F-418D-AE19-62706E023703}">
                      <ahyp:hlinkClr xmlns:ahyp="http://schemas.microsoft.com/office/drawing/2018/hyperlinkcolor" val="tx"/>
                    </a:ext>
                  </a:extLst>
                </a:hlinkClick>
              </a:rPr>
              <a:t>„ </a:t>
            </a:r>
            <a:r>
              <a:rPr lang="lt-LT" sz="1400" dirty="0" err="1">
                <a:highlight>
                  <a:srgbClr val="FFFFFF"/>
                </a:highlight>
                <a:latin typeface="Inter"/>
                <a:hlinkClick r:id="rId4">
                  <a:extLst>
                    <a:ext uri="{A12FA001-AC4F-418D-AE19-62706E023703}">
                      <ahyp:hlinkClr xmlns:ahyp="http://schemas.microsoft.com/office/drawing/2018/hyperlinkcolor" val="tx"/>
                    </a:ext>
                  </a:extLst>
                </a:hlinkClick>
              </a:rPr>
              <a:t>Artificial</a:t>
            </a:r>
            <a:r>
              <a:rPr lang="lt-LT" sz="1400" dirty="0">
                <a:highlight>
                  <a:srgbClr val="FFFFFF"/>
                </a:highlight>
                <a:latin typeface="Inter"/>
                <a:hlinkClick r:id="rId4">
                  <a:extLst>
                    <a:ext uri="{A12FA001-AC4F-418D-AE19-62706E023703}">
                      <ahyp:hlinkClr xmlns:ahyp="http://schemas.microsoft.com/office/drawing/2018/hyperlinkcolor" val="tx"/>
                    </a:ext>
                  </a:extLst>
                </a:hlinkClick>
              </a:rPr>
              <a:t> </a:t>
            </a:r>
            <a:r>
              <a:rPr lang="lt-LT" sz="1400" dirty="0" err="1">
                <a:highlight>
                  <a:srgbClr val="FFFFFF"/>
                </a:highlight>
                <a:latin typeface="Inter"/>
                <a:hlinkClick r:id="rId4">
                  <a:extLst>
                    <a:ext uri="{A12FA001-AC4F-418D-AE19-62706E023703}">
                      <ahyp:hlinkClr xmlns:ahyp="http://schemas.microsoft.com/office/drawing/2018/hyperlinkcolor" val="tx"/>
                    </a:ext>
                  </a:extLst>
                </a:hlinkClick>
              </a:rPr>
              <a:t>Intelligence</a:t>
            </a:r>
            <a:r>
              <a:rPr lang="lt-LT" sz="1400" dirty="0">
                <a:highlight>
                  <a:srgbClr val="FFFFFF"/>
                </a:highlight>
                <a:latin typeface="Inter"/>
                <a:hlinkClick r:id="rId4">
                  <a:extLst>
                    <a:ext uri="{A12FA001-AC4F-418D-AE19-62706E023703}">
                      <ahyp:hlinkClr xmlns:ahyp="http://schemas.microsoft.com/office/drawing/2018/hyperlinkcolor" val="tx"/>
                    </a:ext>
                  </a:extLst>
                </a:hlinkClick>
              </a:rPr>
              <a:t> &amp; AI &amp; </a:t>
            </a:r>
            <a:r>
              <a:rPr lang="lt-LT" sz="1400" dirty="0" err="1">
                <a:highlight>
                  <a:srgbClr val="FFFFFF"/>
                </a:highlight>
                <a:latin typeface="Inter"/>
                <a:hlinkClick r:id="rId4">
                  <a:extLst>
                    <a:ext uri="{A12FA001-AC4F-418D-AE19-62706E023703}">
                      <ahyp:hlinkClr xmlns:ahyp="http://schemas.microsoft.com/office/drawing/2018/hyperlinkcolor" val="tx"/>
                    </a:ext>
                  </a:extLst>
                </a:hlinkClick>
              </a:rPr>
              <a:t>Machine</a:t>
            </a:r>
            <a:r>
              <a:rPr lang="lt-LT" sz="1400" dirty="0">
                <a:highlight>
                  <a:srgbClr val="FFFFFF"/>
                </a:highlight>
                <a:latin typeface="Inter"/>
                <a:hlinkClick r:id="rId4">
                  <a:extLst>
                    <a:ext uri="{A12FA001-AC4F-418D-AE19-62706E023703}">
                      <ahyp:hlinkClr xmlns:ahyp="http://schemas.microsoft.com/office/drawing/2018/hyperlinkcolor" val="tx"/>
                    </a:ext>
                  </a:extLst>
                </a:hlinkClick>
              </a:rPr>
              <a:t> </a:t>
            </a:r>
            <a:r>
              <a:rPr lang="lt-LT" sz="1400" dirty="0" err="1">
                <a:highlight>
                  <a:srgbClr val="FFFFFF"/>
                </a:highlight>
                <a:latin typeface="Inter"/>
                <a:hlinkClick r:id="rId4">
                  <a:extLst>
                    <a:ext uri="{A12FA001-AC4F-418D-AE19-62706E023703}">
                      <ahyp:hlinkClr xmlns:ahyp="http://schemas.microsoft.com/office/drawing/2018/hyperlinkcolor" val="tx"/>
                    </a:ext>
                  </a:extLst>
                </a:hlinkClick>
              </a:rPr>
              <a:t>Learning</a:t>
            </a:r>
            <a:r>
              <a:rPr lang="lt-LT" sz="1400" dirty="0">
                <a:highlight>
                  <a:srgbClr val="FFFFFF"/>
                </a:highlight>
                <a:latin typeface="Inter"/>
              </a:rPr>
              <a:t>" autorius </a:t>
            </a:r>
            <a:r>
              <a:rPr lang="lt-LT" sz="1400" dirty="0" err="1">
                <a:highlight>
                  <a:srgbClr val="FFFFFF"/>
                </a:highlight>
                <a:latin typeface="Inter"/>
                <a:hlinkClick r:id="rId5">
                  <a:extLst>
                    <a:ext uri="{A12FA001-AC4F-418D-AE19-62706E023703}">
                      <ahyp:hlinkClr xmlns:ahyp="http://schemas.microsoft.com/office/drawing/2018/hyperlinkcolor" val="tx"/>
                    </a:ext>
                  </a:extLst>
                </a:hlinkClick>
              </a:rPr>
              <a:t>mikemacmarketing</a:t>
            </a:r>
            <a:r>
              <a:rPr lang="lt-LT" sz="1400" dirty="0">
                <a:highlight>
                  <a:srgbClr val="FFFFFF"/>
                </a:highlight>
                <a:latin typeface="Inter"/>
              </a:rPr>
              <a:t>, licencija </a:t>
            </a:r>
            <a:r>
              <a:rPr lang="lt-LT" sz="1400" dirty="0">
                <a:highlight>
                  <a:srgbClr val="FFFFFF"/>
                </a:highlight>
                <a:latin typeface="Inter"/>
                <a:hlinkClick r:id="rId6">
                  <a:extLst>
                    <a:ext uri="{A12FA001-AC4F-418D-AE19-62706E023703}">
                      <ahyp:hlinkClr xmlns:ahyp="http://schemas.microsoft.com/office/drawing/2018/hyperlinkcolor" val="tx"/>
                    </a:ext>
                  </a:extLst>
                </a:hlinkClick>
              </a:rPr>
              <a:t>CC BY 2.0</a:t>
            </a:r>
            <a:r>
              <a:rPr lang="lt-LT" sz="1400" dirty="0">
                <a:highlight>
                  <a:srgbClr val="FFFFFF"/>
                </a:highlight>
                <a:latin typeface="Inter"/>
              </a:rPr>
              <a:t>.</a:t>
            </a:r>
          </a:p>
          <a:p>
            <a:pPr marL="0" indent="0">
              <a:buNone/>
            </a:pPr>
            <a:endParaRPr lang="lt-LT" sz="1400" dirty="0">
              <a:highlight>
                <a:srgbClr val="FFFFFF"/>
              </a:highlight>
              <a:latin typeface="Inter"/>
            </a:endParaRPr>
          </a:p>
        </p:txBody>
      </p:sp>
    </p:spTree>
    <p:extLst>
      <p:ext uri="{BB962C8B-B14F-4D97-AF65-F5344CB8AC3E}">
        <p14:creationId xmlns:p14="http://schemas.microsoft.com/office/powerpoint/2010/main" val="110907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2E79F-C232-4046-9974-C598D7333C45}"/>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C6CCCFE5-6345-0E07-B7B9-F2FF0A28575B}"/>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III SKYRIUS. </a:t>
            </a:r>
            <a:r>
              <a:rPr lang="it-IT" sz="3600" b="1" dirty="0"/>
              <a:t>Bendrieji DI etiško naudojimo principai</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3CE083D6-FAC9-7D99-6CF7-235F8B5078DB}"/>
              </a:ext>
            </a:extLst>
          </p:cNvPr>
          <p:cNvSpPr txBox="1"/>
          <p:nvPr/>
        </p:nvSpPr>
        <p:spPr>
          <a:xfrm>
            <a:off x="796066" y="1147019"/>
            <a:ext cx="10758625" cy="5493812"/>
          </a:xfrm>
          <a:prstGeom prst="rect">
            <a:avLst/>
          </a:prstGeom>
          <a:noFill/>
        </p:spPr>
        <p:txBody>
          <a:bodyPr wrap="square" lIns="91440" tIns="45720" rIns="91440" bIns="45720" rtlCol="0" anchor="t">
            <a:spAutoFit/>
          </a:bodyPr>
          <a:lstStyle/>
          <a:p>
            <a:pPr marL="514350" indent="-514350">
              <a:buFont typeface="+mj-lt"/>
              <a:buAutoNum type="arabicPeriod"/>
            </a:pPr>
            <a:r>
              <a:rPr lang="lt-LT" sz="3000" kern="100" dirty="0">
                <a:effectLst>
                  <a:glow rad="127000">
                    <a:schemeClr val="bg1"/>
                  </a:glow>
                </a:effectLst>
                <a:latin typeface="+mj-lt"/>
                <a:ea typeface="Aptos" panose="020B0004020202020204" pitchFamily="34" charset="0"/>
                <a:cs typeface="Times New Roman" panose="02020603050405020304" pitchFamily="18" charset="0"/>
              </a:rPr>
              <a:t>Demokratijos principas.</a:t>
            </a:r>
          </a:p>
          <a:p>
            <a:pPr marL="514350" indent="-514350">
              <a:buFont typeface="+mj-lt"/>
              <a:buAutoNum type="arabicPeriod"/>
            </a:pPr>
            <a:r>
              <a:rPr lang="lt-LT" sz="3000" kern="100" dirty="0">
                <a:effectLst>
                  <a:glow rad="127000">
                    <a:schemeClr val="bg1"/>
                  </a:glow>
                </a:effectLst>
                <a:latin typeface="+mj-lt"/>
                <a:ea typeface="Aptos" panose="020B0004020202020204" pitchFamily="34" charset="0"/>
                <a:cs typeface="Times New Roman" panose="02020603050405020304" pitchFamily="18" charset="0"/>
              </a:rPr>
              <a:t>Akademinis sąžiningumas. </a:t>
            </a:r>
          </a:p>
          <a:p>
            <a:pPr marL="514350" indent="-514350">
              <a:buFont typeface="+mj-lt"/>
              <a:buAutoNum type="arabicPeriod"/>
            </a:pPr>
            <a:r>
              <a:rPr lang="lt-LT" sz="3000" b="1" kern="100" dirty="0">
                <a:effectLst>
                  <a:glow rad="127000">
                    <a:schemeClr val="bg1"/>
                  </a:glow>
                </a:effectLst>
                <a:latin typeface="+mj-lt"/>
                <a:ea typeface="Aptos" panose="020B0004020202020204" pitchFamily="34" charset="0"/>
                <a:cs typeface="Times New Roman" panose="02020603050405020304" pitchFamily="18" charset="0"/>
              </a:rPr>
              <a:t>Atsakomybės principas.</a:t>
            </a:r>
            <a:r>
              <a:rPr lang="lt-LT" sz="3100" b="1" kern="100" dirty="0">
                <a:effectLst>
                  <a:glow rad="127000">
                    <a:schemeClr val="bg1"/>
                  </a:glow>
                </a:effectLst>
                <a:latin typeface="+mj-lt"/>
                <a:ea typeface="Aptos" panose="020B0004020202020204" pitchFamily="34" charset="0"/>
                <a:cs typeface="Times New Roman" panose="02020603050405020304" pitchFamily="18" charset="0"/>
              </a:rPr>
              <a:t> </a:t>
            </a:r>
            <a:r>
              <a:rPr lang="lt-LT" sz="2000" kern="100" dirty="0">
                <a:effectLst>
                  <a:glow rad="127000">
                    <a:schemeClr val="bg1"/>
                  </a:glow>
                </a:effectLst>
                <a:latin typeface="+mj-lt"/>
                <a:cs typeface="Times New Roman" panose="02020603050405020304" pitchFamily="18" charset="0"/>
              </a:rPr>
              <a:t>Atsakomybę už DI rezultatus, su jų pateikimu susijusias rizikas ir jų valdymą turi prisiimti tuos rezultatus pateikęs asmuo.</a:t>
            </a:r>
          </a:p>
          <a:p>
            <a:pPr marL="514350" indent="-514350">
              <a:buFont typeface="+mj-lt"/>
              <a:buAutoNum type="arabicPeriod"/>
            </a:pPr>
            <a:r>
              <a:rPr lang="lt-LT" sz="3000" kern="100" dirty="0">
                <a:effectLst>
                  <a:glow rad="127000">
                    <a:schemeClr val="bg1"/>
                  </a:glow>
                </a:effectLst>
                <a:latin typeface="+mj-lt"/>
                <a:ea typeface="Aptos" panose="020B0004020202020204" pitchFamily="34" charset="0"/>
                <a:cs typeface="Times New Roman" panose="02020603050405020304" pitchFamily="18" charset="0"/>
              </a:rPr>
              <a:t>Kompetencijų ugdymas.</a:t>
            </a:r>
          </a:p>
          <a:p>
            <a:pPr marL="514350" indent="-514350">
              <a:buFont typeface="+mj-lt"/>
              <a:buAutoNum type="arabicPeriod"/>
            </a:pPr>
            <a:r>
              <a:rPr lang="lt-LT" sz="3000" kern="100" dirty="0">
                <a:effectLst>
                  <a:glow rad="127000">
                    <a:schemeClr val="bg1"/>
                  </a:glow>
                </a:effectLst>
                <a:latin typeface="+mj-lt"/>
                <a:ea typeface="Aptos" panose="020B0004020202020204" pitchFamily="34" charset="0"/>
                <a:cs typeface="Times New Roman" panose="02020603050405020304" pitchFamily="18" charset="0"/>
              </a:rPr>
              <a:t>Teisingumas.</a:t>
            </a:r>
          </a:p>
          <a:p>
            <a:pPr marL="514350" indent="-514350">
              <a:buFont typeface="+mj-lt"/>
              <a:buAutoNum type="arabicPeriod"/>
            </a:pPr>
            <a:r>
              <a:rPr lang="lt-LT" sz="3000" b="1" kern="100" dirty="0">
                <a:effectLst>
                  <a:glow rad="127000">
                    <a:schemeClr val="bg1"/>
                  </a:glow>
                </a:effectLst>
                <a:latin typeface="+mj-lt"/>
                <a:ea typeface="Aptos" panose="020B0004020202020204" pitchFamily="34" charset="0"/>
                <a:cs typeface="Times New Roman" panose="02020603050405020304" pitchFamily="18" charset="0"/>
              </a:rPr>
              <a:t>Žmogaus teisių ir laisvių apsauga. </a:t>
            </a:r>
            <a:r>
              <a:rPr lang="lt-LT" sz="2000" kern="100" dirty="0">
                <a:effectLst>
                  <a:glow rad="127000">
                    <a:schemeClr val="bg1"/>
                  </a:glow>
                </a:effectLst>
                <a:latin typeface="+mj-lt"/>
                <a:ea typeface="Aptos" panose="020B0004020202020204" pitchFamily="34" charset="0"/>
                <a:cs typeface="Times New Roman" panose="02020603050405020304" pitchFamily="18" charset="0"/>
              </a:rPr>
              <a:t>Jokiai DI technologijai neturėtų būti teikiama viršenybė prieš žmogų. Asmenys turi teisę nesutikti, kad sprendimai dėl jų būtų priimami visiškai automatizuotai.</a:t>
            </a:r>
          </a:p>
          <a:p>
            <a:pPr marL="514350" indent="-514350">
              <a:buFont typeface="+mj-lt"/>
              <a:buAutoNum type="arabicPeriod"/>
            </a:pPr>
            <a:r>
              <a:rPr lang="lt-LT" sz="3000" kern="100" dirty="0">
                <a:effectLst>
                  <a:glow rad="127000">
                    <a:schemeClr val="bg1"/>
                  </a:glow>
                </a:effectLst>
                <a:latin typeface="+mj-lt"/>
                <a:ea typeface="Aptos" panose="020B0004020202020204" pitchFamily="34" charset="0"/>
                <a:cs typeface="Times New Roman" panose="02020603050405020304" pitchFamily="18" charset="0"/>
              </a:rPr>
              <a:t>Skaidrumas.</a:t>
            </a:r>
          </a:p>
          <a:p>
            <a:pPr marL="514350" indent="-514350">
              <a:buFont typeface="+mj-lt"/>
              <a:buAutoNum type="arabicPeriod"/>
            </a:pPr>
            <a:r>
              <a:rPr lang="lt-LT" sz="3000" b="1" kern="100" dirty="0">
                <a:effectLst>
                  <a:glow rad="127000">
                    <a:schemeClr val="bg1"/>
                  </a:glow>
                </a:effectLst>
                <a:latin typeface="+mj-lt"/>
                <a:ea typeface="Aptos" panose="020B0004020202020204" pitchFamily="34" charset="0"/>
                <a:cs typeface="Times New Roman" panose="02020603050405020304" pitchFamily="18" charset="0"/>
              </a:rPr>
              <a:t>Žmogaus ir DI atribojimo principai. </a:t>
            </a:r>
            <a:r>
              <a:rPr lang="lt-LT" sz="2000" kern="100" dirty="0">
                <a:effectLst>
                  <a:glow rad="127000">
                    <a:schemeClr val="bg1"/>
                  </a:glow>
                </a:effectLst>
                <a:latin typeface="+mj-lt"/>
                <a:cs typeface="Times New Roman" panose="02020603050405020304" pitchFamily="18" charset="0"/>
              </a:rPr>
              <a:t>Privalu siekti aiškaus DI naudojimo identifikavimo, įgalinančio atskirti žmogaus kūrybos vaisius nuo DI sugeneruotų produktų.</a:t>
            </a:r>
          </a:p>
          <a:p>
            <a:pPr marL="514350" indent="-514350">
              <a:buFont typeface="+mj-lt"/>
              <a:buAutoNum type="arabicPeriod"/>
            </a:pPr>
            <a:r>
              <a:rPr lang="lt-LT" sz="3000" kern="100" dirty="0">
                <a:effectLst>
                  <a:glow rad="127000">
                    <a:schemeClr val="bg1"/>
                  </a:glow>
                </a:effectLst>
                <a:latin typeface="+mj-lt"/>
                <a:ea typeface="Aptos" panose="020B0004020202020204" pitchFamily="34" charset="0"/>
                <a:cs typeface="Times New Roman" panose="02020603050405020304" pitchFamily="18" charset="0"/>
              </a:rPr>
              <a:t>Sauga ir saugumas.</a:t>
            </a: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7A786803-7F71-4B57-A714-53BD2E49F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EFD8915E-D985-DF31-9FB6-AB546EBE8ADF}"/>
              </a:ext>
            </a:extLst>
          </p:cNvPr>
          <p:cNvSpPr>
            <a:spLocks noGrp="1"/>
          </p:cNvSpPr>
          <p:nvPr>
            <p:ph type="sldNum" sz="quarter" idx="12"/>
          </p:nvPr>
        </p:nvSpPr>
        <p:spPr/>
        <p:txBody>
          <a:bodyPr/>
          <a:lstStyle/>
          <a:p>
            <a:fld id="{8068203B-B8CB-4A19-9B81-53C1B3989ED6}" type="slidenum">
              <a:rPr lang="lt-LT" smtClean="0"/>
              <a:t>27</a:t>
            </a:fld>
            <a:endParaRPr lang="lt-LT" dirty="0"/>
          </a:p>
        </p:txBody>
      </p:sp>
    </p:spTree>
    <p:extLst>
      <p:ext uri="{BB962C8B-B14F-4D97-AF65-F5344CB8AC3E}">
        <p14:creationId xmlns:p14="http://schemas.microsoft.com/office/powerpoint/2010/main" val="1457893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AF16E6E-8A66-51DF-6F9B-ABCD2DB83BDA}"/>
              </a:ext>
            </a:extLst>
          </p:cNvPr>
          <p:cNvSpPr txBox="1">
            <a:spLocks/>
          </p:cNvSpPr>
          <p:nvPr/>
        </p:nvSpPr>
        <p:spPr>
          <a:xfrm>
            <a:off x="552470" y="581272"/>
            <a:ext cx="11297264" cy="15240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kern="100" dirty="0">
                <a:ea typeface="Times New Roman" panose="02020603050405020304" pitchFamily="18" charset="0"/>
              </a:rPr>
              <a:t>IV SKYRIUS. Dirbtinis intelektas ir atvirasis mokslas</a:t>
            </a:r>
            <a:endParaRPr lang="en-US" sz="3600" b="1" dirty="0"/>
          </a:p>
        </p:txBody>
      </p:sp>
      <p:pic>
        <p:nvPicPr>
          <p:cNvPr id="13" name="Picture 2" descr="Dr. Julija Umbrasaitė išrinkta Akademinės etikos ir procedūrų  kontrolieriaus tarnybos darbuotojų patikėtine ()">
            <a:extLst>
              <a:ext uri="{FF2B5EF4-FFF2-40B4-BE49-F238E27FC236}">
                <a16:creationId xmlns:a16="http://schemas.microsoft.com/office/drawing/2014/main" id="{DE40BEBD-E18C-136F-0F40-A241A75AF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4983" y="581272"/>
            <a:ext cx="509094" cy="4429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7" name="TextBox 2">
            <a:extLst>
              <a:ext uri="{FF2B5EF4-FFF2-40B4-BE49-F238E27FC236}">
                <a16:creationId xmlns:a16="http://schemas.microsoft.com/office/drawing/2014/main" id="{D7AD9BA2-CAF0-4C63-FABF-3F5EA8188D81}"/>
              </a:ext>
            </a:extLst>
          </p:cNvPr>
          <p:cNvGraphicFramePr/>
          <p:nvPr>
            <p:extLst>
              <p:ext uri="{D42A27DB-BD31-4B8C-83A1-F6EECF244321}">
                <p14:modId xmlns:p14="http://schemas.microsoft.com/office/powerpoint/2010/main" val="1962217813"/>
              </p:ext>
            </p:extLst>
          </p:nvPr>
        </p:nvGraphicFramePr>
        <p:xfrm>
          <a:off x="69850" y="1471448"/>
          <a:ext cx="12052299" cy="44594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719F765F-089C-E6CC-4F71-54DDDE5AB5B5}"/>
              </a:ext>
            </a:extLst>
          </p:cNvPr>
          <p:cNvSpPr>
            <a:spLocks noGrp="1"/>
          </p:cNvSpPr>
          <p:nvPr>
            <p:ph type="sldNum" sz="quarter" idx="12"/>
          </p:nvPr>
        </p:nvSpPr>
        <p:spPr/>
        <p:txBody>
          <a:bodyPr/>
          <a:lstStyle/>
          <a:p>
            <a:fld id="{8068203B-B8CB-4A19-9B81-53C1B3989ED6}" type="slidenum">
              <a:rPr lang="lt-LT" smtClean="0"/>
              <a:t>28</a:t>
            </a:fld>
            <a:endParaRPr lang="lt-LT"/>
          </a:p>
        </p:txBody>
      </p:sp>
    </p:spTree>
    <p:extLst>
      <p:ext uri="{BB962C8B-B14F-4D97-AF65-F5344CB8AC3E}">
        <p14:creationId xmlns:p14="http://schemas.microsoft.com/office/powerpoint/2010/main" val="2172457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4289-913F-C7B5-5449-D074C993BA4A}"/>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6FB645E5-12E1-222E-5304-5FB2F1000C66}"/>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V SKYRIUS</a:t>
            </a:r>
            <a:r>
              <a:rPr lang="en-GB" sz="3600" b="1" dirty="0"/>
              <a:t>. </a:t>
            </a:r>
            <a:r>
              <a:rPr lang="lt-LT" sz="3600" b="1" dirty="0"/>
              <a:t>DI ir publikavimo etika</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36FA9D3A-B83A-02ED-77BD-A4734AD0D29C}"/>
              </a:ext>
            </a:extLst>
          </p:cNvPr>
          <p:cNvSpPr txBox="1"/>
          <p:nvPr/>
        </p:nvSpPr>
        <p:spPr>
          <a:xfrm>
            <a:off x="796066" y="1147019"/>
            <a:ext cx="10758625" cy="3046988"/>
          </a:xfrm>
          <a:prstGeom prst="rect">
            <a:avLst/>
          </a:prstGeom>
          <a:noFill/>
        </p:spPr>
        <p:txBody>
          <a:bodyPr wrap="square" lIns="91440" tIns="45720" rIns="91440" bIns="45720" rtlCol="0" anchor="t">
            <a:spAutoFit/>
          </a:bodyPr>
          <a:lstStyle/>
          <a:p>
            <a:pPr>
              <a:spcBef>
                <a:spcPts val="600"/>
              </a:spcBef>
              <a:spcAft>
                <a:spcPts val="600"/>
              </a:spcAft>
            </a:pPr>
            <a:r>
              <a:rPr lang="lt-LT" sz="3200" kern="100" dirty="0">
                <a:solidFill>
                  <a:schemeClr val="bg1">
                    <a:lumMod val="65000"/>
                  </a:schemeClr>
                </a:solidFill>
                <a:effectLst>
                  <a:glow rad="127000">
                    <a:schemeClr val="bg1"/>
                  </a:glow>
                </a:effectLst>
                <a:latin typeface="+mj-lt"/>
                <a:cs typeface="Times New Roman" panose="02020603050405020304" pitchFamily="18" charset="0"/>
              </a:rPr>
              <a:t>Generatyvinio DI įrankis negali būti nurodomas kaip kūrinio autorius. Autorius, pasitelkęs generatyvinio DI įrankius, </a:t>
            </a:r>
            <a:r>
              <a:rPr lang="lt-LT" sz="3200" kern="100" dirty="0">
                <a:effectLst>
                  <a:glow rad="127000">
                    <a:schemeClr val="bg1"/>
                  </a:glow>
                </a:effectLst>
                <a:latin typeface="+mj-lt"/>
                <a:cs typeface="Times New Roman" panose="02020603050405020304" pitchFamily="18" charset="0"/>
              </a:rPr>
              <a:t>yra atsakingas už savo kūrinio autorystę. </a:t>
            </a:r>
            <a:r>
              <a:rPr lang="lt-LT" sz="3200" b="1" kern="100" dirty="0">
                <a:effectLst>
                  <a:glow rad="127000">
                    <a:schemeClr val="bg1"/>
                  </a:glow>
                </a:effectLst>
                <a:highlight>
                  <a:srgbClr val="FFFF00"/>
                </a:highlight>
                <a:latin typeface="+mj-lt"/>
                <a:cs typeface="Times New Roman" panose="02020603050405020304" pitchFamily="18" charset="0"/>
              </a:rPr>
              <a:t>Autoriai yra visiškai atsakingi</a:t>
            </a:r>
            <a:r>
              <a:rPr lang="lt-LT" sz="3200" kern="100" dirty="0">
                <a:solidFill>
                  <a:schemeClr val="bg1">
                    <a:lumMod val="65000"/>
                  </a:schemeClr>
                </a:solidFill>
                <a:effectLst>
                  <a:glow rad="127000">
                    <a:schemeClr val="bg1"/>
                  </a:glow>
                </a:effectLst>
                <a:latin typeface="+mj-lt"/>
                <a:cs typeface="Times New Roman" panose="02020603050405020304" pitchFamily="18" charset="0"/>
              </a:rPr>
              <a:t> už savo rankraščio turinį, net ir už tas jo dalis, kurios buvo sukurtos DI įrankiu, </a:t>
            </a:r>
            <a:r>
              <a:rPr lang="lt-LT" sz="3200" b="1" kern="100" dirty="0">
                <a:effectLst>
                  <a:glow rad="127000">
                    <a:schemeClr val="bg1"/>
                  </a:glow>
                </a:effectLst>
                <a:highlight>
                  <a:srgbClr val="FFFF00"/>
                </a:highlight>
                <a:latin typeface="+mj-lt"/>
                <a:cs typeface="Times New Roman" panose="02020603050405020304" pitchFamily="18" charset="0"/>
              </a:rPr>
              <a:t>ir todėl yra atsakingi už bent kokius publikavimo etikos pažeidimus. </a:t>
            </a:r>
            <a:endParaRPr lang="en-GB" sz="3200" kern="100" dirty="0">
              <a:effectLst>
                <a:glow rad="127000">
                  <a:schemeClr val="bg1"/>
                </a:glow>
              </a:effectLst>
              <a:latin typeface="+mj-l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5244E2F-466D-7420-B1DA-42456AFCA6DD}"/>
              </a:ext>
            </a:extLst>
          </p:cNvPr>
          <p:cNvSpPr>
            <a:spLocks noGrp="1"/>
          </p:cNvSpPr>
          <p:nvPr>
            <p:ph type="sldNum" sz="quarter" idx="12"/>
          </p:nvPr>
        </p:nvSpPr>
        <p:spPr/>
        <p:txBody>
          <a:bodyPr/>
          <a:lstStyle/>
          <a:p>
            <a:fld id="{8068203B-B8CB-4A19-9B81-53C1B3989ED6}" type="slidenum">
              <a:rPr lang="lt-LT" smtClean="0"/>
              <a:t>29</a:t>
            </a:fld>
            <a:endParaRPr lang="lt-LT" dirty="0"/>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3A9E2246-911E-AA83-AA38-1714A73A4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11" y="5913438"/>
            <a:ext cx="509094" cy="44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6696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D1E055D-9E9D-BE3F-3D4D-7F230E03D1A6}"/>
              </a:ext>
            </a:extLst>
          </p:cNvPr>
          <p:cNvPicPr>
            <a:picLocks noChangeAspect="1"/>
          </p:cNvPicPr>
          <p:nvPr/>
        </p:nvPicPr>
        <p:blipFill>
          <a:blip r:embed="rId3"/>
          <a:stretch>
            <a:fillRect/>
          </a:stretch>
        </p:blipFill>
        <p:spPr>
          <a:xfrm>
            <a:off x="850714" y="0"/>
            <a:ext cx="10490572" cy="6470073"/>
          </a:xfrm>
          <a:prstGeom prst="rect">
            <a:avLst/>
          </a:prstGeom>
        </p:spPr>
      </p:pic>
      <p:sp>
        <p:nvSpPr>
          <p:cNvPr id="8" name="TextBox 7">
            <a:extLst>
              <a:ext uri="{FF2B5EF4-FFF2-40B4-BE49-F238E27FC236}">
                <a16:creationId xmlns:a16="http://schemas.microsoft.com/office/drawing/2014/main" id="{F5283767-988F-C009-93C7-CD80F8670AD6}"/>
              </a:ext>
            </a:extLst>
          </p:cNvPr>
          <p:cNvSpPr txBox="1"/>
          <p:nvPr/>
        </p:nvSpPr>
        <p:spPr>
          <a:xfrm>
            <a:off x="6636327" y="6470073"/>
            <a:ext cx="6096000" cy="369332"/>
          </a:xfrm>
          <a:prstGeom prst="rect">
            <a:avLst/>
          </a:prstGeom>
          <a:noFill/>
        </p:spPr>
        <p:txBody>
          <a:bodyPr wrap="square">
            <a:spAutoFit/>
          </a:bodyPr>
          <a:lstStyle/>
          <a:p>
            <a:r>
              <a:rPr lang="en-GB" dirty="0"/>
              <a:t>https://www.youtube.com/watch?v=COX82MkI39Y</a:t>
            </a:r>
          </a:p>
        </p:txBody>
      </p:sp>
      <p:sp>
        <p:nvSpPr>
          <p:cNvPr id="9" name="Slide Number Placeholder 8">
            <a:extLst>
              <a:ext uri="{FF2B5EF4-FFF2-40B4-BE49-F238E27FC236}">
                <a16:creationId xmlns:a16="http://schemas.microsoft.com/office/drawing/2014/main" id="{EF08FC86-AD5C-8940-067F-33C02C103D99}"/>
              </a:ext>
            </a:extLst>
          </p:cNvPr>
          <p:cNvSpPr>
            <a:spLocks noGrp="1"/>
          </p:cNvSpPr>
          <p:nvPr>
            <p:ph type="sldNum" sz="quarter" idx="12"/>
          </p:nvPr>
        </p:nvSpPr>
        <p:spPr/>
        <p:txBody>
          <a:bodyPr/>
          <a:lstStyle/>
          <a:p>
            <a:fld id="{8068203B-B8CB-4A19-9B81-53C1B3989ED6}" type="slidenum">
              <a:rPr lang="lt-LT" smtClean="0"/>
              <a:t>3</a:t>
            </a:fld>
            <a:endParaRPr lang="lt-LT"/>
          </a:p>
        </p:txBody>
      </p:sp>
    </p:spTree>
    <p:extLst>
      <p:ext uri="{BB962C8B-B14F-4D97-AF65-F5344CB8AC3E}">
        <p14:creationId xmlns:p14="http://schemas.microsoft.com/office/powerpoint/2010/main" val="983449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4289-913F-C7B5-5449-D074C993BA4A}"/>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6FB645E5-12E1-222E-5304-5FB2F1000C66}"/>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V SKYRIUS</a:t>
            </a:r>
            <a:r>
              <a:rPr lang="en-GB" sz="3600" b="1" dirty="0"/>
              <a:t>. </a:t>
            </a:r>
            <a:r>
              <a:rPr lang="lt-LT" sz="3600" b="1" dirty="0"/>
              <a:t>DI ir publikavimo etika</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36FA9D3A-B83A-02ED-77BD-A4734AD0D29C}"/>
              </a:ext>
            </a:extLst>
          </p:cNvPr>
          <p:cNvSpPr txBox="1"/>
          <p:nvPr/>
        </p:nvSpPr>
        <p:spPr>
          <a:xfrm>
            <a:off x="796066" y="1147019"/>
            <a:ext cx="10758625" cy="4493538"/>
          </a:xfrm>
          <a:prstGeom prst="rect">
            <a:avLst/>
          </a:prstGeom>
          <a:noFill/>
        </p:spPr>
        <p:txBody>
          <a:bodyPr wrap="square" lIns="91440" tIns="45720" rIns="91440" bIns="45720" rtlCol="0" anchor="t">
            <a:spAutoFit/>
          </a:bodyPr>
          <a:lstStyle/>
          <a:p>
            <a:pPr>
              <a:spcBef>
                <a:spcPts val="600"/>
              </a:spcBef>
              <a:spcAft>
                <a:spcPts val="600"/>
              </a:spcAft>
            </a:pPr>
            <a:r>
              <a:rPr lang="lt-LT" sz="3200" b="1" kern="100" dirty="0">
                <a:effectLst>
                  <a:glow rad="127000">
                    <a:schemeClr val="bg1"/>
                  </a:glow>
                </a:effectLst>
                <a:latin typeface="+mj-lt"/>
                <a:ea typeface="Aptos" panose="020B0004020202020204" pitchFamily="34" charset="0"/>
                <a:cs typeface="Times New Roman" panose="02020603050405020304" pitchFamily="18" charset="0"/>
              </a:rPr>
              <a:t>Autoriai, pateikdami generatyvinio DI rezultatus, cituojamus savo moksliniame kūrinyje, turėtų nurodyti naudotą generatyvinio DI įrankį ir jo </a:t>
            </a:r>
            <a:r>
              <a:rPr lang="lt-LT" sz="3200" b="1" kern="100" dirty="0">
                <a:effectLst>
                  <a:glow rad="127000">
                    <a:schemeClr val="bg1"/>
                  </a:glow>
                </a:effectLst>
                <a:highlight>
                  <a:srgbClr val="FFFF00"/>
                </a:highlight>
                <a:latin typeface="+mj-lt"/>
                <a:ea typeface="Aptos" panose="020B0004020202020204" pitchFamily="34" charset="0"/>
                <a:cs typeface="Times New Roman" panose="02020603050405020304" pitchFamily="18" charset="0"/>
              </a:rPr>
              <a:t>panaudojimo datą</a:t>
            </a:r>
            <a:r>
              <a:rPr lang="lt-LT" sz="3200" b="1" kern="100" dirty="0">
                <a:effectLst>
                  <a:glow rad="127000">
                    <a:schemeClr val="bg1"/>
                  </a:glow>
                </a:effectLst>
                <a:latin typeface="+mj-lt"/>
                <a:ea typeface="Aptos" panose="020B0004020202020204" pitchFamily="34" charset="0"/>
                <a:cs typeface="Times New Roman" panose="02020603050405020304" pitchFamily="18" charset="0"/>
              </a:rPr>
              <a:t>. </a:t>
            </a:r>
          </a:p>
          <a:p>
            <a:pPr>
              <a:spcBef>
                <a:spcPts val="600"/>
              </a:spcBef>
              <a:spcAft>
                <a:spcPts val="600"/>
              </a:spcAft>
            </a:pPr>
            <a:endParaRPr lang="lt-LT" sz="3200" b="1" kern="100" dirty="0">
              <a:effectLst>
                <a:glow rad="127000">
                  <a:schemeClr val="bg1"/>
                </a:glow>
              </a:effectLst>
              <a:latin typeface="+mj-lt"/>
              <a:ea typeface="Aptos" panose="020B0004020202020204" pitchFamily="34" charset="0"/>
              <a:cs typeface="Times New Roman" panose="02020603050405020304" pitchFamily="18" charset="0"/>
            </a:endParaRPr>
          </a:p>
          <a:p>
            <a:pPr>
              <a:spcBef>
                <a:spcPts val="600"/>
              </a:spcBef>
              <a:spcAft>
                <a:spcPts val="600"/>
              </a:spcAft>
            </a:pPr>
            <a:r>
              <a:rPr lang="lt-LT" sz="3200" b="1" kern="100" dirty="0">
                <a:effectLst>
                  <a:glow rad="127000">
                    <a:schemeClr val="bg1"/>
                  </a:glow>
                </a:effectLst>
                <a:latin typeface="+mj-lt"/>
                <a:ea typeface="Aptos" panose="020B0004020202020204" pitchFamily="34" charset="0"/>
                <a:cs typeface="Times New Roman" panose="02020603050405020304" pitchFamily="18" charset="0"/>
              </a:rPr>
              <a:t>Jei generatyvinio DI įrankis buvo pasitelktas betarpiškai moksliniam tyrimui atlikti, rekomenduojama tai nurodyti kūrinyje.</a:t>
            </a:r>
            <a:endParaRPr lang="en-GB" sz="3200" b="1" kern="100" dirty="0">
              <a:effectLst>
                <a:glow rad="127000">
                  <a:schemeClr val="bg1"/>
                </a:glow>
              </a:effectLst>
              <a:latin typeface="+mj-lt"/>
              <a:ea typeface="Aptos" panose="020B0004020202020204" pitchFamily="34" charset="0"/>
              <a:cs typeface="Times New Roman" panose="02020603050405020304" pitchFamily="18" charset="0"/>
            </a:endParaRPr>
          </a:p>
          <a:p>
            <a:pPr>
              <a:spcBef>
                <a:spcPts val="600"/>
              </a:spcBef>
              <a:spcAft>
                <a:spcPts val="600"/>
              </a:spcAft>
            </a:pPr>
            <a:endParaRPr lang="en-GB" sz="3200" kern="100" dirty="0">
              <a:effectLst>
                <a:glow rad="127000">
                  <a:schemeClr val="bg1"/>
                </a:glow>
              </a:effectLst>
              <a:latin typeface="+mj-l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D5244E2F-466D-7420-B1DA-42456AFCA6DD}"/>
              </a:ext>
            </a:extLst>
          </p:cNvPr>
          <p:cNvSpPr>
            <a:spLocks noGrp="1"/>
          </p:cNvSpPr>
          <p:nvPr>
            <p:ph type="sldNum" sz="quarter" idx="12"/>
          </p:nvPr>
        </p:nvSpPr>
        <p:spPr/>
        <p:txBody>
          <a:bodyPr/>
          <a:lstStyle/>
          <a:p>
            <a:fld id="{8068203B-B8CB-4A19-9B81-53C1B3989ED6}" type="slidenum">
              <a:rPr lang="lt-LT" smtClean="0"/>
              <a:t>30</a:t>
            </a:fld>
            <a:endParaRPr lang="lt-LT" dirty="0"/>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3A9E2246-911E-AA83-AA38-1714A73A4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11" y="5913438"/>
            <a:ext cx="509094" cy="44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567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BE499-8D5A-DCD8-C098-C3E82C144953}"/>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C2F533F2-280C-5A43-A481-80AD1DBAB95E}"/>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200" b="1" dirty="0"/>
              <a:t>VI SKYRIUS. </a:t>
            </a:r>
          </a:p>
          <a:p>
            <a:r>
              <a:rPr lang="lt-LT" sz="3200" b="1" dirty="0"/>
              <a:t>Intelektinės nuosavybės teisių ir vartotojų apsauga</a:t>
            </a:r>
            <a:endParaRPr lang="en-GB" sz="3200" b="1" dirty="0">
              <a:effectLst>
                <a:glow rad="127000">
                  <a:schemeClr val="bg1"/>
                </a:glow>
              </a:effectLst>
            </a:endParaRPr>
          </a:p>
        </p:txBody>
      </p:sp>
      <p:sp>
        <p:nvSpPr>
          <p:cNvPr id="4" name="TextBox 3">
            <a:extLst>
              <a:ext uri="{FF2B5EF4-FFF2-40B4-BE49-F238E27FC236}">
                <a16:creationId xmlns:a16="http://schemas.microsoft.com/office/drawing/2014/main" id="{1CF0B449-451E-99E4-29CD-E877B047DB3C}"/>
              </a:ext>
            </a:extLst>
          </p:cNvPr>
          <p:cNvSpPr txBox="1"/>
          <p:nvPr/>
        </p:nvSpPr>
        <p:spPr>
          <a:xfrm>
            <a:off x="796066" y="1147019"/>
            <a:ext cx="10758625" cy="4883388"/>
          </a:xfrm>
          <a:prstGeom prst="rect">
            <a:avLst/>
          </a:prstGeom>
          <a:noFill/>
        </p:spPr>
        <p:txBody>
          <a:bodyPr wrap="square" lIns="91440" tIns="45720" rIns="91440" bIns="45720" rtlCol="0" anchor="t">
            <a:spAutoFit/>
          </a:bodyPr>
          <a:lstStyle/>
          <a:p>
            <a:pPr marL="514350" indent="-514350">
              <a:spcBef>
                <a:spcPts val="200"/>
              </a:spcBef>
              <a:spcAft>
                <a:spcPts val="200"/>
              </a:spcAft>
              <a:buFont typeface="+mj-lt"/>
              <a:buAutoNum type="arabicPeriod"/>
            </a:pPr>
            <a:r>
              <a:rPr lang="lt-LT" sz="2000" kern="100" dirty="0">
                <a:effectLst>
                  <a:glow rad="127000">
                    <a:schemeClr val="bg1"/>
                  </a:glow>
                </a:effectLst>
                <a:latin typeface="+mj-lt"/>
                <a:ea typeface="Aptos" panose="020B0004020202020204" pitchFamily="34" charset="0"/>
                <a:cs typeface="Times New Roman" panose="02020603050405020304" pitchFamily="18" charset="0"/>
              </a:rPr>
              <a:t>Vengti pakenkti kitų žmonių reputacijai ar teisėms.</a:t>
            </a:r>
            <a:endParaRPr lang="en-GB" sz="2000" kern="100" dirty="0">
              <a:effectLst>
                <a:glow rad="127000">
                  <a:schemeClr val="bg1"/>
                </a:glow>
              </a:effectLst>
              <a:latin typeface="+mj-lt"/>
              <a:ea typeface="Aptos" panose="020B0004020202020204" pitchFamily="34" charset="0"/>
              <a:cs typeface="Times New Roman" panose="02020603050405020304" pitchFamily="18" charset="0"/>
            </a:endParaRPr>
          </a:p>
          <a:p>
            <a:pPr marL="514350" indent="-514350">
              <a:spcBef>
                <a:spcPts val="200"/>
              </a:spcBef>
              <a:spcAft>
                <a:spcPts val="200"/>
              </a:spcAft>
              <a:buFont typeface="+mj-lt"/>
              <a:buAutoNum type="arabicPeriod"/>
            </a:pPr>
            <a:r>
              <a:rPr lang="lt-LT" sz="2000" b="1" kern="100" dirty="0">
                <a:effectLst>
                  <a:glow rad="127000">
                    <a:schemeClr val="bg1"/>
                  </a:glow>
                </a:effectLst>
                <a:latin typeface="+mj-lt"/>
                <a:ea typeface="Aptos" panose="020B0004020202020204" pitchFamily="34" charset="0"/>
                <a:cs typeface="Times New Roman" panose="02020603050405020304" pitchFamily="18" charset="0"/>
              </a:rPr>
              <a:t>Informacija, sukurta naudojant </a:t>
            </a:r>
            <a:r>
              <a:rPr lang="lt-LT" sz="2000" b="1" kern="100" dirty="0" err="1">
                <a:effectLst>
                  <a:glow rad="127000">
                    <a:schemeClr val="bg1"/>
                  </a:glow>
                </a:effectLst>
                <a:latin typeface="+mj-lt"/>
                <a:ea typeface="Aptos" panose="020B0004020202020204" pitchFamily="34" charset="0"/>
                <a:cs typeface="Times New Roman" panose="02020603050405020304" pitchFamily="18" charset="0"/>
              </a:rPr>
              <a:t>generatyvinį</a:t>
            </a:r>
            <a:r>
              <a:rPr lang="lt-LT" sz="2000" b="1" kern="100" dirty="0">
                <a:effectLst>
                  <a:glow rad="127000">
                    <a:schemeClr val="bg1"/>
                  </a:glow>
                </a:effectLst>
                <a:latin typeface="+mj-lt"/>
                <a:ea typeface="Aptos" panose="020B0004020202020204" pitchFamily="34" charset="0"/>
                <a:cs typeface="Times New Roman" panose="02020603050405020304" pitchFamily="18" charset="0"/>
              </a:rPr>
              <a:t> DI, gali pažeisti kito asmens intelektinės nuosavybės teises (teisė būti pamirštam). Informacija, kuria dalijamasi, gali būti panaudota kito generatyvinio DI.</a:t>
            </a:r>
          </a:p>
          <a:p>
            <a:pPr marL="514350" indent="-514350">
              <a:spcBef>
                <a:spcPts val="200"/>
              </a:spcBef>
              <a:spcAft>
                <a:spcPts val="200"/>
              </a:spcAft>
              <a:buFont typeface="+mj-lt"/>
              <a:buAutoNum type="arabicPeriod"/>
            </a:pPr>
            <a:r>
              <a:rPr lang="lt-LT" sz="2000" kern="100" dirty="0">
                <a:effectLst>
                  <a:glow rad="127000">
                    <a:schemeClr val="bg1"/>
                  </a:glow>
                </a:effectLst>
                <a:latin typeface="+mj-lt"/>
                <a:ea typeface="Aptos" panose="020B0004020202020204" pitchFamily="34" charset="0"/>
                <a:cs typeface="Times New Roman" panose="02020603050405020304" pitchFamily="18" charset="0"/>
              </a:rPr>
              <a:t>Patikrinkite, ar dirbtinio intelekto įrankiai nepažeidžia teisės aktų (GDPR, Lietuvos įstatymai).</a:t>
            </a:r>
            <a:endParaRPr lang="en-GB" sz="2000" kern="100" dirty="0">
              <a:effectLst>
                <a:glow rad="127000">
                  <a:schemeClr val="bg1"/>
                </a:glow>
              </a:effectLst>
              <a:latin typeface="+mj-lt"/>
              <a:ea typeface="Aptos" panose="020B0004020202020204" pitchFamily="34" charset="0"/>
              <a:cs typeface="Times New Roman" panose="02020603050405020304" pitchFamily="18" charset="0"/>
            </a:endParaRPr>
          </a:p>
          <a:p>
            <a:pPr marL="514350" indent="-514350">
              <a:spcBef>
                <a:spcPts val="200"/>
              </a:spcBef>
              <a:spcAft>
                <a:spcPts val="200"/>
              </a:spcAft>
              <a:buFont typeface="+mj-lt"/>
              <a:buAutoNum type="arabicPeriod"/>
            </a:pPr>
            <a:r>
              <a:rPr lang="lt-LT" sz="2000" kern="100" dirty="0">
                <a:effectLst>
                  <a:glow rad="127000">
                    <a:schemeClr val="bg1"/>
                  </a:glow>
                </a:effectLst>
                <a:latin typeface="+mj-lt"/>
                <a:ea typeface="Aptos" panose="020B0004020202020204" pitchFamily="34" charset="0"/>
                <a:cs typeface="Times New Roman" panose="02020603050405020304" pitchFamily="18" charset="0"/>
              </a:rPr>
              <a:t>Žinokite duomenų savininkų teises.</a:t>
            </a:r>
          </a:p>
          <a:p>
            <a:pPr marL="514350" indent="-514350">
              <a:spcBef>
                <a:spcPts val="200"/>
              </a:spcBef>
              <a:spcAft>
                <a:spcPts val="200"/>
              </a:spcAft>
              <a:buFont typeface="+mj-lt"/>
              <a:buAutoNum type="arabicPeriod"/>
            </a:pPr>
            <a:r>
              <a:rPr lang="lt-LT" sz="2000" kern="100" dirty="0">
                <a:effectLst>
                  <a:glow rad="127000">
                    <a:schemeClr val="bg1"/>
                  </a:glow>
                </a:effectLst>
                <a:latin typeface="+mj-lt"/>
                <a:ea typeface="Aptos" panose="020B0004020202020204" pitchFamily="34" charset="0"/>
                <a:cs typeface="Times New Roman" panose="02020603050405020304" pitchFamily="18" charset="0"/>
              </a:rPr>
              <a:t>Patikrinkite, ar </a:t>
            </a:r>
            <a:r>
              <a:rPr lang="lt-LT" sz="2000" kern="100" dirty="0" err="1">
                <a:effectLst>
                  <a:glow rad="127000">
                    <a:schemeClr val="bg1"/>
                  </a:glow>
                </a:effectLst>
                <a:latin typeface="+mj-lt"/>
                <a:ea typeface="Aptos" panose="020B0004020202020204" pitchFamily="34" charset="0"/>
                <a:cs typeface="Times New Roman" panose="02020603050405020304" pitchFamily="18" charset="0"/>
              </a:rPr>
              <a:t>generatyvinių</a:t>
            </a:r>
            <a:r>
              <a:rPr lang="lt-LT" sz="2000" kern="100" dirty="0">
                <a:effectLst>
                  <a:glow rad="127000">
                    <a:schemeClr val="bg1"/>
                  </a:glow>
                </a:effectLst>
                <a:latin typeface="+mj-lt"/>
                <a:ea typeface="Aptos" panose="020B0004020202020204" pitchFamily="34" charset="0"/>
                <a:cs typeface="Times New Roman" panose="02020603050405020304" pitchFamily="18" charset="0"/>
              </a:rPr>
              <a:t> DI įrankių naudojimas nepažeidžia intelektinės nuosavybės teisių.</a:t>
            </a:r>
          </a:p>
          <a:p>
            <a:pPr marL="514350" indent="-514350">
              <a:spcBef>
                <a:spcPts val="200"/>
              </a:spcBef>
              <a:spcAft>
                <a:spcPts val="200"/>
              </a:spcAft>
              <a:buFont typeface="+mj-lt"/>
              <a:buAutoNum type="arabicPeriod"/>
            </a:pPr>
            <a:r>
              <a:rPr lang="lt-LT" sz="2000" kern="100" dirty="0">
                <a:effectLst>
                  <a:glow rad="127000">
                    <a:schemeClr val="bg1"/>
                  </a:glow>
                </a:effectLst>
                <a:latin typeface="+mj-lt"/>
                <a:ea typeface="Aptos" panose="020B0004020202020204" pitchFamily="34" charset="0"/>
                <a:cs typeface="Times New Roman" panose="02020603050405020304" pitchFamily="18" charset="0"/>
              </a:rPr>
              <a:t>Laikykitės AI naudojimo ir atsakomybės sutartyse nurodytų sąlygų.</a:t>
            </a:r>
          </a:p>
          <a:p>
            <a:pPr marL="514350" indent="-514350">
              <a:spcBef>
                <a:spcPts val="200"/>
              </a:spcBef>
              <a:spcAft>
                <a:spcPts val="200"/>
              </a:spcAft>
              <a:buFont typeface="+mj-lt"/>
              <a:buAutoNum type="arabicPeriod"/>
            </a:pPr>
            <a:r>
              <a:rPr lang="lt-LT" sz="2000" kern="100" dirty="0">
                <a:effectLst>
                  <a:glow rad="127000">
                    <a:schemeClr val="bg1"/>
                  </a:glow>
                </a:effectLst>
                <a:latin typeface="+mj-lt"/>
                <a:ea typeface="Aptos" panose="020B0004020202020204" pitchFamily="34" charset="0"/>
                <a:cs typeface="Times New Roman" panose="02020603050405020304" pitchFamily="18" charset="0"/>
              </a:rPr>
              <a:t>Praneškite apie įstatymų pažeidimus valdžios institucijoms.</a:t>
            </a:r>
          </a:p>
          <a:p>
            <a:pPr>
              <a:spcBef>
                <a:spcPts val="200"/>
              </a:spcBef>
              <a:spcAft>
                <a:spcPts val="200"/>
              </a:spcAft>
            </a:pPr>
            <a:endParaRPr lang="en-GB" sz="26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endParaRPr>
          </a:p>
          <a:p>
            <a:pPr>
              <a:spcBef>
                <a:spcPts val="200"/>
              </a:spcBef>
              <a:spcAft>
                <a:spcPts val="200"/>
              </a:spcAft>
            </a:pPr>
            <a:r>
              <a:rPr lang="lt-LT" sz="2400" b="1" kern="100" dirty="0">
                <a:effectLst>
                  <a:glow rad="127000">
                    <a:schemeClr val="bg1"/>
                  </a:glow>
                </a:effectLst>
                <a:latin typeface="+mj-lt"/>
                <a:ea typeface="Aptos" panose="020B0004020202020204" pitchFamily="34" charset="0"/>
                <a:cs typeface="Times New Roman" panose="02020603050405020304" pitchFamily="18" charset="0"/>
              </a:rPr>
              <a:t>Reguliavimo trūkumai:</a:t>
            </a:r>
          </a:p>
          <a:p>
            <a:pPr marL="342900" indent="-342900">
              <a:spcBef>
                <a:spcPts val="200"/>
              </a:spcBef>
              <a:spcAft>
                <a:spcPts val="200"/>
              </a:spcAft>
              <a:buFont typeface="Arial" panose="020B0604020202020204" pitchFamily="34" charset="0"/>
              <a:buChar char="•"/>
            </a:pPr>
            <a:r>
              <a:rPr lang="lt-LT" sz="2400" kern="100" dirty="0">
                <a:effectLst>
                  <a:glow rad="127000">
                    <a:schemeClr val="bg1"/>
                  </a:glow>
                </a:effectLst>
                <a:latin typeface="+mj-lt"/>
                <a:cs typeface="Times New Roman" panose="02020603050405020304" pitchFamily="18" charset="0"/>
              </a:rPr>
              <a:t>Technologijos vystosi greičiau nei jas reguliuojantys įstatymai.</a:t>
            </a:r>
          </a:p>
          <a:p>
            <a:pPr marL="342900" indent="-342900">
              <a:spcBef>
                <a:spcPts val="200"/>
              </a:spcBef>
              <a:spcAft>
                <a:spcPts val="200"/>
              </a:spcAft>
              <a:buFont typeface="Arial" panose="020B0604020202020204" pitchFamily="34" charset="0"/>
              <a:buChar char="•"/>
            </a:pPr>
            <a:r>
              <a:rPr lang="lt-LT" sz="2400" kern="100" dirty="0">
                <a:effectLst>
                  <a:glow rad="127000">
                    <a:schemeClr val="bg1"/>
                  </a:glow>
                </a:effectLst>
                <a:latin typeface="+mj-lt"/>
                <a:cs typeface="Times New Roman" panose="02020603050405020304" pitchFamily="18" charset="0"/>
              </a:rPr>
              <a:t>Trūksta taisyklių, užtikrinančių naudotojų teises.</a:t>
            </a:r>
            <a:endParaRPr lang="en-GB" sz="2400" kern="100" dirty="0">
              <a:effectLst>
                <a:glow rad="127000">
                  <a:schemeClr val="bg1"/>
                </a:glow>
              </a:effectLst>
              <a:latin typeface="+mj-lt"/>
              <a:ea typeface="Aptos" panose="020B000402020202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BDC40D5-E590-8532-204E-243FCA7FF30B}"/>
              </a:ext>
            </a:extLst>
          </p:cNvPr>
          <p:cNvSpPr>
            <a:spLocks noGrp="1"/>
          </p:cNvSpPr>
          <p:nvPr>
            <p:ph type="sldNum" sz="quarter" idx="12"/>
          </p:nvPr>
        </p:nvSpPr>
        <p:spPr/>
        <p:txBody>
          <a:bodyPr/>
          <a:lstStyle/>
          <a:p>
            <a:fld id="{8068203B-B8CB-4A19-9B81-53C1B3989ED6}" type="slidenum">
              <a:rPr lang="lt-LT" smtClean="0"/>
              <a:t>31</a:t>
            </a:fld>
            <a:endParaRPr lang="lt-LT"/>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010DE510-58BF-1487-65DB-753DBC22E2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41387" y="403731"/>
            <a:ext cx="509094" cy="442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614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841F3-359D-1F42-4DF7-086AD340D3D0}"/>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F122D969-80F6-EB10-827A-A58757F7A5C4}"/>
              </a:ext>
            </a:extLst>
          </p:cNvPr>
          <p:cNvSpPr txBox="1">
            <a:spLocks/>
          </p:cNvSpPr>
          <p:nvPr/>
        </p:nvSpPr>
        <p:spPr>
          <a:xfrm>
            <a:off x="796066" y="232408"/>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dirty="0"/>
              <a:t>VII SKYRIUS. </a:t>
            </a:r>
            <a:r>
              <a:rPr lang="en-GB" sz="3600" b="1" dirty="0" err="1"/>
              <a:t>Institucinis</a:t>
            </a:r>
            <a:r>
              <a:rPr lang="en-GB" sz="3600" b="1" dirty="0"/>
              <a:t> </a:t>
            </a:r>
            <a:r>
              <a:rPr lang="en-GB" sz="3600" b="1" dirty="0" err="1"/>
              <a:t>lygmuo</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1BB65DBF-3F0F-757B-11AB-87469CC5EC34}"/>
              </a:ext>
            </a:extLst>
          </p:cNvPr>
          <p:cNvSpPr txBox="1"/>
          <p:nvPr/>
        </p:nvSpPr>
        <p:spPr>
          <a:xfrm>
            <a:off x="796066" y="1147019"/>
            <a:ext cx="10758625" cy="5504071"/>
          </a:xfrm>
          <a:prstGeom prst="rect">
            <a:avLst/>
          </a:prstGeom>
          <a:noFill/>
        </p:spPr>
        <p:txBody>
          <a:bodyPr wrap="square" lIns="91440" tIns="45720" rIns="91440" bIns="45720" rtlCol="0" anchor="t">
            <a:spAutoFit/>
          </a:bodyPr>
          <a:lstStyle/>
          <a:p>
            <a:pPr marL="514350" indent="-514350">
              <a:spcBef>
                <a:spcPts val="200"/>
              </a:spcBef>
              <a:spcAft>
                <a:spcPts val="200"/>
              </a:spcAft>
              <a:buFont typeface="+mj-lt"/>
              <a:buAutoNum type="arabicPeriod"/>
            </a:pPr>
            <a:r>
              <a:rPr lang="lt-LT" sz="2500" b="1" kern="100" dirty="0">
                <a:effectLst>
                  <a:glow rad="127000">
                    <a:schemeClr val="bg1"/>
                  </a:glow>
                </a:effectLst>
                <a:latin typeface="+mj-lt"/>
                <a:ea typeface="Aptos" panose="020B0004020202020204" pitchFamily="34" charset="0"/>
                <a:cs typeface="Times New Roman" panose="02020603050405020304" pitchFamily="18" charset="0"/>
              </a:rPr>
              <a:t>Įgyvendinti dirbtinio intelekto (DI) naudojimo politiką; parengti gaires ir kitus dokumentus, reglamentuojančius DI naudojimą.</a:t>
            </a:r>
          </a:p>
          <a:p>
            <a:pPr marL="514350" indent="-514350">
              <a:spcBef>
                <a:spcPts val="200"/>
              </a:spcBef>
              <a:spcAft>
                <a:spcPts val="200"/>
              </a:spcAft>
              <a:buFont typeface="+mj-lt"/>
              <a:buAutoNum type="arabicPeriod"/>
            </a:pPr>
            <a:r>
              <a:rPr lang="lt-LT" sz="2500" kern="100" dirty="0">
                <a:effectLst>
                  <a:glow rad="127000">
                    <a:schemeClr val="bg1"/>
                  </a:glow>
                </a:effectLst>
                <a:latin typeface="+mj-lt"/>
                <a:ea typeface="Aptos" panose="020B0004020202020204" pitchFamily="34" charset="0"/>
                <a:cs typeface="Times New Roman" panose="02020603050405020304" pitchFamily="18" charset="0"/>
              </a:rPr>
              <a:t>Vertinti ir valdyti DI naudojimo rizikas.</a:t>
            </a:r>
          </a:p>
          <a:p>
            <a:pPr marL="514350" indent="-514350">
              <a:spcBef>
                <a:spcPts val="200"/>
              </a:spcBef>
              <a:spcAft>
                <a:spcPts val="200"/>
              </a:spcAft>
              <a:buFont typeface="+mj-lt"/>
              <a:buAutoNum type="arabicPeriod"/>
            </a:pPr>
            <a:r>
              <a:rPr lang="lt-LT" sz="2500" kern="100" dirty="0">
                <a:effectLst>
                  <a:glow rad="127000">
                    <a:schemeClr val="bg1"/>
                  </a:glow>
                </a:effectLst>
                <a:latin typeface="+mj-lt"/>
                <a:ea typeface="Aptos" panose="020B0004020202020204" pitchFamily="34" charset="0"/>
                <a:cs typeface="Times New Roman" panose="02020603050405020304" pitchFamily="18" charset="0"/>
              </a:rPr>
              <a:t>Užtikrinti, kad DI įrankių naudojimas būtų saugus ir atitiktų ES bei Lietuvos teisės aktus.</a:t>
            </a:r>
          </a:p>
          <a:p>
            <a:pPr marL="514350" indent="-514350">
              <a:spcBef>
                <a:spcPts val="200"/>
              </a:spcBef>
              <a:spcAft>
                <a:spcPts val="200"/>
              </a:spcAft>
              <a:buFont typeface="+mj-lt"/>
              <a:buAutoNum type="arabicPeriod"/>
            </a:pPr>
            <a:r>
              <a:rPr lang="lt-LT" sz="2500" kern="100" dirty="0">
                <a:effectLst>
                  <a:glow rad="127000">
                    <a:schemeClr val="bg1"/>
                  </a:glow>
                </a:effectLst>
                <a:latin typeface="+mj-lt"/>
                <a:ea typeface="Aptos" panose="020B0004020202020204" pitchFamily="34" charset="0"/>
                <a:cs typeface="Times New Roman" panose="02020603050405020304" pitchFamily="18" charset="0"/>
              </a:rPr>
              <a:t>Peržiūrėti ir atnaujinti studijų proceso taisykles, užtikrinant, kad DI pagerintų, bet nepakeistų studentų mokymosi.</a:t>
            </a:r>
          </a:p>
          <a:p>
            <a:pPr marL="514350" indent="-514350">
              <a:spcBef>
                <a:spcPts val="200"/>
              </a:spcBef>
              <a:spcAft>
                <a:spcPts val="200"/>
              </a:spcAft>
              <a:buFont typeface="+mj-lt"/>
              <a:buAutoNum type="arabicPeriod"/>
            </a:pPr>
            <a:r>
              <a:rPr lang="lt-LT" sz="2500" b="1" kern="100" dirty="0">
                <a:effectLst>
                  <a:glow rad="127000">
                    <a:schemeClr val="bg1"/>
                  </a:glow>
                </a:effectLst>
                <a:latin typeface="+mj-lt"/>
                <a:ea typeface="Aptos" panose="020B0004020202020204" pitchFamily="34" charset="0"/>
                <a:cs typeface="Times New Roman" panose="02020603050405020304" pitchFamily="18" charset="0"/>
              </a:rPr>
              <a:t>Gebėti vertinti realius studentų pasiekimus ir rezultatus.</a:t>
            </a:r>
          </a:p>
          <a:p>
            <a:pPr marL="514350" indent="-514350">
              <a:spcBef>
                <a:spcPts val="200"/>
              </a:spcBef>
              <a:spcAft>
                <a:spcPts val="200"/>
              </a:spcAft>
              <a:buFont typeface="+mj-lt"/>
              <a:buAutoNum type="arabicPeriod"/>
            </a:pPr>
            <a:r>
              <a:rPr lang="lt-LT" sz="2500" kern="100" dirty="0">
                <a:effectLst>
                  <a:glow rad="127000">
                    <a:schemeClr val="bg1"/>
                  </a:glow>
                </a:effectLst>
                <a:latin typeface="+mj-lt"/>
                <a:ea typeface="Aptos" panose="020B0004020202020204" pitchFamily="34" charset="0"/>
                <a:cs typeface="Times New Roman" panose="02020603050405020304" pitchFamily="18" charset="0"/>
              </a:rPr>
              <a:t>Ugdyti DI raštingumą tarp studijų proceso dalyvių.</a:t>
            </a:r>
          </a:p>
          <a:p>
            <a:pPr marL="514350" indent="-514350">
              <a:spcBef>
                <a:spcPts val="200"/>
              </a:spcBef>
              <a:spcAft>
                <a:spcPts val="200"/>
              </a:spcAft>
              <a:buFont typeface="+mj-lt"/>
              <a:buAutoNum type="arabicPeriod"/>
            </a:pPr>
            <a:r>
              <a:rPr lang="lt-LT" sz="2500" b="1" kern="100" dirty="0">
                <a:effectLst>
                  <a:glow rad="127000">
                    <a:schemeClr val="bg1"/>
                  </a:glow>
                </a:effectLst>
                <a:latin typeface="+mj-lt"/>
                <a:ea typeface="Aptos" panose="020B0004020202020204" pitchFamily="34" charset="0"/>
                <a:cs typeface="Times New Roman" panose="02020603050405020304" pitchFamily="18" charset="0"/>
              </a:rPr>
              <a:t>Kritiškai vertinti DI įrankius ir jų rezultatus.</a:t>
            </a:r>
          </a:p>
          <a:p>
            <a:pPr marL="514350" indent="-514350">
              <a:spcBef>
                <a:spcPts val="200"/>
              </a:spcBef>
              <a:spcAft>
                <a:spcPts val="200"/>
              </a:spcAft>
              <a:buFont typeface="+mj-lt"/>
              <a:buAutoNum type="arabicPeriod"/>
            </a:pPr>
            <a:r>
              <a:rPr lang="lt-LT" sz="2500" kern="100" dirty="0">
                <a:effectLst>
                  <a:glow rad="127000">
                    <a:schemeClr val="bg1"/>
                  </a:glow>
                </a:effectLst>
                <a:latin typeface="+mj-lt"/>
                <a:ea typeface="Aptos" panose="020B0004020202020204" pitchFamily="34" charset="0"/>
                <a:cs typeface="Times New Roman" panose="02020603050405020304" pitchFamily="18" charset="0"/>
              </a:rPr>
              <a:t>Apsaugoti asmeninius ir institucinius duomenis naudojant DI įrankius.</a:t>
            </a:r>
          </a:p>
          <a:p>
            <a:pPr marL="514350" indent="-514350">
              <a:spcBef>
                <a:spcPts val="200"/>
              </a:spcBef>
              <a:spcAft>
                <a:spcPts val="200"/>
              </a:spcAft>
              <a:buFont typeface="+mj-lt"/>
              <a:buAutoNum type="arabicPeriod"/>
            </a:pPr>
            <a:r>
              <a:rPr lang="lt-LT" sz="2500" b="1" kern="100" dirty="0">
                <a:effectLst>
                  <a:glow rad="127000">
                    <a:schemeClr val="bg1"/>
                  </a:glow>
                </a:effectLst>
                <a:latin typeface="+mj-lt"/>
                <a:ea typeface="Aptos" panose="020B0004020202020204" pitchFamily="34" charset="0"/>
                <a:cs typeface="Times New Roman" panose="02020603050405020304" pitchFamily="18" charset="0"/>
              </a:rPr>
              <a:t>Įgyvendinti rekomendacijas, užtikrinant, kad DI būtų aiškiai identifikuotas, pavadintas ir cituotas.</a:t>
            </a:r>
            <a:endParaRPr lang="en-GB" sz="2500" b="1" kern="100" dirty="0">
              <a:effectLst>
                <a:glow rad="127000">
                  <a:schemeClr val="bg1"/>
                </a:glow>
              </a:effectLst>
              <a:latin typeface="+mj-lt"/>
              <a:ea typeface="Aptos" panose="020B0004020202020204" pitchFamily="34" charset="0"/>
              <a:cs typeface="Times New Roman" panose="02020603050405020304" pitchFamily="18" charset="0"/>
            </a:endParaRP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E53686FE-D970-E407-6539-4108F6A813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3D36FA5-62D3-CA47-0480-A501A12BC4DD}"/>
              </a:ext>
            </a:extLst>
          </p:cNvPr>
          <p:cNvSpPr>
            <a:spLocks noGrp="1"/>
          </p:cNvSpPr>
          <p:nvPr>
            <p:ph type="sldNum" sz="quarter" idx="12"/>
          </p:nvPr>
        </p:nvSpPr>
        <p:spPr/>
        <p:txBody>
          <a:bodyPr/>
          <a:lstStyle/>
          <a:p>
            <a:fld id="{8068203B-B8CB-4A19-9B81-53C1B3989ED6}" type="slidenum">
              <a:rPr lang="lt-LT" smtClean="0"/>
              <a:t>32</a:t>
            </a:fld>
            <a:endParaRPr lang="lt-LT" dirty="0"/>
          </a:p>
        </p:txBody>
      </p:sp>
    </p:spTree>
    <p:extLst>
      <p:ext uri="{BB962C8B-B14F-4D97-AF65-F5344CB8AC3E}">
        <p14:creationId xmlns:p14="http://schemas.microsoft.com/office/powerpoint/2010/main" val="531963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5A208118-B26B-2942-204A-45805E7F6DA1}"/>
              </a:ext>
            </a:extLst>
          </p:cNvPr>
          <p:cNvSpPr>
            <a:spLocks noGrp="1"/>
          </p:cNvSpPr>
          <p:nvPr>
            <p:ph type="title"/>
          </p:nvPr>
        </p:nvSpPr>
        <p:spPr/>
        <p:txBody>
          <a:bodyPr/>
          <a:lstStyle/>
          <a:p>
            <a:r>
              <a:rPr lang="lt-LT" sz="3600" b="1" dirty="0"/>
              <a:t>VIII SKYRIUS. Įrankių vertinimas ir validavimas</a:t>
            </a:r>
            <a:endParaRPr lang="en-US" sz="3600" b="1" dirty="0"/>
          </a:p>
        </p:txBody>
      </p:sp>
      <p:sp>
        <p:nvSpPr>
          <p:cNvPr id="3" name="Turinio vietos rezervavimo ženklas 2">
            <a:extLst>
              <a:ext uri="{FF2B5EF4-FFF2-40B4-BE49-F238E27FC236}">
                <a16:creationId xmlns:a16="http://schemas.microsoft.com/office/drawing/2014/main" id="{95CC8D3B-FEC8-EB17-DE15-84D42275E9C5}"/>
              </a:ext>
            </a:extLst>
          </p:cNvPr>
          <p:cNvSpPr>
            <a:spLocks noGrp="1"/>
          </p:cNvSpPr>
          <p:nvPr>
            <p:ph idx="1"/>
          </p:nvPr>
        </p:nvSpPr>
        <p:spPr/>
        <p:txBody>
          <a:bodyPr/>
          <a:lstStyle/>
          <a:p>
            <a:r>
              <a:rPr lang="lt-LT" sz="3200" b="1" kern="100" dirty="0">
                <a:effectLst>
                  <a:glow rad="127000">
                    <a:schemeClr val="bg1"/>
                  </a:glow>
                </a:effectLst>
                <a:latin typeface="+mj-lt"/>
                <a:cs typeface="Times New Roman" panose="02020603050405020304" pitchFamily="18" charset="0"/>
              </a:rPr>
              <a:t>Individualiai ar kolegialiai </a:t>
            </a:r>
            <a:r>
              <a:rPr lang="lt-LT" sz="3200" kern="100" dirty="0">
                <a:solidFill>
                  <a:schemeClr val="bg1">
                    <a:lumMod val="65000"/>
                  </a:schemeClr>
                </a:solidFill>
                <a:effectLst>
                  <a:glow rad="127000">
                    <a:schemeClr val="bg1"/>
                  </a:glow>
                </a:effectLst>
                <a:latin typeface="+mj-lt"/>
                <a:cs typeface="Times New Roman" panose="02020603050405020304" pitchFamily="18" charset="0"/>
              </a:rPr>
              <a:t>turi nustatyti, </a:t>
            </a:r>
            <a:r>
              <a:rPr lang="lt-LT" sz="3200" b="1" kern="100" dirty="0">
                <a:effectLst>
                  <a:glow rad="127000">
                    <a:schemeClr val="bg1"/>
                  </a:glow>
                </a:effectLst>
                <a:latin typeface="+mj-lt"/>
                <a:cs typeface="Times New Roman" panose="02020603050405020304" pitchFamily="18" charset="0"/>
              </a:rPr>
              <a:t>ar GenDI turėtų būti įdiegtas ir kokie</a:t>
            </a:r>
            <a:r>
              <a:rPr lang="lt-LT" sz="3200" kern="100" dirty="0">
                <a:solidFill>
                  <a:schemeClr val="bg1">
                    <a:lumMod val="65000"/>
                  </a:schemeClr>
                </a:solidFill>
                <a:effectLst>
                  <a:glow rad="127000">
                    <a:schemeClr val="bg1"/>
                  </a:glow>
                </a:effectLst>
                <a:latin typeface="+mj-lt"/>
                <a:cs typeface="Times New Roman" panose="02020603050405020304" pitchFamily="18" charset="0"/>
              </a:rPr>
              <a:t> GenDI įrankių tipai turėtų būti naudojami.</a:t>
            </a:r>
          </a:p>
          <a:p>
            <a:endParaRPr lang="lt-LT" sz="3200" kern="100" dirty="0">
              <a:solidFill>
                <a:schemeClr val="bg1">
                  <a:lumMod val="65000"/>
                </a:schemeClr>
              </a:solidFill>
              <a:effectLst>
                <a:glow rad="127000">
                  <a:schemeClr val="bg1"/>
                </a:glow>
              </a:effectLst>
              <a:latin typeface="+mj-lt"/>
              <a:cs typeface="Times New Roman" panose="02020603050405020304" pitchFamily="18" charset="0"/>
            </a:endParaRPr>
          </a:p>
          <a:p>
            <a:r>
              <a:rPr lang="lt-LT" sz="3200" kern="100" dirty="0">
                <a:solidFill>
                  <a:schemeClr val="bg1">
                    <a:lumMod val="65000"/>
                  </a:schemeClr>
                </a:solidFill>
                <a:effectLst>
                  <a:glow rad="127000">
                    <a:schemeClr val="bg1"/>
                  </a:glow>
                </a:effectLst>
                <a:latin typeface="+mj-lt"/>
                <a:cs typeface="Times New Roman" panose="02020603050405020304" pitchFamily="18" charset="0"/>
              </a:rPr>
              <a:t>Nuspręsdamos, ar diegti konkrečius generatyvinio DI įrankius ir kaip tai galėtų būti daroma instituciniu mastu,</a:t>
            </a:r>
            <a:r>
              <a:rPr lang="lt-LT" sz="3200" b="1" kern="100" dirty="0">
                <a:effectLst>
                  <a:glow rad="127000">
                    <a:schemeClr val="bg1"/>
                  </a:glow>
                </a:effectLst>
                <a:latin typeface="+mj-lt"/>
                <a:cs typeface="Times New Roman" panose="02020603050405020304" pitchFamily="18" charset="0"/>
              </a:rPr>
              <a:t> institucijos turėtų remtis grįžtamuoju ryšiu.</a:t>
            </a:r>
          </a:p>
        </p:txBody>
      </p:sp>
      <p:sp>
        <p:nvSpPr>
          <p:cNvPr id="4" name="Skaidrės numerio vietos rezervavimo ženklas 3">
            <a:extLst>
              <a:ext uri="{FF2B5EF4-FFF2-40B4-BE49-F238E27FC236}">
                <a16:creationId xmlns:a16="http://schemas.microsoft.com/office/drawing/2014/main" id="{BDA7B6B2-0BB0-2F52-E352-324C3C3720E0}"/>
              </a:ext>
            </a:extLst>
          </p:cNvPr>
          <p:cNvSpPr>
            <a:spLocks noGrp="1"/>
          </p:cNvSpPr>
          <p:nvPr>
            <p:ph type="sldNum" sz="quarter" idx="12"/>
          </p:nvPr>
        </p:nvSpPr>
        <p:spPr/>
        <p:txBody>
          <a:bodyPr/>
          <a:lstStyle/>
          <a:p>
            <a:fld id="{8068203B-B8CB-4A19-9B81-53C1B3989ED6}" type="slidenum">
              <a:rPr lang="lt-LT" smtClean="0"/>
              <a:t>33</a:t>
            </a:fld>
            <a:endParaRPr lang="lt-LT"/>
          </a:p>
        </p:txBody>
      </p:sp>
    </p:spTree>
    <p:extLst>
      <p:ext uri="{BB962C8B-B14F-4D97-AF65-F5344CB8AC3E}">
        <p14:creationId xmlns:p14="http://schemas.microsoft.com/office/powerpoint/2010/main" val="2594003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44681-B39C-768D-7745-766D79BDB368}"/>
            </a:ext>
          </a:extLst>
        </p:cNvPr>
        <p:cNvGrpSpPr/>
        <p:nvPr/>
      </p:nvGrpSpPr>
      <p:grpSpPr>
        <a:xfrm>
          <a:off x="0" y="0"/>
          <a:ext cx="0" cy="0"/>
          <a:chOff x="0" y="0"/>
          <a:chExt cx="0" cy="0"/>
        </a:xfrm>
      </p:grpSpPr>
      <p:pic>
        <p:nvPicPr>
          <p:cNvPr id="4" name="Picture 3" descr="A television screen with a group of people on it&#10;&#10;Description automatically generated">
            <a:extLst>
              <a:ext uri="{FF2B5EF4-FFF2-40B4-BE49-F238E27FC236}">
                <a16:creationId xmlns:a16="http://schemas.microsoft.com/office/drawing/2014/main" id="{75274E84-EF2B-A75B-D7A2-CF797D120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45" y="0"/>
            <a:ext cx="9822873" cy="6897874"/>
          </a:xfrm>
          <a:prstGeom prst="rect">
            <a:avLst/>
          </a:prstGeom>
        </p:spPr>
      </p:pic>
      <p:sp>
        <p:nvSpPr>
          <p:cNvPr id="5" name="TextBox 4">
            <a:extLst>
              <a:ext uri="{FF2B5EF4-FFF2-40B4-BE49-F238E27FC236}">
                <a16:creationId xmlns:a16="http://schemas.microsoft.com/office/drawing/2014/main" id="{1C6D4861-5F96-6216-1163-83FBEACA39D0}"/>
              </a:ext>
            </a:extLst>
          </p:cNvPr>
          <p:cNvSpPr txBox="1"/>
          <p:nvPr/>
        </p:nvSpPr>
        <p:spPr>
          <a:xfrm>
            <a:off x="9684328" y="6488668"/>
            <a:ext cx="2757055" cy="369332"/>
          </a:xfrm>
          <a:prstGeom prst="rect">
            <a:avLst/>
          </a:prstGeom>
          <a:noFill/>
        </p:spPr>
        <p:txBody>
          <a:bodyPr wrap="square">
            <a:spAutoFit/>
          </a:bodyPr>
          <a:lstStyle/>
          <a:p>
            <a:r>
              <a:rPr lang="lt-LT" dirty="0" err="1"/>
              <a:t>Swedish</a:t>
            </a:r>
            <a:r>
              <a:rPr lang="lt-LT" dirty="0"/>
              <a:t> TV. 03Oct24</a:t>
            </a:r>
            <a:endParaRPr lang="en-GB" dirty="0"/>
          </a:p>
        </p:txBody>
      </p:sp>
      <p:sp>
        <p:nvSpPr>
          <p:cNvPr id="6" name="Slide Number Placeholder 5">
            <a:extLst>
              <a:ext uri="{FF2B5EF4-FFF2-40B4-BE49-F238E27FC236}">
                <a16:creationId xmlns:a16="http://schemas.microsoft.com/office/drawing/2014/main" id="{B357CF30-8562-0BDB-BC45-A2583C3FFA7A}"/>
              </a:ext>
            </a:extLst>
          </p:cNvPr>
          <p:cNvSpPr>
            <a:spLocks noGrp="1"/>
          </p:cNvSpPr>
          <p:nvPr>
            <p:ph type="sldNum" sz="quarter" idx="12"/>
          </p:nvPr>
        </p:nvSpPr>
        <p:spPr/>
        <p:txBody>
          <a:bodyPr/>
          <a:lstStyle/>
          <a:p>
            <a:fld id="{8068203B-B8CB-4A19-9B81-53C1B3989ED6}" type="slidenum">
              <a:rPr lang="lt-LT" smtClean="0"/>
              <a:t>34</a:t>
            </a:fld>
            <a:endParaRPr lang="lt-LT"/>
          </a:p>
        </p:txBody>
      </p:sp>
    </p:spTree>
    <p:extLst>
      <p:ext uri="{BB962C8B-B14F-4D97-AF65-F5344CB8AC3E}">
        <p14:creationId xmlns:p14="http://schemas.microsoft.com/office/powerpoint/2010/main" val="42524998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D8CF5-B3E9-3386-8C8F-33563A6771F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B47FA47-2C4B-8856-F0EC-3F69D362A052}"/>
              </a:ext>
            </a:extLst>
          </p:cNvPr>
          <p:cNvPicPr>
            <a:picLocks noChangeAspect="1"/>
          </p:cNvPicPr>
          <p:nvPr/>
        </p:nvPicPr>
        <p:blipFill>
          <a:blip r:embed="rId2"/>
          <a:stretch>
            <a:fillRect/>
          </a:stretch>
        </p:blipFill>
        <p:spPr>
          <a:xfrm>
            <a:off x="573940" y="406539"/>
            <a:ext cx="10830588" cy="5966552"/>
          </a:xfrm>
          <a:prstGeom prst="rect">
            <a:avLst/>
          </a:prstGeom>
        </p:spPr>
      </p:pic>
      <p:sp>
        <p:nvSpPr>
          <p:cNvPr id="5" name="Slide Number Placeholder 4">
            <a:extLst>
              <a:ext uri="{FF2B5EF4-FFF2-40B4-BE49-F238E27FC236}">
                <a16:creationId xmlns:a16="http://schemas.microsoft.com/office/drawing/2014/main" id="{C03EE7F1-4DD1-FC8B-DA7B-88B902A2FECC}"/>
              </a:ext>
            </a:extLst>
          </p:cNvPr>
          <p:cNvSpPr>
            <a:spLocks noGrp="1"/>
          </p:cNvSpPr>
          <p:nvPr>
            <p:ph type="sldNum" sz="quarter" idx="12"/>
          </p:nvPr>
        </p:nvSpPr>
        <p:spPr/>
        <p:txBody>
          <a:bodyPr/>
          <a:lstStyle/>
          <a:p>
            <a:fld id="{8068203B-B8CB-4A19-9B81-53C1B3989ED6}" type="slidenum">
              <a:rPr lang="lt-LT" smtClean="0"/>
              <a:t>35</a:t>
            </a:fld>
            <a:endParaRPr lang="lt-LT"/>
          </a:p>
        </p:txBody>
      </p:sp>
    </p:spTree>
    <p:extLst>
      <p:ext uri="{BB962C8B-B14F-4D97-AF65-F5344CB8AC3E}">
        <p14:creationId xmlns:p14="http://schemas.microsoft.com/office/powerpoint/2010/main" val="32181059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47EF4200-0CA0-3AB6-E35E-1FE8532A7356}"/>
              </a:ext>
            </a:extLst>
          </p:cNvPr>
          <p:cNvSpPr>
            <a:spLocks noGrp="1"/>
          </p:cNvSpPr>
          <p:nvPr>
            <p:ph type="sldNum" sz="quarter" idx="12"/>
          </p:nvPr>
        </p:nvSpPr>
        <p:spPr/>
        <p:txBody>
          <a:bodyPr/>
          <a:lstStyle/>
          <a:p>
            <a:fld id="{8068203B-B8CB-4A19-9B81-53C1B3989ED6}" type="slidenum">
              <a:rPr lang="lt-LT" smtClean="0"/>
              <a:t>36</a:t>
            </a:fld>
            <a:endParaRPr lang="lt-LT"/>
          </a:p>
        </p:txBody>
      </p:sp>
      <p:pic>
        <p:nvPicPr>
          <p:cNvPr id="4" name="Paveikslėlis 3" descr="Paveikslėlis, kuriame yra tekstas, ekrano kopija, Šriftas, skaičius&#10;&#10;Automatiškai sugeneruotas aprašymas">
            <a:extLst>
              <a:ext uri="{FF2B5EF4-FFF2-40B4-BE49-F238E27FC236}">
                <a16:creationId xmlns:a16="http://schemas.microsoft.com/office/drawing/2014/main" id="{AD4DACF3-7B96-6729-5BD5-5DD4EE6DDD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40" y="218440"/>
            <a:ext cx="7960360" cy="6193458"/>
          </a:xfrm>
          <a:prstGeom prst="rect">
            <a:avLst/>
          </a:prstGeom>
          <a:ln>
            <a:solidFill>
              <a:schemeClr val="bg1">
                <a:lumMod val="75000"/>
              </a:schemeClr>
            </a:solidFill>
          </a:ln>
        </p:spPr>
      </p:pic>
    </p:spTree>
    <p:extLst>
      <p:ext uri="{BB962C8B-B14F-4D97-AF65-F5344CB8AC3E}">
        <p14:creationId xmlns:p14="http://schemas.microsoft.com/office/powerpoint/2010/main" val="29237584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8BAE4-1E27-81E1-125D-B2135709E99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290E3D-A242-1599-E3F9-8C11731EFB2B}"/>
              </a:ext>
            </a:extLst>
          </p:cNvPr>
          <p:cNvSpPr>
            <a:spLocks noGrp="1"/>
          </p:cNvSpPr>
          <p:nvPr>
            <p:ph type="sldNum" sz="quarter" idx="12"/>
          </p:nvPr>
        </p:nvSpPr>
        <p:spPr/>
        <p:txBody>
          <a:bodyPr/>
          <a:lstStyle/>
          <a:p>
            <a:fld id="{8068203B-B8CB-4A19-9B81-53C1B3989ED6}" type="slidenum">
              <a:rPr lang="lt-LT" smtClean="0"/>
              <a:t>37</a:t>
            </a:fld>
            <a:endParaRPr lang="lt-LT"/>
          </a:p>
        </p:txBody>
      </p:sp>
      <p:sp>
        <p:nvSpPr>
          <p:cNvPr id="7" name="Title 118">
            <a:extLst>
              <a:ext uri="{FF2B5EF4-FFF2-40B4-BE49-F238E27FC236}">
                <a16:creationId xmlns:a16="http://schemas.microsoft.com/office/drawing/2014/main" id="{AC231280-F999-89F4-15CB-FCE0A5609375}"/>
              </a:ext>
            </a:extLst>
          </p:cNvPr>
          <p:cNvSpPr txBox="1">
            <a:spLocks/>
          </p:cNvSpPr>
          <p:nvPr/>
        </p:nvSpPr>
        <p:spPr>
          <a:xfrm>
            <a:off x="1403812" y="2123360"/>
            <a:ext cx="6732237" cy="1017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4000" b="1" dirty="0">
                <a:solidFill>
                  <a:schemeClr val="accent1">
                    <a:lumMod val="75000"/>
                  </a:schemeClr>
                </a:solidFill>
              </a:rPr>
              <a:t>Klausimai</a:t>
            </a:r>
            <a:r>
              <a:rPr lang="en-GB" sz="4000" b="1" dirty="0">
                <a:solidFill>
                  <a:schemeClr val="accent1">
                    <a:lumMod val="75000"/>
                  </a:schemeClr>
                </a:solidFill>
              </a:rPr>
              <a:t> | Di</a:t>
            </a:r>
            <a:r>
              <a:rPr lang="lt-LT" sz="4000" b="1" dirty="0" err="1">
                <a:solidFill>
                  <a:schemeClr val="accent1">
                    <a:lumMod val="75000"/>
                  </a:schemeClr>
                </a:solidFill>
              </a:rPr>
              <a:t>skusija</a:t>
            </a:r>
            <a:r>
              <a:rPr lang="en-US" sz="4000" b="1" dirty="0">
                <a:solidFill>
                  <a:schemeClr val="accent1">
                    <a:lumMod val="75000"/>
                  </a:schemeClr>
                </a:solidFill>
              </a:rPr>
              <a:t> |</a:t>
            </a:r>
            <a:endParaRPr lang="en-GB" sz="4000" b="1" dirty="0">
              <a:solidFill>
                <a:schemeClr val="accent1">
                  <a:lumMod val="75000"/>
                </a:schemeClr>
              </a:solidFill>
            </a:endParaRPr>
          </a:p>
        </p:txBody>
      </p:sp>
      <p:sp>
        <p:nvSpPr>
          <p:cNvPr id="12" name="AutoShape 6">
            <a:hlinkClick r:id="rId3"/>
            <a:extLst>
              <a:ext uri="{FF2B5EF4-FFF2-40B4-BE49-F238E27FC236}">
                <a16:creationId xmlns:a16="http://schemas.microsoft.com/office/drawing/2014/main" id="{0383B885-C770-4F8C-2107-2BD106298865}"/>
              </a:ext>
            </a:extLst>
          </p:cNvPr>
          <p:cNvSpPr>
            <a:spLocks noChangeAspect="1" noChangeArrowheads="1"/>
          </p:cNvSpPr>
          <p:nvPr/>
        </p:nvSpPr>
        <p:spPr bwMode="auto">
          <a:xfrm>
            <a:off x="3243263" y="2660650"/>
            <a:ext cx="485775" cy="485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AutoShape 7">
            <a:hlinkClick r:id="rId4"/>
            <a:extLst>
              <a:ext uri="{FF2B5EF4-FFF2-40B4-BE49-F238E27FC236}">
                <a16:creationId xmlns:a16="http://schemas.microsoft.com/office/drawing/2014/main" id="{5A01F978-4442-6262-D501-218E49875018}"/>
              </a:ext>
            </a:extLst>
          </p:cNvPr>
          <p:cNvSpPr>
            <a:spLocks noChangeAspect="1" noChangeArrowheads="1"/>
          </p:cNvSpPr>
          <p:nvPr/>
        </p:nvSpPr>
        <p:spPr bwMode="auto">
          <a:xfrm>
            <a:off x="3827463" y="2660650"/>
            <a:ext cx="495300" cy="495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3" name="Picture 32">
            <a:hlinkClick r:id="rId5"/>
            <a:extLst>
              <a:ext uri="{FF2B5EF4-FFF2-40B4-BE49-F238E27FC236}">
                <a16:creationId xmlns:a16="http://schemas.microsoft.com/office/drawing/2014/main" id="{545FC811-3F97-0457-1B92-D82F2D1E83E2}"/>
              </a:ext>
            </a:extLst>
          </p:cNvPr>
          <p:cNvPicPr>
            <a:picLocks noChangeAspect="1"/>
          </p:cNvPicPr>
          <p:nvPr/>
        </p:nvPicPr>
        <p:blipFill>
          <a:blip r:embed="rId6"/>
          <a:stretch>
            <a:fillRect/>
          </a:stretch>
        </p:blipFill>
        <p:spPr>
          <a:xfrm>
            <a:off x="8146272" y="5083810"/>
            <a:ext cx="403895" cy="434378"/>
          </a:xfrm>
          <a:prstGeom prst="rect">
            <a:avLst/>
          </a:prstGeom>
        </p:spPr>
      </p:pic>
      <p:pic>
        <p:nvPicPr>
          <p:cNvPr id="35" name="Picture 34">
            <a:hlinkClick r:id="rId7"/>
            <a:extLst>
              <a:ext uri="{FF2B5EF4-FFF2-40B4-BE49-F238E27FC236}">
                <a16:creationId xmlns:a16="http://schemas.microsoft.com/office/drawing/2014/main" id="{F85757DF-0E85-F937-5D9F-396579D0B2A1}"/>
              </a:ext>
            </a:extLst>
          </p:cNvPr>
          <p:cNvPicPr>
            <a:picLocks noChangeAspect="1"/>
          </p:cNvPicPr>
          <p:nvPr/>
        </p:nvPicPr>
        <p:blipFill>
          <a:blip r:embed="rId8"/>
          <a:stretch>
            <a:fillRect/>
          </a:stretch>
        </p:blipFill>
        <p:spPr>
          <a:xfrm>
            <a:off x="8975647" y="5083810"/>
            <a:ext cx="388654" cy="449619"/>
          </a:xfrm>
          <a:prstGeom prst="rect">
            <a:avLst/>
          </a:prstGeom>
        </p:spPr>
      </p:pic>
      <p:sp>
        <p:nvSpPr>
          <p:cNvPr id="36" name="TextBox 35">
            <a:extLst>
              <a:ext uri="{FF2B5EF4-FFF2-40B4-BE49-F238E27FC236}">
                <a16:creationId xmlns:a16="http://schemas.microsoft.com/office/drawing/2014/main" id="{57B6B962-671B-9978-18C5-829CE5F745E9}"/>
              </a:ext>
            </a:extLst>
          </p:cNvPr>
          <p:cNvSpPr txBox="1"/>
          <p:nvPr/>
        </p:nvSpPr>
        <p:spPr>
          <a:xfrm>
            <a:off x="1403812" y="3498461"/>
            <a:ext cx="7442644" cy="1477328"/>
          </a:xfrm>
          <a:prstGeom prst="rect">
            <a:avLst/>
          </a:prstGeom>
          <a:noFill/>
        </p:spPr>
        <p:txBody>
          <a:bodyPr wrap="square" lIns="91440" tIns="45720" rIns="91440" bIns="45720" rtlCol="0" anchor="t">
            <a:spAutoFit/>
          </a:bodyPr>
          <a:lstStyle/>
          <a:p>
            <a:pPr>
              <a:spcBef>
                <a:spcPts val="200"/>
              </a:spcBef>
              <a:spcAft>
                <a:spcPts val="200"/>
              </a:spcAft>
            </a:pPr>
            <a:r>
              <a:rPr lang="lt-LT" sz="2000" b="1" kern="100" dirty="0">
                <a:effectLst>
                  <a:glow rad="127000">
                    <a:schemeClr val="bg1"/>
                  </a:glow>
                </a:effectLst>
                <a:latin typeface="+mj-lt"/>
                <a:ea typeface="Aptos" panose="020B0004020202020204" pitchFamily="34" charset="0"/>
                <a:cs typeface="Times New Roman" panose="02020603050405020304" pitchFamily="18" charset="0"/>
              </a:rPr>
              <a:t>LR akademinės etikos ir procedūrų kontrolieriaus tarnyba </a:t>
            </a:r>
            <a:endParaRPr lang="en-GB" sz="2000" b="1" kern="100" dirty="0">
              <a:effectLst>
                <a:glow rad="127000">
                  <a:schemeClr val="bg1"/>
                </a:glow>
              </a:effectLst>
              <a:latin typeface="+mj-lt"/>
              <a:ea typeface="Aptos" panose="020B0004020202020204" pitchFamily="34" charset="0"/>
              <a:cs typeface="Times New Roman" panose="02020603050405020304" pitchFamily="18" charset="0"/>
            </a:endParaRPr>
          </a:p>
          <a:p>
            <a:pPr>
              <a:spcBef>
                <a:spcPts val="200"/>
              </a:spcBef>
              <a:spcAft>
                <a:spcPts val="200"/>
              </a:spcAft>
            </a:pPr>
            <a:r>
              <a:rPr lang="en-GB" sz="2000" b="1" kern="100" dirty="0" err="1">
                <a:effectLst>
                  <a:glow rad="127000">
                    <a:schemeClr val="bg1"/>
                  </a:glow>
                </a:effectLst>
                <a:latin typeface="+mj-lt"/>
                <a:ea typeface="Aptos" panose="020B0004020202020204" pitchFamily="34" charset="0"/>
                <a:cs typeface="Times New Roman" panose="02020603050405020304" pitchFamily="18" charset="0"/>
              </a:rPr>
              <a:t>Švitrigailos</a:t>
            </a:r>
            <a:r>
              <a:rPr lang="en-GB" sz="2000" b="1" kern="100" dirty="0">
                <a:effectLst>
                  <a:glow rad="127000">
                    <a:schemeClr val="bg1"/>
                  </a:glow>
                </a:effectLst>
                <a:latin typeface="+mj-lt"/>
                <a:ea typeface="Aptos" panose="020B0004020202020204" pitchFamily="34" charset="0"/>
                <a:cs typeface="Times New Roman" panose="02020603050405020304" pitchFamily="18" charset="0"/>
              </a:rPr>
              <a:t> g. 7, 03110 Vilnius</a:t>
            </a:r>
          </a:p>
          <a:p>
            <a:pPr>
              <a:spcBef>
                <a:spcPts val="200"/>
              </a:spcBef>
              <a:spcAft>
                <a:spcPts val="200"/>
              </a:spcAft>
            </a:pPr>
            <a:r>
              <a:rPr lang="lt-LT" sz="2000" b="1" kern="100" dirty="0">
                <a:effectLst>
                  <a:glow rad="127000">
                    <a:schemeClr val="bg1"/>
                  </a:glow>
                </a:effectLst>
                <a:latin typeface="+mj-lt"/>
                <a:ea typeface="Aptos" panose="020B0004020202020204" pitchFamily="34" charset="0"/>
                <a:cs typeface="Times New Roman" panose="02020603050405020304" pitchFamily="18" charset="0"/>
              </a:rPr>
              <a:t>Tel</a:t>
            </a:r>
            <a:r>
              <a:rPr lang="en-GB" sz="2000" b="1" kern="100" dirty="0">
                <a:effectLst>
                  <a:glow rad="127000">
                    <a:schemeClr val="bg1"/>
                  </a:glow>
                </a:effectLst>
                <a:latin typeface="+mj-lt"/>
                <a:ea typeface="Aptos" panose="020B0004020202020204" pitchFamily="34" charset="0"/>
                <a:cs typeface="Times New Roman" panose="02020603050405020304" pitchFamily="18" charset="0"/>
              </a:rPr>
              <a:t>. +370 694 43992, e</a:t>
            </a:r>
            <a:r>
              <a:rPr lang="lt-LT" sz="2000" b="1" kern="100" dirty="0">
                <a:effectLst>
                  <a:glow rad="127000">
                    <a:schemeClr val="bg1"/>
                  </a:glow>
                </a:effectLst>
                <a:latin typeface="+mj-lt"/>
                <a:ea typeface="Aptos" panose="020B0004020202020204" pitchFamily="34" charset="0"/>
                <a:cs typeface="Times New Roman" panose="02020603050405020304" pitchFamily="18" charset="0"/>
              </a:rPr>
              <a:t>l. p. </a:t>
            </a:r>
            <a:r>
              <a:rPr lang="lt-LT" sz="2000" b="1" kern="100" dirty="0" err="1">
                <a:effectLst>
                  <a:glow rad="127000">
                    <a:schemeClr val="bg1"/>
                  </a:glow>
                </a:effectLst>
                <a:latin typeface="+mj-lt"/>
                <a:ea typeface="Aptos" panose="020B0004020202020204" pitchFamily="34" charset="0"/>
                <a:cs typeface="Times New Roman" panose="02020603050405020304" pitchFamily="18" charset="0"/>
              </a:rPr>
              <a:t>info@etikostarnyba.lt</a:t>
            </a:r>
            <a:endParaRPr lang="lt-LT" sz="2000" b="1" kern="100" dirty="0">
              <a:effectLst>
                <a:glow rad="127000">
                  <a:schemeClr val="bg1"/>
                </a:glow>
              </a:effectLst>
              <a:latin typeface="+mj-lt"/>
              <a:ea typeface="Aptos" panose="020B0004020202020204" pitchFamily="34" charset="0"/>
              <a:cs typeface="Times New Roman" panose="02020603050405020304" pitchFamily="18" charset="0"/>
            </a:endParaRPr>
          </a:p>
          <a:p>
            <a:pPr>
              <a:spcBef>
                <a:spcPts val="200"/>
              </a:spcBef>
              <a:spcAft>
                <a:spcPts val="200"/>
              </a:spcAft>
            </a:pPr>
            <a:r>
              <a:rPr lang="lt-LT" sz="2000" b="1" kern="100" dirty="0">
                <a:effectLst>
                  <a:glow rad="127000">
                    <a:schemeClr val="bg1"/>
                  </a:glow>
                </a:effectLst>
                <a:latin typeface="+mj-lt"/>
                <a:ea typeface="Aptos" panose="020B0004020202020204" pitchFamily="34" charset="0"/>
                <a:cs typeface="Times New Roman" panose="02020603050405020304" pitchFamily="18" charset="0"/>
              </a:rPr>
              <a:t>Tel. +370 650 98011, el. p. rima.sinicke@etikostarnyba.lt</a:t>
            </a:r>
            <a:endParaRPr lang="en-GB" sz="2000" b="1" kern="100" dirty="0">
              <a:effectLst>
                <a:glow rad="127000">
                  <a:schemeClr val="bg1"/>
                </a:glow>
              </a:effectLst>
              <a:latin typeface="+mj-lt"/>
              <a:ea typeface="Aptos" panose="020B0004020202020204" pitchFamily="34" charset="0"/>
              <a:cs typeface="Times New Roman" panose="02020603050405020304" pitchFamily="18" charset="0"/>
            </a:endParaRPr>
          </a:p>
        </p:txBody>
      </p:sp>
      <p:pic>
        <p:nvPicPr>
          <p:cNvPr id="4" name="Paveikslėlis 3" descr="Paveikslėlis, kuriame yra tekstas, Šriftas, logotipas, simbolis&#10;&#10;Automatiškai sugeneruotas aprašymas">
            <a:extLst>
              <a:ext uri="{FF2B5EF4-FFF2-40B4-BE49-F238E27FC236}">
                <a16:creationId xmlns:a16="http://schemas.microsoft.com/office/drawing/2014/main" id="{B33E98F6-5B55-34EF-9BCA-3358BBB8BB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50924" y="303516"/>
            <a:ext cx="3121152" cy="1240536"/>
          </a:xfrm>
          <a:prstGeom prst="rect">
            <a:avLst/>
          </a:prstGeom>
        </p:spPr>
      </p:pic>
      <p:pic>
        <p:nvPicPr>
          <p:cNvPr id="5" name="Paveikslėlis 4">
            <a:hlinkClick r:id="rId10"/>
            <a:extLst>
              <a:ext uri="{FF2B5EF4-FFF2-40B4-BE49-F238E27FC236}">
                <a16:creationId xmlns:a16="http://schemas.microsoft.com/office/drawing/2014/main" id="{A3624C51-BF97-FA93-996E-3D5B84C4B162}"/>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403812" y="5083810"/>
            <a:ext cx="6316980" cy="1272540"/>
          </a:xfrm>
          <a:prstGeom prst="rect">
            <a:avLst/>
          </a:prstGeom>
          <a:noFill/>
          <a:ln>
            <a:noFill/>
          </a:ln>
        </p:spPr>
      </p:pic>
    </p:spTree>
    <p:extLst>
      <p:ext uri="{BB962C8B-B14F-4D97-AF65-F5344CB8AC3E}">
        <p14:creationId xmlns:p14="http://schemas.microsoft.com/office/powerpoint/2010/main" val="162916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898D1ACC-34A3-617E-F2AA-8C6FB6D53164}"/>
              </a:ext>
            </a:extLst>
          </p:cNvPr>
          <p:cNvSpPr>
            <a:spLocks noGrp="1"/>
          </p:cNvSpPr>
          <p:nvPr>
            <p:ph type="sldNum" sz="quarter" idx="12"/>
          </p:nvPr>
        </p:nvSpPr>
        <p:spPr/>
        <p:txBody>
          <a:bodyPr/>
          <a:lstStyle/>
          <a:p>
            <a:fld id="{8068203B-B8CB-4A19-9B81-53C1B3989ED6}" type="slidenum">
              <a:rPr lang="lt-LT" smtClean="0"/>
              <a:t>4</a:t>
            </a:fld>
            <a:endParaRPr lang="lt-LT"/>
          </a:p>
        </p:txBody>
      </p:sp>
      <p:pic>
        <p:nvPicPr>
          <p:cNvPr id="5" name="Paveikslėlis 4">
            <a:extLst>
              <a:ext uri="{FF2B5EF4-FFF2-40B4-BE49-F238E27FC236}">
                <a16:creationId xmlns:a16="http://schemas.microsoft.com/office/drawing/2014/main" id="{C1510547-2772-CAFD-450A-B840071C3BE9}"/>
              </a:ext>
            </a:extLst>
          </p:cNvPr>
          <p:cNvPicPr>
            <a:picLocks noChangeAspect="1"/>
          </p:cNvPicPr>
          <p:nvPr/>
        </p:nvPicPr>
        <p:blipFill>
          <a:blip r:embed="rId2"/>
          <a:stretch>
            <a:fillRect/>
          </a:stretch>
        </p:blipFill>
        <p:spPr>
          <a:xfrm>
            <a:off x="319322" y="41298"/>
            <a:ext cx="8102600" cy="6680177"/>
          </a:xfrm>
          <a:prstGeom prst="rect">
            <a:avLst/>
          </a:prstGeom>
          <a:ln>
            <a:solidFill>
              <a:schemeClr val="bg1">
                <a:lumMod val="75000"/>
              </a:schemeClr>
            </a:solidFill>
          </a:ln>
        </p:spPr>
      </p:pic>
      <p:sp>
        <p:nvSpPr>
          <p:cNvPr id="6" name="TextBox 5">
            <a:extLst>
              <a:ext uri="{FF2B5EF4-FFF2-40B4-BE49-F238E27FC236}">
                <a16:creationId xmlns:a16="http://schemas.microsoft.com/office/drawing/2014/main" id="{70B7472D-F198-ED9F-202F-B2BD2B98BEF1}"/>
              </a:ext>
            </a:extLst>
          </p:cNvPr>
          <p:cNvSpPr txBox="1"/>
          <p:nvPr/>
        </p:nvSpPr>
        <p:spPr>
          <a:xfrm>
            <a:off x="8926278" y="937992"/>
            <a:ext cx="2946400" cy="646331"/>
          </a:xfrm>
          <a:prstGeom prst="rect">
            <a:avLst/>
          </a:prstGeom>
          <a:noFill/>
        </p:spPr>
        <p:txBody>
          <a:bodyPr wrap="square">
            <a:spAutoFit/>
          </a:bodyPr>
          <a:lstStyle/>
          <a:p>
            <a:pPr algn="l"/>
            <a:r>
              <a:rPr lang="en-US" b="1" i="0" dirty="0">
                <a:effectLst/>
                <a:latin typeface="var(--_99wljgj)"/>
                <a:hlinkClick r:id="rId3">
                  <a:extLst>
                    <a:ext uri="{A12FA001-AC4F-418D-AE19-62706E023703}">
                      <ahyp:hlinkClr xmlns:ahyp="http://schemas.microsoft.com/office/drawing/2018/hyperlinkcolor" val="tx"/>
                    </a:ext>
                  </a:extLst>
                </a:hlinkClick>
              </a:rPr>
              <a:t>Article Correction, Retraction and Removal Policy</a:t>
            </a:r>
            <a:endParaRPr lang="en-US" b="1" i="0" dirty="0">
              <a:effectLst/>
              <a:latin typeface="var(--_99wljgj)"/>
            </a:endParaRPr>
          </a:p>
        </p:txBody>
      </p:sp>
      <p:pic>
        <p:nvPicPr>
          <p:cNvPr id="7" name="Paveikslėlis 6">
            <a:extLst>
              <a:ext uri="{FF2B5EF4-FFF2-40B4-BE49-F238E27FC236}">
                <a16:creationId xmlns:a16="http://schemas.microsoft.com/office/drawing/2014/main" id="{38C6D9C8-E499-6F5A-0A49-EC9E32EC2826}"/>
              </a:ext>
            </a:extLst>
          </p:cNvPr>
          <p:cNvPicPr>
            <a:picLocks noChangeAspect="1"/>
          </p:cNvPicPr>
          <p:nvPr/>
        </p:nvPicPr>
        <p:blipFill>
          <a:blip r:embed="rId4"/>
          <a:stretch>
            <a:fillRect/>
          </a:stretch>
        </p:blipFill>
        <p:spPr>
          <a:xfrm>
            <a:off x="5691794" y="1803399"/>
            <a:ext cx="6180884" cy="4333875"/>
          </a:xfrm>
          <a:prstGeom prst="rect">
            <a:avLst/>
          </a:prstGeom>
          <a:ln w="22225">
            <a:solidFill>
              <a:schemeClr val="bg1">
                <a:lumMod val="75000"/>
              </a:schemeClr>
            </a:solidFill>
          </a:ln>
        </p:spPr>
      </p:pic>
    </p:spTree>
    <p:extLst>
      <p:ext uri="{BB962C8B-B14F-4D97-AF65-F5344CB8AC3E}">
        <p14:creationId xmlns:p14="http://schemas.microsoft.com/office/powerpoint/2010/main" val="2449873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9DD4E8-996E-BB0A-45B3-7C76BB219F39}"/>
            </a:ext>
          </a:extLst>
        </p:cNvPr>
        <p:cNvGrpSpPr/>
        <p:nvPr/>
      </p:nvGrpSpPr>
      <p:grpSpPr>
        <a:xfrm>
          <a:off x="0" y="0"/>
          <a:ext cx="0" cy="0"/>
          <a:chOff x="0" y="0"/>
          <a:chExt cx="0" cy="0"/>
        </a:xfrm>
      </p:grpSpPr>
      <p:pic>
        <p:nvPicPr>
          <p:cNvPr id="5" name="Picture 2" descr="Dr. Julija Umbrasaitė išrinkta Akademinės etikos ir procedūrų  kontrolieriaus tarnybos darbuotojų patikėtine ()">
            <a:extLst>
              <a:ext uri="{FF2B5EF4-FFF2-40B4-BE49-F238E27FC236}">
                <a16:creationId xmlns:a16="http://schemas.microsoft.com/office/drawing/2014/main" id="{754E3EF4-D50C-BEF4-6A62-9A0623ABC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3610" y="54878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18">
            <a:extLst>
              <a:ext uri="{FF2B5EF4-FFF2-40B4-BE49-F238E27FC236}">
                <a16:creationId xmlns:a16="http://schemas.microsoft.com/office/drawing/2014/main" id="{35DA03A7-CF78-861D-432B-AD11496E40A0}"/>
              </a:ext>
            </a:extLst>
          </p:cNvPr>
          <p:cNvSpPr txBox="1">
            <a:spLocks/>
          </p:cNvSpPr>
          <p:nvPr/>
        </p:nvSpPr>
        <p:spPr>
          <a:xfrm>
            <a:off x="472416" y="549741"/>
            <a:ext cx="11011194" cy="7275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lt-LT" sz="2800" b="1" kern="100" dirty="0">
                <a:solidFill>
                  <a:srgbClr val="000000"/>
                </a:solidFill>
                <a:highlight>
                  <a:srgbClr val="FFFFFF"/>
                </a:highlight>
                <a:latin typeface="Arial" panose="020B0604020202020204" pitchFamily="34" charset="0"/>
                <a:ea typeface="Calibri" panose="020F0502020204030204" pitchFamily="34" charset="0"/>
                <a:cs typeface="Arial" panose="020B0604020202020204" pitchFamily="34" charset="0"/>
              </a:rPr>
              <a:t>Gairės parengtos atsižvelgiant į:</a:t>
            </a:r>
          </a:p>
        </p:txBody>
      </p:sp>
      <p:graphicFrame>
        <p:nvGraphicFramePr>
          <p:cNvPr id="6" name="TextBox 32">
            <a:extLst>
              <a:ext uri="{FF2B5EF4-FFF2-40B4-BE49-F238E27FC236}">
                <a16:creationId xmlns:a16="http://schemas.microsoft.com/office/drawing/2014/main" id="{E55892BE-3C2C-C15C-A8AA-2ED958F16459}"/>
              </a:ext>
            </a:extLst>
          </p:cNvPr>
          <p:cNvGraphicFramePr/>
          <p:nvPr>
            <p:extLst>
              <p:ext uri="{D42A27DB-BD31-4B8C-83A1-F6EECF244321}">
                <p14:modId xmlns:p14="http://schemas.microsoft.com/office/powerpoint/2010/main" val="1189383712"/>
              </p:ext>
            </p:extLst>
          </p:nvPr>
        </p:nvGraphicFramePr>
        <p:xfrm>
          <a:off x="262760" y="1442362"/>
          <a:ext cx="11732596" cy="4306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Slide Number Placeholder 6">
            <a:extLst>
              <a:ext uri="{FF2B5EF4-FFF2-40B4-BE49-F238E27FC236}">
                <a16:creationId xmlns:a16="http://schemas.microsoft.com/office/drawing/2014/main" id="{4AFC9F27-0392-40BE-709B-13750139C4E7}"/>
              </a:ext>
            </a:extLst>
          </p:cNvPr>
          <p:cNvSpPr>
            <a:spLocks noGrp="1"/>
          </p:cNvSpPr>
          <p:nvPr>
            <p:ph type="sldNum" sz="quarter" idx="12"/>
          </p:nvPr>
        </p:nvSpPr>
        <p:spPr/>
        <p:txBody>
          <a:bodyPr/>
          <a:lstStyle/>
          <a:p>
            <a:fld id="{8068203B-B8CB-4A19-9B81-53C1B3989ED6}" type="slidenum">
              <a:rPr lang="lt-LT" smtClean="0"/>
              <a:t>5</a:t>
            </a:fld>
            <a:endParaRPr lang="lt-LT"/>
          </a:p>
        </p:txBody>
      </p:sp>
    </p:spTree>
    <p:extLst>
      <p:ext uri="{BB962C8B-B14F-4D97-AF65-F5344CB8AC3E}">
        <p14:creationId xmlns:p14="http://schemas.microsoft.com/office/powerpoint/2010/main" val="4243277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9F70B9D-FD35-6FCC-DD20-645D06EDB720}"/>
              </a:ext>
            </a:extLst>
          </p:cNvPr>
          <p:cNvSpPr>
            <a:spLocks noGrp="1"/>
          </p:cNvSpPr>
          <p:nvPr>
            <p:ph type="sldNum" sz="quarter" idx="12"/>
          </p:nvPr>
        </p:nvSpPr>
        <p:spPr/>
        <p:txBody>
          <a:bodyPr/>
          <a:lstStyle/>
          <a:p>
            <a:fld id="{8068203B-B8CB-4A19-9B81-53C1B3989ED6}" type="slidenum">
              <a:rPr lang="lt-LT" smtClean="0"/>
              <a:t>6</a:t>
            </a:fld>
            <a:endParaRPr lang="lt-LT"/>
          </a:p>
        </p:txBody>
      </p:sp>
      <p:sp>
        <p:nvSpPr>
          <p:cNvPr id="5" name="TextBox 4">
            <a:extLst>
              <a:ext uri="{FF2B5EF4-FFF2-40B4-BE49-F238E27FC236}">
                <a16:creationId xmlns:a16="http://schemas.microsoft.com/office/drawing/2014/main" id="{6D5A985F-F40F-40F2-8C6F-9282D8361F80}"/>
              </a:ext>
            </a:extLst>
          </p:cNvPr>
          <p:cNvSpPr txBox="1"/>
          <p:nvPr/>
        </p:nvSpPr>
        <p:spPr>
          <a:xfrm>
            <a:off x="381000" y="138266"/>
            <a:ext cx="11811000" cy="892552"/>
          </a:xfrm>
          <a:prstGeom prst="rect">
            <a:avLst/>
          </a:prstGeom>
          <a:noFill/>
        </p:spPr>
        <p:txBody>
          <a:bodyPr wrap="square">
            <a:spAutoFit/>
          </a:bodyPr>
          <a:lstStyle/>
          <a:p>
            <a:r>
              <a:rPr lang="en-US" sz="2600" dirty="0"/>
              <a:t>OECD </a:t>
            </a:r>
            <a:r>
              <a:rPr lang="en-US" sz="2600" dirty="0">
                <a:hlinkClick r:id="rId3"/>
              </a:rPr>
              <a:t>Principles on Artificial Intelligence</a:t>
            </a:r>
            <a:r>
              <a:rPr lang="en-US" sz="2600" dirty="0"/>
              <a:t>. </a:t>
            </a:r>
            <a:r>
              <a:rPr lang="en-US" sz="2600" b="1" dirty="0"/>
              <a:t>Adopted in 2019 and updated in 2024.</a:t>
            </a:r>
          </a:p>
          <a:p>
            <a:endParaRPr lang="en-US" sz="2600" dirty="0"/>
          </a:p>
        </p:txBody>
      </p:sp>
      <p:pic>
        <p:nvPicPr>
          <p:cNvPr id="9" name="Picture 8" descr="A map of the world with different countries/regions&#10;&#10;Description automatically generated">
            <a:extLst>
              <a:ext uri="{FF2B5EF4-FFF2-40B4-BE49-F238E27FC236}">
                <a16:creationId xmlns:a16="http://schemas.microsoft.com/office/drawing/2014/main" id="{7990DD00-92FD-B1EF-35B1-02C9FD8C3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0408" y="684742"/>
            <a:ext cx="7397310" cy="6077525"/>
          </a:xfrm>
          <a:prstGeom prst="rect">
            <a:avLst/>
          </a:prstGeom>
        </p:spPr>
      </p:pic>
      <p:sp>
        <p:nvSpPr>
          <p:cNvPr id="11" name="TextBox 10">
            <a:extLst>
              <a:ext uri="{FF2B5EF4-FFF2-40B4-BE49-F238E27FC236}">
                <a16:creationId xmlns:a16="http://schemas.microsoft.com/office/drawing/2014/main" id="{9DD10EC7-E156-FCF8-A2AA-CD794498E230}"/>
              </a:ext>
            </a:extLst>
          </p:cNvPr>
          <p:cNvSpPr txBox="1"/>
          <p:nvPr/>
        </p:nvSpPr>
        <p:spPr>
          <a:xfrm>
            <a:off x="8403308" y="581656"/>
            <a:ext cx="4682836" cy="307777"/>
          </a:xfrm>
          <a:prstGeom prst="rect">
            <a:avLst/>
          </a:prstGeom>
          <a:noFill/>
        </p:spPr>
        <p:txBody>
          <a:bodyPr wrap="square">
            <a:spAutoFit/>
          </a:bodyPr>
          <a:lstStyle/>
          <a:p>
            <a:r>
              <a:rPr lang="en-GB" sz="1400" dirty="0"/>
              <a:t>https://oecd.ai/en/wonk/national-policies-2</a:t>
            </a:r>
          </a:p>
        </p:txBody>
      </p:sp>
    </p:spTree>
    <p:extLst>
      <p:ext uri="{BB962C8B-B14F-4D97-AF65-F5344CB8AC3E}">
        <p14:creationId xmlns:p14="http://schemas.microsoft.com/office/powerpoint/2010/main" val="3319342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kaidrės numerio vietos rezervavimo ženklas 2">
            <a:extLst>
              <a:ext uri="{FF2B5EF4-FFF2-40B4-BE49-F238E27FC236}">
                <a16:creationId xmlns:a16="http://schemas.microsoft.com/office/drawing/2014/main" id="{9E939CF8-41EE-0C71-B8A6-4F99F4E7F12A}"/>
              </a:ext>
            </a:extLst>
          </p:cNvPr>
          <p:cNvSpPr>
            <a:spLocks noGrp="1"/>
          </p:cNvSpPr>
          <p:nvPr>
            <p:ph type="sldNum" sz="quarter" idx="12"/>
          </p:nvPr>
        </p:nvSpPr>
        <p:spPr/>
        <p:txBody>
          <a:bodyPr/>
          <a:lstStyle/>
          <a:p>
            <a:fld id="{8068203B-B8CB-4A19-9B81-53C1B3989ED6}" type="slidenum">
              <a:rPr lang="lt-LT" smtClean="0"/>
              <a:t>7</a:t>
            </a:fld>
            <a:endParaRPr lang="lt-LT"/>
          </a:p>
        </p:txBody>
      </p:sp>
      <p:sp>
        <p:nvSpPr>
          <p:cNvPr id="7" name="TextBox 6">
            <a:extLst>
              <a:ext uri="{FF2B5EF4-FFF2-40B4-BE49-F238E27FC236}">
                <a16:creationId xmlns:a16="http://schemas.microsoft.com/office/drawing/2014/main" id="{61B32504-ED95-3DBA-582E-343A4AD1B82C}"/>
              </a:ext>
            </a:extLst>
          </p:cNvPr>
          <p:cNvSpPr txBox="1"/>
          <p:nvPr/>
        </p:nvSpPr>
        <p:spPr>
          <a:xfrm>
            <a:off x="452532" y="4495550"/>
            <a:ext cx="4246468" cy="1477328"/>
          </a:xfrm>
          <a:prstGeom prst="rect">
            <a:avLst/>
          </a:prstGeom>
          <a:noFill/>
        </p:spPr>
        <p:txBody>
          <a:bodyPr wrap="square">
            <a:spAutoFit/>
          </a:bodyPr>
          <a:lstStyle/>
          <a:p>
            <a:r>
              <a:rPr lang="lt-LT" b="0" i="0" dirty="0">
                <a:effectLst/>
                <a:latin typeface="Roboto" panose="02000000000000000000" pitchFamily="2" charset="0"/>
              </a:rPr>
              <a:t>2024 rugsėjo 9 d.</a:t>
            </a:r>
          </a:p>
          <a:p>
            <a:endParaRPr lang="lt-LT" b="0" i="0" dirty="0">
              <a:effectLst/>
              <a:latin typeface="Roboto" panose="02000000000000000000" pitchFamily="2" charset="0"/>
            </a:endParaRPr>
          </a:p>
          <a:p>
            <a:r>
              <a:rPr lang="en-US" b="0" i="0" dirty="0">
                <a:effectLst/>
                <a:latin typeface="Roboto" panose="02000000000000000000" pitchFamily="2" charset="0"/>
                <a:hlinkClick r:id="rId3">
                  <a:extLst>
                    <a:ext uri="{A12FA001-AC4F-418D-AE19-62706E023703}">
                      <ahyp:hlinkClr xmlns:ahyp="http://schemas.microsoft.com/office/drawing/2018/hyperlinkcolor" val="tx"/>
                    </a:ext>
                  </a:extLst>
                </a:hlinkClick>
              </a:rPr>
              <a:t>Mario Draghi </a:t>
            </a:r>
            <a:r>
              <a:rPr lang="en-US" b="0" i="0" dirty="0" err="1">
                <a:effectLst/>
                <a:latin typeface="Roboto" panose="02000000000000000000" pitchFamily="2" charset="0"/>
                <a:hlinkClick r:id="rId3">
                  <a:extLst>
                    <a:ext uri="{A12FA001-AC4F-418D-AE19-62706E023703}">
                      <ahyp:hlinkClr xmlns:ahyp="http://schemas.microsoft.com/office/drawing/2018/hyperlinkcolor" val="tx"/>
                    </a:ext>
                  </a:extLst>
                </a:hlinkClick>
              </a:rPr>
              <a:t>konkurencingumo</a:t>
            </a:r>
            <a:r>
              <a:rPr lang="en-US" b="0" i="0" dirty="0">
                <a:effectLst/>
                <a:latin typeface="Roboto" panose="02000000000000000000" pitchFamily="2" charset="0"/>
                <a:hlinkClick r:id="rId3">
                  <a:extLst>
                    <a:ext uri="{A12FA001-AC4F-418D-AE19-62706E023703}">
                      <ahyp:hlinkClr xmlns:ahyp="http://schemas.microsoft.com/office/drawing/2018/hyperlinkcolor" val="tx"/>
                    </a:ext>
                  </a:extLst>
                </a:hlinkClick>
              </a:rPr>
              <a:t> </a:t>
            </a:r>
            <a:r>
              <a:rPr lang="en-US" b="0" i="0" dirty="0" err="1">
                <a:effectLst/>
                <a:latin typeface="Roboto" panose="02000000000000000000" pitchFamily="2" charset="0"/>
                <a:hlinkClick r:id="rId3">
                  <a:extLst>
                    <a:ext uri="{A12FA001-AC4F-418D-AE19-62706E023703}">
                      <ahyp:hlinkClr xmlns:ahyp="http://schemas.microsoft.com/office/drawing/2018/hyperlinkcolor" val="tx"/>
                    </a:ext>
                  </a:extLst>
                </a:hlinkClick>
              </a:rPr>
              <a:t>ataskaita</a:t>
            </a:r>
            <a:r>
              <a:rPr lang="en-US" b="0" i="0" dirty="0">
                <a:effectLst/>
                <a:latin typeface="Roboto" panose="02000000000000000000" pitchFamily="2" charset="0"/>
                <a:hlinkClick r:id="rId3">
                  <a:extLst>
                    <a:ext uri="{A12FA001-AC4F-418D-AE19-62706E023703}">
                      <ahyp:hlinkClr xmlns:ahyp="http://schemas.microsoft.com/office/drawing/2018/hyperlinkcolor" val="tx"/>
                    </a:ext>
                  </a:extLst>
                </a:hlinkClick>
              </a:rPr>
              <a:t>, </a:t>
            </a:r>
            <a:r>
              <a:rPr lang="en-US" b="0" i="0" dirty="0" err="1">
                <a:effectLst/>
                <a:latin typeface="Roboto" panose="02000000000000000000" pitchFamily="2" charset="0"/>
                <a:hlinkClick r:id="rId3">
                  <a:extLst>
                    <a:ext uri="{A12FA001-AC4F-418D-AE19-62706E023703}">
                      <ahyp:hlinkClr xmlns:ahyp="http://schemas.microsoft.com/office/drawing/2018/hyperlinkcolor" val="tx"/>
                    </a:ext>
                  </a:extLst>
                </a:hlinkClick>
              </a:rPr>
              <a:t>pateikta</a:t>
            </a:r>
            <a:r>
              <a:rPr lang="en-US" b="0" i="0" dirty="0">
                <a:effectLst/>
                <a:latin typeface="Roboto" panose="02000000000000000000" pitchFamily="2" charset="0"/>
                <a:hlinkClick r:id="rId3">
                  <a:extLst>
                    <a:ext uri="{A12FA001-AC4F-418D-AE19-62706E023703}">
                      <ahyp:hlinkClr xmlns:ahyp="http://schemas.microsoft.com/office/drawing/2018/hyperlinkcolor" val="tx"/>
                    </a:ext>
                  </a:extLst>
                </a:hlinkClick>
              </a:rPr>
              <a:t> Europos </a:t>
            </a:r>
            <a:r>
              <a:rPr lang="en-US" b="0" i="0" dirty="0" err="1">
                <a:effectLst/>
                <a:latin typeface="Roboto" panose="02000000000000000000" pitchFamily="2" charset="0"/>
                <a:hlinkClick r:id="rId3">
                  <a:extLst>
                    <a:ext uri="{A12FA001-AC4F-418D-AE19-62706E023703}">
                      <ahyp:hlinkClr xmlns:ahyp="http://schemas.microsoft.com/office/drawing/2018/hyperlinkcolor" val="tx"/>
                    </a:ext>
                  </a:extLst>
                </a:hlinkClick>
              </a:rPr>
              <a:t>Komisijos</a:t>
            </a:r>
            <a:r>
              <a:rPr lang="en-US" b="0" i="0" dirty="0">
                <a:effectLst/>
                <a:latin typeface="Roboto" panose="02000000000000000000" pitchFamily="2" charset="0"/>
                <a:hlinkClick r:id="rId3">
                  <a:extLst>
                    <a:ext uri="{A12FA001-AC4F-418D-AE19-62706E023703}">
                      <ahyp:hlinkClr xmlns:ahyp="http://schemas.microsoft.com/office/drawing/2018/hyperlinkcolor" val="tx"/>
                    </a:ext>
                  </a:extLst>
                </a:hlinkClick>
              </a:rPr>
              <a:t> </a:t>
            </a:r>
            <a:r>
              <a:rPr lang="en-US" b="0" i="0" dirty="0" err="1">
                <a:effectLst/>
                <a:latin typeface="Roboto" panose="02000000000000000000" pitchFamily="2" charset="0"/>
                <a:hlinkClick r:id="rId3">
                  <a:extLst>
                    <a:ext uri="{A12FA001-AC4F-418D-AE19-62706E023703}">
                      <ahyp:hlinkClr xmlns:ahyp="http://schemas.microsoft.com/office/drawing/2018/hyperlinkcolor" val="tx"/>
                    </a:ext>
                  </a:extLst>
                </a:hlinkClick>
              </a:rPr>
              <a:t>pirmininkei</a:t>
            </a:r>
            <a:r>
              <a:rPr lang="en-US" b="0" i="0" dirty="0">
                <a:effectLst/>
                <a:latin typeface="Roboto" panose="02000000000000000000" pitchFamily="2" charset="0"/>
                <a:hlinkClick r:id="rId3">
                  <a:extLst>
                    <a:ext uri="{A12FA001-AC4F-418D-AE19-62706E023703}">
                      <ahyp:hlinkClr xmlns:ahyp="http://schemas.microsoft.com/office/drawing/2018/hyperlinkcolor" val="tx"/>
                    </a:ext>
                  </a:extLst>
                </a:hlinkClick>
              </a:rPr>
              <a:t> </a:t>
            </a:r>
            <a:r>
              <a:rPr lang="en-US" b="0" i="0" dirty="0" err="1">
                <a:effectLst/>
                <a:latin typeface="Roboto" panose="02000000000000000000" pitchFamily="2" charset="0"/>
                <a:hlinkClick r:id="rId3">
                  <a:extLst>
                    <a:ext uri="{A12FA001-AC4F-418D-AE19-62706E023703}">
                      <ahyp:hlinkClr xmlns:ahyp="http://schemas.microsoft.com/office/drawing/2018/hyperlinkcolor" val="tx"/>
                    </a:ext>
                  </a:extLst>
                </a:hlinkClick>
              </a:rPr>
              <a:t>Ursulai</a:t>
            </a:r>
            <a:r>
              <a:rPr lang="en-US" b="0" i="0" dirty="0">
                <a:effectLst/>
                <a:latin typeface="Roboto" panose="02000000000000000000" pitchFamily="2" charset="0"/>
                <a:hlinkClick r:id="rId3">
                  <a:extLst>
                    <a:ext uri="{A12FA001-AC4F-418D-AE19-62706E023703}">
                      <ahyp:hlinkClr xmlns:ahyp="http://schemas.microsoft.com/office/drawing/2018/hyperlinkcolor" val="tx"/>
                    </a:ext>
                  </a:extLst>
                </a:hlinkClick>
              </a:rPr>
              <a:t> von der Leyen</a:t>
            </a:r>
            <a:endParaRPr lang="en-US" dirty="0"/>
          </a:p>
        </p:txBody>
      </p:sp>
      <p:pic>
        <p:nvPicPr>
          <p:cNvPr id="13" name="Paveikslėlis 12">
            <a:hlinkClick r:id="rId4"/>
            <a:extLst>
              <a:ext uri="{FF2B5EF4-FFF2-40B4-BE49-F238E27FC236}">
                <a16:creationId xmlns:a16="http://schemas.microsoft.com/office/drawing/2014/main" id="{769F86F5-5232-986E-4392-D85EC006F686}"/>
              </a:ext>
            </a:extLst>
          </p:cNvPr>
          <p:cNvPicPr>
            <a:picLocks noChangeAspect="1"/>
          </p:cNvPicPr>
          <p:nvPr/>
        </p:nvPicPr>
        <p:blipFill>
          <a:blip r:embed="rId5"/>
          <a:stretch>
            <a:fillRect/>
          </a:stretch>
        </p:blipFill>
        <p:spPr>
          <a:xfrm>
            <a:off x="231193" y="177898"/>
            <a:ext cx="5573477" cy="3854385"/>
          </a:xfrm>
          <a:prstGeom prst="rect">
            <a:avLst/>
          </a:prstGeom>
        </p:spPr>
      </p:pic>
      <p:pic>
        <p:nvPicPr>
          <p:cNvPr id="15" name="Paveikslėlis 14">
            <a:extLst>
              <a:ext uri="{FF2B5EF4-FFF2-40B4-BE49-F238E27FC236}">
                <a16:creationId xmlns:a16="http://schemas.microsoft.com/office/drawing/2014/main" id="{C676EB3F-D7B6-E37F-FD8B-2157FC98C228}"/>
              </a:ext>
            </a:extLst>
          </p:cNvPr>
          <p:cNvPicPr>
            <a:picLocks noChangeAspect="1"/>
          </p:cNvPicPr>
          <p:nvPr/>
        </p:nvPicPr>
        <p:blipFill>
          <a:blip r:embed="rId6"/>
          <a:stretch>
            <a:fillRect/>
          </a:stretch>
        </p:blipFill>
        <p:spPr>
          <a:xfrm>
            <a:off x="4649061" y="3108374"/>
            <a:ext cx="7248246" cy="2774352"/>
          </a:xfrm>
          <a:prstGeom prst="rect">
            <a:avLst/>
          </a:prstGeom>
        </p:spPr>
      </p:pic>
      <p:sp>
        <p:nvSpPr>
          <p:cNvPr id="18" name="TextBox 17">
            <a:extLst>
              <a:ext uri="{FF2B5EF4-FFF2-40B4-BE49-F238E27FC236}">
                <a16:creationId xmlns:a16="http://schemas.microsoft.com/office/drawing/2014/main" id="{E78AC614-9A59-8677-8E8F-9CCF6660F9A5}"/>
              </a:ext>
            </a:extLst>
          </p:cNvPr>
          <p:cNvSpPr txBox="1"/>
          <p:nvPr/>
        </p:nvSpPr>
        <p:spPr>
          <a:xfrm>
            <a:off x="6096000" y="363032"/>
            <a:ext cx="6096000" cy="2585323"/>
          </a:xfrm>
          <a:prstGeom prst="rect">
            <a:avLst/>
          </a:prstGeom>
          <a:noFill/>
        </p:spPr>
        <p:txBody>
          <a:bodyPr wrap="square">
            <a:spAutoFit/>
          </a:bodyPr>
          <a:lstStyle/>
          <a:p>
            <a:pPr marL="285750" indent="-285750">
              <a:buFont typeface="Arial" panose="020B0604020202020204" pitchFamily="34" charset="0"/>
              <a:buChar char="•"/>
            </a:pPr>
            <a:r>
              <a:rPr lang="lt-LT" b="0" i="0" dirty="0">
                <a:effectLst/>
                <a:latin typeface="Roboto" panose="02000000000000000000" pitchFamily="2" charset="0"/>
              </a:rPr>
              <a:t>70 % DI modelių sukurti JAV</a:t>
            </a:r>
          </a:p>
          <a:p>
            <a:pPr marL="285750" indent="-285750">
              <a:buFont typeface="Arial" panose="020B0604020202020204" pitchFamily="34" charset="0"/>
              <a:buChar char="•"/>
            </a:pPr>
            <a:r>
              <a:rPr lang="lt-LT" b="0" i="0" dirty="0">
                <a:effectLst/>
                <a:latin typeface="Roboto" panose="02000000000000000000" pitchFamily="2" charset="0"/>
              </a:rPr>
              <a:t>30 proc. Europos </a:t>
            </a:r>
            <a:r>
              <a:rPr lang="lt-LT" b="0" i="0" dirty="0" err="1">
                <a:effectLst/>
                <a:latin typeface="Roboto" panose="02000000000000000000" pitchFamily="2" charset="0"/>
              </a:rPr>
              <a:t>startuolių</a:t>
            </a:r>
            <a:r>
              <a:rPr lang="lt-LT" b="0" i="0" dirty="0">
                <a:effectLst/>
                <a:latin typeface="Roboto" panose="02000000000000000000" pitchFamily="2" charset="0"/>
              </a:rPr>
              <a:t>, kurie pasiekė „vienaragio“ statusą persikėlė į JAV. </a:t>
            </a:r>
          </a:p>
          <a:p>
            <a:pPr marL="285750" indent="-285750">
              <a:buFont typeface="Arial" panose="020B0604020202020204" pitchFamily="34" charset="0"/>
              <a:buChar char="•"/>
            </a:pPr>
            <a:r>
              <a:rPr lang="lt-LT" b="0" i="0" dirty="0">
                <a:effectLst/>
                <a:latin typeface="Roboto" panose="02000000000000000000" pitchFamily="2" charset="0"/>
              </a:rPr>
              <a:t>Europoje nėra nė vienos įmonės, įsteigtos per pastaruosius 50 metų, kurios vertė šiandien siektų daugiau nei 100 mlrd. Eur.</a:t>
            </a:r>
          </a:p>
          <a:p>
            <a:pPr marL="285750" indent="-285750">
              <a:buFont typeface="Arial" panose="020B0604020202020204" pitchFamily="34" charset="0"/>
              <a:buChar char="•"/>
            </a:pPr>
            <a:r>
              <a:rPr lang="lt-LT" b="0" i="0" dirty="0">
                <a:effectLst/>
                <a:latin typeface="Roboto" panose="02000000000000000000" pitchFamily="2" charset="0"/>
              </a:rPr>
              <a:t>Nuo 2019 iki 2024 metų Europos Sąjungoje buvo priimta apie 13 000 teisės aktų, kai tuo pačiu laikotarpiu JAV – tik 3000. </a:t>
            </a:r>
            <a:endParaRPr lang="en-US" dirty="0"/>
          </a:p>
        </p:txBody>
      </p:sp>
    </p:spTree>
    <p:extLst>
      <p:ext uri="{BB962C8B-B14F-4D97-AF65-F5344CB8AC3E}">
        <p14:creationId xmlns:p14="http://schemas.microsoft.com/office/powerpoint/2010/main" val="3955739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r. Julija Umbrasaitė išrinkta Akademinės etikos ir procedūrų  kontrolieriaus tarnybos darbuotojų patikėtine ()">
            <a:extLst>
              <a:ext uri="{FF2B5EF4-FFF2-40B4-BE49-F238E27FC236}">
                <a16:creationId xmlns:a16="http://schemas.microsoft.com/office/drawing/2014/main" id="{28AAA118-E20F-720D-F3EF-EE5DC20F99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5AF819E-114B-2203-5044-96E37EE85F72}"/>
              </a:ext>
            </a:extLst>
          </p:cNvPr>
          <p:cNvSpPr>
            <a:spLocks noGrp="1"/>
          </p:cNvSpPr>
          <p:nvPr>
            <p:ph type="sldNum" sz="quarter" idx="12"/>
          </p:nvPr>
        </p:nvSpPr>
        <p:spPr>
          <a:xfrm>
            <a:off x="9064060" y="6298108"/>
            <a:ext cx="2743200" cy="365125"/>
          </a:xfrm>
        </p:spPr>
        <p:txBody>
          <a:bodyPr/>
          <a:lstStyle/>
          <a:p>
            <a:fld id="{8068203B-B8CB-4A19-9B81-53C1B3989ED6}" type="slidenum">
              <a:rPr lang="lt-LT" sz="2200" smtClean="0"/>
              <a:t>8</a:t>
            </a:fld>
            <a:endParaRPr lang="lt-LT" sz="2200" dirty="0"/>
          </a:p>
        </p:txBody>
      </p:sp>
      <p:pic>
        <p:nvPicPr>
          <p:cNvPr id="7" name="Paveikslėlis 6">
            <a:extLst>
              <a:ext uri="{FF2B5EF4-FFF2-40B4-BE49-F238E27FC236}">
                <a16:creationId xmlns:a16="http://schemas.microsoft.com/office/drawing/2014/main" id="{9DCA012D-5494-843B-9087-8342DF59D803}"/>
              </a:ext>
            </a:extLst>
          </p:cNvPr>
          <p:cNvPicPr>
            <a:picLocks noChangeAspect="1"/>
          </p:cNvPicPr>
          <p:nvPr/>
        </p:nvPicPr>
        <p:blipFill>
          <a:blip r:embed="rId4"/>
          <a:stretch>
            <a:fillRect/>
          </a:stretch>
        </p:blipFill>
        <p:spPr>
          <a:xfrm>
            <a:off x="384740" y="199598"/>
            <a:ext cx="5438111" cy="6458803"/>
          </a:xfrm>
          <a:prstGeom prst="rect">
            <a:avLst/>
          </a:prstGeom>
          <a:ln>
            <a:solidFill>
              <a:schemeClr val="accent1"/>
            </a:solidFill>
          </a:ln>
        </p:spPr>
      </p:pic>
      <p:sp>
        <p:nvSpPr>
          <p:cNvPr id="9" name="TextBox 8">
            <a:extLst>
              <a:ext uri="{FF2B5EF4-FFF2-40B4-BE49-F238E27FC236}">
                <a16:creationId xmlns:a16="http://schemas.microsoft.com/office/drawing/2014/main" id="{3A98F438-C5B0-8663-817B-818E22CD72B8}"/>
              </a:ext>
            </a:extLst>
          </p:cNvPr>
          <p:cNvSpPr txBox="1"/>
          <p:nvPr/>
        </p:nvSpPr>
        <p:spPr>
          <a:xfrm>
            <a:off x="6026329" y="6036498"/>
            <a:ext cx="4955953" cy="523220"/>
          </a:xfrm>
          <a:prstGeom prst="rect">
            <a:avLst/>
          </a:prstGeom>
          <a:noFill/>
        </p:spPr>
        <p:txBody>
          <a:bodyPr wrap="square">
            <a:spAutoFit/>
          </a:bodyPr>
          <a:lstStyle/>
          <a:p>
            <a:r>
              <a:rPr lang="en-US" sz="1400" dirty="0"/>
              <a:t>https://eimin.lrv.lt/uploads/eimin/documents/files/DI_strategija_LT(1).pdf</a:t>
            </a:r>
          </a:p>
        </p:txBody>
      </p:sp>
      <p:sp>
        <p:nvSpPr>
          <p:cNvPr id="12" name="TextBox 11">
            <a:extLst>
              <a:ext uri="{FF2B5EF4-FFF2-40B4-BE49-F238E27FC236}">
                <a16:creationId xmlns:a16="http://schemas.microsoft.com/office/drawing/2014/main" id="{00BD748E-1038-2A88-3B18-34531AF06CB8}"/>
              </a:ext>
            </a:extLst>
          </p:cNvPr>
          <p:cNvSpPr txBox="1"/>
          <p:nvPr/>
        </p:nvSpPr>
        <p:spPr>
          <a:xfrm>
            <a:off x="6026329" y="1716133"/>
            <a:ext cx="5159432" cy="2852063"/>
          </a:xfrm>
          <a:prstGeom prst="rect">
            <a:avLst/>
          </a:prstGeom>
          <a:solidFill>
            <a:schemeClr val="accent2">
              <a:lumMod val="20000"/>
              <a:lumOff val="80000"/>
            </a:schemeClr>
          </a:solidFill>
          <a:ln>
            <a:solidFill>
              <a:schemeClr val="accent1"/>
            </a:solidFill>
          </a:ln>
        </p:spPr>
        <p:txBody>
          <a:bodyPr wrap="square">
            <a:spAutoFit/>
          </a:bodyPr>
          <a:lstStyle/>
          <a:p>
            <a:pPr>
              <a:lnSpc>
                <a:spcPct val="107000"/>
              </a:lnSpc>
              <a:spcAft>
                <a:spcPts val="800"/>
              </a:spcAft>
            </a:pPr>
            <a:r>
              <a:rPr lang="lt-LT" sz="1800" b="1" dirty="0">
                <a:effectLst/>
                <a:latin typeface="Aptos" panose="020B0004020202020204" pitchFamily="34" charset="0"/>
                <a:ea typeface="Aptos" panose="020B0004020202020204" pitchFamily="34" charset="0"/>
                <a:cs typeface="Arial" panose="020B0604020202020204" pitchFamily="34" charset="0"/>
              </a:rPr>
              <a:t>Užuot keitę esamą akademinę struktūrą, didesnį dėmesį turėtume sutelkti į papildomus DI ir technologijų mokymo kursus, </a:t>
            </a:r>
            <a:r>
              <a:rPr lang="lt-LT" sz="1800" dirty="0">
                <a:effectLst/>
                <a:latin typeface="Aptos" panose="020B0004020202020204" pitchFamily="34" charset="0"/>
                <a:ea typeface="Aptos" panose="020B0004020202020204" pitchFamily="34" charset="0"/>
                <a:cs typeface="Arial" panose="020B0604020202020204" pitchFamily="34" charset="0"/>
              </a:rPr>
              <a:t>skirtus studijuojantiems pagal programas, kuriose paprastai tokios žinios neteikiamos. </a:t>
            </a:r>
          </a:p>
          <a:p>
            <a:pPr>
              <a:lnSpc>
                <a:spcPct val="107000"/>
              </a:lnSpc>
              <a:spcAft>
                <a:spcPts val="800"/>
              </a:spcAft>
            </a:pPr>
            <a:r>
              <a:rPr lang="lt-LT" sz="1800" dirty="0">
                <a:effectLst/>
                <a:latin typeface="Aptos" panose="020B0004020202020204" pitchFamily="34" charset="0"/>
                <a:ea typeface="Aptos" panose="020B0004020202020204" pitchFamily="34" charset="0"/>
                <a:cs typeface="Arial" panose="020B0604020202020204" pitchFamily="34" charset="0"/>
              </a:rPr>
              <a:t>Į studijas srityse, kurioms tenka didelė pasikeitimų ir automatizavimo rizika, </a:t>
            </a:r>
            <a:r>
              <a:rPr lang="lt-LT" sz="1800" b="1" dirty="0">
                <a:effectLst/>
                <a:latin typeface="Aptos" panose="020B0004020202020204" pitchFamily="34" charset="0"/>
                <a:ea typeface="Aptos" panose="020B0004020202020204" pitchFamily="34" charset="0"/>
                <a:cs typeface="Arial" panose="020B0604020202020204" pitchFamily="34" charset="0"/>
              </a:rPr>
              <a:t>turėtų būti įtrauktos paskaitos, kuriose mokoma kertinių DI suvokimo pagrindų ir įgūdžių.</a:t>
            </a:r>
            <a:endParaRPr lang="lt-LT" sz="1800" dirty="0">
              <a:effectLst/>
              <a:latin typeface="Aptos" panose="020B0004020202020204" pitchFamily="34" charset="0"/>
              <a:ea typeface="Aptos" panose="020B00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7026AF7-9FBE-F375-2280-B383749E5F31}"/>
              </a:ext>
            </a:extLst>
          </p:cNvPr>
          <p:cNvSpPr txBox="1"/>
          <p:nvPr/>
        </p:nvSpPr>
        <p:spPr>
          <a:xfrm>
            <a:off x="6026329" y="194767"/>
            <a:ext cx="5159432" cy="1267655"/>
          </a:xfrm>
          <a:prstGeom prst="rect">
            <a:avLst/>
          </a:prstGeom>
          <a:solidFill>
            <a:schemeClr val="accent2">
              <a:lumMod val="20000"/>
              <a:lumOff val="80000"/>
            </a:schemeClr>
          </a:solidFill>
          <a:ln>
            <a:solidFill>
              <a:schemeClr val="accent1"/>
            </a:solidFill>
          </a:ln>
        </p:spPr>
        <p:txBody>
          <a:bodyPr wrap="square">
            <a:spAutoFit/>
          </a:bodyPr>
          <a:lstStyle/>
          <a:p>
            <a:pPr>
              <a:lnSpc>
                <a:spcPct val="107000"/>
              </a:lnSpc>
              <a:spcAft>
                <a:spcPts val="800"/>
              </a:spcAft>
            </a:pPr>
            <a:r>
              <a:rPr lang="lt-LT" sz="1800" b="1" dirty="0">
                <a:effectLst/>
                <a:latin typeface="Aptos" panose="020B0004020202020204" pitchFamily="34" charset="0"/>
                <a:ea typeface="Aptos" panose="020B0004020202020204" pitchFamily="34" charset="0"/>
                <a:cs typeface="Arial" panose="020B0604020202020204" pitchFamily="34" charset="0"/>
              </a:rPr>
              <a:t>Dirbtinis intelektas (DI) </a:t>
            </a:r>
            <a:r>
              <a:rPr lang="lt-LT" sz="1800" dirty="0">
                <a:effectLst/>
                <a:latin typeface="Aptos" panose="020B0004020202020204" pitchFamily="34" charset="0"/>
                <a:ea typeface="Aptos" panose="020B0004020202020204" pitchFamily="34" charset="0"/>
                <a:cs typeface="Arial" panose="020B0604020202020204" pitchFamily="34" charset="0"/>
              </a:rPr>
              <a:t>– tai sistemos, kurios demonstruoja protingą ir sumanų elgesį, analizuodamos savo aplinką ir darydamos gana savarankiškus sprendimus tikslui pasiekti</a:t>
            </a:r>
            <a:endParaRPr lang="en-US" sz="1800" dirty="0">
              <a:effectLst/>
              <a:latin typeface="Aptos" panose="020B00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6690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9396C-98CB-0BC6-F489-4F080DBC78DE}"/>
            </a:ext>
          </a:extLst>
        </p:cNvPr>
        <p:cNvGrpSpPr/>
        <p:nvPr/>
      </p:nvGrpSpPr>
      <p:grpSpPr>
        <a:xfrm>
          <a:off x="0" y="0"/>
          <a:ext cx="0" cy="0"/>
          <a:chOff x="0" y="0"/>
          <a:chExt cx="0" cy="0"/>
        </a:xfrm>
      </p:grpSpPr>
      <p:sp>
        <p:nvSpPr>
          <p:cNvPr id="3" name="Title 118">
            <a:extLst>
              <a:ext uri="{FF2B5EF4-FFF2-40B4-BE49-F238E27FC236}">
                <a16:creationId xmlns:a16="http://schemas.microsoft.com/office/drawing/2014/main" id="{4B039698-D088-1772-0CE1-BF3BB5359246}"/>
              </a:ext>
            </a:extLst>
          </p:cNvPr>
          <p:cNvSpPr txBox="1">
            <a:spLocks/>
          </p:cNvSpPr>
          <p:nvPr/>
        </p:nvSpPr>
        <p:spPr>
          <a:xfrm>
            <a:off x="796066" y="232408"/>
            <a:ext cx="11011194" cy="113919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lt-LT" sz="3600" b="1" dirty="0"/>
              <a:t>I SKYRIUS. Tikslas</a:t>
            </a:r>
            <a:endParaRPr lang="en-GB" sz="3600" b="1" dirty="0">
              <a:effectLst>
                <a:glow rad="127000">
                  <a:schemeClr val="bg1"/>
                </a:glow>
              </a:effectLst>
            </a:endParaRPr>
          </a:p>
        </p:txBody>
      </p:sp>
      <p:sp>
        <p:nvSpPr>
          <p:cNvPr id="4" name="TextBox 3">
            <a:extLst>
              <a:ext uri="{FF2B5EF4-FFF2-40B4-BE49-F238E27FC236}">
                <a16:creationId xmlns:a16="http://schemas.microsoft.com/office/drawing/2014/main" id="{86A47A1D-AD18-4C98-491D-575EC1059102}"/>
              </a:ext>
            </a:extLst>
          </p:cNvPr>
          <p:cNvSpPr txBox="1"/>
          <p:nvPr/>
        </p:nvSpPr>
        <p:spPr>
          <a:xfrm>
            <a:off x="796066" y="1905506"/>
            <a:ext cx="10758625" cy="4216539"/>
          </a:xfrm>
          <a:prstGeom prst="rect">
            <a:avLst/>
          </a:prstGeom>
          <a:noFill/>
        </p:spPr>
        <p:txBody>
          <a:bodyPr wrap="square" lIns="91440" tIns="45720" rIns="91440" bIns="45720" rtlCol="0" anchor="t">
            <a:spAutoFit/>
          </a:bodyPr>
          <a:lstStyle/>
          <a:p>
            <a:pPr>
              <a:spcBef>
                <a:spcPts val="600"/>
              </a:spcBef>
              <a:spcAft>
                <a:spcPts val="600"/>
              </a:spcAft>
            </a:pPr>
            <a:r>
              <a:rPr lang="lt-LT" sz="31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Gairės parengtos siekiant mokslo ir studijų institucijoms ir akademinei bendruomenei </a:t>
            </a:r>
            <a:r>
              <a:rPr lang="lt-LT" sz="3100" b="1" kern="100" dirty="0">
                <a:effectLst>
                  <a:glow rad="127000">
                    <a:schemeClr val="bg1"/>
                  </a:glow>
                </a:effectLst>
                <a:latin typeface="+mj-lt"/>
                <a:ea typeface="Aptos" panose="020B0004020202020204" pitchFamily="34" charset="0"/>
                <a:cs typeface="Times New Roman" panose="02020603050405020304" pitchFamily="18" charset="0"/>
              </a:rPr>
              <a:t>pateikti rekomendacijas, kaip užtikrinti etišką dirbtinio intelekto technologijų naudojimą studijose ir mokslinėje veikloje.</a:t>
            </a:r>
          </a:p>
          <a:p>
            <a:pPr>
              <a:spcBef>
                <a:spcPts val="600"/>
              </a:spcBef>
              <a:spcAft>
                <a:spcPts val="600"/>
              </a:spcAft>
            </a:pPr>
            <a:r>
              <a:rPr lang="lt-LT" sz="31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 Mokslo ir studijų institucijoms rekomenduojama </a:t>
            </a:r>
            <a:r>
              <a:rPr lang="lt-LT" sz="3100" b="1" kern="100" dirty="0">
                <a:effectLst>
                  <a:glow rad="127000">
                    <a:schemeClr val="bg1"/>
                  </a:glow>
                </a:effectLst>
                <a:latin typeface="+mj-lt"/>
                <a:ea typeface="Aptos" panose="020B0004020202020204" pitchFamily="34" charset="0"/>
                <a:cs typeface="Times New Roman" panose="02020603050405020304" pitchFamily="18" charset="0"/>
              </a:rPr>
              <a:t>parengti</a:t>
            </a:r>
            <a:r>
              <a:rPr lang="lt-LT" sz="31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 dirbtinio intelekto etiško naudojimo mokslo ir studijų procese gaires </a:t>
            </a:r>
            <a:r>
              <a:rPr lang="lt-LT" sz="3100" b="1" kern="100" dirty="0">
                <a:effectLst>
                  <a:glow rad="127000">
                    <a:schemeClr val="bg1"/>
                  </a:glow>
                </a:effectLst>
                <a:latin typeface="+mj-lt"/>
                <a:ea typeface="Aptos" panose="020B0004020202020204" pitchFamily="34" charset="0"/>
                <a:cs typeface="Times New Roman" panose="02020603050405020304" pitchFamily="18" charset="0"/>
              </a:rPr>
              <a:t>ir jas</a:t>
            </a:r>
            <a:r>
              <a:rPr lang="lt-LT" sz="3100" b="1"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 </a:t>
            </a:r>
            <a:r>
              <a:rPr lang="lt-LT" sz="3100" b="1" kern="100" dirty="0">
                <a:effectLst>
                  <a:glow rad="127000">
                    <a:schemeClr val="bg1"/>
                  </a:glow>
                </a:effectLst>
                <a:latin typeface="+mj-lt"/>
                <a:ea typeface="Aptos" panose="020B0004020202020204" pitchFamily="34" charset="0"/>
                <a:cs typeface="Times New Roman" panose="02020603050405020304" pitchFamily="18" charset="0"/>
              </a:rPr>
              <a:t>įdiegti</a:t>
            </a:r>
            <a:r>
              <a:rPr lang="lt-LT" sz="31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rPr>
              <a:t> savo institucijose.</a:t>
            </a:r>
          </a:p>
          <a:p>
            <a:pPr>
              <a:spcBef>
                <a:spcPts val="600"/>
              </a:spcBef>
              <a:spcAft>
                <a:spcPts val="600"/>
              </a:spcAft>
            </a:pPr>
            <a:endParaRPr lang="en-GB" sz="3100" kern="100" dirty="0">
              <a:solidFill>
                <a:schemeClr val="bg1">
                  <a:lumMod val="65000"/>
                </a:schemeClr>
              </a:solidFill>
              <a:effectLst>
                <a:glow rad="127000">
                  <a:schemeClr val="bg1"/>
                </a:glow>
              </a:effectLst>
              <a:latin typeface="+mj-lt"/>
              <a:ea typeface="Aptos" panose="020B0004020202020204" pitchFamily="34" charset="0"/>
              <a:cs typeface="Times New Roman" panose="02020603050405020304" pitchFamily="18" charset="0"/>
            </a:endParaRPr>
          </a:p>
        </p:txBody>
      </p:sp>
      <p:pic>
        <p:nvPicPr>
          <p:cNvPr id="5" name="Picture 2" descr="Dr. Julija Umbrasaitė išrinkta Akademinės etikos ir procedūrų  kontrolieriaus tarnybos darbuotojų patikėtine ()">
            <a:extLst>
              <a:ext uri="{FF2B5EF4-FFF2-40B4-BE49-F238E27FC236}">
                <a16:creationId xmlns:a16="http://schemas.microsoft.com/office/drawing/2014/main" id="{57FCE2B6-7A95-F77C-A805-BE955E197A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85761" y="325843"/>
            <a:ext cx="621499" cy="54070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9C2E493-3D64-E66F-DF71-9C758B135E2B}"/>
              </a:ext>
            </a:extLst>
          </p:cNvPr>
          <p:cNvSpPr>
            <a:spLocks noGrp="1"/>
          </p:cNvSpPr>
          <p:nvPr>
            <p:ph type="sldNum" sz="quarter" idx="12"/>
          </p:nvPr>
        </p:nvSpPr>
        <p:spPr/>
        <p:txBody>
          <a:bodyPr/>
          <a:lstStyle/>
          <a:p>
            <a:fld id="{8068203B-B8CB-4A19-9B81-53C1B3989ED6}" type="slidenum">
              <a:rPr lang="lt-LT" sz="2000" smtClean="0"/>
              <a:t>9</a:t>
            </a:fld>
            <a:endParaRPr lang="lt-LT" sz="2000" dirty="0"/>
          </a:p>
        </p:txBody>
      </p:sp>
    </p:spTree>
    <p:extLst>
      <p:ext uri="{BB962C8B-B14F-4D97-AF65-F5344CB8AC3E}">
        <p14:creationId xmlns:p14="http://schemas.microsoft.com/office/powerpoint/2010/main" val="270662848"/>
      </p:ext>
    </p:extLst>
  </p:cSld>
  <p:clrMapOvr>
    <a:masterClrMapping/>
  </p:clrMapOvr>
</p:sld>
</file>

<file path=ppt/theme/theme1.xml><?xml version="1.0" encoding="utf-8"?>
<a:theme xmlns:a="http://schemas.openxmlformats.org/drawingml/2006/main" name="„Office“ tema">
  <a:themeElements>
    <a:clrScheme name="Žalia">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B5C673693A3A3644B4DE24E6D3D9175F" ma:contentTypeVersion="17" ma:contentTypeDescription="Kurkite naują dokumentą." ma:contentTypeScope="" ma:versionID="e30f9fdde7ff2714cc851b53807a0095">
  <xsd:schema xmlns:xsd="http://www.w3.org/2001/XMLSchema" xmlns:xs="http://www.w3.org/2001/XMLSchema" xmlns:p="http://schemas.microsoft.com/office/2006/metadata/properties" xmlns:ns2="1f829529-9d78-4a01-a357-22f6a5ad9c0e" xmlns:ns3="71077880-018d-495a-bb6e-aa3a7a65a803" targetNamespace="http://schemas.microsoft.com/office/2006/metadata/properties" ma:root="true" ma:fieldsID="99a09a44abca5c060da82e85c3444979" ns2:_="" ns3:_="">
    <xsd:import namespace="1f829529-9d78-4a01-a357-22f6a5ad9c0e"/>
    <xsd:import namespace="71077880-018d-495a-bb6e-aa3a7a65a80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829529-9d78-4a01-a357-22f6a5ad9c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Vaizdų žymės" ma:readOnly="false" ma:fieldId="{5cf76f15-5ced-4ddc-b409-7134ff3c332f}" ma:taxonomyMulti="true" ma:sspId="f7254af5-eeb1-4d4e-a652-ee4c5fed7d8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1077880-018d-495a-bb6e-aa3a7a65a80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250316e-b187-49ef-93e5-d27223edae9d}" ma:internalName="TaxCatchAll" ma:showField="CatchAllData" ma:web="71077880-018d-495a-bb6e-aa3a7a65a803">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f829529-9d78-4a01-a357-22f6a5ad9c0e">
      <Terms xmlns="http://schemas.microsoft.com/office/infopath/2007/PartnerControls"/>
    </lcf76f155ced4ddcb4097134ff3c332f>
    <TaxCatchAll xmlns="71077880-018d-495a-bb6e-aa3a7a65a803" xsi:nil="true"/>
  </documentManagement>
</p:properties>
</file>

<file path=customXml/itemProps1.xml><?xml version="1.0" encoding="utf-8"?>
<ds:datastoreItem xmlns:ds="http://schemas.openxmlformats.org/officeDocument/2006/customXml" ds:itemID="{5E0DCDE5-D2E0-4345-84B3-6C6854490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829529-9d78-4a01-a357-22f6a5ad9c0e"/>
    <ds:schemaRef ds:uri="71077880-018d-495a-bb6e-aa3a7a65a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1FCDD94-4281-4E7C-AE75-A52BE05238E2}">
  <ds:schemaRefs>
    <ds:schemaRef ds:uri="http://schemas.microsoft.com/sharepoint/v3/contenttype/forms"/>
  </ds:schemaRefs>
</ds:datastoreItem>
</file>

<file path=customXml/itemProps3.xml><?xml version="1.0" encoding="utf-8"?>
<ds:datastoreItem xmlns:ds="http://schemas.openxmlformats.org/officeDocument/2006/customXml" ds:itemID="{76319C3A-A7F9-4234-B28E-090F1C8C127E}">
  <ds:schemaRefs>
    <ds:schemaRef ds:uri="http://schemas.microsoft.com/office/2006/metadata/properties"/>
    <ds:schemaRef ds:uri="http://purl.org/dc/terms/"/>
    <ds:schemaRef ds:uri="http://schemas.microsoft.com/office/2006/documentManagement/types"/>
    <ds:schemaRef ds:uri="71077880-018d-495a-bb6e-aa3a7a65a803"/>
    <ds:schemaRef ds:uri="1f829529-9d78-4a01-a357-22f6a5ad9c0e"/>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1937</TotalTime>
  <Words>3098</Words>
  <Application>Microsoft Office PowerPoint</Application>
  <PresentationFormat>Widescreen</PresentationFormat>
  <Paragraphs>256</Paragraphs>
  <Slides>37</Slides>
  <Notes>28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37</vt:i4>
      </vt:variant>
    </vt:vector>
  </HeadingPairs>
  <TitlesOfParts>
    <vt:vector size="52" baseType="lpstr">
      <vt:lpstr>-apple-system</vt:lpstr>
      <vt:lpstr>Aptos</vt:lpstr>
      <vt:lpstr>Aptos Display</vt:lpstr>
      <vt:lpstr>Arial</vt:lpstr>
      <vt:lpstr>BBC Reith Serif</vt:lpstr>
      <vt:lpstr>BerniniSans-Web-OECD-Regular</vt:lpstr>
      <vt:lpstr>Book Antiqua</vt:lpstr>
      <vt:lpstr>Calibri</vt:lpstr>
      <vt:lpstr>Inter</vt:lpstr>
      <vt:lpstr>Roboto</vt:lpstr>
      <vt:lpstr>Symbol</vt:lpstr>
      <vt:lpstr>Source Serif Pro</vt:lpstr>
      <vt:lpstr>Times New Roman</vt:lpstr>
      <vt:lpstr>var(--_99wljgj)</vt:lpstr>
      <vt:lpstr>„Office“ tema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SKYRIUS. Kontekstas</vt:lpstr>
      <vt:lpstr>PowerPoint Presentation</vt:lpstr>
      <vt:lpstr>PowerPoint Presentation</vt:lpstr>
      <vt:lpstr>PowerPoint Presentation</vt:lpstr>
      <vt:lpstr>PowerPoint Presentation</vt:lpstr>
      <vt:lpstr>PowerPoint Presentation</vt:lpstr>
      <vt:lpstr>III SKYRIUS. Bendrieji DI etiško naudojimo principai</vt:lpstr>
      <vt:lpstr>PowerPoint Presentation</vt:lpstr>
      <vt:lpstr>PowerPoint Presentation</vt:lpstr>
      <vt:lpstr>PowerPoint Presentation</vt:lpstr>
      <vt:lpstr>PowerPoint Presentation</vt:lpstr>
      <vt:lpstr>PowerPoint Presentation</vt:lpstr>
      <vt:lpstr>PowerPoint Presentation</vt:lpstr>
      <vt:lpstr>VIII SKYRIUS. Įrankių vertinimas ir validavimas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Rima Sinickė</dc:creator>
  <cp:lastModifiedBy>Jūratė Karosienė</cp:lastModifiedBy>
  <cp:revision>51</cp:revision>
  <dcterms:created xsi:type="dcterms:W3CDTF">2024-06-13T12:05:08Z</dcterms:created>
  <dcterms:modified xsi:type="dcterms:W3CDTF">2024-11-06T13:25:36Z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0x010100B5C673693A3A3644B4DE24E6D3D9175F</vt:lpwstr>
  </property>
  <property fmtid="{D5CDD505-2E9C-101B-9397-08002B2CF9AE}" pid="3" name="MediaServiceImageTags">
    <vt:lpwstr/>
  </property>
</Properties>
</file>