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87" r:id="rId15"/>
    <p:sldId id="270" r:id="rId16"/>
    <p:sldId id="271" r:id="rId17"/>
    <p:sldId id="276" r:id="rId18"/>
    <p:sldId id="278" r:id="rId19"/>
    <p:sldId id="279" r:id="rId20"/>
    <p:sldId id="280" r:id="rId21"/>
    <p:sldId id="288" r:id="rId22"/>
    <p:sldId id="281" r:id="rId23"/>
    <p:sldId id="282" r:id="rId24"/>
    <p:sldId id="283" r:id="rId25"/>
    <p:sldId id="284" r:id="rId26"/>
    <p:sldId id="285" r:id="rId27"/>
    <p:sldId id="286" r:id="rId28"/>
  </p:sldIdLst>
  <p:sldSz cx="18288000" cy="10287000"/>
  <p:notesSz cx="6858000" cy="9144000"/>
  <p:embeddedFontLst>
    <p:embeddedFont>
      <p:font typeface="Agrandir Narrow" panose="020B0604020202020204" charset="0"/>
      <p:regular r:id="rId29"/>
    </p:embeddedFont>
    <p:embeddedFont>
      <p:font typeface="Agrandir Narrow Bold" panose="020B0604020202020204" charset="0"/>
      <p:regular r:id="rId30"/>
    </p:embeddedFont>
    <p:embeddedFont>
      <p:font typeface="Public Sans" panose="020B0604020202020204" charset="0"/>
      <p:regular r:id="rId31"/>
    </p:embeddedFont>
    <p:embeddedFont>
      <p:font typeface="Public Sans Bol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3EB0"/>
    <a:srgbClr val="FF33CC"/>
    <a:srgbClr val="FF75DD"/>
    <a:srgbClr val="FF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22FD7-C679-5846-A0C1-F0F65180142D}" v="549" dt="2025-02-11T13:43:25.200"/>
    <p1510:client id="{41EF14B8-5BAB-4EA8-8902-305A750270B6}" v="2" dt="2025-02-12T11:38:47.207"/>
    <p1510:client id="{99B52D91-3EFF-3C1C-1765-B87566DD4116}" v="275" dt="2025-02-11T13:53:20.417"/>
    <p1510:client id="{A6D1AECB-7C15-9380-8A15-7AB6EDC61FDE}" v="24" dt="2025-02-12T06:16:42.015"/>
    <p1510:client id="{E95B7A38-113A-BA29-229C-E53A70CC6992}" v="1" dt="2025-02-11T12:27:16.522"/>
    <p1510:client id="{E9A1CD2B-7F58-BEAB-2C1E-ED3E08D63E12}" v="13" dt="2025-02-11T12:03:24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tostyrimai.lt/darbuotojam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pt.lrv.lt/public/canonical/1737629566/18785/%C5%BD%C5%AAM%20tipin%C4%97%20sutartis.docx" TargetMode="External"/><Relationship Id="rId2" Type="http://schemas.openxmlformats.org/officeDocument/2006/relationships/hyperlink" Target="https://www.e-tar.lt/portal/lt/legalAct/c9633836c69e11efa5ddd96c482819f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readings.eu/registration/" TargetMode="External"/><Relationship Id="rId2" Type="http://schemas.openxmlformats.org/officeDocument/2006/relationships/hyperlink" Target="https://ecobalt.ftmc.lt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penreadings.eu/open-readings-reasearch-excellence-award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mt.lrv.lt/public/canonical/1736236195/3935/programa%20(1).pdf" TargetMode="External"/><Relationship Id="rId7" Type="http://schemas.openxmlformats.org/officeDocument/2006/relationships/hyperlink" Target="https://docs.google.com/forms/d/e/1FAIpQLSeftmUWjYWoT2URJF6c9ZbGkQntQpOTeeoHPmZx1kf4NAd2IQ/viewform" TargetMode="External"/><Relationship Id="rId2" Type="http://schemas.openxmlformats.org/officeDocument/2006/relationships/hyperlink" Target="https://forms.office.com/e/LS4Q9tpuT7?origin=lprLin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ku.lt/uploads/documents/files/Invitation_Coference_2025_EN.docx" TargetMode="External"/><Relationship Id="rId5" Type="http://schemas.openxmlformats.org/officeDocument/2006/relationships/hyperlink" Target="https://horizont.zenit.de/en/events/successful2025/" TargetMode="External"/><Relationship Id="rId4" Type="http://schemas.openxmlformats.org/officeDocument/2006/relationships/hyperlink" Target="https://express.converia.de/frontend/index.php?sub=1666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NUL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tar.lt/portal/lt/legalAct/70818677c13c11ef88c08519262548c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08924" y="-581937"/>
            <a:ext cx="10738488" cy="11835817"/>
            <a:chOff x="0" y="0"/>
            <a:chExt cx="6176618" cy="68077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76618" cy="6807785"/>
            </a:xfrm>
            <a:custGeom>
              <a:avLst/>
              <a:gdLst/>
              <a:ahLst/>
              <a:cxnLst/>
              <a:rect l="l" t="t" r="r" b="b"/>
              <a:pathLst>
                <a:path w="6176618" h="6807785">
                  <a:moveTo>
                    <a:pt x="6176618" y="3403934"/>
                  </a:moveTo>
                  <a:cubicBezTo>
                    <a:pt x="6176618" y="5283775"/>
                    <a:pt x="4793908" y="6807785"/>
                    <a:pt x="3088309" y="6807785"/>
                  </a:cubicBezTo>
                  <a:cubicBezTo>
                    <a:pt x="1382685" y="6807785"/>
                    <a:pt x="0" y="5283775"/>
                    <a:pt x="0" y="3403934"/>
                  </a:cubicBezTo>
                  <a:cubicBezTo>
                    <a:pt x="0" y="1523997"/>
                    <a:pt x="1382685" y="0"/>
                    <a:pt x="3088309" y="0"/>
                  </a:cubicBezTo>
                  <a:cubicBezTo>
                    <a:pt x="4793933" y="0"/>
                    <a:pt x="6176618" y="1523997"/>
                    <a:pt x="6176618" y="3403934"/>
                  </a:cubicBezTo>
                  <a:close/>
                </a:path>
              </a:pathLst>
            </a:custGeom>
            <a:blipFill>
              <a:blip r:embed="rId2"/>
              <a:stretch>
                <a:fillRect l="-32715" r="-32715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80305" y="1893613"/>
            <a:ext cx="846592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11"/>
              </a:lnSpc>
            </a:pPr>
            <a:r>
              <a:rPr lang="lt-LT" sz="6000" b="1">
                <a:solidFill>
                  <a:srgbClr val="D1D1C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Valstybinio mokslinių tyrimų instituto </a:t>
            </a:r>
          </a:p>
          <a:p>
            <a:pPr>
              <a:lnSpc>
                <a:spcPts val="7211"/>
              </a:lnSpc>
            </a:pPr>
            <a:r>
              <a:rPr lang="lt-LT" sz="6000" b="1">
                <a:solidFill>
                  <a:srgbClr val="D1D1C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Gamtos tyrimų centro </a:t>
            </a:r>
            <a:endParaRPr lang="lt-LT" sz="6000" b="1">
              <a:solidFill>
                <a:srgbClr val="D1D1CB"/>
              </a:solidFill>
              <a:latin typeface="Times New Roman"/>
              <a:ea typeface="Agrandir Narrow Bold"/>
              <a:cs typeface="Agrandir Narrow Bold"/>
            </a:endParaRPr>
          </a:p>
          <a:p>
            <a:pPr>
              <a:lnSpc>
                <a:spcPts val="7211"/>
              </a:lnSpc>
            </a:pPr>
            <a:endParaRPr lang="lt-LT" sz="6000" b="1">
              <a:solidFill>
                <a:srgbClr val="D1D1CB"/>
              </a:solidFill>
              <a:latin typeface="Times New Roman"/>
              <a:ea typeface="Agrandir Narrow Bold"/>
              <a:cs typeface="Agrandir Narrow Bold"/>
            </a:endParaRPr>
          </a:p>
          <a:p>
            <a:pPr>
              <a:lnSpc>
                <a:spcPts val="7211"/>
              </a:lnSpc>
            </a:pPr>
            <a:r>
              <a:rPr lang="lt-LT" sz="6000" b="1">
                <a:solidFill>
                  <a:srgbClr val="D1D1C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išplėstinis administracijos posėdis</a:t>
            </a:r>
            <a:endParaRPr lang="lt-LT" sz="6000" b="1">
              <a:solidFill>
                <a:srgbClr val="D1D1CB"/>
              </a:solidFill>
              <a:latin typeface="Times New Roman"/>
              <a:ea typeface="Agrandir Narrow Bold"/>
              <a:cs typeface="Agrandir Narrow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096689" y="5713271"/>
            <a:ext cx="5104543" cy="4578924"/>
          </a:xfrm>
          <a:custGeom>
            <a:avLst/>
            <a:gdLst/>
            <a:ahLst/>
            <a:cxnLst/>
            <a:rect l="l" t="t" r="r" b="b"/>
            <a:pathLst>
              <a:path w="5104543" h="4578924">
                <a:moveTo>
                  <a:pt x="0" y="0"/>
                </a:moveTo>
                <a:lnTo>
                  <a:pt x="5104543" y="0"/>
                </a:lnTo>
                <a:lnTo>
                  <a:pt x="5104543" y="4578924"/>
                </a:lnTo>
                <a:lnTo>
                  <a:pt x="0" y="45789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7" name="AutoShape 7"/>
          <p:cNvSpPr/>
          <p:nvPr/>
        </p:nvSpPr>
        <p:spPr>
          <a:xfrm>
            <a:off x="757190" y="7929464"/>
            <a:ext cx="2931775" cy="0"/>
          </a:xfrm>
          <a:prstGeom prst="line">
            <a:avLst/>
          </a:prstGeom>
          <a:ln w="38100" cap="flat">
            <a:solidFill>
              <a:srgbClr val="D1D1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8" name="TextBox 8"/>
          <p:cNvSpPr txBox="1"/>
          <p:nvPr/>
        </p:nvSpPr>
        <p:spPr>
          <a:xfrm>
            <a:off x="757190" y="8032774"/>
            <a:ext cx="3347958" cy="38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0"/>
              </a:lnSpc>
            </a:pPr>
            <a:r>
              <a:rPr lang="en-US" sz="2300">
                <a:solidFill>
                  <a:srgbClr val="D1D1CB"/>
                </a:solidFill>
                <a:latin typeface="Times New Roman"/>
                <a:ea typeface="Public Sans"/>
                <a:cs typeface="Public Sans"/>
                <a:sym typeface="Public Sans"/>
              </a:rPr>
              <a:t>2025-02-12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887" y="8880070"/>
            <a:ext cx="9951227" cy="718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80"/>
              </a:lnSpc>
            </a:pPr>
            <a:endParaRPr lang="en-US">
              <a:latin typeface="Times New Roman"/>
              <a:cs typeface="Times New Roman"/>
            </a:endParaRPr>
          </a:p>
          <a:p>
            <a:pPr algn="l">
              <a:lnSpc>
                <a:spcPts val="3280"/>
              </a:lnSpc>
            </a:pPr>
            <a:r>
              <a:rPr lang="en-US" sz="2300">
                <a:solidFill>
                  <a:srgbClr val="D1D1CB"/>
                </a:solidFill>
                <a:latin typeface="Times New Roman"/>
                <a:ea typeface="Public Sans"/>
                <a:cs typeface="Public Sans"/>
                <a:sym typeface="Public Sans"/>
              </a:rPr>
              <a:t>PROF. SIGITAS PODĖNAS</a:t>
            </a:r>
            <a:endParaRPr lang="en-US" sz="2300">
              <a:solidFill>
                <a:srgbClr val="D1D1CB"/>
              </a:solidFill>
              <a:latin typeface="Times New Roman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6904"/>
            <a:ext cx="17792109" cy="2358683"/>
            <a:chOff x="0" y="0"/>
            <a:chExt cx="4685987" cy="6212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5988" cy="621217"/>
            </a:xfrm>
            <a:custGeom>
              <a:avLst/>
              <a:gdLst/>
              <a:ahLst/>
              <a:cxnLst/>
              <a:rect l="l" t="t" r="r" b="b"/>
              <a:pathLst>
                <a:path w="4685988" h="621217">
                  <a:moveTo>
                    <a:pt x="0" y="0"/>
                  </a:moveTo>
                  <a:lnTo>
                    <a:pt x="4685988" y="0"/>
                  </a:lnTo>
                  <a:lnTo>
                    <a:pt x="4685988" y="621217"/>
                  </a:lnTo>
                  <a:lnTo>
                    <a:pt x="0" y="621217"/>
                  </a:lnTo>
                  <a:close/>
                </a:path>
              </a:pathLst>
            </a:custGeom>
            <a:solidFill>
              <a:srgbClr val="243B3B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85987" cy="668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4240" y="619147"/>
            <a:ext cx="2223112" cy="1994196"/>
          </a:xfrm>
          <a:custGeom>
            <a:avLst/>
            <a:gdLst/>
            <a:ahLst/>
            <a:cxnLst/>
            <a:rect l="l" t="t" r="r" b="b"/>
            <a:pathLst>
              <a:path w="2223112" h="1994196">
                <a:moveTo>
                  <a:pt x="0" y="0"/>
                </a:moveTo>
                <a:lnTo>
                  <a:pt x="2223111" y="0"/>
                </a:lnTo>
                <a:lnTo>
                  <a:pt x="2223111" y="1994196"/>
                </a:lnTo>
                <a:lnTo>
                  <a:pt x="0" y="199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6" name="TextBox 6"/>
          <p:cNvSpPr txBox="1"/>
          <p:nvPr/>
        </p:nvSpPr>
        <p:spPr>
          <a:xfrm>
            <a:off x="2981326" y="1234205"/>
            <a:ext cx="12252914" cy="68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lt-LT" sz="4000">
                <a:solidFill>
                  <a:srgbClr val="D1D1CB"/>
                </a:solidFill>
                <a:latin typeface="Times New Roman"/>
                <a:ea typeface="Public Sans"/>
                <a:cs typeface="Public Sans"/>
                <a:sym typeface="Public Sans"/>
              </a:rPr>
              <a:t>Dėl doktorantų stipendijų pokyčių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8602" y="3221685"/>
            <a:ext cx="17253506" cy="5557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lt-LT" sz="3900" b="1">
                <a:latin typeface="Times New Roman"/>
                <a:ea typeface="Public Sans Bold"/>
                <a:cs typeface="Public Sans Bold"/>
                <a:sym typeface="Public Sans Bold"/>
              </a:rPr>
              <a:t> Nuo 2025-01-01</a:t>
            </a: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 nustatytas naujas bazinės socialinės išmokos </a:t>
            </a:r>
            <a:r>
              <a:rPr lang="lt-LT" sz="3900" b="1">
                <a:latin typeface="Times New Roman"/>
                <a:ea typeface="Public Sans Bold"/>
                <a:cs typeface="Public Sans Bold"/>
                <a:sym typeface="Public Sans Bold"/>
              </a:rPr>
              <a:t>(BSI) dydis</a:t>
            </a: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 (naudojamas stipendijoms skaičiuoti) –</a:t>
            </a:r>
            <a:r>
              <a:rPr lang="lt-LT" sz="3900" b="1">
                <a:latin typeface="Times New Roman"/>
                <a:ea typeface="Public Sans Bold"/>
                <a:cs typeface="Public Sans Bold"/>
                <a:sym typeface="Public Sans Bold"/>
              </a:rPr>
              <a:t> 70 Eur</a:t>
            </a: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 (2024 m. – 55 Eur).</a:t>
            </a:r>
            <a:endParaRPr lang="lt-LT" sz="3900"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endParaRPr lang="lt-LT" sz="3900"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lt-LT" sz="3900" b="1">
                <a:latin typeface="Times New Roman"/>
                <a:ea typeface="Public Sans Bold"/>
                <a:cs typeface="Public Sans Bold"/>
                <a:sym typeface="Public Sans Bold"/>
              </a:rPr>
              <a:t>Doktorantų stipendijos nuo 2025-01-01</a:t>
            </a: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:</a:t>
            </a:r>
            <a:endParaRPr lang="lt-LT" sz="3900"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endParaRPr lang="lt-LT" sz="3900"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lt-LT" sz="3900" b="1">
                <a:latin typeface="Times New Roman"/>
                <a:ea typeface="Public Sans Bold"/>
                <a:cs typeface="Public Sans Bold"/>
                <a:sym typeface="Public Sans Bold"/>
              </a:rPr>
              <a:t> I kursas </a:t>
            </a: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– 1330 Eur/mėn. (2024 m. stipendija – 1045 Eur/mėn.);</a:t>
            </a:r>
            <a:endParaRPr lang="lt-LT" sz="3900"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endParaRPr lang="lt-LT" sz="3900"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520"/>
              </a:lnSpc>
              <a:spcBef>
                <a:spcPct val="0"/>
              </a:spcBef>
            </a:pPr>
            <a:r>
              <a:rPr lang="lt-LT" sz="3900" b="1">
                <a:latin typeface="Times New Roman"/>
                <a:ea typeface="Public Sans Bold"/>
                <a:cs typeface="Public Sans Bold"/>
                <a:sym typeface="Public Sans Bold"/>
              </a:rPr>
              <a:t> II–IV kursas</a:t>
            </a:r>
            <a:r>
              <a:rPr lang="lt-LT" sz="3900">
                <a:latin typeface="Times New Roman"/>
                <a:ea typeface="Public Sans"/>
                <a:cs typeface="Public Sans"/>
                <a:sym typeface="Public Sans"/>
              </a:rPr>
              <a:t> – 1540 Eur/mėn. (2024 m. stipendija – 1210 Eur/mėn.).</a:t>
            </a:r>
            <a:endParaRPr lang="lt-LT" sz="3900">
              <a:latin typeface="Times New Roman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4643"/>
            <a:ext cx="18288049" cy="952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3" name="AutoShape 3"/>
          <p:cNvSpPr/>
          <p:nvPr/>
        </p:nvSpPr>
        <p:spPr>
          <a:xfrm flipV="1">
            <a:off x="2983824" y="0"/>
            <a:ext cx="0" cy="1039500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grpSp>
        <p:nvGrpSpPr>
          <p:cNvPr id="4" name="Group 4"/>
          <p:cNvGrpSpPr/>
          <p:nvPr/>
        </p:nvGrpSpPr>
        <p:grpSpPr>
          <a:xfrm>
            <a:off x="222774" y="1028700"/>
            <a:ext cx="2489913" cy="9472300"/>
            <a:chOff x="0" y="0"/>
            <a:chExt cx="655780" cy="24947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780" cy="2494762"/>
            </a:xfrm>
            <a:custGeom>
              <a:avLst/>
              <a:gdLst/>
              <a:ahLst/>
              <a:cxnLst/>
              <a:rect l="l" t="t" r="r" b="b"/>
              <a:pathLst>
                <a:path w="655780" h="2494762">
                  <a:moveTo>
                    <a:pt x="0" y="0"/>
                  </a:moveTo>
                  <a:lnTo>
                    <a:pt x="655780" y="0"/>
                  </a:lnTo>
                  <a:lnTo>
                    <a:pt x="655780" y="2494762"/>
                  </a:lnTo>
                  <a:lnTo>
                    <a:pt x="0" y="2494762"/>
                  </a:lnTo>
                  <a:close/>
                </a:path>
              </a:pathLst>
            </a:custGeom>
            <a:solidFill>
              <a:srgbClr val="3A5252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55780" cy="2542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84429" y="1851160"/>
            <a:ext cx="13874871" cy="754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00"/>
              </a:lnSpc>
              <a:spcBef>
                <a:spcPct val="0"/>
              </a:spcBef>
            </a:pPr>
            <a:endParaRPr lang="en-US">
              <a:ea typeface="Calibri"/>
              <a:cs typeface="Calibri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Standarto 6.8 papunktis išdėstytas taip:</a:t>
            </a: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6.8. </a:t>
            </a:r>
            <a:r>
              <a:rPr lang="lt-LT" sz="2600" b="1">
                <a:latin typeface="Times New Roman"/>
                <a:ea typeface="Public Sans"/>
                <a:cs typeface="Public Sans"/>
                <a:sym typeface="Public Sans"/>
              </a:rPr>
              <a:t>Ilgalaikis materialusis turtas</a:t>
            </a: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 – materialusis turtas, išskyrus specialiuosius drabužius, uniformas, kitą aprangą, avalynę ir patalynę, atitinkantis visus šiuos kriterijus:</a:t>
            </a: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6.8.1. skirtas tam tikroms savarankiškoms funkcijoms atlikti, t. y. prekėms gaminti, paslaugoms teikti, nuomoti ar administraciniams tikslams;</a:t>
            </a: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6.8.2. numatomas naudoti ilgiau nei vienus metus daugiau negu vieną veiklos ciklą;</a:t>
            </a: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endParaRPr lang="lt-LT" sz="26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700"/>
              </a:lnSpc>
              <a:spcBef>
                <a:spcPct val="0"/>
              </a:spcBef>
            </a:pP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6.8.3. </a:t>
            </a:r>
            <a:r>
              <a:rPr lang="lt-LT" sz="2600" b="1">
                <a:latin typeface="Times New Roman"/>
                <a:ea typeface="Public Sans"/>
                <a:cs typeface="Public Sans"/>
                <a:sym typeface="Public Sans"/>
              </a:rPr>
              <a:t>jo įsigijimo ar pasigaminimo savikaina yra ne mažesnė</a:t>
            </a: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 už minimalią ilgalaikio materialiojo turto vertę (įsigijimo ar pasigaminimo savikainą), kuri yra </a:t>
            </a:r>
            <a:r>
              <a:rPr lang="lt-LT" sz="2600" strike="sngStrike">
                <a:latin typeface="Times New Roman"/>
                <a:ea typeface="Public Sans"/>
                <a:cs typeface="Public Sans"/>
                <a:sym typeface="Public Sans"/>
              </a:rPr>
              <a:t>500 (penki šimtai)</a:t>
            </a: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lt-LT" sz="2600" b="1">
                <a:latin typeface="Times New Roman"/>
                <a:ea typeface="Public Sans"/>
                <a:cs typeface="Public Sans"/>
                <a:sym typeface="Public Sans"/>
              </a:rPr>
              <a:t>750 (septyni šimtai penkiasdešimt) eurų</a:t>
            </a:r>
            <a:r>
              <a:rPr lang="lt-LT" sz="2600">
                <a:latin typeface="Times New Roman"/>
                <a:ea typeface="Public Sans"/>
                <a:cs typeface="Public Sans"/>
                <a:sym typeface="Public Sans"/>
              </a:rPr>
              <a:t>. Šis kriterijus netaikomas nekilnojamajam turtui, kilnojamosioms kultūros vertybėms, kitoms vertybėms, transporto priemonėms ir šaunamiesiems ginklams, išskyrus vienkartinius šaunamuosius ginklus.</a:t>
            </a:r>
            <a:endParaRPr lang="lt-LT" sz="2600">
              <a:latin typeface="Times New Roman"/>
              <a:ea typeface="Public Sans"/>
              <a:cs typeface="Public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84429" y="637968"/>
            <a:ext cx="13874871" cy="1065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0"/>
              </a:lnSpc>
              <a:spcBef>
                <a:spcPct val="0"/>
              </a:spcBef>
            </a:pPr>
            <a:r>
              <a:rPr lang="lt-LT" sz="3200" b="1">
                <a:latin typeface="Times New Roman"/>
                <a:ea typeface="Public Sans Bold"/>
                <a:cs typeface="Public Sans Bold"/>
                <a:sym typeface="Public Sans Bold"/>
              </a:rPr>
              <a:t>Dėl 12-ojo viešojo sektoriaus apskaitos ir finansinės atskaitomybės standarto „Ilgalaikis materialusis turtas“ pakeitimo</a:t>
            </a:r>
            <a:endParaRPr lang="lt-LT" sz="3200" b="1">
              <a:latin typeface="Times New Roman"/>
              <a:ea typeface="Public Sans Bold"/>
              <a:cs typeface="Public Sans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4643"/>
            <a:ext cx="18288049" cy="952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3" name="AutoShape 3"/>
          <p:cNvSpPr/>
          <p:nvPr/>
        </p:nvSpPr>
        <p:spPr>
          <a:xfrm flipV="1">
            <a:off x="2983824" y="0"/>
            <a:ext cx="0" cy="1039500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grpSp>
        <p:nvGrpSpPr>
          <p:cNvPr id="4" name="Group 4"/>
          <p:cNvGrpSpPr/>
          <p:nvPr/>
        </p:nvGrpSpPr>
        <p:grpSpPr>
          <a:xfrm>
            <a:off x="222774" y="1028700"/>
            <a:ext cx="2489913" cy="9472300"/>
            <a:chOff x="0" y="0"/>
            <a:chExt cx="655780" cy="24947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780" cy="2494762"/>
            </a:xfrm>
            <a:custGeom>
              <a:avLst/>
              <a:gdLst/>
              <a:ahLst/>
              <a:cxnLst/>
              <a:rect l="l" t="t" r="r" b="b"/>
              <a:pathLst>
                <a:path w="655780" h="2494762">
                  <a:moveTo>
                    <a:pt x="0" y="0"/>
                  </a:moveTo>
                  <a:lnTo>
                    <a:pt x="655780" y="0"/>
                  </a:lnTo>
                  <a:lnTo>
                    <a:pt x="655780" y="2494762"/>
                  </a:lnTo>
                  <a:lnTo>
                    <a:pt x="0" y="2494762"/>
                  </a:lnTo>
                  <a:close/>
                </a:path>
              </a:pathLst>
            </a:custGeom>
            <a:solidFill>
              <a:srgbClr val="3A5252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55780" cy="2542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84429" y="590343"/>
            <a:ext cx="13874871" cy="973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spcBef>
                <a:spcPct val="0"/>
              </a:spcBef>
            </a:pPr>
            <a:r>
              <a:rPr lang="lt-LT" sz="5900" b="1">
                <a:latin typeface="Times New Roman"/>
                <a:ea typeface="Public Sans Bold"/>
                <a:cs typeface="Public Sans Bold"/>
                <a:sym typeface="Public Sans Bold"/>
              </a:rPr>
              <a:t>Dėl doktorantų krepšelių</a:t>
            </a:r>
            <a:r>
              <a:rPr lang="en-US" sz="5900" b="1"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84429" y="1956264"/>
            <a:ext cx="14369214" cy="863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0"/>
              </a:lnSpc>
            </a:pPr>
            <a:r>
              <a:rPr lang="en-US" sz="4400" dirty="0">
                <a:latin typeface="Times New Roman"/>
                <a:ea typeface="Public Sans"/>
                <a:cs typeface="Public Sans"/>
                <a:sym typeface="Public Sans"/>
              </a:rPr>
              <a:t>2</a:t>
            </a:r>
            <a:r>
              <a:rPr lang="lt-LT" sz="4400" dirty="0">
                <a:latin typeface="Times New Roman"/>
                <a:ea typeface="Public Sans"/>
                <a:cs typeface="Public Sans"/>
                <a:sym typeface="Public Sans"/>
              </a:rPr>
              <a:t>025 metais kiekvienam doktorantui skiriama po </a:t>
            </a:r>
            <a:r>
              <a:rPr lang="lt-LT" sz="4400" b="1" dirty="0">
                <a:latin typeface="Times New Roman"/>
                <a:ea typeface="Public Sans Bold"/>
                <a:cs typeface="Public Sans Bold"/>
                <a:sym typeface="Public Sans Bold"/>
              </a:rPr>
              <a:t>1200 Eur.</a:t>
            </a:r>
            <a:endParaRPr lang="lt-LT" sz="4400" b="1" dirty="0">
              <a:latin typeface="Times New Roman"/>
              <a:ea typeface="Public Sans Bold"/>
              <a:cs typeface="Public Sans Bold"/>
            </a:endParaRPr>
          </a:p>
          <a:p>
            <a:pPr algn="ctr">
              <a:lnSpc>
                <a:spcPts val="6780"/>
              </a:lnSpc>
            </a:pPr>
            <a:endParaRPr lang="lt-LT" sz="4400" b="1" dirty="0">
              <a:latin typeface="Times New Roman"/>
              <a:ea typeface="Public Sans Bold"/>
              <a:cs typeface="Public Sans Bold"/>
            </a:endParaRPr>
          </a:p>
          <a:p>
            <a:pPr algn="ctr">
              <a:lnSpc>
                <a:spcPts val="6780"/>
              </a:lnSpc>
              <a:spcBef>
                <a:spcPct val="0"/>
              </a:spcBef>
            </a:pPr>
            <a:r>
              <a:rPr lang="lt-LT" sz="4400" dirty="0">
                <a:latin typeface="Times New Roman"/>
                <a:ea typeface="Public Sans"/>
                <a:cs typeface="Public Sans"/>
                <a:sym typeface="Public Sans"/>
              </a:rPr>
              <a:t>Lėšos turi būti naudojamos, remiantis 2024-05-03 Gamtos tyrimų centro direktoriaus įsakymu Nr. S-28 patvirtinta tvarka „Dėl lėšų valstybės finansuojamose doktorantūros studijų vietose studijuojančių doktorantų tyrimams ir mobilumui užtikrinti skyrimo ir panaudojimo“.</a:t>
            </a:r>
            <a:endParaRPr lang="en-US" sz="4400" dirty="0">
              <a:latin typeface="Times New Roman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678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Pastaba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Planuojant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ilgalaikio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turto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pirkim</a:t>
            </a:r>
            <a:r>
              <a:rPr lang="lt-LT" sz="4000" dirty="0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ą, pirkimo procedūros turi būti užbaigtos iki </a:t>
            </a:r>
            <a:r>
              <a:rPr lang="en-US" sz="4000" dirty="0">
                <a:solidFill>
                  <a:srgbClr val="FF0000"/>
                </a:solidFill>
                <a:latin typeface="Times New Roman"/>
                <a:ea typeface="Public Sans"/>
                <a:cs typeface="Public Sans"/>
                <a:sym typeface="Public Sans"/>
              </a:rPr>
              <a:t>2025-09-30.</a:t>
            </a:r>
            <a:endParaRPr lang="lt-LT" sz="4000" dirty="0">
              <a:solidFill>
                <a:srgbClr val="FF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6780"/>
              </a:lnSpc>
              <a:spcBef>
                <a:spcPct val="0"/>
              </a:spcBef>
            </a:pPr>
            <a:endParaRPr lang="en-US" sz="4400" dirty="0">
              <a:latin typeface="Times New Roman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04643"/>
            <a:ext cx="18288049" cy="952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3" name="AutoShape 3"/>
          <p:cNvSpPr/>
          <p:nvPr/>
        </p:nvSpPr>
        <p:spPr>
          <a:xfrm flipV="1">
            <a:off x="2983824" y="0"/>
            <a:ext cx="0" cy="1039500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grpSp>
        <p:nvGrpSpPr>
          <p:cNvPr id="4" name="Group 4"/>
          <p:cNvGrpSpPr/>
          <p:nvPr/>
        </p:nvGrpSpPr>
        <p:grpSpPr>
          <a:xfrm>
            <a:off x="222774" y="1028700"/>
            <a:ext cx="2489913" cy="9472300"/>
            <a:chOff x="0" y="0"/>
            <a:chExt cx="655780" cy="24947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5780" cy="2494762"/>
            </a:xfrm>
            <a:custGeom>
              <a:avLst/>
              <a:gdLst/>
              <a:ahLst/>
              <a:cxnLst/>
              <a:rect l="l" t="t" r="r" b="b"/>
              <a:pathLst>
                <a:path w="655780" h="2494762">
                  <a:moveTo>
                    <a:pt x="0" y="0"/>
                  </a:moveTo>
                  <a:lnTo>
                    <a:pt x="655780" y="0"/>
                  </a:lnTo>
                  <a:lnTo>
                    <a:pt x="655780" y="2494762"/>
                  </a:lnTo>
                  <a:lnTo>
                    <a:pt x="0" y="2494762"/>
                  </a:lnTo>
                  <a:close/>
                </a:path>
              </a:pathLst>
            </a:custGeom>
            <a:solidFill>
              <a:srgbClr val="3A5252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655780" cy="2542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97720" y="1334622"/>
            <a:ext cx="13874871" cy="97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spcBef>
                <a:spcPct val="0"/>
              </a:spcBef>
            </a:pPr>
            <a:r>
              <a:rPr lang="lt-LT" sz="59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Dėl publikacijų kompensavimo</a:t>
            </a:r>
            <a:r>
              <a:rPr lang="en-US" sz="5900" b="1">
                <a:solidFill>
                  <a:srgbClr val="000000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57169" y="3833165"/>
            <a:ext cx="13602131" cy="3414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80"/>
              </a:lnSpc>
              <a:spcBef>
                <a:spcPct val="0"/>
              </a:spcBef>
            </a:pPr>
            <a:r>
              <a:rPr lang="en-US" sz="4800">
                <a:latin typeface="Times New Roman"/>
                <a:ea typeface="Public Sans"/>
                <a:cs typeface="Public Sans"/>
                <a:sym typeface="Public Sans"/>
              </a:rPr>
              <a:t>2</a:t>
            </a:r>
            <a:r>
              <a:rPr lang="lt-LT" sz="4800">
                <a:latin typeface="Times New Roman"/>
                <a:ea typeface="Public Sans"/>
                <a:cs typeface="Public Sans"/>
                <a:sym typeface="Public Sans"/>
              </a:rPr>
              <a:t>025 metais Valstybiniame mokslinių tyrimų institute Gamtos tyrimų centre bendrai skiriama </a:t>
            </a:r>
            <a:r>
              <a:rPr lang="lt-LT" sz="4800" b="1">
                <a:latin typeface="Times New Roman"/>
                <a:ea typeface="Public Sans Bold"/>
                <a:cs typeface="Public Sans Bold"/>
                <a:sym typeface="Public Sans Bold"/>
              </a:rPr>
              <a:t>15,0 tūkst. Eur </a:t>
            </a:r>
            <a:r>
              <a:rPr lang="lt-LT" sz="4800">
                <a:latin typeface="Times New Roman"/>
                <a:ea typeface="Public Sans"/>
                <a:cs typeface="Public Sans"/>
                <a:sym typeface="Public Sans"/>
              </a:rPr>
              <a:t>publikavimo tarptautiniuose mokslo leidiniuose išlaidoms padengti.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852FA7-5582-F3B0-0455-09764702E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6F8325A9-BBAA-CE62-AE61-79BF5337F5D5}"/>
              </a:ext>
            </a:extLst>
          </p:cNvPr>
          <p:cNvSpPr/>
          <p:nvPr/>
        </p:nvSpPr>
        <p:spPr>
          <a:xfrm>
            <a:off x="0" y="704643"/>
            <a:ext cx="18288049" cy="952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E41D3F5-8C30-614A-427C-ABCDB1100A66}"/>
              </a:ext>
            </a:extLst>
          </p:cNvPr>
          <p:cNvSpPr/>
          <p:nvPr/>
        </p:nvSpPr>
        <p:spPr>
          <a:xfrm flipV="1">
            <a:off x="2983824" y="0"/>
            <a:ext cx="0" cy="1039500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3E253DBE-A365-C570-38FB-3E3F50FE0A2C}"/>
              </a:ext>
            </a:extLst>
          </p:cNvPr>
          <p:cNvGrpSpPr/>
          <p:nvPr/>
        </p:nvGrpSpPr>
        <p:grpSpPr>
          <a:xfrm>
            <a:off x="222774" y="1028700"/>
            <a:ext cx="2489913" cy="9472300"/>
            <a:chOff x="0" y="0"/>
            <a:chExt cx="655780" cy="249476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900D0CA-2C6F-FCF2-AC87-BA71DA70A124}"/>
                </a:ext>
              </a:extLst>
            </p:cNvPr>
            <p:cNvSpPr/>
            <p:nvPr/>
          </p:nvSpPr>
          <p:spPr>
            <a:xfrm>
              <a:off x="0" y="0"/>
              <a:ext cx="655780" cy="2494762"/>
            </a:xfrm>
            <a:custGeom>
              <a:avLst/>
              <a:gdLst/>
              <a:ahLst/>
              <a:cxnLst/>
              <a:rect l="l" t="t" r="r" b="b"/>
              <a:pathLst>
                <a:path w="655780" h="2494762">
                  <a:moveTo>
                    <a:pt x="0" y="0"/>
                  </a:moveTo>
                  <a:lnTo>
                    <a:pt x="655780" y="0"/>
                  </a:lnTo>
                  <a:lnTo>
                    <a:pt x="655780" y="2494762"/>
                  </a:lnTo>
                  <a:lnTo>
                    <a:pt x="0" y="2494762"/>
                  </a:lnTo>
                  <a:close/>
                </a:path>
              </a:pathLst>
            </a:custGeom>
            <a:solidFill>
              <a:srgbClr val="3A5252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D7D4ED5-E019-BEFB-7A71-6BE40A939EC7}"/>
                </a:ext>
              </a:extLst>
            </p:cNvPr>
            <p:cNvSpPr txBox="1"/>
            <p:nvPr/>
          </p:nvSpPr>
          <p:spPr>
            <a:xfrm>
              <a:off x="0" y="-47625"/>
              <a:ext cx="655780" cy="2542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D15C2FAA-0ABC-338E-D335-578619EACFDE}"/>
              </a:ext>
            </a:extLst>
          </p:cNvPr>
          <p:cNvSpPr txBox="1"/>
          <p:nvPr/>
        </p:nvSpPr>
        <p:spPr>
          <a:xfrm>
            <a:off x="3397720" y="789703"/>
            <a:ext cx="13874871" cy="942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20"/>
              </a:lnSpc>
              <a:spcBef>
                <a:spcPct val="0"/>
              </a:spcBef>
            </a:pPr>
            <a:r>
              <a:rPr lang="lt-LT" sz="48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Dėl ilgalaikio turto poreikio 2025 m</a:t>
            </a:r>
            <a:r>
              <a:rPr lang="lt-LT" sz="44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.</a:t>
            </a:r>
            <a:endParaRPr lang="en-US" sz="4400" b="1">
              <a:solidFill>
                <a:srgbClr val="000000"/>
              </a:solidFill>
              <a:latin typeface="Times New Roman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251424D8-1CA0-B3B2-ECCF-87598F86A2E4}"/>
              </a:ext>
            </a:extLst>
          </p:cNvPr>
          <p:cNvSpPr txBox="1"/>
          <p:nvPr/>
        </p:nvSpPr>
        <p:spPr>
          <a:xfrm>
            <a:off x="3657169" y="3833165"/>
            <a:ext cx="13602131" cy="3012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lt-LT" sz="4400" b="1">
                <a:latin typeface="Times New Roman"/>
                <a:cs typeface="Times New Roman"/>
              </a:rPr>
              <a:t>Informaciją dėl ilgalaikio turto poreikio 2025 m. prašome pildyti adresu:</a:t>
            </a:r>
            <a:endParaRPr lang="en-US" sz="4400">
              <a:latin typeface="Times New Roman"/>
              <a:cs typeface="Times New Roman"/>
            </a:endParaRPr>
          </a:p>
          <a:p>
            <a:pPr algn="ctr">
              <a:lnSpc>
                <a:spcPts val="6780"/>
              </a:lnSpc>
              <a:spcBef>
                <a:spcPct val="0"/>
              </a:spcBef>
            </a:pPr>
            <a:r>
              <a:rPr lang="lt-LT" sz="4400">
                <a:latin typeface="Times New Roman"/>
                <a:cs typeface="Times New Roman"/>
                <a:hlinkClick r:id="rId2"/>
              </a:rPr>
              <a:t>https://gamtostyrimai.lt/darbuotojams</a:t>
            </a:r>
            <a:r>
              <a:rPr lang="lt-LT" sz="4400">
                <a:latin typeface="Times New Roman"/>
                <a:cs typeface="Times New Roman"/>
              </a:rPr>
              <a:t> – REGISTRACIJOS – PADALINIŲ POREIKIAI – skirtukas 2025 m.</a:t>
            </a:r>
          </a:p>
        </p:txBody>
      </p:sp>
    </p:spTree>
    <p:extLst>
      <p:ext uri="{BB962C8B-B14F-4D97-AF65-F5344CB8AC3E}">
        <p14:creationId xmlns:p14="http://schemas.microsoft.com/office/powerpoint/2010/main" val="3780642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B5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33333" y="747394"/>
            <a:ext cx="8801546" cy="68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lt-LT" sz="40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Dėl 2025 m. viešųjų pirkimų pokyčių</a:t>
            </a:r>
            <a:endParaRPr lang="lt-LT" sz="40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47173" y="1733022"/>
            <a:ext cx="15614855" cy="726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40"/>
              </a:lnSpc>
            </a:pP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2025 m. viešųjų pirkimų pokyčiai</a:t>
            </a:r>
            <a:endParaRPr lang="lt-LT" sz="2700" b="1" dirty="0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3840"/>
              </a:lnSpc>
            </a:pP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1. Nuo 2024-12-01 pirkimai vykdomi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naujoje Centrinėje viešųjų pirkimų informacinėje sistemoje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(nauja CVP IS)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.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Dėl nuolatinių sistemos trukdžių rekomenduojame iš anksto planuoti skelbiamus pirkimus ir pateikti paraiškas: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MVP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ne vėliau kaip prieš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1 mėnesį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iki planuojamo sutarties sudarymo, o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a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tviriems (supaprastintiems) konkursams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prieš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4 mėnesius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iki sutarties sudarymo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.</a:t>
            </a:r>
            <a:endParaRPr lang="lt-LT" sz="2700" dirty="0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3840"/>
              </a:lnSpc>
            </a:pPr>
            <a:endParaRPr lang="lt-LT" sz="27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3840"/>
              </a:lnSpc>
            </a:pP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2.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Sutartys žodžiu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(MVPŽ) Centriniame viešųjų pirkimų portale (CVPP)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viešinamos tik pagal BVPŽ kodo pavadinimą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, todėl į VP planą reikia įtraukti tiek realaus pirkimo pavadinimą, tiek BVPŽ pavadinimą.</a:t>
            </a:r>
            <a:endParaRPr lang="lt-LT" sz="2700" dirty="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840"/>
              </a:lnSpc>
            </a:pPr>
            <a:endParaRPr lang="lt-LT" sz="27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840"/>
              </a:lnSpc>
            </a:pP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3. VPT yra patvirtintos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Paslaugų viešojo pirkimo–pardavimo sutarties tipinės sąlygos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(Paslaugų sutartis). 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N</a:t>
            </a:r>
            <a:r>
              <a:rPr lang="lt-LT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uo 2025 m. kovo 1 d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. rekomenduojamos taikyti ir mažos vertės viešiesiems pirkimams. Susipažinti </a:t>
            </a:r>
            <a:r>
              <a:rPr lang="en-US" sz="2700" u="sng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  <a:hlinkClick r:id="rId2" tooltip="https://www.e-tar.lt/portal/lt/legalAct/c9633836c69e11efa5ddd96c482819f5"/>
              </a:rPr>
              <a:t>ČIA</a:t>
            </a:r>
            <a:r>
              <a:rPr lang="en-US" sz="2700" b="1" dirty="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.</a:t>
            </a:r>
            <a:endParaRPr lang="en-US" sz="2700" b="1" dirty="0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3840"/>
              </a:lnSpc>
            </a:pPr>
            <a:endParaRPr lang="en-US" sz="27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3840"/>
              </a:lnSpc>
            </a:pPr>
            <a:r>
              <a:rPr lang="en-US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4. </a:t>
            </a:r>
            <a:r>
              <a:rPr lang="lt-LT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VPT parengė ir rekomenduoja naudotis pavyzdine sutartimi:</a:t>
            </a:r>
            <a:r>
              <a:rPr lang="en-US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en-US" sz="2700" u="sng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  <a:hlinkClick r:id="rId3" tooltip="https://vpt.lrv.lt/public/canonical/1737629566/18785/%C5%BD%C5%AAM%20tipin%C4%97%20sutartis.docx"/>
              </a:rPr>
              <a:t>Prekių iš trumposios žemės ūkio ir maisto produktų tiekimo grandinės pirkimo- pardavimo sutartis</a:t>
            </a:r>
            <a:r>
              <a:rPr lang="en-US" sz="2700" dirty="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.</a:t>
            </a:r>
            <a:endParaRPr lang="en-US" sz="2700" dirty="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840"/>
              </a:lnSpc>
              <a:spcBef>
                <a:spcPct val="0"/>
              </a:spcBef>
            </a:pPr>
            <a:endParaRPr lang="en-US" sz="2743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79761" y="63441"/>
            <a:ext cx="2376719" cy="2131986"/>
          </a:xfrm>
          <a:custGeom>
            <a:avLst/>
            <a:gdLst/>
            <a:ahLst/>
            <a:cxnLst/>
            <a:rect l="l" t="t" r="r" b="b"/>
            <a:pathLst>
              <a:path w="2376719" h="2131986">
                <a:moveTo>
                  <a:pt x="0" y="0"/>
                </a:moveTo>
                <a:lnTo>
                  <a:pt x="2376719" y="0"/>
                </a:lnTo>
                <a:lnTo>
                  <a:pt x="2376719" y="2131986"/>
                </a:lnTo>
                <a:lnTo>
                  <a:pt x="0" y="21319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B5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524" y="516860"/>
            <a:ext cx="2376719" cy="2131986"/>
          </a:xfrm>
          <a:custGeom>
            <a:avLst/>
            <a:gdLst/>
            <a:ahLst/>
            <a:cxnLst/>
            <a:rect l="l" t="t" r="r" b="b"/>
            <a:pathLst>
              <a:path w="2376719" h="2131986">
                <a:moveTo>
                  <a:pt x="0" y="0"/>
                </a:moveTo>
                <a:lnTo>
                  <a:pt x="2376719" y="0"/>
                </a:lnTo>
                <a:lnTo>
                  <a:pt x="2376719" y="2131987"/>
                </a:lnTo>
                <a:lnTo>
                  <a:pt x="0" y="2131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>
            <a:off x="3223243" y="747394"/>
            <a:ext cx="13683399" cy="140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lt-LT" sz="40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Sąskaitų administravimo bendroji informacinė sistema</a:t>
            </a:r>
            <a:r>
              <a:rPr lang="en-US" sz="40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 (SABIS)</a:t>
            </a:r>
            <a:endParaRPr lang="en-US" sz="40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94258" y="2744966"/>
            <a:ext cx="15299484" cy="689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0"/>
              </a:lnSpc>
            </a:pPr>
            <a:endParaRPr/>
          </a:p>
          <a:p>
            <a:pPr marL="514350" indent="-514350" algn="just">
              <a:lnSpc>
                <a:spcPts val="4960"/>
              </a:lnSpc>
              <a:buAutoNum type="arabicPeriod"/>
            </a:pP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Nuo </a:t>
            </a:r>
            <a:r>
              <a:rPr lang="lt-LT" sz="35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2025-01-01 visos sąskaitos 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faktūros turi būti pateiktos Sąskaitų administravimo bendrojoje informacinėje sistemoje (</a:t>
            </a:r>
            <a:r>
              <a:rPr lang="lt-LT" sz="35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SABIS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).</a:t>
            </a:r>
            <a:r>
              <a:rPr lang="lt-LT" sz="35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 </a:t>
            </a:r>
            <a:endParaRPr lang="lt-LT" sz="35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4960"/>
              </a:lnSpc>
            </a:pPr>
            <a:endParaRPr lang="lt-LT" sz="35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4960"/>
              </a:lnSpc>
            </a:pP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2.</a:t>
            </a:r>
            <a:r>
              <a:rPr lang="lt-LT" sz="35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 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Tiekėjai SABIS teikia sąskaitas ne tik pagal raštu sudarytas sutartis, bet ir visas žodinių sutarčių sąskaitas nuo 1 cento.</a:t>
            </a:r>
            <a:endParaRPr lang="lt-LT" sz="35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960"/>
              </a:lnSpc>
            </a:pPr>
            <a:endParaRPr lang="lt-LT" sz="35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960"/>
              </a:lnSpc>
            </a:pP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3. Rekomenduojame kreiptis </a:t>
            </a:r>
            <a:r>
              <a:rPr lang="lt-LT" sz="35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tik į tuos tiekėjus, kurie naudojasi SABIS.</a:t>
            </a:r>
            <a:endParaRPr lang="lt-LT" sz="35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4960"/>
              </a:lnSpc>
            </a:pPr>
            <a:endParaRPr lang="lt-LT" sz="35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4960"/>
              </a:lnSpc>
            </a:pP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 Bold"/>
              </a:rPr>
              <a:t>4. 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Sprendimai priimami dirbant.</a:t>
            </a:r>
            <a:endParaRPr lang="lt-LT" sz="35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3840"/>
              </a:lnSpc>
              <a:spcBef>
                <a:spcPct val="0"/>
              </a:spcBef>
            </a:pPr>
            <a:endParaRPr lang="en-US" sz="3543">
              <a:solidFill>
                <a:srgbClr val="000000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" y="2014001"/>
            <a:ext cx="18288049" cy="952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grpSp>
        <p:nvGrpSpPr>
          <p:cNvPr id="3" name="Group 3"/>
          <p:cNvGrpSpPr/>
          <p:nvPr/>
        </p:nvGrpSpPr>
        <p:grpSpPr>
          <a:xfrm>
            <a:off x="8706257" y="2014001"/>
            <a:ext cx="9581743" cy="8272999"/>
            <a:chOff x="0" y="0"/>
            <a:chExt cx="2523587" cy="21788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23586" cy="2178897"/>
            </a:xfrm>
            <a:custGeom>
              <a:avLst/>
              <a:gdLst/>
              <a:ahLst/>
              <a:cxnLst/>
              <a:rect l="l" t="t" r="r" b="b"/>
              <a:pathLst>
                <a:path w="2523586" h="2178897">
                  <a:moveTo>
                    <a:pt x="0" y="0"/>
                  </a:moveTo>
                  <a:lnTo>
                    <a:pt x="2523586" y="0"/>
                  </a:lnTo>
                  <a:lnTo>
                    <a:pt x="2523586" y="2178897"/>
                  </a:lnTo>
                  <a:lnTo>
                    <a:pt x="0" y="2178897"/>
                  </a:lnTo>
                  <a:close/>
                </a:path>
              </a:pathLst>
            </a:custGeom>
            <a:solidFill>
              <a:srgbClr val="3A5252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523587" cy="22646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240"/>
                </a:lnSpc>
              </a:pPr>
              <a:endParaRPr/>
            </a:p>
            <a:p>
              <a:pPr algn="ctr">
                <a:lnSpc>
                  <a:spcPts val="5240"/>
                </a:lnSpc>
              </a:pPr>
              <a:endParaRPr/>
            </a:p>
            <a:p>
              <a:pPr algn="ctr">
                <a:lnSpc>
                  <a:spcPts val="5240"/>
                </a:lnSpc>
              </a:pPr>
              <a:endParaRPr/>
            </a:p>
            <a:p>
              <a:pPr algn="ctr">
                <a:lnSpc>
                  <a:spcPts val="5240"/>
                </a:lnSpc>
              </a:pPr>
              <a:endParaRPr/>
            </a:p>
            <a:p>
              <a:pPr algn="ctr">
                <a:lnSpc>
                  <a:spcPts val="5240"/>
                </a:lnSpc>
              </a:pPr>
              <a:endParaRPr/>
            </a:p>
            <a:p>
              <a:pPr algn="ctr">
                <a:lnSpc>
                  <a:spcPts val="5240"/>
                </a:lnSpc>
              </a:pPr>
              <a:endParaRPr/>
            </a:p>
            <a:p>
              <a:pPr algn="ctr">
                <a:lnSpc>
                  <a:spcPts val="4820"/>
                </a:lnSpc>
              </a:pPr>
              <a:endParaRPr/>
            </a:p>
            <a:p>
              <a:pPr algn="ctr">
                <a:lnSpc>
                  <a:spcPts val="4820"/>
                </a:lnSpc>
              </a:pPr>
              <a:endParaRPr/>
            </a:p>
            <a:p>
              <a:pPr algn="ctr">
                <a:lnSpc>
                  <a:spcPts val="4820"/>
                </a:lnSpc>
              </a:pPr>
              <a:r>
                <a:rPr lang="lt-LT" sz="3400">
                  <a:solidFill>
                    <a:srgbClr val="60D7EB"/>
                  </a:solidFill>
                  <a:latin typeface="Times New Roman"/>
                  <a:ea typeface="Public Sans"/>
                  <a:cs typeface="Public Sans"/>
                  <a:sym typeface="Public Sans"/>
                </a:rPr>
                <a:t>KLAUSIMAI:</a:t>
              </a:r>
              <a:endParaRPr lang="lt-LT" sz="3400">
                <a:solidFill>
                  <a:srgbClr val="60D7EB"/>
                </a:solidFill>
                <a:latin typeface="Times New Roman"/>
                <a:ea typeface="Public Sans"/>
                <a:cs typeface="Public Sans"/>
              </a:endParaRPr>
            </a:p>
            <a:p>
              <a:pPr algn="ctr">
                <a:lnSpc>
                  <a:spcPts val="4820"/>
                </a:lnSpc>
              </a:pPr>
              <a:r>
                <a:rPr lang="lt-LT" sz="3400">
                  <a:solidFill>
                    <a:srgbClr val="60D7EB"/>
                  </a:solidFill>
                  <a:latin typeface="Times New Roman"/>
                  <a:ea typeface="Public Sans"/>
                  <a:cs typeface="Public Sans"/>
                  <a:sym typeface="Public Sans"/>
                </a:rPr>
                <a:t>1. Registracija, dalyvavimo sąlygos.</a:t>
              </a:r>
              <a:endParaRPr lang="lt-LT" sz="3400">
                <a:solidFill>
                  <a:srgbClr val="60D7EB"/>
                </a:solidFill>
                <a:latin typeface="Times New Roman"/>
                <a:ea typeface="Public Sans"/>
                <a:cs typeface="Public Sans"/>
              </a:endParaRPr>
            </a:p>
            <a:p>
              <a:pPr algn="ctr">
                <a:lnSpc>
                  <a:spcPts val="4820"/>
                </a:lnSpc>
              </a:pPr>
              <a:r>
                <a:rPr lang="lt-LT" sz="3400">
                  <a:solidFill>
                    <a:srgbClr val="60D7EB"/>
                  </a:solidFill>
                  <a:latin typeface="Times New Roman"/>
                  <a:ea typeface="Public Sans"/>
                  <a:cs typeface="Public Sans"/>
                  <a:sym typeface="Public Sans"/>
                </a:rPr>
                <a:t>2. GTC atstovai.</a:t>
              </a:r>
              <a:endParaRPr lang="lt-LT" sz="3400">
                <a:solidFill>
                  <a:srgbClr val="60D7EB"/>
                </a:solidFill>
                <a:latin typeface="Times New Roman"/>
                <a:ea typeface="Public Sans"/>
                <a:cs typeface="Public Sans"/>
              </a:endParaRPr>
            </a:p>
            <a:p>
              <a:pPr algn="ctr">
                <a:lnSpc>
                  <a:spcPts val="4820"/>
                </a:lnSpc>
              </a:pPr>
              <a:r>
                <a:rPr lang="lt-LT" sz="3400">
                  <a:solidFill>
                    <a:srgbClr val="60D7EB"/>
                  </a:solidFill>
                  <a:latin typeface="Times New Roman"/>
                  <a:ea typeface="Public Sans"/>
                  <a:cs typeface="Public Sans"/>
                  <a:sym typeface="Public Sans"/>
                </a:rPr>
                <a:t>3. Prisistatymas.</a:t>
              </a:r>
              <a:endParaRPr lang="lt-LT" sz="3400">
                <a:solidFill>
                  <a:srgbClr val="60D7EB"/>
                </a:solidFill>
                <a:latin typeface="Times New Roman"/>
                <a:ea typeface="Public Sans"/>
                <a:cs typeface="Public Sans"/>
              </a:endParaRPr>
            </a:p>
            <a:p>
              <a:pPr algn="ctr">
                <a:lnSpc>
                  <a:spcPts val="3280"/>
                </a:lnSpc>
              </a:pPr>
              <a:endParaRPr lang="en-US" sz="3443">
                <a:solidFill>
                  <a:srgbClr val="60D7EB"/>
                </a:solidFill>
                <a:latin typeface="Public Sans"/>
                <a:ea typeface="Public Sans"/>
                <a:cs typeface="Public Sans"/>
                <a:sym typeface="Public San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264529" y="2149580"/>
            <a:ext cx="8407933" cy="4855581"/>
          </a:xfrm>
          <a:custGeom>
            <a:avLst/>
            <a:gdLst/>
            <a:ahLst/>
            <a:cxnLst/>
            <a:rect l="l" t="t" r="r" b="b"/>
            <a:pathLst>
              <a:path w="8407933" h="4855581">
                <a:moveTo>
                  <a:pt x="0" y="0"/>
                </a:moveTo>
                <a:lnTo>
                  <a:pt x="8407933" y="0"/>
                </a:lnTo>
                <a:lnTo>
                  <a:pt x="8407933" y="4855581"/>
                </a:lnTo>
                <a:lnTo>
                  <a:pt x="0" y="48555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7" name="TextBox 7"/>
          <p:cNvSpPr txBox="1"/>
          <p:nvPr/>
        </p:nvSpPr>
        <p:spPr>
          <a:xfrm>
            <a:off x="545904" y="317382"/>
            <a:ext cx="16936430" cy="113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0"/>
              </a:lnSpc>
              <a:spcBef>
                <a:spcPct val="0"/>
              </a:spcBef>
            </a:pPr>
            <a:r>
              <a:rPr lang="lt-LT" sz="32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Dėl dalyvavimo karjeros ir švietimo parodoje „Karjera &amp; studijos Lietuvoje 2025“ Lietuvos parodų ir kongresų centre „Litexpo“ </a:t>
            </a:r>
            <a:endParaRPr lang="lt-LT" sz="32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98840" y="2468070"/>
            <a:ext cx="7404630" cy="18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20"/>
              </a:lnSpc>
              <a:spcBef>
                <a:spcPct val="0"/>
              </a:spcBef>
            </a:pPr>
            <a:r>
              <a:rPr lang="lt-LT" sz="3400" b="1">
                <a:solidFill>
                  <a:srgbClr val="DB50D5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Mokymosi, žinių ir karjeros planavimo paroda „KARJERA</a:t>
            </a:r>
            <a:r>
              <a:rPr lang="lt-LT" sz="36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 </a:t>
            </a:r>
            <a:r>
              <a:rPr lang="lt-LT" sz="3600" b="1">
                <a:solidFill>
                  <a:srgbClr val="D63EB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&amp;</a:t>
            </a:r>
            <a:r>
              <a:rPr lang="lt-LT" sz="3400" b="1">
                <a:solidFill>
                  <a:srgbClr val="DB50D5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 STUDIJOS Lietuvoje“ 2025</a:t>
            </a:r>
            <a:endParaRPr lang="lt-LT" sz="3400" b="1">
              <a:solidFill>
                <a:srgbClr val="DB50D5"/>
              </a:solidFill>
              <a:latin typeface="Times New Roman"/>
              <a:ea typeface="Public Sans Bold"/>
              <a:cs typeface="Public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4818" y="5732110"/>
            <a:ext cx="6752674" cy="312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4"/>
              </a:lnSpc>
              <a:spcBef>
                <a:spcPct val="0"/>
              </a:spcBef>
            </a:pPr>
            <a:r>
              <a:rPr lang="lt-LT" sz="3500">
                <a:solidFill>
                  <a:srgbClr val="324842"/>
                </a:solidFill>
                <a:latin typeface="Times New Roman"/>
                <a:ea typeface="Public Sans"/>
                <a:cs typeface="Public Sans"/>
                <a:sym typeface="Public Sans"/>
              </a:rPr>
              <a:t>2025 M. KOVO 27–28 D.</a:t>
            </a:r>
            <a:endParaRPr lang="lt-LT" sz="3500">
              <a:solidFill>
                <a:srgbClr val="324842"/>
              </a:solidFill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934"/>
              </a:lnSpc>
              <a:spcBef>
                <a:spcPct val="0"/>
              </a:spcBef>
            </a:pPr>
            <a:endParaRPr lang="en-US" sz="3500">
              <a:solidFill>
                <a:srgbClr val="324842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934"/>
              </a:lnSpc>
              <a:spcBef>
                <a:spcPct val="0"/>
              </a:spcBef>
            </a:pPr>
            <a:r>
              <a:rPr lang="lt-LT" sz="3500">
                <a:solidFill>
                  <a:srgbClr val="324842"/>
                </a:solidFill>
                <a:latin typeface="Times New Roman"/>
                <a:ea typeface="Public Sans"/>
                <a:cs typeface="Public Sans"/>
                <a:sym typeface="Public Sans"/>
              </a:rPr>
              <a:t>Lietuvos parodų ir kongresų centras LITEXPO Laisvės pr. 5, LT-04215 Vilnius, Lietuva</a:t>
            </a:r>
            <a:endParaRPr lang="lt-LT" sz="3500">
              <a:solidFill>
                <a:srgbClr val="324842"/>
              </a:solidFill>
              <a:latin typeface="Times New Roman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99832" y="200041"/>
            <a:ext cx="1939134" cy="2152916"/>
            <a:chOff x="0" y="0"/>
            <a:chExt cx="571943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9430" cy="6349975"/>
            </a:xfrm>
            <a:custGeom>
              <a:avLst/>
              <a:gdLst/>
              <a:ahLst/>
              <a:cxnLst/>
              <a:rect l="l" t="t" r="r" b="b"/>
              <a:pathLst>
                <a:path w="5719430" h="6349975">
                  <a:moveTo>
                    <a:pt x="5719430" y="3175025"/>
                  </a:moveTo>
                  <a:cubicBezTo>
                    <a:pt x="5719430" y="4928451"/>
                    <a:pt x="4439067" y="6349975"/>
                    <a:pt x="2859715" y="6349975"/>
                  </a:cubicBezTo>
                  <a:cubicBezTo>
                    <a:pt x="1280340" y="6349975"/>
                    <a:pt x="0" y="4928451"/>
                    <a:pt x="0" y="3175025"/>
                  </a:cubicBezTo>
                  <a:cubicBezTo>
                    <a:pt x="0" y="1421511"/>
                    <a:pt x="1280340" y="0"/>
                    <a:pt x="2859715" y="0"/>
                  </a:cubicBezTo>
                  <a:cubicBezTo>
                    <a:pt x="4439090" y="0"/>
                    <a:pt x="5719430" y="1421511"/>
                    <a:pt x="571943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5512" r="-5512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4" name="AutoShape 4"/>
          <p:cNvSpPr/>
          <p:nvPr/>
        </p:nvSpPr>
        <p:spPr>
          <a:xfrm>
            <a:off x="11871456" y="2189628"/>
            <a:ext cx="5630525" cy="0"/>
          </a:xfrm>
          <a:prstGeom prst="line">
            <a:avLst/>
          </a:prstGeom>
          <a:ln w="38100" cap="flat">
            <a:solidFill>
              <a:srgbClr val="D1D1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1584354" y="978445"/>
            <a:ext cx="14187880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22"/>
              </a:lnSpc>
              <a:spcBef>
                <a:spcPct val="0"/>
              </a:spcBef>
            </a:pPr>
            <a:r>
              <a:rPr lang="en-US" sz="7300" b="1">
                <a:solidFill>
                  <a:srgbClr val="D1D1C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Kiti </a:t>
            </a:r>
            <a:r>
              <a:rPr lang="lt-LT" sz="7300" b="1">
                <a:solidFill>
                  <a:srgbClr val="D1D1C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klausimai</a:t>
            </a:r>
            <a:endParaRPr lang="lt-LT" sz="7300" b="1">
              <a:solidFill>
                <a:srgbClr val="D1D1CB"/>
              </a:solidFill>
              <a:latin typeface="Times New Roman"/>
              <a:ea typeface="Agrandir Narrow Bold"/>
              <a:cs typeface="Agrandir Narrow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8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5517" y="3592908"/>
            <a:ext cx="2300167" cy="2646795"/>
            <a:chOff x="0" y="0"/>
            <a:chExt cx="2915920" cy="33553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5920" cy="3356610"/>
            </a:xfrm>
            <a:custGeom>
              <a:avLst/>
              <a:gdLst/>
              <a:ahLst/>
              <a:cxnLst/>
              <a:rect l="l" t="t" r="r" b="b"/>
              <a:pathLst>
                <a:path w="2915920" h="335661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2"/>
              <a:stretch>
                <a:fillRect l="-36388" r="-36388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50984" y="3675495"/>
            <a:ext cx="1767382" cy="2564208"/>
            <a:chOff x="0" y="0"/>
            <a:chExt cx="2312670" cy="33553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12670" cy="3355340"/>
            </a:xfrm>
            <a:custGeom>
              <a:avLst/>
              <a:gdLst/>
              <a:ahLst/>
              <a:cxnLst/>
              <a:rect l="l" t="t" r="r" b="b"/>
              <a:pathLst>
                <a:path w="2312670" h="335534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3"/>
              <a:stretch>
                <a:fillRect l="-103936" r="-103936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727966" y="3592908"/>
            <a:ext cx="2357553" cy="2646795"/>
            <a:chOff x="0" y="0"/>
            <a:chExt cx="5217160" cy="58572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17160" cy="5857240"/>
            </a:xfrm>
            <a:custGeom>
              <a:avLst/>
              <a:gdLst/>
              <a:ahLst/>
              <a:cxnLst/>
              <a:rect l="l" t="t" r="r" b="b"/>
              <a:pathLst>
                <a:path w="5217160" h="5857240">
                  <a:moveTo>
                    <a:pt x="2600960" y="5857240"/>
                  </a:moveTo>
                  <a:cubicBezTo>
                    <a:pt x="1728470" y="5857240"/>
                    <a:pt x="1076960" y="5612130"/>
                    <a:pt x="646430" y="5121910"/>
                  </a:cubicBezTo>
                  <a:cubicBezTo>
                    <a:pt x="215900" y="4631690"/>
                    <a:pt x="0" y="3923030"/>
                    <a:pt x="0" y="2993390"/>
                  </a:cubicBezTo>
                  <a:cubicBezTo>
                    <a:pt x="0" y="2065020"/>
                    <a:pt x="231140" y="1333500"/>
                    <a:pt x="693420" y="800100"/>
                  </a:cubicBezTo>
                  <a:cubicBezTo>
                    <a:pt x="1155700" y="266700"/>
                    <a:pt x="1809750" y="0"/>
                    <a:pt x="2655570" y="0"/>
                  </a:cubicBezTo>
                  <a:cubicBezTo>
                    <a:pt x="3501390" y="0"/>
                    <a:pt x="4140200" y="252730"/>
                    <a:pt x="4570730" y="759460"/>
                  </a:cubicBezTo>
                  <a:cubicBezTo>
                    <a:pt x="5001260" y="1266190"/>
                    <a:pt x="5217160" y="1985010"/>
                    <a:pt x="5217160" y="2915920"/>
                  </a:cubicBezTo>
                  <a:cubicBezTo>
                    <a:pt x="5217160" y="3848100"/>
                    <a:pt x="4998720" y="4570730"/>
                    <a:pt x="4563110" y="5085080"/>
                  </a:cubicBezTo>
                  <a:cubicBezTo>
                    <a:pt x="4126230" y="5600700"/>
                    <a:pt x="3472180" y="5857240"/>
                    <a:pt x="2600960" y="5857240"/>
                  </a:cubicBezTo>
                  <a:close/>
                  <a:moveTo>
                    <a:pt x="3602990" y="3266440"/>
                  </a:moveTo>
                  <a:lnTo>
                    <a:pt x="3602990" y="2665730"/>
                  </a:lnTo>
                  <a:cubicBezTo>
                    <a:pt x="3602990" y="1675130"/>
                    <a:pt x="3556000" y="1049020"/>
                    <a:pt x="3462020" y="788670"/>
                  </a:cubicBezTo>
                  <a:cubicBezTo>
                    <a:pt x="3357880" y="490220"/>
                    <a:pt x="3209290" y="306070"/>
                    <a:pt x="3014980" y="236220"/>
                  </a:cubicBezTo>
                  <a:cubicBezTo>
                    <a:pt x="2905760" y="193040"/>
                    <a:pt x="2772410" y="171450"/>
                    <a:pt x="2614930" y="171450"/>
                  </a:cubicBezTo>
                  <a:cubicBezTo>
                    <a:pt x="2457450" y="171450"/>
                    <a:pt x="2324100" y="193040"/>
                    <a:pt x="2211070" y="236220"/>
                  </a:cubicBezTo>
                  <a:cubicBezTo>
                    <a:pt x="2099310" y="279400"/>
                    <a:pt x="2006600" y="355600"/>
                    <a:pt x="1932940" y="463550"/>
                  </a:cubicBezTo>
                  <a:cubicBezTo>
                    <a:pt x="1861820" y="571500"/>
                    <a:pt x="1803400" y="685800"/>
                    <a:pt x="1758950" y="803910"/>
                  </a:cubicBezTo>
                  <a:cubicBezTo>
                    <a:pt x="1714500" y="923290"/>
                    <a:pt x="1678940" y="1090930"/>
                    <a:pt x="1653540" y="1308100"/>
                  </a:cubicBezTo>
                  <a:cubicBezTo>
                    <a:pt x="1621790" y="1621790"/>
                    <a:pt x="1606550" y="2085340"/>
                    <a:pt x="1606550" y="2697480"/>
                  </a:cubicBezTo>
                  <a:lnTo>
                    <a:pt x="1606550" y="3282950"/>
                  </a:lnTo>
                  <a:cubicBezTo>
                    <a:pt x="1606550" y="3943350"/>
                    <a:pt x="1630680" y="4413250"/>
                    <a:pt x="1681480" y="4692650"/>
                  </a:cubicBezTo>
                  <a:cubicBezTo>
                    <a:pt x="1731010" y="4972050"/>
                    <a:pt x="1791970" y="5170170"/>
                    <a:pt x="1865630" y="5289550"/>
                  </a:cubicBezTo>
                  <a:cubicBezTo>
                    <a:pt x="2026920" y="5554980"/>
                    <a:pt x="2278380" y="5687060"/>
                    <a:pt x="2617470" y="5687060"/>
                  </a:cubicBezTo>
                  <a:cubicBezTo>
                    <a:pt x="3030220" y="5687060"/>
                    <a:pt x="3298190" y="5506720"/>
                    <a:pt x="3420110" y="5147310"/>
                  </a:cubicBezTo>
                  <a:cubicBezTo>
                    <a:pt x="3542030" y="4786630"/>
                    <a:pt x="3602990" y="4159250"/>
                    <a:pt x="3602990" y="3266440"/>
                  </a:cubicBezTo>
                  <a:close/>
                </a:path>
              </a:pathLst>
            </a:custGeom>
            <a:blipFill>
              <a:blip r:embed="rId4"/>
              <a:stretch>
                <a:fillRect l="-34254" r="-34254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0686" y="3592908"/>
            <a:ext cx="1824305" cy="2646795"/>
            <a:chOff x="0" y="0"/>
            <a:chExt cx="2312670" cy="33553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12670" cy="3355340"/>
            </a:xfrm>
            <a:custGeom>
              <a:avLst/>
              <a:gdLst/>
              <a:ahLst/>
              <a:cxnLst/>
              <a:rect l="l" t="t" r="r" b="b"/>
              <a:pathLst>
                <a:path w="2312670" h="3355340">
                  <a:moveTo>
                    <a:pt x="1588770" y="1684020"/>
                  </a:moveTo>
                  <a:lnTo>
                    <a:pt x="673100" y="0"/>
                  </a:lnTo>
                  <a:lnTo>
                    <a:pt x="0" y="0"/>
                  </a:lnTo>
                  <a:lnTo>
                    <a:pt x="0" y="3355340"/>
                  </a:lnTo>
                  <a:lnTo>
                    <a:pt x="716280" y="3355340"/>
                  </a:lnTo>
                  <a:lnTo>
                    <a:pt x="716280" y="1671320"/>
                  </a:lnTo>
                  <a:lnTo>
                    <a:pt x="1633220" y="3355340"/>
                  </a:lnTo>
                  <a:lnTo>
                    <a:pt x="2312670" y="3355340"/>
                  </a:lnTo>
                  <a:lnTo>
                    <a:pt x="2312670" y="0"/>
                  </a:lnTo>
                  <a:lnTo>
                    <a:pt x="1588770" y="0"/>
                  </a:lnTo>
                  <a:close/>
                </a:path>
              </a:pathLst>
            </a:custGeom>
            <a:blipFill>
              <a:blip r:embed="rId5"/>
              <a:stretch>
                <a:fillRect l="-58881" r="-58881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813003" y="3592908"/>
            <a:ext cx="1787798" cy="2646795"/>
            <a:chOff x="0" y="0"/>
            <a:chExt cx="2341880" cy="34671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43150" cy="3467100"/>
            </a:xfrm>
            <a:custGeom>
              <a:avLst/>
              <a:gdLst/>
              <a:ahLst/>
              <a:cxnLst/>
              <a:rect l="l" t="t" r="r" b="b"/>
              <a:pathLst>
                <a:path w="2343150" h="3467100">
                  <a:moveTo>
                    <a:pt x="727710" y="3401060"/>
                  </a:moveTo>
                  <a:cubicBezTo>
                    <a:pt x="864870" y="3445510"/>
                    <a:pt x="1010920" y="3467100"/>
                    <a:pt x="1162050" y="3467100"/>
                  </a:cubicBezTo>
                  <a:cubicBezTo>
                    <a:pt x="1328420" y="3467100"/>
                    <a:pt x="1484630" y="3446780"/>
                    <a:pt x="1624330" y="3408680"/>
                  </a:cubicBezTo>
                  <a:cubicBezTo>
                    <a:pt x="1770380" y="3368040"/>
                    <a:pt x="1898650" y="3302000"/>
                    <a:pt x="2004060" y="3213100"/>
                  </a:cubicBezTo>
                  <a:cubicBezTo>
                    <a:pt x="2112010" y="3122930"/>
                    <a:pt x="2195830" y="3004820"/>
                    <a:pt x="2255520" y="2862580"/>
                  </a:cubicBezTo>
                  <a:cubicBezTo>
                    <a:pt x="2313940" y="2722880"/>
                    <a:pt x="2343150" y="2553970"/>
                    <a:pt x="2343150" y="2360930"/>
                  </a:cubicBezTo>
                  <a:cubicBezTo>
                    <a:pt x="2343150" y="2202180"/>
                    <a:pt x="2319020" y="2065020"/>
                    <a:pt x="2270760" y="1951990"/>
                  </a:cubicBezTo>
                  <a:cubicBezTo>
                    <a:pt x="2222500" y="1838960"/>
                    <a:pt x="2157730" y="1743710"/>
                    <a:pt x="2078990" y="1666240"/>
                  </a:cubicBezTo>
                  <a:cubicBezTo>
                    <a:pt x="2001520" y="1591310"/>
                    <a:pt x="1913890" y="1527810"/>
                    <a:pt x="1814830" y="1479550"/>
                  </a:cubicBezTo>
                  <a:cubicBezTo>
                    <a:pt x="1723390" y="1433830"/>
                    <a:pt x="1628140" y="1393190"/>
                    <a:pt x="1531620" y="1358900"/>
                  </a:cubicBezTo>
                  <a:cubicBezTo>
                    <a:pt x="1438910" y="1325880"/>
                    <a:pt x="1347470" y="1295400"/>
                    <a:pt x="1257300" y="1267460"/>
                  </a:cubicBezTo>
                  <a:cubicBezTo>
                    <a:pt x="1176020" y="1242060"/>
                    <a:pt x="1102360" y="1212850"/>
                    <a:pt x="1038860" y="1178560"/>
                  </a:cubicBezTo>
                  <a:cubicBezTo>
                    <a:pt x="982980" y="1149350"/>
                    <a:pt x="937260" y="1113790"/>
                    <a:pt x="904240" y="1073150"/>
                  </a:cubicBezTo>
                  <a:cubicBezTo>
                    <a:pt x="876300" y="1041400"/>
                    <a:pt x="863600" y="999490"/>
                    <a:pt x="863600" y="946150"/>
                  </a:cubicBezTo>
                  <a:cubicBezTo>
                    <a:pt x="863600" y="881380"/>
                    <a:pt x="886460" y="830580"/>
                    <a:pt x="934720" y="788670"/>
                  </a:cubicBezTo>
                  <a:cubicBezTo>
                    <a:pt x="986790" y="744220"/>
                    <a:pt x="1070610" y="721360"/>
                    <a:pt x="1182370" y="721360"/>
                  </a:cubicBezTo>
                  <a:cubicBezTo>
                    <a:pt x="1281430" y="721360"/>
                    <a:pt x="1356360" y="748030"/>
                    <a:pt x="1408430" y="803910"/>
                  </a:cubicBezTo>
                  <a:cubicBezTo>
                    <a:pt x="1463040" y="862330"/>
                    <a:pt x="1488440" y="941070"/>
                    <a:pt x="1488440" y="1046480"/>
                  </a:cubicBezTo>
                  <a:lnTo>
                    <a:pt x="1488440" y="1196340"/>
                  </a:lnTo>
                  <a:lnTo>
                    <a:pt x="2286000" y="1196340"/>
                  </a:lnTo>
                  <a:lnTo>
                    <a:pt x="2286000" y="1032510"/>
                  </a:lnTo>
                  <a:cubicBezTo>
                    <a:pt x="2286000" y="857250"/>
                    <a:pt x="2255520" y="702310"/>
                    <a:pt x="2197100" y="571500"/>
                  </a:cubicBezTo>
                  <a:cubicBezTo>
                    <a:pt x="2137410" y="440690"/>
                    <a:pt x="2056130" y="330200"/>
                    <a:pt x="1954530" y="245110"/>
                  </a:cubicBezTo>
                  <a:cubicBezTo>
                    <a:pt x="1854200" y="161290"/>
                    <a:pt x="1734820" y="97790"/>
                    <a:pt x="1601470" y="58420"/>
                  </a:cubicBezTo>
                  <a:cubicBezTo>
                    <a:pt x="1471930" y="19050"/>
                    <a:pt x="1333500" y="0"/>
                    <a:pt x="1187450" y="0"/>
                  </a:cubicBezTo>
                  <a:cubicBezTo>
                    <a:pt x="1043940" y="0"/>
                    <a:pt x="902970" y="19050"/>
                    <a:pt x="770890" y="58420"/>
                  </a:cubicBezTo>
                  <a:cubicBezTo>
                    <a:pt x="635000" y="97790"/>
                    <a:pt x="514350" y="158750"/>
                    <a:pt x="410210" y="240030"/>
                  </a:cubicBezTo>
                  <a:cubicBezTo>
                    <a:pt x="304800" y="322580"/>
                    <a:pt x="219710" y="426720"/>
                    <a:pt x="157480" y="551180"/>
                  </a:cubicBezTo>
                  <a:cubicBezTo>
                    <a:pt x="93980" y="675640"/>
                    <a:pt x="62230" y="822960"/>
                    <a:pt x="62230" y="988060"/>
                  </a:cubicBezTo>
                  <a:cubicBezTo>
                    <a:pt x="62230" y="1117600"/>
                    <a:pt x="77470" y="1233170"/>
                    <a:pt x="107950" y="1332230"/>
                  </a:cubicBezTo>
                  <a:cubicBezTo>
                    <a:pt x="138430" y="1431290"/>
                    <a:pt x="181610" y="1520190"/>
                    <a:pt x="237490" y="1593850"/>
                  </a:cubicBezTo>
                  <a:cubicBezTo>
                    <a:pt x="292100" y="1667510"/>
                    <a:pt x="355600" y="1731010"/>
                    <a:pt x="426720" y="1783080"/>
                  </a:cubicBezTo>
                  <a:cubicBezTo>
                    <a:pt x="495300" y="1832610"/>
                    <a:pt x="567690" y="1877060"/>
                    <a:pt x="645160" y="1912620"/>
                  </a:cubicBezTo>
                  <a:cubicBezTo>
                    <a:pt x="718820" y="1948180"/>
                    <a:pt x="797560" y="1978660"/>
                    <a:pt x="876300" y="2005330"/>
                  </a:cubicBezTo>
                  <a:cubicBezTo>
                    <a:pt x="951230" y="2030730"/>
                    <a:pt x="1023620" y="2054860"/>
                    <a:pt x="1094740" y="2080260"/>
                  </a:cubicBezTo>
                  <a:cubicBezTo>
                    <a:pt x="1162050" y="2104390"/>
                    <a:pt x="1226820" y="2128520"/>
                    <a:pt x="1287780" y="2155190"/>
                  </a:cubicBezTo>
                  <a:cubicBezTo>
                    <a:pt x="1342390" y="2179320"/>
                    <a:pt x="1389380" y="2207260"/>
                    <a:pt x="1430020" y="2239010"/>
                  </a:cubicBezTo>
                  <a:cubicBezTo>
                    <a:pt x="1465580" y="2268220"/>
                    <a:pt x="1493520" y="2301240"/>
                    <a:pt x="1513840" y="2340610"/>
                  </a:cubicBezTo>
                  <a:cubicBezTo>
                    <a:pt x="1532890" y="2377440"/>
                    <a:pt x="1543050" y="2425700"/>
                    <a:pt x="1543050" y="2481580"/>
                  </a:cubicBezTo>
                  <a:cubicBezTo>
                    <a:pt x="1543050" y="2515870"/>
                    <a:pt x="1537970" y="2547620"/>
                    <a:pt x="1525270" y="2579370"/>
                  </a:cubicBezTo>
                  <a:cubicBezTo>
                    <a:pt x="1515110" y="2608580"/>
                    <a:pt x="1498600" y="2633980"/>
                    <a:pt x="1473200" y="2656840"/>
                  </a:cubicBezTo>
                  <a:cubicBezTo>
                    <a:pt x="1447800" y="2680970"/>
                    <a:pt x="1413510" y="2701290"/>
                    <a:pt x="1367790" y="2717800"/>
                  </a:cubicBezTo>
                  <a:cubicBezTo>
                    <a:pt x="1320800" y="2735580"/>
                    <a:pt x="1259840" y="2743200"/>
                    <a:pt x="1187450" y="2743200"/>
                  </a:cubicBezTo>
                  <a:cubicBezTo>
                    <a:pt x="1123950" y="2743200"/>
                    <a:pt x="1066800" y="2734310"/>
                    <a:pt x="1019810" y="2715260"/>
                  </a:cubicBezTo>
                  <a:cubicBezTo>
                    <a:pt x="974090" y="2697480"/>
                    <a:pt x="935990" y="2672080"/>
                    <a:pt x="905510" y="2639060"/>
                  </a:cubicBezTo>
                  <a:cubicBezTo>
                    <a:pt x="873760" y="2606040"/>
                    <a:pt x="850900" y="2566670"/>
                    <a:pt x="834390" y="2519680"/>
                  </a:cubicBezTo>
                  <a:cubicBezTo>
                    <a:pt x="816610" y="2470150"/>
                    <a:pt x="807720" y="2414270"/>
                    <a:pt x="807720" y="2352040"/>
                  </a:cubicBezTo>
                  <a:cubicBezTo>
                    <a:pt x="807720" y="2343150"/>
                    <a:pt x="807720" y="2331720"/>
                    <a:pt x="808990" y="2319020"/>
                  </a:cubicBezTo>
                  <a:cubicBezTo>
                    <a:pt x="810260" y="2297430"/>
                    <a:pt x="811530" y="2284730"/>
                    <a:pt x="811530" y="2278380"/>
                  </a:cubicBezTo>
                  <a:lnTo>
                    <a:pt x="811530" y="2170430"/>
                  </a:lnTo>
                  <a:lnTo>
                    <a:pt x="3810" y="2170430"/>
                  </a:lnTo>
                  <a:lnTo>
                    <a:pt x="3810" y="2278380"/>
                  </a:lnTo>
                  <a:cubicBezTo>
                    <a:pt x="3810" y="2288540"/>
                    <a:pt x="2540" y="2301240"/>
                    <a:pt x="2540" y="2315210"/>
                  </a:cubicBezTo>
                  <a:cubicBezTo>
                    <a:pt x="1270" y="2336800"/>
                    <a:pt x="0" y="2358390"/>
                    <a:pt x="0" y="2378710"/>
                  </a:cubicBezTo>
                  <a:cubicBezTo>
                    <a:pt x="0" y="2555240"/>
                    <a:pt x="31750" y="2712720"/>
                    <a:pt x="95250" y="2848610"/>
                  </a:cubicBezTo>
                  <a:cubicBezTo>
                    <a:pt x="158750" y="2984500"/>
                    <a:pt x="246380" y="3100070"/>
                    <a:pt x="354330" y="3191510"/>
                  </a:cubicBezTo>
                  <a:cubicBezTo>
                    <a:pt x="461010" y="3286760"/>
                    <a:pt x="586740" y="3355340"/>
                    <a:pt x="727710" y="3401060"/>
                  </a:cubicBezTo>
                  <a:close/>
                </a:path>
              </a:pathLst>
            </a:custGeom>
            <a:blipFill>
              <a:blip r:embed="rId6"/>
              <a:stretch>
                <a:fillRect l="-83379" r="-83379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096102" y="3592908"/>
            <a:ext cx="2300167" cy="2646795"/>
            <a:chOff x="0" y="0"/>
            <a:chExt cx="2915920" cy="33553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5920" cy="3356610"/>
            </a:xfrm>
            <a:custGeom>
              <a:avLst/>
              <a:gdLst/>
              <a:ahLst/>
              <a:cxnLst/>
              <a:rect l="l" t="t" r="r" b="b"/>
              <a:pathLst>
                <a:path w="2915920" h="3356610">
                  <a:moveTo>
                    <a:pt x="960120" y="2739390"/>
                  </a:moveTo>
                  <a:lnTo>
                    <a:pt x="1921510" y="2739390"/>
                  </a:lnTo>
                  <a:lnTo>
                    <a:pt x="2108200" y="3356610"/>
                  </a:lnTo>
                  <a:lnTo>
                    <a:pt x="2915920" y="3356610"/>
                  </a:lnTo>
                  <a:lnTo>
                    <a:pt x="1869440" y="0"/>
                  </a:lnTo>
                  <a:lnTo>
                    <a:pt x="1049020" y="0"/>
                  </a:lnTo>
                  <a:lnTo>
                    <a:pt x="0" y="3355340"/>
                  </a:lnTo>
                  <a:lnTo>
                    <a:pt x="778510" y="3355340"/>
                  </a:lnTo>
                  <a:lnTo>
                    <a:pt x="960120" y="2739390"/>
                  </a:lnTo>
                  <a:close/>
                  <a:moveTo>
                    <a:pt x="1442720" y="1111250"/>
                  </a:moveTo>
                  <a:lnTo>
                    <a:pt x="1701800" y="2000250"/>
                  </a:lnTo>
                  <a:lnTo>
                    <a:pt x="1179830" y="2000250"/>
                  </a:lnTo>
                  <a:lnTo>
                    <a:pt x="1442720" y="1111250"/>
                  </a:lnTo>
                  <a:close/>
                </a:path>
              </a:pathLst>
            </a:custGeom>
            <a:blipFill>
              <a:blip r:embed="rId7"/>
              <a:stretch>
                <a:fillRect l="-65474" r="-65474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888138" y="3592908"/>
            <a:ext cx="547421" cy="2646795"/>
            <a:chOff x="0" y="0"/>
            <a:chExt cx="1175512" cy="56836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75512" cy="5683631"/>
            </a:xfrm>
            <a:custGeom>
              <a:avLst/>
              <a:gdLst/>
              <a:ahLst/>
              <a:cxnLst/>
              <a:rect l="l" t="t" r="r" b="b"/>
              <a:pathLst>
                <a:path w="1175512" h="5683631">
                  <a:moveTo>
                    <a:pt x="0" y="5683631"/>
                  </a:moveTo>
                  <a:lnTo>
                    <a:pt x="0" y="0"/>
                  </a:lnTo>
                  <a:lnTo>
                    <a:pt x="1175512" y="0"/>
                  </a:lnTo>
                  <a:lnTo>
                    <a:pt x="1175512" y="5683631"/>
                  </a:lnTo>
                  <a:lnTo>
                    <a:pt x="0" y="5683631"/>
                  </a:lnTo>
                  <a:close/>
                </a:path>
              </a:pathLst>
            </a:custGeom>
            <a:blipFill>
              <a:blip r:embed="rId8"/>
              <a:stretch>
                <a:fillRect l="-312853" r="-312853"/>
              </a:stretch>
            </a:blipFill>
          </p:spPr>
          <p:txBody>
            <a:bodyPr/>
            <a:lstStyle/>
            <a:p>
              <a:endParaRPr lang="lt-LT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63152" y="428006"/>
            <a:ext cx="5019175" cy="7200900"/>
          </a:xfrm>
          <a:prstGeom prst="rect">
            <a:avLst/>
          </a:prstGeom>
          <a:solidFill>
            <a:srgbClr val="243B3B"/>
          </a:solidFill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2091769" y="578183"/>
            <a:ext cx="1961941" cy="1890716"/>
          </a:xfrm>
          <a:custGeom>
            <a:avLst/>
            <a:gdLst/>
            <a:ahLst/>
            <a:cxnLst/>
            <a:rect l="l" t="t" r="r" b="b"/>
            <a:pathLst>
              <a:path w="1961941" h="1890716">
                <a:moveTo>
                  <a:pt x="0" y="0"/>
                </a:moveTo>
                <a:lnTo>
                  <a:pt x="1961941" y="0"/>
                </a:lnTo>
                <a:lnTo>
                  <a:pt x="1961941" y="1890715"/>
                </a:lnTo>
                <a:lnTo>
                  <a:pt x="0" y="1890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4" name="Freeform 4"/>
          <p:cNvSpPr/>
          <p:nvPr/>
        </p:nvSpPr>
        <p:spPr>
          <a:xfrm>
            <a:off x="1338698" y="2803631"/>
            <a:ext cx="3723928" cy="7316162"/>
          </a:xfrm>
          <a:custGeom>
            <a:avLst/>
            <a:gdLst/>
            <a:ahLst/>
            <a:cxnLst/>
            <a:rect l="l" t="t" r="r" b="b"/>
            <a:pathLst>
              <a:path w="3723928" h="7316162">
                <a:moveTo>
                  <a:pt x="0" y="0"/>
                </a:moveTo>
                <a:lnTo>
                  <a:pt x="3723927" y="0"/>
                </a:lnTo>
                <a:lnTo>
                  <a:pt x="3723927" y="7316162"/>
                </a:lnTo>
                <a:lnTo>
                  <a:pt x="0" y="7316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927" r="-153952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6166019" y="1885092"/>
            <a:ext cx="10851078" cy="7771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tapimo viešąja įstaiga. 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bendradarbiavimo sutarties pasirašymo su VU. </a:t>
            </a:r>
            <a:endParaRPr lang="lt-LT" sz="3200" spc="79" dirty="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2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šių metų biudžeto ir jo vykdymo. 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2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doktorantų stipendijų pokyčių.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2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12-ojo viešojo sektoriaus apskaitos ir finansinės atskaitomybės standarto „Ilgalaikis materialusis turtas“ pakeitimo.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doktorantų krepšelių.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Dėl GTC publikacijų kompensavimo. 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2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</a:rPr>
              <a:t>Dėl ilgalaikio turto poreikio 2025 m.</a:t>
            </a: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Dėl 2025 m. viešųjų pirkimų pokyčių.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Dėl dalyvavimo karjeros ir švietimo parodoje „Karjera &amp; studijos Lietuvoje 2025“ Lietuvos parodų ir kongresų centre „Litexpo“.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Kiti klausimai.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marL="457200" indent="-457200" algn="just">
              <a:lnSpc>
                <a:spcPts val="3673"/>
              </a:lnSpc>
              <a:buAutoNum type="arabicPeriod"/>
            </a:pPr>
            <a:r>
              <a:rPr lang="lt-LT" sz="3200" spc="79" dirty="0">
                <a:solidFill>
                  <a:srgbClr val="243B3B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Anonsai.</a:t>
            </a:r>
            <a:endParaRPr lang="lt-LT" sz="3200" spc="79" dirty="0">
              <a:solidFill>
                <a:srgbClr val="243B3B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1092"/>
              </a:lnSpc>
              <a:spcBef>
                <a:spcPct val="0"/>
              </a:spcBef>
            </a:pPr>
            <a:endParaRPr lang="en-US" sz="2135" spc="79" dirty="0">
              <a:solidFill>
                <a:srgbClr val="243B3B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164896" y="432861"/>
            <a:ext cx="1084188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35"/>
              </a:lnSpc>
            </a:pPr>
            <a:r>
              <a:rPr lang="lt-LT" sz="6850" b="1">
                <a:solidFill>
                  <a:srgbClr val="243B3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Posėdžio klausimai</a:t>
            </a:r>
            <a:endParaRPr lang="lt-LT" sz="6850" b="1">
              <a:solidFill>
                <a:srgbClr val="243B3B"/>
              </a:solidFill>
              <a:latin typeface="Times New Roman"/>
              <a:ea typeface="Agrandir Narrow Bold"/>
              <a:cs typeface="Agrandir Narrow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5AE4C7-6850-4B42-6F1B-838358B72854}"/>
              </a:ext>
            </a:extLst>
          </p:cNvPr>
          <p:cNvSpPr txBox="1"/>
          <p:nvPr/>
        </p:nvSpPr>
        <p:spPr>
          <a:xfrm>
            <a:off x="1934817" y="2345635"/>
            <a:ext cx="147894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tx2"/>
                </a:solidFill>
              </a:rPr>
              <a:t>2024-03-14 13 val. </a:t>
            </a:r>
            <a:endParaRPr lang="lt-LT" sz="5400" b="1" dirty="0">
              <a:solidFill>
                <a:schemeClr val="tx2"/>
              </a:solidFill>
            </a:endParaRPr>
          </a:p>
          <a:p>
            <a:pPr algn="ctr"/>
            <a:endParaRPr lang="lt-LT" sz="5400" b="1" dirty="0">
              <a:solidFill>
                <a:schemeClr val="tx2"/>
              </a:solidFill>
            </a:endParaRPr>
          </a:p>
          <a:p>
            <a:pPr algn="just"/>
            <a:r>
              <a:rPr lang="en-US" sz="5400" dirty="0" err="1">
                <a:solidFill>
                  <a:schemeClr val="tx2"/>
                </a:solidFill>
              </a:rPr>
              <a:t>Valstybinio</a:t>
            </a:r>
            <a:r>
              <a:rPr lang="en-US" sz="5400" dirty="0">
                <a:solidFill>
                  <a:schemeClr val="tx2"/>
                </a:solidFill>
              </a:rPr>
              <a:t> </a:t>
            </a:r>
            <a:r>
              <a:rPr lang="en-US" sz="5400" dirty="0" err="1">
                <a:solidFill>
                  <a:schemeClr val="tx2"/>
                </a:solidFill>
              </a:rPr>
              <a:t>mokslini</a:t>
            </a:r>
            <a:r>
              <a:rPr lang="lt-LT" sz="5400" dirty="0">
                <a:solidFill>
                  <a:schemeClr val="tx2"/>
                </a:solidFill>
              </a:rPr>
              <a:t>ų tyrimų instituto Gamtos tyrimų centro direktoriaus metinės ataskaitos pristatymas GTC Mokslo tarybos posėdžio metu.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ECF1C-16FE-404E-AADB-49C98F6A3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A830D9-C37D-43AA-9D13-B01049B1181C}"/>
              </a:ext>
            </a:extLst>
          </p:cNvPr>
          <p:cNvSpPr/>
          <p:nvPr/>
        </p:nvSpPr>
        <p:spPr>
          <a:xfrm>
            <a:off x="5889042" y="0"/>
            <a:ext cx="7278053" cy="10287000"/>
          </a:xfrm>
          <a:custGeom>
            <a:avLst/>
            <a:gdLst/>
            <a:ahLst/>
            <a:cxnLst/>
            <a:rect l="l" t="t" r="r" b="b"/>
            <a:pathLst>
              <a:path w="7278053" h="10287000">
                <a:moveTo>
                  <a:pt x="0" y="0"/>
                </a:moveTo>
                <a:lnTo>
                  <a:pt x="7278053" y="0"/>
                </a:lnTo>
                <a:lnTo>
                  <a:pt x="72780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77677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3965" y="205125"/>
            <a:ext cx="13872850" cy="9815041"/>
          </a:xfrm>
          <a:custGeom>
            <a:avLst/>
            <a:gdLst/>
            <a:ahLst/>
            <a:cxnLst/>
            <a:rect l="l" t="t" r="r" b="b"/>
            <a:pathLst>
              <a:path w="13872850" h="9815041">
                <a:moveTo>
                  <a:pt x="0" y="0"/>
                </a:moveTo>
                <a:lnTo>
                  <a:pt x="13872850" y="0"/>
                </a:lnTo>
                <a:lnTo>
                  <a:pt x="13872850" y="9815041"/>
                </a:lnTo>
                <a:lnTo>
                  <a:pt x="0" y="98150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18724" y="0"/>
            <a:ext cx="7278053" cy="10287000"/>
          </a:xfrm>
          <a:custGeom>
            <a:avLst/>
            <a:gdLst/>
            <a:ahLst/>
            <a:cxnLst/>
            <a:rect l="l" t="t" r="r" b="b"/>
            <a:pathLst>
              <a:path w="7278053" h="10287000">
                <a:moveTo>
                  <a:pt x="0" y="0"/>
                </a:moveTo>
                <a:lnTo>
                  <a:pt x="7278053" y="0"/>
                </a:lnTo>
                <a:lnTo>
                  <a:pt x="72780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36560" y="185736"/>
            <a:ext cx="13857722" cy="9804338"/>
          </a:xfrm>
          <a:custGeom>
            <a:avLst/>
            <a:gdLst/>
            <a:ahLst/>
            <a:cxnLst/>
            <a:rect l="l" t="t" r="r" b="b"/>
            <a:pathLst>
              <a:path w="13857722" h="9804338">
                <a:moveTo>
                  <a:pt x="0" y="0"/>
                </a:moveTo>
                <a:lnTo>
                  <a:pt x="13857721" y="0"/>
                </a:lnTo>
                <a:lnTo>
                  <a:pt x="13857721" y="9804338"/>
                </a:lnTo>
                <a:lnTo>
                  <a:pt x="0" y="9804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60089" y="1746949"/>
            <a:ext cx="16099211" cy="605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6"/>
              </a:lnSpc>
            </a:pPr>
            <a:r>
              <a:rPr lang="lt-LT" sz="3100" b="1">
                <a:solidFill>
                  <a:srgbClr val="000000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Nuo 2025 m. vasario 3 d.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vyksta registracija į 24-ąją tarptautinę aplinkosaugos konferenciją „</a:t>
            </a:r>
            <a:r>
              <a:rPr lang="en-GB" sz="3100" noProof="1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EcoBalt</a:t>
            </a:r>
            <a:r>
              <a:rPr lang="en-GB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</a:t>
            </a:r>
            <a:r>
              <a:rPr lang="lt-LT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2025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“. 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Daugiau informacijos apie konferenciją ir registracijos nuorodą rasite </a:t>
            </a: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2" tooltip="https://ecobalt.ftmc.lt"/>
              </a:rPr>
              <a:t>„EcoBalt 2025“ interneto svetainėje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Valstybinis mokslinių tyrimų institutas Fizinių ir technologijos mokslų centras įsteigia naujus prestižinius apdovanojimus, kuriais bus įvertinti puikūs fizikos ir gamtos mokslų studentų pasiekimai – „</a:t>
            </a:r>
            <a:r>
              <a:rPr lang="en-GB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Open Readings Research Excellence Award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“! Norėdami pateikti paraišką, kandidatai pirmiausia turi </a:t>
            </a:r>
            <a:r>
              <a:rPr lang="lt-LT" sz="3100" b="1">
                <a:solidFill>
                  <a:srgbClr val="000000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iki vasario 17 d.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</a:t>
            </a: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3" tooltip="https://openreadings.eu/registration/"/>
              </a:rPr>
              <a:t>užsiregistruoti žodiniam pranešimui konferencijoje „Open Readings 2025“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Daugiau informacijos apie konferenciją rasite interneto svetainėje </a:t>
            </a: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4" tooltip="https://openreadings.eu/open-readings-reasearch-excellence-award/"/>
              </a:rPr>
              <a:t>paspaudę šią nuorodą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386"/>
              </a:lnSpc>
            </a:pPr>
            <a:endParaRPr lang="en-US" sz="3122">
              <a:solidFill>
                <a:srgbClr val="000000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  <a:p>
            <a:pPr algn="just">
              <a:lnSpc>
                <a:spcPts val="3386"/>
              </a:lnSpc>
            </a:pPr>
            <a:endParaRPr lang="en-US" sz="3122">
              <a:solidFill>
                <a:srgbClr val="000000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  <a:p>
            <a:pPr algn="just">
              <a:lnSpc>
                <a:spcPts val="3386"/>
              </a:lnSpc>
              <a:spcBef>
                <a:spcPct val="0"/>
              </a:spcBef>
            </a:pPr>
            <a:endParaRPr lang="en-US" sz="3122">
              <a:solidFill>
                <a:srgbClr val="000000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753" y="785818"/>
            <a:ext cx="16538494" cy="896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46"/>
              </a:lnSpc>
            </a:pPr>
            <a:r>
              <a:rPr lang="lt-LT" sz="3100" b="1">
                <a:solidFill>
                  <a:srgbClr val="000000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2025 m. vasario 26 d.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Vilniuje vyks tarptautinis renginys „</a:t>
            </a:r>
            <a:r>
              <a:rPr lang="lt-LT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EUREKA </a:t>
            </a:r>
            <a:r>
              <a:rPr lang="en-GB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goes</a:t>
            </a:r>
            <a:r>
              <a:rPr lang="lt-LT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Vilnius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“. Kviečiami mokslininkai, įmonių atstovai ir visi, besidomintys tarptautinių mokslinių tyrimų ir eksperimentinės plėtros (MTEP) projektų galimybėmis.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Daugiau apie „</a:t>
            </a:r>
            <a:r>
              <a:rPr lang="lt-LT" sz="3100" noProof="1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Eureka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“ tinklą galima sužinoti čia. Registruotis į renginį galima </a:t>
            </a: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2" tooltip="https://forms.office.com/e/LS4Q9tpuT7?origin=lprLink"/>
              </a:rPr>
              <a:t>čia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, o renginio programą galima rasti </a:t>
            </a: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3" tooltip="https://lmt.lrv.lt/public/canonical/1736236195/3935/programa%20(1).pdf"/>
              </a:rPr>
              <a:t>čia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 b="1">
                <a:solidFill>
                  <a:srgbClr val="000000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2025 m. kovo 6–7 d.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Diuseldorfe (Vokietijoje) vyks 12-asis tinklaveikos renginys (konferencija) „Sėkmingi moksliniai tyrimai ir inovacijos Europoje 2025“ („</a:t>
            </a:r>
            <a:r>
              <a:rPr lang="en-GB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Successful R&amp;I in Europe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“).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TEMOS: Sveikata; Kūrybinės industrijos; Skaitmeninės technologijos; Pramonės technologijos; Energetika; Mobilumas; Maistas, </a:t>
            </a:r>
            <a:r>
              <a:rPr lang="lt-LT" sz="3100" noProof="1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bioekonomika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, gamtiniai ištekliai, žemės ūkis ir aplinka; Inovatyvūs viešieji pirkimai.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986"/>
              </a:lnSpc>
            </a:pPr>
            <a:r>
              <a:rPr lang="lt-LT" sz="33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Registracija vyks iki vasario 28 d., paspaudus šią </a:t>
            </a:r>
            <a:r>
              <a:rPr lang="lt-LT" sz="33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4" tooltip="https://express.converia.de/frontend/index.php?sub=1666"/>
              </a:rPr>
              <a:t>nuorodą</a:t>
            </a:r>
            <a:r>
              <a:rPr lang="lt-LT" sz="33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3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Daugiau informacijos apie renginį rasite </a:t>
            </a: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5" tooltip="https://horizont.zenit.de/en/events/successful2025/"/>
              </a:rPr>
              <a:t>tinklapyje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 b="1">
                <a:solidFill>
                  <a:srgbClr val="000000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2025 m. kovo 7 d.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vyks nuotolinė tarptautinė mokslinė-praktinė konferencija „</a:t>
            </a:r>
            <a:r>
              <a:rPr lang="en-GB" sz="3100" noProof="1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Eurointegration</a:t>
            </a:r>
            <a:r>
              <a:rPr lang="en-GB" sz="3100">
                <a:solidFill>
                  <a:srgbClr val="5271FF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 in Art, Science and Education: Experience, Development Perspectives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“.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6" tooltip="https://www.ku.lt/uploads/documents/files/Invitation_Coference_2025_EN.docx"/>
              </a:rPr>
              <a:t>Daugiau informacijos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746"/>
              </a:lnSpc>
            </a:pPr>
            <a:r>
              <a:rPr lang="lt-LT" sz="3100" u="sng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  <a:hlinkClick r:id="rId7" tooltip="https://docs.google.com/forms/d/e/1FAIpQLSeftmUWjYWoT2URJF6c9ZbGkQntQpOTeeoHPmZx1kf4NAd2IQ/viewform"/>
              </a:rPr>
              <a:t>Registracija</a:t>
            </a:r>
            <a:r>
              <a:rPr lang="lt-LT" sz="3100">
                <a:solidFill>
                  <a:srgbClr val="000000"/>
                </a:solidFill>
                <a:latin typeface="Times New Roman"/>
                <a:ea typeface="Agrandir Narrow"/>
                <a:cs typeface="Agrandir Narrow"/>
                <a:sym typeface="Agrandir Narrow"/>
              </a:rPr>
              <a:t>.</a:t>
            </a:r>
            <a:endParaRPr lang="lt-LT" sz="3100">
              <a:solidFill>
                <a:srgbClr val="000000"/>
              </a:solidFill>
              <a:latin typeface="Times New Roman"/>
              <a:ea typeface="Agrandir Narrow"/>
              <a:cs typeface="Agrandir Narrow"/>
            </a:endParaRPr>
          </a:p>
          <a:p>
            <a:pPr algn="just">
              <a:lnSpc>
                <a:spcPts val="3386"/>
              </a:lnSpc>
              <a:spcBef>
                <a:spcPct val="0"/>
              </a:spcBef>
            </a:pPr>
            <a:endParaRPr lang="en-US" sz="3122">
              <a:solidFill>
                <a:srgbClr val="000000"/>
              </a:solidFill>
              <a:latin typeface="Agrandir Narrow"/>
              <a:ea typeface="Agrandir Narrow"/>
              <a:cs typeface="Agrandir Narrow"/>
              <a:sym typeface="Agrandir Narr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5073" y="463403"/>
            <a:ext cx="15478884" cy="9266273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TextBox 3"/>
          <p:cNvSpPr txBox="1"/>
          <p:nvPr/>
        </p:nvSpPr>
        <p:spPr>
          <a:xfrm>
            <a:off x="5579281" y="5574340"/>
            <a:ext cx="7596371" cy="1053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57"/>
              </a:lnSpc>
              <a:spcBef>
                <a:spcPct val="0"/>
              </a:spcBef>
            </a:pPr>
            <a:r>
              <a:rPr lang="lt-LT" sz="7200" b="1">
                <a:solidFill>
                  <a:srgbClr val="000000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Ačiū už dėmesį</a:t>
            </a:r>
            <a:endParaRPr lang="lt-LT" sz="7200" b="1">
              <a:solidFill>
                <a:srgbClr val="000000"/>
              </a:solidFill>
              <a:latin typeface="Times New Roman"/>
              <a:ea typeface="Agrandir Narrow Bold"/>
              <a:cs typeface="Agrandir Narrow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3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8743950"/>
            <a:ext cx="3086100" cy="1543050"/>
          </a:xfrm>
          <a:custGeom>
            <a:avLst/>
            <a:gdLst/>
            <a:ahLst/>
            <a:cxnLst/>
            <a:rect l="l" t="t" r="r" b="b"/>
            <a:pathLst>
              <a:path w="3086100" h="1543050">
                <a:moveTo>
                  <a:pt x="0" y="0"/>
                </a:moveTo>
                <a:lnTo>
                  <a:pt x="3086100" y="0"/>
                </a:lnTo>
                <a:lnTo>
                  <a:pt x="3086100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2612266" cy="2343279"/>
          </a:xfrm>
          <a:custGeom>
            <a:avLst/>
            <a:gdLst/>
            <a:ahLst/>
            <a:cxnLst/>
            <a:rect l="l" t="t" r="r" b="b"/>
            <a:pathLst>
              <a:path w="2612266" h="2343279">
                <a:moveTo>
                  <a:pt x="0" y="0"/>
                </a:moveTo>
                <a:lnTo>
                  <a:pt x="2612266" y="0"/>
                </a:lnTo>
                <a:lnTo>
                  <a:pt x="2612266" y="2343279"/>
                </a:lnTo>
                <a:lnTo>
                  <a:pt x="0" y="23432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4" name="TextBox 4"/>
          <p:cNvSpPr txBox="1"/>
          <p:nvPr/>
        </p:nvSpPr>
        <p:spPr>
          <a:xfrm>
            <a:off x="5669343" y="667044"/>
            <a:ext cx="7726335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lt-LT" sz="4800" b="1">
                <a:solidFill>
                  <a:srgbClr val="D1D1CB"/>
                </a:solidFill>
                <a:latin typeface="Times New Roman"/>
                <a:ea typeface="Agrandir Narrow Bold"/>
                <a:cs typeface="Agrandir Narrow Bold"/>
                <a:sym typeface="Agrandir Narrow Bold"/>
              </a:rPr>
              <a:t>Dėl tapimo viešąja įstaiga</a:t>
            </a:r>
            <a:r>
              <a:rPr lang="lt-LT" sz="4000" b="1">
                <a:solidFill>
                  <a:srgbClr val="D1D1CB"/>
                </a:solidFill>
                <a:latin typeface="Agrandir Narrow Bold"/>
                <a:ea typeface="Agrandir Narrow Bold"/>
                <a:cs typeface="Agrandir Narrow Bold"/>
                <a:sym typeface="Agrandir Narrow Bold"/>
              </a:rPr>
              <a:t> </a:t>
            </a:r>
            <a:endParaRPr lang="lt-LT" sz="4000" b="1">
              <a:solidFill>
                <a:srgbClr val="D1D1CB"/>
              </a:solidFill>
              <a:latin typeface="Agrandir Narrow Bold"/>
              <a:ea typeface="Agrandir Narrow Bold"/>
              <a:cs typeface="Agrandir Narrow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25C4C-8ED6-28CE-9AC3-42E2EEAF73C0}"/>
              </a:ext>
            </a:extLst>
          </p:cNvPr>
          <p:cNvSpPr txBox="1"/>
          <p:nvPr/>
        </p:nvSpPr>
        <p:spPr>
          <a:xfrm>
            <a:off x="2612266" y="2857500"/>
            <a:ext cx="14142873" cy="627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3200">
                <a:solidFill>
                  <a:schemeClr val="bg2"/>
                </a:solidFill>
                <a:latin typeface="Times New Roman"/>
                <a:cs typeface="Times New Roman"/>
              </a:rPr>
              <a:t>2025  m. vasario 3 d. biudžetinė įstaiga Gamtos tyrimų centras pertvarkytas į viešąją įstaigą Valstybinį mokslinių tyrimų institutą Gamtos tyrimų centrą.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t-LT" sz="3200">
              <a:solidFill>
                <a:schemeClr val="bg2"/>
              </a:solidFill>
              <a:latin typeface="Times New Roman"/>
              <a:ea typeface="Calibri"/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3200">
                <a:solidFill>
                  <a:schemeClr val="bg2"/>
                </a:solidFill>
                <a:latin typeface="Times New Roman"/>
                <a:cs typeface="Times New Roman"/>
              </a:rPr>
              <a:t>20 m. patikėjimo teise perduotas visas turtas, išskyrus Verkių dvaro sodybos kompleksą, kuris perduotas 2 m. </a:t>
            </a:r>
            <a:endParaRPr lang="lt-LT" sz="320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t-LT" sz="3200">
              <a:solidFill>
                <a:schemeClr val="bg2"/>
              </a:solidFill>
              <a:latin typeface="Times New Roman"/>
              <a:ea typeface="Calibri"/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3200">
                <a:solidFill>
                  <a:schemeClr val="bg2"/>
                </a:solidFill>
                <a:latin typeface="Times New Roman"/>
                <a:cs typeface="Times New Roman"/>
              </a:rPr>
              <a:t>Vienintelis dalininkas – Lietuvos Respublika.</a:t>
            </a:r>
            <a:endParaRPr lang="lt-LT" sz="320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t-LT" sz="3200">
              <a:solidFill>
                <a:schemeClr val="bg2"/>
              </a:solidFill>
              <a:latin typeface="Times New Roman"/>
              <a:ea typeface="Calibri"/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3200">
                <a:solidFill>
                  <a:schemeClr val="bg2"/>
                </a:solidFill>
                <a:latin typeface="Times New Roman"/>
                <a:cs typeface="Times New Roman"/>
              </a:rPr>
              <a:t>Mokslo taryba (MT) neregistruota. Bus organizuojami nauji MT rinkimai.</a:t>
            </a:r>
            <a:endParaRPr lang="lt-LT" sz="320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t-LT" sz="3200">
              <a:solidFill>
                <a:schemeClr val="bg2"/>
              </a:solidFill>
              <a:latin typeface="Times New Roman"/>
              <a:ea typeface="Calibri"/>
              <a:cs typeface="Calibri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3200">
                <a:solidFill>
                  <a:schemeClr val="bg2"/>
                </a:solidFill>
                <a:latin typeface="Times New Roman"/>
                <a:cs typeface="Times New Roman"/>
              </a:rPr>
              <a:t>Bus atliktas turto, įsigyto po 2023 m. lapkričio 30 d. iki 2025 m. sausio 31 d., vertinimas, formuojant dalininkų kapitalą.</a:t>
            </a:r>
            <a:endParaRPr lang="lt-LT" sz="3200">
              <a:solidFill>
                <a:schemeClr val="bg2"/>
              </a:solidFill>
              <a:latin typeface="Times New Roman"/>
              <a:ea typeface="Calibri"/>
              <a:cs typeface="Times New Roman"/>
            </a:endParaRPr>
          </a:p>
          <a:p>
            <a:endParaRPr lang="lt-L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" y="2014001"/>
            <a:ext cx="18288049" cy="9525"/>
          </a:xfrm>
          <a:prstGeom prst="line">
            <a:avLst/>
          </a:prstGeom>
          <a:ln w="19050" cap="flat">
            <a:solidFill>
              <a:srgbClr val="B5B5B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15802639" y="176119"/>
            <a:ext cx="1667824" cy="1759014"/>
          </a:xfrm>
          <a:custGeom>
            <a:avLst/>
            <a:gdLst/>
            <a:ahLst/>
            <a:cxnLst/>
            <a:rect l="l" t="t" r="r" b="b"/>
            <a:pathLst>
              <a:path w="2624753" h="2928594">
                <a:moveTo>
                  <a:pt x="0" y="0"/>
                </a:moveTo>
                <a:lnTo>
                  <a:pt x="2624753" y="0"/>
                </a:lnTo>
                <a:lnTo>
                  <a:pt x="2624753" y="2928594"/>
                </a:lnTo>
                <a:lnTo>
                  <a:pt x="0" y="29285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4" name="Freeform 4"/>
          <p:cNvSpPr/>
          <p:nvPr/>
        </p:nvSpPr>
        <p:spPr>
          <a:xfrm>
            <a:off x="238512" y="176118"/>
            <a:ext cx="1862424" cy="1759013"/>
          </a:xfrm>
          <a:custGeom>
            <a:avLst/>
            <a:gdLst/>
            <a:ahLst/>
            <a:cxnLst/>
            <a:rect l="l" t="t" r="r" b="b"/>
            <a:pathLst>
              <a:path w="3032005" h="2928594">
                <a:moveTo>
                  <a:pt x="0" y="0"/>
                </a:moveTo>
                <a:lnTo>
                  <a:pt x="3032005" y="0"/>
                </a:lnTo>
                <a:lnTo>
                  <a:pt x="3032005" y="2928594"/>
                </a:lnTo>
                <a:lnTo>
                  <a:pt x="0" y="29285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5" name="TextBox 5"/>
          <p:cNvSpPr txBox="1"/>
          <p:nvPr/>
        </p:nvSpPr>
        <p:spPr>
          <a:xfrm>
            <a:off x="2094882" y="600622"/>
            <a:ext cx="13347353" cy="77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  <a:spcBef>
                <a:spcPct val="0"/>
              </a:spcBef>
            </a:pPr>
            <a:r>
              <a:rPr lang="lt-LT" sz="4500">
                <a:solidFill>
                  <a:srgbClr val="243B3B"/>
                </a:solidFill>
                <a:latin typeface="Times New Roman"/>
                <a:ea typeface="Public Sans"/>
                <a:cs typeface="Public Sans"/>
                <a:sym typeface="Public Sans"/>
              </a:rPr>
              <a:t>Dėl bendradarbiavimo sutarties pasirašymo su VU</a:t>
            </a:r>
            <a:endParaRPr lang="lt-LT" sz="4500">
              <a:solidFill>
                <a:srgbClr val="243B3B"/>
              </a:solidFill>
              <a:latin typeface="Times New Roman"/>
              <a:ea typeface="Public Sans"/>
              <a:cs typeface="Public Sans"/>
            </a:endParaRPr>
          </a:p>
        </p:txBody>
      </p:sp>
      <p:pic>
        <p:nvPicPr>
          <p:cNvPr id="6" name="Picture 5" descr="Two men in suits holding books&#10;&#10;AI-generated content may be incorrect.">
            <a:extLst>
              <a:ext uri="{FF2B5EF4-FFF2-40B4-BE49-F238E27FC236}">
                <a16:creationId xmlns:a16="http://schemas.microsoft.com/office/drawing/2014/main" id="{432B4DBD-B056-E693-DA0E-015F9F05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967" y="2244435"/>
            <a:ext cx="9954732" cy="66409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805" y="1888522"/>
            <a:ext cx="3678690" cy="1839345"/>
          </a:xfrm>
          <a:custGeom>
            <a:avLst/>
            <a:gdLst/>
            <a:ahLst/>
            <a:cxnLst/>
            <a:rect l="l" t="t" r="r" b="b"/>
            <a:pathLst>
              <a:path w="3678690" h="1839345">
                <a:moveTo>
                  <a:pt x="0" y="0"/>
                </a:moveTo>
                <a:lnTo>
                  <a:pt x="3678691" y="0"/>
                </a:lnTo>
                <a:lnTo>
                  <a:pt x="3678691" y="1839345"/>
                </a:lnTo>
                <a:lnTo>
                  <a:pt x="0" y="1839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993902" y="707589"/>
            <a:ext cx="2398496" cy="2311422"/>
          </a:xfrm>
          <a:custGeom>
            <a:avLst/>
            <a:gdLst/>
            <a:ahLst/>
            <a:cxnLst/>
            <a:rect l="l" t="t" r="r" b="b"/>
            <a:pathLst>
              <a:path w="2398496" h="2311422">
                <a:moveTo>
                  <a:pt x="0" y="0"/>
                </a:moveTo>
                <a:lnTo>
                  <a:pt x="2398497" y="0"/>
                </a:lnTo>
                <a:lnTo>
                  <a:pt x="2398497" y="2311423"/>
                </a:lnTo>
                <a:lnTo>
                  <a:pt x="0" y="2311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890434"/>
              </p:ext>
            </p:extLst>
          </p:nvPr>
        </p:nvGraphicFramePr>
        <p:xfrm>
          <a:off x="353805" y="4739596"/>
          <a:ext cx="17779017" cy="3756587"/>
        </p:xfrm>
        <a:graphic>
          <a:graphicData uri="http://schemas.openxmlformats.org/drawingml/2006/table">
            <a:tbl>
              <a:tblPr/>
              <a:tblGrid>
                <a:gridCol w="2960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8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44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77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040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445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58313"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Darbo užmokestis</a:t>
                      </a:r>
                      <a:endParaRPr lang="lt-LT" sz="230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Socialinis draudimas</a:t>
                      </a:r>
                      <a:endParaRPr lang="lt-LT" sz="230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endParaRPr lang="en-US" sz="110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ts val="3280"/>
                        </a:lnSpc>
                      </a:pP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Prekės ir paslaugos bei pašalpos</a:t>
                      </a: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Stipendijos</a:t>
                      </a:r>
                      <a:endParaRPr lang="lt-LT" sz="230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Ilgalaikis materialusis ir</a:t>
                      </a:r>
                      <a:endParaRPr lang="lt-LT" sz="230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l">
                        <a:lnSpc>
                          <a:spcPts val="3280"/>
                        </a:lnSpc>
                      </a:pP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  nematerialusis turtas</a:t>
                      </a: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2025 m. </a:t>
                      </a:r>
                      <a:r>
                        <a:rPr lang="lt-LT" sz="230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asignavimai</a:t>
                      </a:r>
                      <a:endParaRPr lang="lt-LT" sz="230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  <a:p>
                      <a:pPr algn="l">
                        <a:lnSpc>
                          <a:spcPts val="3280"/>
                        </a:lnSpc>
                      </a:pPr>
                      <a:r>
                        <a:rPr lang="en-US" sz="230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IŠ VISO:</a:t>
                      </a: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8274"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10152,0</a:t>
                      </a:r>
                      <a:endParaRPr lang="en-US" sz="23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192,0</a:t>
                      </a:r>
                      <a:endParaRPr lang="en-US" sz="23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442,0</a:t>
                      </a:r>
                      <a:endParaRPr lang="en-US" sz="23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830,0</a:t>
                      </a:r>
                      <a:endParaRPr lang="en-US" sz="23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350,0</a:t>
                      </a:r>
                      <a:endParaRPr lang="en-US" sz="23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80"/>
                        </a:lnSpc>
                        <a:defRPr/>
                      </a:pPr>
                      <a:r>
                        <a:rPr lang="en-US" sz="230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11966,0</a:t>
                      </a:r>
                      <a:endParaRPr lang="en-US" sz="230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61925" marR="161925" marT="161925" marB="1619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4763449" y="612339"/>
            <a:ext cx="10200829" cy="773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0"/>
              </a:lnSpc>
              <a:spcBef>
                <a:spcPct val="0"/>
              </a:spcBef>
            </a:pPr>
            <a:r>
              <a:rPr lang="lt-LT" sz="4700" b="1">
                <a:solidFill>
                  <a:srgbClr val="324842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Dėl šių metų biudžeto ir jo vykdymo</a:t>
            </a:r>
            <a:r>
              <a:rPr lang="en-US" sz="4700" b="1">
                <a:solidFill>
                  <a:srgbClr val="324842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7494" y="3226765"/>
            <a:ext cx="12732739" cy="58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  <a:spcBef>
                <a:spcPct val="0"/>
              </a:spcBef>
            </a:pPr>
            <a:r>
              <a:rPr lang="lt-LT" sz="3500" b="1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2025 metų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valstybės biudžeto lėšų </a:t>
            </a:r>
            <a:r>
              <a:rPr lang="lt-LT" sz="35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sąmata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,</a:t>
            </a: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tūkst. Eur.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810645" y="943628"/>
            <a:ext cx="3678690" cy="1839345"/>
          </a:xfrm>
          <a:custGeom>
            <a:avLst/>
            <a:gdLst/>
            <a:ahLst/>
            <a:cxnLst/>
            <a:rect l="l" t="t" r="r" b="b"/>
            <a:pathLst>
              <a:path w="3678690" h="1839345">
                <a:moveTo>
                  <a:pt x="0" y="0"/>
                </a:moveTo>
                <a:lnTo>
                  <a:pt x="3678690" y="0"/>
                </a:lnTo>
                <a:lnTo>
                  <a:pt x="3678690" y="1839345"/>
                </a:lnTo>
                <a:lnTo>
                  <a:pt x="0" y="18393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749124" y="707589"/>
            <a:ext cx="2398496" cy="2311422"/>
          </a:xfrm>
          <a:custGeom>
            <a:avLst/>
            <a:gdLst/>
            <a:ahLst/>
            <a:cxnLst/>
            <a:rect l="l" t="t" r="r" b="b"/>
            <a:pathLst>
              <a:path w="2398496" h="2311422">
                <a:moveTo>
                  <a:pt x="0" y="0"/>
                </a:moveTo>
                <a:lnTo>
                  <a:pt x="2398497" y="0"/>
                </a:lnTo>
                <a:lnTo>
                  <a:pt x="2398497" y="2311423"/>
                </a:lnTo>
                <a:lnTo>
                  <a:pt x="0" y="2311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942561"/>
              </p:ext>
            </p:extLst>
          </p:nvPr>
        </p:nvGraphicFramePr>
        <p:xfrm>
          <a:off x="3145065" y="707589"/>
          <a:ext cx="13551147" cy="8915402"/>
        </p:xfrm>
        <a:graphic>
          <a:graphicData uri="http://schemas.openxmlformats.org/drawingml/2006/table">
            <a:tbl>
              <a:tblPr/>
              <a:tblGrid>
                <a:gridCol w="1508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3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8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9991"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endParaRPr lang="en-US" sz="110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 </a:t>
                      </a: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 </a:t>
                      </a: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lt-LT" sz="3050" b="1" noProof="0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Prekės ir paslaugos</a:t>
                      </a:r>
                      <a:endParaRPr lang="lt-LT" sz="30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endParaRPr lang="en-US" sz="110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 </a:t>
                      </a:r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 </a:t>
                      </a: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6355">
                <a:tc>
                  <a:txBody>
                    <a:bodyPr/>
                    <a:lstStyle/>
                    <a:p>
                      <a:pPr algn="l">
                        <a:lnSpc>
                          <a:spcPts val="4059"/>
                        </a:lnSpc>
                        <a:defRPr/>
                      </a:pPr>
                      <a:r>
                        <a:rPr lang="lt-LT" sz="2850" b="1" noProof="0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Eil. </a:t>
                      </a:r>
                      <a:r>
                        <a:rPr lang="lt-LT" sz="285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N</a:t>
                      </a:r>
                      <a:r>
                        <a:rPr lang="en-US" sz="285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r.</a:t>
                      </a:r>
                      <a:endParaRPr lang="en-US" sz="28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59"/>
                        </a:lnSpc>
                        <a:defRPr/>
                      </a:pPr>
                      <a:r>
                        <a:rPr lang="lt-LT" sz="2850" b="1" noProof="0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Išlaidų ekonominės klasifikacijos pavadinimas</a:t>
                      </a:r>
                      <a:endParaRPr lang="lt-LT" sz="28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059"/>
                        </a:lnSpc>
                        <a:defRPr/>
                      </a:pPr>
                      <a:r>
                        <a:rPr lang="en-US" sz="2850" b="1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Suma, </a:t>
                      </a:r>
                      <a:r>
                        <a:rPr lang="lt-LT" sz="2850" b="1" noProof="0">
                          <a:solidFill>
                            <a:schemeClr val="tx1"/>
                          </a:solidFill>
                          <a:latin typeface="Times New Roman"/>
                          <a:ea typeface="Public Sans Bold"/>
                          <a:cs typeface="Public Sans Bold"/>
                          <a:sym typeface="Public Sans Bold"/>
                        </a:rPr>
                        <a:t>tūkst. Eur</a:t>
                      </a:r>
                      <a:endParaRPr lang="lt-LT" sz="28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1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Ryšių įrangos ir ryšių paslaugų įsigijimo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6,0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2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Transporto išlaikymo ir transporto paslaugų įsigijimo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16,0  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3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Komandiruočių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20,0</a:t>
                      </a:r>
                      <a:r>
                        <a:rPr lang="en-US" sz="25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</a:t>
                      </a:r>
                      <a:endParaRPr lang="en-US" sz="2550">
                        <a:solidFill>
                          <a:schemeClr val="tx1"/>
                        </a:solidFill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4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Kvalifikacijos kėlimo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6,0 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5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Komunalinių paslaugų įsigijimo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180,0 </a:t>
                      </a:r>
                      <a:r>
                        <a:rPr lang="en-US" sz="25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</a:t>
                      </a:r>
                      <a:endParaRPr lang="en-US" sz="2550">
                        <a:solidFill>
                          <a:schemeClr val="tx1"/>
                        </a:solidFill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6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r>
                        <a:rPr lang="en-US" sz="25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</a:t>
                      </a:r>
                      <a:endParaRPr lang="en-US" sz="2550">
                        <a:solidFill>
                          <a:schemeClr val="tx1"/>
                        </a:solidFill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Informacinių technologijų prekių ir paslaugų įsigijimo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32,0  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7</a:t>
                      </a: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.</a:t>
                      </a:r>
                      <a:r>
                        <a:rPr lang="en-US" sz="25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</a:t>
                      </a:r>
                      <a:endParaRPr lang="en-US" sz="2550">
                        <a:solidFill>
                          <a:schemeClr val="tx1"/>
                        </a:solidFill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 noProof="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Kitų prekių ir paslaugų įsigijimo išlaidos</a:t>
                      </a:r>
                      <a:endParaRPr lang="lt-LT" sz="2550" noProof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182,0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3632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</a:t>
                      </a:r>
                      <a:endParaRPr lang="en-US" sz="2550">
                        <a:solidFill>
                          <a:schemeClr val="tx1"/>
                        </a:solidFill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lt-LT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IŠ </a:t>
                      </a: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VISO: </a:t>
                      </a:r>
                      <a:r>
                        <a:rPr lang="en-US" sz="2550">
                          <a:solidFill>
                            <a:schemeClr val="tx1"/>
                          </a:solidFill>
                          <a:latin typeface="Public Sans"/>
                          <a:ea typeface="Public Sans"/>
                          <a:cs typeface="Public Sans"/>
                          <a:sym typeface="Public Sans"/>
                        </a:rPr>
                        <a:t> </a:t>
                      </a:r>
                      <a:endParaRPr lang="en-US" sz="2550">
                        <a:solidFill>
                          <a:schemeClr val="tx1"/>
                        </a:solidFill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50">
                          <a:solidFill>
                            <a:schemeClr val="tx1"/>
                          </a:solidFill>
                          <a:latin typeface="Times New Roman"/>
                          <a:ea typeface="Public Sans"/>
                          <a:cs typeface="Public Sans"/>
                          <a:sym typeface="Public Sans"/>
                        </a:rPr>
                        <a:t>442,0</a:t>
                      </a:r>
                      <a:endParaRPr lang="en-US" sz="255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104775" marR="104775" marT="104775" marB="1047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09027" y="109027"/>
            <a:ext cx="3678690" cy="1839345"/>
          </a:xfrm>
          <a:custGeom>
            <a:avLst/>
            <a:gdLst/>
            <a:ahLst/>
            <a:cxnLst/>
            <a:rect l="l" t="t" r="r" b="b"/>
            <a:pathLst>
              <a:path w="3678690" h="1839345">
                <a:moveTo>
                  <a:pt x="0" y="0"/>
                </a:moveTo>
                <a:lnTo>
                  <a:pt x="3678691" y="0"/>
                </a:lnTo>
                <a:lnTo>
                  <a:pt x="3678691" y="1839346"/>
                </a:lnTo>
                <a:lnTo>
                  <a:pt x="0" y="1839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3" name="Freeform 3"/>
          <p:cNvSpPr/>
          <p:nvPr/>
        </p:nvSpPr>
        <p:spPr>
          <a:xfrm>
            <a:off x="749124" y="707589"/>
            <a:ext cx="2398496" cy="2311422"/>
          </a:xfrm>
          <a:custGeom>
            <a:avLst/>
            <a:gdLst/>
            <a:ahLst/>
            <a:cxnLst/>
            <a:rect l="l" t="t" r="r" b="b"/>
            <a:pathLst>
              <a:path w="2398496" h="2311422">
                <a:moveTo>
                  <a:pt x="0" y="0"/>
                </a:moveTo>
                <a:lnTo>
                  <a:pt x="2398497" y="0"/>
                </a:lnTo>
                <a:lnTo>
                  <a:pt x="2398497" y="2311423"/>
                </a:lnTo>
                <a:lnTo>
                  <a:pt x="0" y="23114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4" name="TextBox 4"/>
          <p:cNvSpPr txBox="1"/>
          <p:nvPr/>
        </p:nvSpPr>
        <p:spPr>
          <a:xfrm>
            <a:off x="3441404" y="631389"/>
            <a:ext cx="14111679" cy="822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60"/>
              </a:lnSpc>
              <a:spcBef>
                <a:spcPct val="0"/>
              </a:spcBef>
            </a:pPr>
            <a:r>
              <a:rPr lang="en-US" sz="3000"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-US" sz="3000">
                <a:latin typeface="Times New Roman"/>
                <a:ea typeface="Public Sans"/>
                <a:cs typeface="Public Sans"/>
                <a:sym typeface="Public Sans"/>
              </a:rPr>
              <a:t>ĮMOKOS Į GARANTINĮ IR ILGALAIKIŲ DARBO IŠMOKŲ FONDUS</a:t>
            </a:r>
            <a:endParaRPr lang="en-US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endParaRPr lang="en-US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r>
              <a:rPr lang="lt-LT" sz="3000">
                <a:latin typeface="Times New Roman"/>
                <a:ea typeface="Public Sans"/>
                <a:cs typeface="Public Sans"/>
                <a:sym typeface="Public Sans"/>
              </a:rPr>
              <a:t>Dėl Valstybinio mokslinių tyrimų instituto Gamtos tyrimų centro teisinės formos pasikeitimo, t. y. nuo 2025-02-03 iš biudžetinės įstaigos tapus viešąja įstaiga, </a:t>
            </a:r>
            <a:r>
              <a:rPr lang="lt-LT" sz="3000" b="1">
                <a:latin typeface="Times New Roman"/>
                <a:ea typeface="Public Sans Bold"/>
                <a:cs typeface="Public Sans Bold"/>
                <a:sym typeface="Public Sans Bold"/>
              </a:rPr>
              <a:t>į Garantinį fondą ir Ilgalaikių darbo išmokų fondus bus mokamos po 0,16 proc.</a:t>
            </a:r>
            <a:r>
              <a:rPr lang="lt-LT" sz="3000">
                <a:latin typeface="Times New Roman"/>
                <a:ea typeface="Public Sans"/>
                <a:cs typeface="Public Sans"/>
                <a:sym typeface="Public Sans"/>
              </a:rPr>
              <a:t> </a:t>
            </a:r>
            <a:r>
              <a:rPr lang="lt-LT" sz="3000" b="1">
                <a:latin typeface="Times New Roman"/>
                <a:ea typeface="Public Sans"/>
                <a:cs typeface="Public Sans"/>
                <a:sym typeface="Public Sans"/>
              </a:rPr>
              <a:t>dydžio </a:t>
            </a:r>
            <a:r>
              <a:rPr lang="lt-LT" sz="3000" b="1">
                <a:latin typeface="Times New Roman"/>
                <a:ea typeface="Public Sans Bold"/>
                <a:cs typeface="Public Sans Bold"/>
                <a:sym typeface="Public Sans Bold"/>
              </a:rPr>
              <a:t>įmokos </a:t>
            </a:r>
            <a:r>
              <a:rPr lang="lt-LT" sz="3000">
                <a:latin typeface="Times New Roman"/>
                <a:ea typeface="Public Sans"/>
                <a:cs typeface="Public Sans"/>
                <a:sym typeface="Public Sans"/>
              </a:rPr>
              <a:t>nuo darbuotojams, kuriems taikomi Lietuvos Respublikos socialinio draudimo teisės aktai, Lietuvos Respublikos valstybinio socialinio draudimo įstatymo nustatyta tvarka apskaičiuotų pajamų, nuo kurių skaičiuojamos valstybinio socialinio draudimo įmokos.</a:t>
            </a:r>
            <a:endParaRPr lang="lt-LT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endParaRPr lang="lt-LT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r>
              <a:rPr lang="lt-LT" sz="3000" b="1">
                <a:latin typeface="Times New Roman"/>
                <a:ea typeface="Public Sans Bold"/>
                <a:cs typeface="Public Sans Bold"/>
                <a:sym typeface="Public Sans Bold"/>
              </a:rPr>
              <a:t>Nuo 2025-02-03 darbdavio įmokos Valstybinio socialinio draudimo fondui sudarys:</a:t>
            </a:r>
            <a:endParaRPr lang="lt-LT" sz="3000" b="1">
              <a:latin typeface="Times New Roman"/>
              <a:ea typeface="Public Sans Bold"/>
              <a:cs typeface="Public Sans Bold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r>
              <a:rPr lang="lt-LT" sz="3000">
                <a:latin typeface="Times New Roman"/>
                <a:ea typeface="Public Sans"/>
                <a:cs typeface="Public Sans"/>
                <a:sym typeface="Public Sans"/>
              </a:rPr>
              <a:t>1,77 proc. – neterminuotoms darbo sutartims (buvo 1,45 proc.);</a:t>
            </a:r>
            <a:endParaRPr lang="lt-LT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r>
              <a:rPr lang="lt-LT" sz="3000">
                <a:latin typeface="Times New Roman"/>
                <a:ea typeface="Public Sans"/>
                <a:cs typeface="Public Sans"/>
                <a:sym typeface="Public Sans"/>
              </a:rPr>
              <a:t>2,49 proc. – terminuotoms darbo sutartims (buvo 2,17 proc.).</a:t>
            </a:r>
            <a:endParaRPr lang="lt-LT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endParaRPr lang="lt-LT" sz="3000">
              <a:latin typeface="Times New Roman"/>
              <a:ea typeface="Public Sans"/>
              <a:cs typeface="Public Sans"/>
            </a:endParaRPr>
          </a:p>
          <a:p>
            <a:pPr algn="just">
              <a:lnSpc>
                <a:spcPts val="4260"/>
              </a:lnSpc>
              <a:spcBef>
                <a:spcPct val="0"/>
              </a:spcBef>
            </a:pPr>
            <a:r>
              <a:rPr lang="lt-LT" sz="3000">
                <a:latin typeface="Times New Roman"/>
                <a:ea typeface="Public Sans"/>
                <a:cs typeface="Public Sans"/>
                <a:sym typeface="Public Sans"/>
              </a:rPr>
              <a:t>Pastaba. Aktualu vykdomų projektų vadovams, asmenims, administruojantiems projektus, ir naujų paraiškų rengėjams.</a:t>
            </a:r>
            <a:endParaRPr lang="lt-LT" sz="3000">
              <a:latin typeface="Times New Roman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6904"/>
            <a:ext cx="17792109" cy="2358683"/>
            <a:chOff x="0" y="0"/>
            <a:chExt cx="4685987" cy="6212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5988" cy="621217"/>
            </a:xfrm>
            <a:custGeom>
              <a:avLst/>
              <a:gdLst/>
              <a:ahLst/>
              <a:cxnLst/>
              <a:rect l="l" t="t" r="r" b="b"/>
              <a:pathLst>
                <a:path w="4685988" h="621217">
                  <a:moveTo>
                    <a:pt x="0" y="0"/>
                  </a:moveTo>
                  <a:lnTo>
                    <a:pt x="4685988" y="0"/>
                  </a:lnTo>
                  <a:lnTo>
                    <a:pt x="4685988" y="621217"/>
                  </a:lnTo>
                  <a:lnTo>
                    <a:pt x="0" y="621217"/>
                  </a:lnTo>
                  <a:close/>
                </a:path>
              </a:pathLst>
            </a:custGeom>
            <a:solidFill>
              <a:srgbClr val="243B3B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85987" cy="668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4240" y="619147"/>
            <a:ext cx="2223112" cy="1994196"/>
          </a:xfrm>
          <a:custGeom>
            <a:avLst/>
            <a:gdLst/>
            <a:ahLst/>
            <a:cxnLst/>
            <a:rect l="l" t="t" r="r" b="b"/>
            <a:pathLst>
              <a:path w="2223112" h="1994196">
                <a:moveTo>
                  <a:pt x="0" y="0"/>
                </a:moveTo>
                <a:lnTo>
                  <a:pt x="2223111" y="0"/>
                </a:lnTo>
                <a:lnTo>
                  <a:pt x="2223111" y="1994196"/>
                </a:lnTo>
                <a:lnTo>
                  <a:pt x="0" y="199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6" name="TextBox 6"/>
          <p:cNvSpPr txBox="1"/>
          <p:nvPr/>
        </p:nvSpPr>
        <p:spPr>
          <a:xfrm>
            <a:off x="2981326" y="1234205"/>
            <a:ext cx="12252914" cy="68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lt-LT" sz="4000">
                <a:solidFill>
                  <a:srgbClr val="D1D1CB"/>
                </a:solidFill>
                <a:latin typeface="Times New Roman"/>
                <a:ea typeface="Public Sans"/>
                <a:cs typeface="Public Sans"/>
                <a:sym typeface="Public Sans"/>
              </a:rPr>
              <a:t>Dėl darbo apmokėjimo sistemos pokyčių</a:t>
            </a:r>
            <a:endParaRPr lang="lt-LT" sz="4000">
              <a:solidFill>
                <a:srgbClr val="D1D1CB"/>
              </a:solidFill>
              <a:latin typeface="Times New Roman"/>
              <a:ea typeface="Public Sans"/>
              <a:cs typeface="Public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81326" y="3147412"/>
            <a:ext cx="12327198" cy="5946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lt-LT" sz="37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Vyriausybės nutarimu</a:t>
            </a:r>
            <a:endParaRPr lang="lt-LT" sz="37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lt-LT" sz="3700" u="sng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  <a:hlinkClick r:id="rId3" invalidUrl="http://"/>
              </a:rPr>
              <a:t>Dėl 2025 metais taikomo minimaliojo darbo užmokesčio</a:t>
            </a:r>
            <a:endParaRPr lang="lt-LT" sz="3700" u="sng">
              <a:solidFill>
                <a:srgbClr val="000000"/>
              </a:solidFill>
              <a:latin typeface="Times New Roman"/>
              <a:ea typeface="Public Sans"/>
              <a:cs typeface="Public Sans"/>
              <a:hlinkClick r:id="" action="ppaction://noaction"/>
            </a:endParaRPr>
          </a:p>
          <a:p>
            <a:pPr algn="ctr">
              <a:lnSpc>
                <a:spcPts val="5240"/>
              </a:lnSpc>
              <a:spcBef>
                <a:spcPct val="0"/>
              </a:spcBef>
            </a:pPr>
            <a:endParaRPr lang="lt-LT" sz="3700" u="sng">
              <a:solidFill>
                <a:srgbClr val="000000"/>
              </a:solidFill>
              <a:latin typeface="Times New Roman"/>
              <a:ea typeface="Public Sans"/>
              <a:cs typeface="Public Sans"/>
              <a:hlinkClick r:id="rId4" invalidUrl="http://"/>
            </a:endParaRPr>
          </a:p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lt-LT" sz="37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(2024-08-28 Nr. 709, TAR 2024-08-29, kodas 2024-15083)</a:t>
            </a:r>
            <a:endParaRPr lang="lt-LT" sz="37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240"/>
              </a:lnSpc>
              <a:spcBef>
                <a:spcPct val="0"/>
              </a:spcBef>
            </a:pPr>
            <a:endParaRPr lang="lt-LT" sz="37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lt-LT" sz="37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patvirtinta </a:t>
            </a:r>
            <a:r>
              <a:rPr lang="lt-LT" sz="37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minimali mėnesinė alga</a:t>
            </a:r>
            <a:r>
              <a:rPr lang="lt-LT" sz="37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(MMA) – 1038 Eur (2024 m. – 924 Eur)</a:t>
            </a:r>
            <a:endParaRPr lang="lt-LT" sz="37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5240"/>
              </a:lnSpc>
              <a:spcBef>
                <a:spcPct val="0"/>
              </a:spcBef>
            </a:pPr>
            <a:r>
              <a:rPr lang="lt-LT" sz="37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ir </a:t>
            </a:r>
            <a:r>
              <a:rPr lang="lt-LT" sz="37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minimalus valandinis atlygis</a:t>
            </a:r>
            <a:r>
              <a:rPr lang="lt-LT" sz="37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(MVA) – 6,35 Eur (2024 m. – 5,65 Eur).</a:t>
            </a:r>
            <a:endParaRPr lang="lt-LT" sz="37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1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6904"/>
            <a:ext cx="17792109" cy="2358683"/>
            <a:chOff x="0" y="0"/>
            <a:chExt cx="4685987" cy="6212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5988" cy="621217"/>
            </a:xfrm>
            <a:custGeom>
              <a:avLst/>
              <a:gdLst/>
              <a:ahLst/>
              <a:cxnLst/>
              <a:rect l="l" t="t" r="r" b="b"/>
              <a:pathLst>
                <a:path w="4685988" h="621217">
                  <a:moveTo>
                    <a:pt x="0" y="0"/>
                  </a:moveTo>
                  <a:lnTo>
                    <a:pt x="4685988" y="0"/>
                  </a:lnTo>
                  <a:lnTo>
                    <a:pt x="4685988" y="621217"/>
                  </a:lnTo>
                  <a:lnTo>
                    <a:pt x="0" y="621217"/>
                  </a:lnTo>
                  <a:close/>
                </a:path>
              </a:pathLst>
            </a:custGeom>
            <a:solidFill>
              <a:srgbClr val="243B3B"/>
            </a:solidFill>
          </p:spPr>
          <p:txBody>
            <a:bodyPr/>
            <a:lstStyle/>
            <a:p>
              <a:endParaRPr lang="lt-L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85987" cy="668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8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34240" y="619147"/>
            <a:ext cx="2223112" cy="1994196"/>
          </a:xfrm>
          <a:custGeom>
            <a:avLst/>
            <a:gdLst/>
            <a:ahLst/>
            <a:cxnLst/>
            <a:rect l="l" t="t" r="r" b="b"/>
            <a:pathLst>
              <a:path w="2223112" h="1994196">
                <a:moveTo>
                  <a:pt x="0" y="0"/>
                </a:moveTo>
                <a:lnTo>
                  <a:pt x="2223111" y="0"/>
                </a:lnTo>
                <a:lnTo>
                  <a:pt x="2223111" y="1994196"/>
                </a:lnTo>
                <a:lnTo>
                  <a:pt x="0" y="1994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39" b="-5739"/>
            </a:stretch>
          </a:blipFill>
        </p:spPr>
        <p:txBody>
          <a:bodyPr/>
          <a:lstStyle/>
          <a:p>
            <a:endParaRPr lang="lt-LT"/>
          </a:p>
        </p:txBody>
      </p:sp>
      <p:sp>
        <p:nvSpPr>
          <p:cNvPr id="6" name="TextBox 6"/>
          <p:cNvSpPr txBox="1"/>
          <p:nvPr/>
        </p:nvSpPr>
        <p:spPr>
          <a:xfrm>
            <a:off x="2981326" y="1365015"/>
            <a:ext cx="12252914" cy="68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lt-LT" sz="4000">
                <a:solidFill>
                  <a:srgbClr val="D1D1CB"/>
                </a:solidFill>
                <a:latin typeface="Times New Roman"/>
                <a:ea typeface="Public Sans"/>
                <a:cs typeface="Public Sans"/>
                <a:sym typeface="Public Sans"/>
              </a:rPr>
              <a:t>Dėl darbo apmokėjimo sistemos pokyčių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924369"/>
            <a:ext cx="16763409" cy="604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lt-LT" sz="3500" u="sng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  <a:hlinkClick r:id="rId3" tooltip="https://www.e-tar.lt/portal/lt/legalAct/70818677c13c11ef88c08519262548c4"/>
              </a:rPr>
              <a:t>Lietuvos Respublikos mokslo ir studijų įstatymo Nr. XI-242 72-1 straipsnio pakeitimo įstatymas</a:t>
            </a:r>
            <a:endParaRPr lang="lt-LT" sz="3500" u="sng">
              <a:solidFill>
                <a:srgbClr val="000000"/>
              </a:solidFill>
              <a:latin typeface="Times New Roman"/>
              <a:ea typeface="Public Sans"/>
              <a:cs typeface="Public Sans"/>
              <a:hlinkClick r:id="" action="ppaction://noaction"/>
            </a:endParaRPr>
          </a:p>
          <a:p>
            <a:pPr algn="ctr">
              <a:lnSpc>
                <a:spcPts val="4941"/>
              </a:lnSpc>
              <a:spcBef>
                <a:spcPct val="0"/>
              </a:spcBef>
            </a:pPr>
            <a:r>
              <a:rPr lang="lt-LT" sz="35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(2024-12-19 Nr. XV-84, TAR 2024-12-23, kodas 2024-23079)</a:t>
            </a:r>
            <a:endParaRPr lang="lt-LT" sz="35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3401"/>
              </a:lnSpc>
              <a:spcBef>
                <a:spcPct val="0"/>
              </a:spcBef>
            </a:pPr>
            <a:endParaRPr lang="lt-LT" sz="35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patvirtinti nauji valstybinių mokslinių tyrimų institutų darbuotojams pareiginės algos koeficientai, </a:t>
            </a:r>
            <a:endParaRPr lang="lt-LT" sz="30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 b="1">
                <a:solidFill>
                  <a:srgbClr val="000000"/>
                </a:solidFill>
                <a:latin typeface="Times New Roman"/>
                <a:ea typeface="Public Sans Bold"/>
                <a:cs typeface="Public Sans Bold"/>
                <a:sym typeface="Public Sans Bold"/>
              </a:rPr>
              <a:t>įsigaliosiantys nuo 2025-09-01: </a:t>
            </a:r>
            <a:endParaRPr lang="lt-LT" sz="3000" b="1">
              <a:solidFill>
                <a:srgbClr val="000000"/>
              </a:solidFill>
              <a:latin typeface="Times New Roman"/>
              <a:ea typeface="Public Sans Bold"/>
              <a:cs typeface="Public Sans Bold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    1) instituto mokslinio sekretoriaus – 1,45–2,75;</a:t>
            </a:r>
            <a:endParaRPr lang="lt-LT" sz="30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   2) vyriausiojo mokslo darbuotojo – 1,65–2,97;</a:t>
            </a:r>
            <a:endParaRPr lang="lt-LT" sz="30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  3) vyresniojo mokslo darbuotojo – 1,45–2,31;</a:t>
            </a:r>
            <a:endParaRPr lang="lt-LT" sz="30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                       4) mokslo darbuotojo, mokslininko stažuotojo –1,45–1,76;</a:t>
            </a:r>
            <a:endParaRPr lang="lt-LT" sz="30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  <a:p>
            <a:pPr algn="ctr">
              <a:lnSpc>
                <a:spcPts val="4241"/>
              </a:lnSpc>
              <a:spcBef>
                <a:spcPct val="0"/>
              </a:spcBef>
            </a:pPr>
            <a:r>
              <a:rPr lang="lt-LT" sz="3000">
                <a:solidFill>
                  <a:srgbClr val="000000"/>
                </a:solidFill>
                <a:latin typeface="Times New Roman"/>
                <a:ea typeface="Public Sans"/>
                <a:cs typeface="Public Sans"/>
                <a:sym typeface="Public Sans"/>
              </a:rPr>
              <a:t>     5) jaunesniojo mokslo darbuotojo – 1,37–1,63.</a:t>
            </a:r>
            <a:endParaRPr lang="lt-LT" sz="3000">
              <a:solidFill>
                <a:srgbClr val="000000"/>
              </a:solidFill>
              <a:latin typeface="Times New Roman"/>
              <a:ea typeface="Public Sans"/>
              <a:cs typeface="Public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1590</Words>
  <Application>Microsoft Office PowerPoint</Application>
  <PresentationFormat>Custom</PresentationFormat>
  <Paragraphs>196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2025-02-12 išplėstinis posėdis</dc:title>
  <cp:lastModifiedBy>GTC Konferencijų salė</cp:lastModifiedBy>
  <cp:revision>7</cp:revision>
  <dcterms:created xsi:type="dcterms:W3CDTF">2006-08-16T00:00:00Z</dcterms:created>
  <dcterms:modified xsi:type="dcterms:W3CDTF">2025-02-12T11:53:38Z</dcterms:modified>
  <dc:identifier>DAGeT6cAD24</dc:identifier>
</cp:coreProperties>
</file>